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9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8" r:id="rId30"/>
    <p:sldId id="290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A370A6F-3F18-4890-874F-E536C1D12A17}">
          <p14:sldIdLst>
            <p14:sldId id="256"/>
            <p14:sldId id="257"/>
            <p14:sldId id="258"/>
          </p14:sldIdLst>
        </p14:section>
        <p14:section name="Variables" id="{AEC077B2-2717-462B-97C5-1E4667BA3AC0}">
          <p14:sldIdLst>
            <p14:sldId id="262"/>
            <p14:sldId id="259"/>
            <p14:sldId id="260"/>
            <p14:sldId id="261"/>
          </p14:sldIdLst>
        </p14:section>
        <p14:section name="Data Types" id="{4BC86346-0A7F-409E-A12E-730C0B18002A}">
          <p14:sldIdLst>
            <p14:sldId id="291"/>
            <p14:sldId id="263"/>
            <p14:sldId id="264"/>
            <p14:sldId id="265"/>
          </p14:sldIdLst>
        </p14:section>
        <p14:section name="Printing On the Console" id="{9680AB69-DDC5-4DC3-8495-05D4989EE004}">
          <p14:sldIdLst>
            <p14:sldId id="266"/>
            <p14:sldId id="267"/>
            <p14:sldId id="268"/>
            <p14:sldId id="269"/>
          </p14:sldIdLst>
        </p14:section>
        <p14:section name="Conditional Statements" id="{611F4929-8ED4-4447-8763-C8EE1680038D}">
          <p14:sldIdLst>
            <p14:sldId id="270"/>
            <p14:sldId id="271"/>
            <p14:sldId id="272"/>
          </p14:sldIdLst>
        </p14:section>
        <p14:section name="Loops" id="{F2D8F687-E384-48B0-8B51-39E03B6F7EE8}">
          <p14:sldIdLst>
            <p14:sldId id="273"/>
            <p14:sldId id="274"/>
            <p14:sldId id="275"/>
            <p14:sldId id="276"/>
            <p14:sldId id="277"/>
          </p14:sldIdLst>
        </p14:section>
        <p14:section name="IDE" id="{E8A602DD-69D3-47BE-A7B1-335FA5AEA6BC}">
          <p14:sldIdLst>
            <p14:sldId id="278"/>
            <p14:sldId id="279"/>
            <p14:sldId id="280"/>
            <p14:sldId id="281"/>
            <p14:sldId id="282"/>
            <p14:sldId id="288"/>
          </p14:sldIdLst>
        </p14:section>
        <p14:section name="Conclusion" id="{AF77CDFC-86B2-4F35-9992-5A5FC1C5DCAC}">
          <p14:sldIdLst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96" d="100"/>
          <a:sy n="96" d="100"/>
        </p:scale>
        <p:origin x="1206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138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563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824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visualstudio.com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Java, C#, Python and JS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Comparison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48" y="2800445"/>
            <a:ext cx="2212117" cy="551743"/>
          </a:xfrm>
          <a:prstGeom prst="rect">
            <a:avLst/>
          </a:prstGeom>
        </p:spPr>
      </p:pic>
      <p:pic>
        <p:nvPicPr>
          <p:cNvPr id="16" name="Picture 4" descr="&amp;Rcy;&amp;iecy;&amp;zcy;&amp;ucy;&amp;lcy;&amp;tcy;&amp;acy;&amp;tcy; &amp;scy; &amp;icy;&amp;zcy;&amp;ocy;&amp;bcy;&amp;rcy;&amp;acy;&amp;zhcy;&amp;iecy;&amp;ncy;&amp;icy;&amp;iecy; &amp;zcy;&amp;acy; javascript 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161" y="3324609"/>
            <a:ext cx="1457003" cy="14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devstickers.com/assets/img/pro/2p4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622" y="2576120"/>
            <a:ext cx="1925914" cy="192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therealdanvega.com/wp-content/uploads/2016/01/jav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310" y="1880420"/>
            <a:ext cx="2042899" cy="204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6D3A40F-8FD0-4E7B-95AA-2B3C5E88E3C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559" y="3539077"/>
            <a:ext cx="1804939" cy="179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5253" y="1109850"/>
            <a:ext cx="10129234" cy="554658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Data types are not declaring data types</a:t>
            </a:r>
          </a:p>
          <a:p>
            <a:pPr>
              <a:buClr>
                <a:schemeClr val="tx1"/>
              </a:buClr>
            </a:pPr>
            <a:r>
              <a:rPr lang="en-US" dirty="0"/>
              <a:t>The interpreter does it for you</a:t>
            </a:r>
          </a:p>
          <a:p>
            <a:pPr>
              <a:buClr>
                <a:schemeClr val="tx1"/>
              </a:buClr>
            </a:pPr>
            <a:r>
              <a:rPr lang="en-US" dirty="0"/>
              <a:t>Data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JavaScript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10123853" cy="527604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Variables stores values</a:t>
            </a:r>
            <a:endParaRPr lang="bg-BG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bg-BG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dirty="0">
                <a:latin typeface="+mj-lt"/>
                <a:cs typeface="Consolas" pitchFamily="49" charset="0"/>
              </a:rPr>
              <a:t>In Python, the data type is set when you assign a value to a variable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8" y="100750"/>
            <a:ext cx="8397308" cy="882654"/>
          </a:xfrm>
        </p:spPr>
        <p:txBody>
          <a:bodyPr/>
          <a:lstStyle/>
          <a:p>
            <a:r>
              <a:rPr lang="en-US" dirty="0"/>
              <a:t>Data Types in Python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85C183-31D1-46CC-AB63-6E8DB59D4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219200"/>
            <a:ext cx="2743198" cy="274319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Printing On the Console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5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Printing content and then </a:t>
            </a:r>
            <a:br>
              <a:rPr lang="en-GB" dirty="0"/>
            </a:br>
            <a:r>
              <a:rPr lang="en-GB" dirty="0"/>
              <a:t>going to a new line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Printing content and staying </a:t>
            </a:r>
            <a:br>
              <a:rPr lang="en-GB" dirty="0"/>
            </a:br>
            <a:r>
              <a:rPr lang="en-GB" dirty="0"/>
              <a:t>on the same line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Printing On the Console in C#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6" y="2438401"/>
            <a:ext cx="4402314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name = "Pesho";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(name);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5029201"/>
            <a:ext cx="440231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name = "Pesho";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</a:t>
            </a:r>
            <a:r>
              <a:rPr lang="en-US" sz="2400" b="1" noProof="1">
                <a:latin typeface="Consolas" pitchFamily="49" charset="0"/>
              </a:rPr>
              <a:t>(name);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31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Printing content and then </a:t>
            </a:r>
            <a:br>
              <a:rPr lang="en-GB" dirty="0"/>
            </a:br>
            <a:r>
              <a:rPr lang="en-GB" dirty="0"/>
              <a:t>going to a new line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Printing content and staying </a:t>
            </a:r>
            <a:br>
              <a:rPr lang="en-GB" dirty="0"/>
            </a:br>
            <a:r>
              <a:rPr lang="en-GB" dirty="0"/>
              <a:t>on  the same line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Printing On the Console in Java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6" y="2438401"/>
            <a:ext cx="4534984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String name = "Pesho";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GB" sz="2400" b="1" noProof="1">
                <a:latin typeface="Consolas" pitchFamily="49" charset="0"/>
              </a:rPr>
              <a:t>(name);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5029201"/>
            <a:ext cx="440231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String name = "Pesho";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System.out.print</a:t>
            </a:r>
            <a:r>
              <a:rPr lang="en-GB" sz="2400" b="1" noProof="1">
                <a:latin typeface="Consolas" pitchFamily="49" charset="0"/>
              </a:rPr>
              <a:t>(name);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64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6C5E8-599E-4071-B27A-A9C147B00E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  <a:p>
            <a:r>
              <a:rPr lang="en-GB" dirty="0"/>
              <a:t>Printing content and </a:t>
            </a:r>
            <a:br>
              <a:rPr lang="en-GB" dirty="0"/>
            </a:br>
            <a:r>
              <a:rPr lang="en-GB" dirty="0"/>
              <a:t>going to a new line</a:t>
            </a:r>
          </a:p>
          <a:p>
            <a:pPr>
              <a:spcAft>
                <a:spcPts val="3000"/>
              </a:spcAft>
            </a:pPr>
            <a:endParaRPr lang="en-GB" dirty="0"/>
          </a:p>
          <a:p>
            <a:r>
              <a:rPr lang="en-GB" dirty="0"/>
              <a:t>Staying on the same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6BDFF-736E-4E68-80C3-63A405FA69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JavaScript</a:t>
            </a:r>
          </a:p>
          <a:p>
            <a:r>
              <a:rPr lang="en-GB" dirty="0"/>
              <a:t>Printing content and </a:t>
            </a:r>
            <a:br>
              <a:rPr lang="en-GB" dirty="0"/>
            </a:br>
            <a:r>
              <a:rPr lang="en-GB" dirty="0"/>
              <a:t>going to a new line</a:t>
            </a:r>
          </a:p>
          <a:p>
            <a:pPr>
              <a:spcBef>
                <a:spcPts val="1200"/>
              </a:spcBef>
              <a:spcAft>
                <a:spcPts val="3000"/>
              </a:spcAft>
            </a:pPr>
            <a:endParaRPr lang="en-GB" dirty="0"/>
          </a:p>
          <a:p>
            <a:r>
              <a:rPr lang="en-GB" dirty="0"/>
              <a:t>You can't print without</a:t>
            </a:r>
            <a:br>
              <a:rPr lang="en-GB" dirty="0"/>
            </a:br>
            <a:r>
              <a:rPr lang="en-GB" dirty="0"/>
              <a:t>going to a new 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C2939-935A-4F35-AAAD-176633B4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/ Python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284C37-5CA9-4107-83B6-2D661D86A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62" y="3052652"/>
            <a:ext cx="357269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let name = "Pesho";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GB" sz="2400" b="1" noProof="1">
                <a:latin typeface="Consolas" pitchFamily="49" charset="0"/>
              </a:rPr>
              <a:t>(name);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8601A6-2A68-4FB5-BBB6-22835BDF4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364" y="3135279"/>
            <a:ext cx="423243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itchFamily="49" charset="0"/>
              </a:rPr>
              <a:t>print("</a:t>
            </a:r>
            <a:r>
              <a:rPr lang="en-US" sz="2400" b="1" dirty="0" err="1">
                <a:latin typeface="Consolas" pitchFamily="49" charset="0"/>
              </a:rPr>
              <a:t>Pesho</a:t>
            </a:r>
            <a:r>
              <a:rPr lang="en-US" sz="2400" b="1" dirty="0">
                <a:latin typeface="Consolas" pitchFamily="49" charset="0"/>
              </a:rPr>
              <a:t>")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25BC7-FEC0-411C-9D8F-464779DD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414" y="4800600"/>
            <a:ext cx="423131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itchFamily="49" charset="0"/>
              </a:rPr>
              <a:t>print("</a:t>
            </a:r>
            <a:r>
              <a:rPr lang="en-US" sz="2400" b="1" dirty="0" err="1">
                <a:latin typeface="Consolas" pitchFamily="49" charset="0"/>
              </a:rPr>
              <a:t>Pesho</a:t>
            </a:r>
            <a:r>
              <a:rPr lang="en-US" sz="2400" b="1" dirty="0">
                <a:latin typeface="Consolas" pitchFamily="49" charset="0"/>
              </a:rPr>
              <a:t>", end='')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456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9A8BAD5-BC54-4D30-A6A6-3A6976C76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0" y="1600201"/>
            <a:ext cx="2917940" cy="189249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Conditional Statements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Java</a:t>
            </a:r>
          </a:p>
          <a:p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C#</a:t>
            </a:r>
          </a:p>
          <a:p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C# and Java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204935C-ED27-4195-BD75-C24C02598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72" y="1905001"/>
            <a:ext cx="5009431" cy="327474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if (grade &gt;</a:t>
            </a:r>
            <a:r>
              <a:rPr lang="bg-BG" sz="2200" b="1" noProof="1">
                <a:latin typeface="Consolas" pitchFamily="49" charset="0"/>
              </a:rPr>
              <a:t>=</a:t>
            </a:r>
            <a:r>
              <a:rPr lang="it-IT" sz="2200" b="1" noProof="1"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Console.WriteLine("Failed!");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6C81AA-9ADC-486A-893B-E023EA58F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956" y="1905001"/>
            <a:ext cx="5159475" cy="222522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</a:t>
            </a:r>
            <a:br>
              <a:rPr lang="it-IT" sz="2200" b="1" noProof="1">
                <a:latin typeface="Consolas" pitchFamily="49" charset="0"/>
              </a:rPr>
            </a:b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10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JavaScript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JavaScript and Python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9AE46D-F51A-4D3E-823E-FCC32411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94" y="1905001"/>
            <a:ext cx="4247431" cy="222522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let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console.log("Passed!");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console.log("Failed!");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5EC345-85FD-49C6-9061-194E2131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3978" y="1905000"/>
            <a:ext cx="4247431" cy="18866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grade = 4.50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print("Passed!")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:</a:t>
            </a:r>
            <a:endParaRPr lang="it-IT" sz="22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print("Failed!")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3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0C442D-4EB6-4682-9E33-E43AE0F22E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990600"/>
            <a:ext cx="3429000" cy="3429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Loops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6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04800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Variables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smtClean="0"/>
              <a:t>Types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Printing on the Console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Conditional Statements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Loops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IDE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0E37A6-CD52-488F-9E30-612B9F7376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Java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02E05-1348-457B-A540-34CB81677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C#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A2DE1D-93F0-448E-8B70-87B50C41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C# and 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F7FA8-F618-45F6-A500-E9559A8ED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89" y="1919562"/>
            <a:ext cx="482143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Console.WriteLine(counter);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46868-5893-4B26-9B91-50E19A00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974" y="1907370"/>
            <a:ext cx="4934026" cy="3031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System.out.println(counter);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07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1ABEC9-0BB7-4680-B70E-0B7578F55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409" y="1905001"/>
            <a:ext cx="4330569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counter = 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counter &lt;= 9: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print(counter)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endParaRPr lang="en-GB" sz="2200" b="1" noProof="1">
              <a:latin typeface="Consolas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8955C-2C0C-4B81-8D3B-EF81DD9F4C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7A080-0F9A-4BC8-97BE-C9BD1FD1D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53966-676E-4BBF-89E4-35F0DAD5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JS and Python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D6D09-26DE-4542-BD59-8057E7D4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24" y="1905000"/>
            <a:ext cx="4330568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let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console.log(counter);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0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C553EF-A102-43CA-BCB8-C98CA15C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C# and Java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E89E96-B06E-4447-B161-A4123C2627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0325" y="1114546"/>
            <a:ext cx="10321675" cy="5546589"/>
          </a:xfrm>
        </p:spPr>
        <p:txBody>
          <a:bodyPr/>
          <a:lstStyle/>
          <a:p>
            <a:r>
              <a:rPr lang="en-GB" dirty="0"/>
              <a:t>C#</a:t>
            </a:r>
          </a:p>
          <a:p>
            <a:pPr>
              <a:spcAft>
                <a:spcPts val="3000"/>
              </a:spcAft>
            </a:pPr>
            <a:endParaRPr lang="en-GB" dirty="0"/>
          </a:p>
          <a:p>
            <a:pPr>
              <a:spcAft>
                <a:spcPts val="2400"/>
              </a:spcAft>
            </a:pPr>
            <a:endParaRPr lang="en-GB" dirty="0"/>
          </a:p>
          <a:p>
            <a:r>
              <a:rPr lang="en-GB" dirty="0"/>
              <a:t>Java</a:t>
            </a:r>
          </a:p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C84F31-795C-4BBD-8B09-5497AE1B0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718346"/>
            <a:ext cx="4953000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solidFill>
                  <a:schemeClr val="bg1"/>
                </a:solidFill>
                <a:latin typeface="Consolas" pitchFamily="49" charset="0"/>
              </a:rPr>
              <a:t>for (int i = 0; i &lt;= 9;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  Console.WriteLine(i);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}</a:t>
            </a:r>
            <a:endParaRPr lang="en-GB" sz="22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6B219F-E23C-4D85-B160-9FC7A9E04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349538"/>
            <a:ext cx="49530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solidFill>
                  <a:schemeClr val="bg1"/>
                </a:solidFill>
                <a:latin typeface="Consolas" pitchFamily="49" charset="0"/>
              </a:rPr>
              <a:t>for (int i = 0; i &lt;= 9; i++) </a:t>
            </a:r>
            <a:r>
              <a:rPr lang="nn-NO" sz="22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 </a:t>
            </a:r>
            <a:r>
              <a:rPr lang="en-GB" sz="2200" b="1" noProof="1">
                <a:latin typeface="Consolas" pitchFamily="49" charset="0"/>
              </a:rPr>
              <a:t>System.out.println</a:t>
            </a:r>
            <a:r>
              <a:rPr lang="nn-NO" sz="22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}</a:t>
            </a:r>
            <a:endParaRPr lang="en-GB" sz="22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9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B1D3-9C15-4666-BF00-EB769322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JS and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92F7-41BD-420D-A861-F72F028DA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4317" y="1108911"/>
            <a:ext cx="10321675" cy="5546589"/>
          </a:xfrm>
        </p:spPr>
        <p:txBody>
          <a:bodyPr/>
          <a:lstStyle/>
          <a:p>
            <a:r>
              <a:rPr lang="en-GB" dirty="0"/>
              <a:t>JS</a:t>
            </a:r>
          </a:p>
          <a:p>
            <a:endParaRPr lang="en-GB" dirty="0"/>
          </a:p>
          <a:p>
            <a:pPr>
              <a:spcAft>
                <a:spcPts val="1800"/>
              </a:spcAft>
            </a:pPr>
            <a:endParaRPr lang="en-GB" dirty="0"/>
          </a:p>
          <a:p>
            <a:r>
              <a:rPr lang="en-GB" dirty="0"/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B9E4E-17EE-4963-BC04-E092A62F2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1760990"/>
            <a:ext cx="49530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solidFill>
                  <a:schemeClr val="bg1"/>
                </a:solidFill>
                <a:latin typeface="Consolas" pitchFamily="49" charset="0"/>
              </a:rPr>
              <a:t>for (let i = 0; i &lt;= 9; i++) </a:t>
            </a:r>
            <a:r>
              <a:rPr lang="nn-NO" sz="22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  </a:t>
            </a:r>
            <a:r>
              <a:rPr lang="en-GB" sz="2200" b="1" noProof="1">
                <a:latin typeface="Consolas" pitchFamily="49" charset="0"/>
              </a:rPr>
              <a:t>console.log</a:t>
            </a:r>
            <a:r>
              <a:rPr lang="nn-NO" sz="22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}</a:t>
            </a:r>
            <a:endParaRPr lang="en-GB" sz="2200" b="1" noProof="1">
              <a:latin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CC7CF-CDBB-471E-ABCC-A8023A1E0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4114800"/>
            <a:ext cx="4953000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i in range(0, 10):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print(x)</a:t>
            </a:r>
            <a:endParaRPr lang="en-GB" sz="2200" b="1" noProof="1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06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&amp;Rcy;&amp;iecy;&amp;zcy;&amp;ucy;&amp;lcy;&amp;tcy;&amp;acy;&amp;tcy; &amp;scy; &amp;icy;&amp;zcy;&amp;ocy;&amp;bcy;&amp;rcy;&amp;acy;&amp;zhcy;&amp;iecy;&amp;ncy;&amp;icy;&amp;iecy; &amp;zcy;&amp;acy; intellij ide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22" y="1349923"/>
            <a:ext cx="1364253" cy="136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codeproject.com/KB/cross-platform/860150/vs20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2686719"/>
            <a:ext cx="1108127" cy="114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IDE</a:t>
            </a:r>
            <a:endParaRPr lang="en-GB"/>
          </a:p>
        </p:txBody>
      </p:sp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Integrated Development Environment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22" y="1479931"/>
            <a:ext cx="1268561" cy="1268561"/>
          </a:xfrm>
          <a:prstGeom prst="rect">
            <a:avLst/>
          </a:prstGeom>
        </p:spPr>
      </p:pic>
      <p:pic>
        <p:nvPicPr>
          <p:cNvPr id="10" name="Picture 9" descr="A close up of a card&#10;&#10;Description automatically generated">
            <a:extLst>
              <a:ext uri="{FF2B5EF4-FFF2-40B4-BE49-F238E27FC236}">
                <a16:creationId xmlns:a16="http://schemas.microsoft.com/office/drawing/2014/main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27" y="2625537"/>
            <a:ext cx="1166469" cy="11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3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pic>
        <p:nvPicPr>
          <p:cNvPr id="9" name="Picture 6" descr="http://www.codeproject.com/KB/cross-platform/860150/vs201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602" y="3048000"/>
            <a:ext cx="2640799" cy="27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89" y="2072193"/>
            <a:ext cx="1218882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dirty="0"/>
              <a:t>Visual Studio 2019 Community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91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1589" y="1812668"/>
            <a:ext cx="1218882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dirty="0"/>
              <a:t>IntelliJ IDEA</a:t>
            </a:r>
            <a:endParaRPr lang="bg-BG" dirty="0"/>
          </a:p>
        </p:txBody>
      </p:sp>
      <p:pic>
        <p:nvPicPr>
          <p:cNvPr id="4102" name="Picture 6" descr="&amp;Rcy;&amp;iecy;&amp;zcy;&amp;ucy;&amp;lcy;&amp;tcy;&amp;acy;&amp;tcy; &amp;scy; &amp;icy;&amp;zcy;&amp;ocy;&amp;bcy;&amp;rcy;&amp;acy;&amp;zhcy;&amp;iecy;&amp;ncy;&amp;icy;&amp;iecy; &amp;zcy;&amp;acy; intellij idea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7" y="2971801"/>
            <a:ext cx="2419349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08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1589" y="1812668"/>
            <a:ext cx="1218882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dirty="0" smtClean="0"/>
              <a:t>Visual Studio Code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3024000"/>
            <a:ext cx="2530071" cy="25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4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1589" y="1812669"/>
            <a:ext cx="1218882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/>
              <a:t>PyCharm</a:t>
            </a:r>
            <a:endParaRPr lang="bg-BG" sz="4800" b="1" dirty="0"/>
          </a:p>
        </p:txBody>
      </p:sp>
      <p:pic>
        <p:nvPicPr>
          <p:cNvPr id="6" name="Picture 5" descr="A close up of a card&#10;&#10;Description automatically generated">
            <a:extLst>
              <a:ext uri="{FF2B5EF4-FFF2-40B4-BE49-F238E27FC236}">
                <a16:creationId xmlns:a16="http://schemas.microsoft.com/office/drawing/2014/main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971800"/>
            <a:ext cx="3200400" cy="32004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2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5710CCE-7E71-4D66-B120-EFC8BE6B6209}"/>
              </a:ext>
            </a:extLst>
          </p:cNvPr>
          <p:cNvGrpSpPr/>
          <p:nvPr/>
        </p:nvGrpSpPr>
        <p:grpSpPr>
          <a:xfrm>
            <a:off x="4395948" y="1143001"/>
            <a:ext cx="3400105" cy="2941387"/>
            <a:chOff x="562740" y="2351427"/>
            <a:chExt cx="3167213" cy="27957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65D67E-5CB3-4C4F-A329-EB0C7DC48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588823-8A6B-4060-8294-8DBA0E85B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A79EF1-A653-49A5-A8C8-036A96890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514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declare variable in C# / Java you need to use the pattern: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C# / Java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4712" y="1869920"/>
            <a:ext cx="77358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{data type}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40835" y="3276600"/>
            <a:ext cx="52212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"Pesho"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311D01-A2CC-43D5-8DE4-7C27BFA35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85" y="3276600"/>
            <a:ext cx="49926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"Pesho"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C5EE72-312A-4EA1-B860-75AE5351D183}"/>
              </a:ext>
            </a:extLst>
          </p:cNvPr>
          <p:cNvSpPr/>
          <p:nvPr/>
        </p:nvSpPr>
        <p:spPr>
          <a:xfrm>
            <a:off x="6440835" y="2573630"/>
            <a:ext cx="1385444" cy="6412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7" dirty="0"/>
              <a:t>Java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7B4EBB-6C2E-45FF-8AF7-611D72F7D107}"/>
              </a:ext>
            </a:extLst>
          </p:cNvPr>
          <p:cNvSpPr/>
          <p:nvPr/>
        </p:nvSpPr>
        <p:spPr>
          <a:xfrm>
            <a:off x="685800" y="2573630"/>
            <a:ext cx="1094530" cy="6412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7" dirty="0"/>
              <a:t>C#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94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3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declare variable in JS you need to use the keyword </a:t>
            </a:r>
            <a:r>
              <a:rPr lang="en-US" b="1" dirty="0">
                <a:solidFill>
                  <a:schemeClr val="bg1"/>
                </a:solidFill>
              </a:rPr>
              <a:t>let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4712" y="1828801"/>
            <a:ext cx="62118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4712" y="3276601"/>
            <a:ext cx="6211888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firstNumber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"Pesho";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isPassed = false;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mathGrade = 5.49;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829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dirty="0"/>
              <a:t>Python has no command for declaring a variable</a:t>
            </a:r>
          </a:p>
          <a:p>
            <a:r>
              <a:rPr lang="en-US" dirty="0"/>
              <a:t>Variables do not need to be declared with any particular type</a:t>
            </a:r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Python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3395871"/>
            <a:ext cx="392963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first_number = 5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name = "Pesho"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is_passed = False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math_grade = 5.49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1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5710CCE-7E71-4D66-B120-EFC8BE6B6209}"/>
              </a:ext>
            </a:extLst>
          </p:cNvPr>
          <p:cNvGrpSpPr/>
          <p:nvPr/>
        </p:nvGrpSpPr>
        <p:grpSpPr>
          <a:xfrm>
            <a:off x="4395948" y="1143001"/>
            <a:ext cx="3400105" cy="2941387"/>
            <a:chOff x="562740" y="2351427"/>
            <a:chExt cx="3167213" cy="27957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65D67E-5CB3-4C4F-A329-EB0C7DC48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588823-8A6B-4060-8294-8DBA0E85B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A79EF1-A653-49A5-A8C8-036A96890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5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285D97-F19E-4E9E-85D4-AE78823F52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Real Number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Integer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Text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Boolean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</a:p>
          <a:p>
            <a:r>
              <a:rPr lang="en-US" dirty="0"/>
              <a:t>Other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Real Number – </a:t>
            </a:r>
            <a:r>
              <a:rPr lang="en-US" b="1" dirty="0">
                <a:solidFill>
                  <a:schemeClr val="bg1"/>
                </a:solidFill>
              </a:rPr>
              <a:t>double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float</a:t>
            </a:r>
          </a:p>
          <a:p>
            <a:r>
              <a:rPr lang="en-US" dirty="0"/>
              <a:t>Integer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Text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Boolean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Other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C# and Java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30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3734</TotalTime>
  <Words>901</Words>
  <Application>Microsoft Office PowerPoint</Application>
  <PresentationFormat>Widescreen</PresentationFormat>
  <Paragraphs>255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Language Comparison</vt:lpstr>
      <vt:lpstr>Table of Contents</vt:lpstr>
      <vt:lpstr>Have a Question?</vt:lpstr>
      <vt:lpstr>Variables</vt:lpstr>
      <vt:lpstr>Declaring Variables in C# / Java</vt:lpstr>
      <vt:lpstr>Declaring Variables in JavaScript</vt:lpstr>
      <vt:lpstr>Declaring Variables in Python</vt:lpstr>
      <vt:lpstr>Data Types</vt:lpstr>
      <vt:lpstr>Data Types in C# and Java</vt:lpstr>
      <vt:lpstr>Data Types in JavaScript</vt:lpstr>
      <vt:lpstr>Data Types in Python</vt:lpstr>
      <vt:lpstr>Printing On the Console</vt:lpstr>
      <vt:lpstr>Printing On the Console in C#</vt:lpstr>
      <vt:lpstr>Printing On the Console in Java</vt:lpstr>
      <vt:lpstr>JavaScript / Python</vt:lpstr>
      <vt:lpstr>Conditional Statements</vt:lpstr>
      <vt:lpstr>C# and Java</vt:lpstr>
      <vt:lpstr>JavaScript and Python</vt:lpstr>
      <vt:lpstr>Loops</vt:lpstr>
      <vt:lpstr>While Loop in C# and Java</vt:lpstr>
      <vt:lpstr>While Loop in JS and Python </vt:lpstr>
      <vt:lpstr>For Loop in C# and Java</vt:lpstr>
      <vt:lpstr>For Loop in JS and Python</vt:lpstr>
      <vt:lpstr>IDE</vt:lpstr>
      <vt:lpstr>C#</vt:lpstr>
      <vt:lpstr>Java</vt:lpstr>
      <vt:lpstr>JavaScript</vt:lpstr>
      <vt:lpstr>Python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Comparison</dc:title>
  <dc:subject>Code - Career Orientation Days Event @SoftUni</dc:subject>
  <dc:creator>Software University</dc:creator>
  <cp:keywords>CODE; Technology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Software University</cp:lastModifiedBy>
  <cp:revision>21</cp:revision>
  <dcterms:created xsi:type="dcterms:W3CDTF">2018-05-23T13:08:44Z</dcterms:created>
  <dcterms:modified xsi:type="dcterms:W3CDTF">2020-09-14T08:38:44Z</dcterms:modified>
  <cp:category>programming; education; software engineering; software development </cp:category>
</cp:coreProperties>
</file>