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50"/>
  </p:notesMasterIdLst>
  <p:handoutMasterIdLst>
    <p:handoutMasterId r:id="rId51"/>
  </p:handoutMasterIdLst>
  <p:sldIdLst>
    <p:sldId id="274" r:id="rId3"/>
    <p:sldId id="588" r:id="rId4"/>
    <p:sldId id="492" r:id="rId5"/>
    <p:sldId id="541" r:id="rId6"/>
    <p:sldId id="542" r:id="rId7"/>
    <p:sldId id="544" r:id="rId8"/>
    <p:sldId id="546" r:id="rId9"/>
    <p:sldId id="548" r:id="rId10"/>
    <p:sldId id="550" r:id="rId11"/>
    <p:sldId id="552" r:id="rId12"/>
    <p:sldId id="470" r:id="rId13"/>
    <p:sldId id="589" r:id="rId14"/>
    <p:sldId id="590" r:id="rId15"/>
    <p:sldId id="476" r:id="rId16"/>
    <p:sldId id="607" r:id="rId17"/>
    <p:sldId id="608" r:id="rId18"/>
    <p:sldId id="473" r:id="rId19"/>
    <p:sldId id="591" r:id="rId20"/>
    <p:sldId id="592" r:id="rId21"/>
    <p:sldId id="593" r:id="rId22"/>
    <p:sldId id="594" r:id="rId23"/>
    <p:sldId id="495" r:id="rId24"/>
    <p:sldId id="494" r:id="rId25"/>
    <p:sldId id="595" r:id="rId26"/>
    <p:sldId id="596" r:id="rId27"/>
    <p:sldId id="597" r:id="rId28"/>
    <p:sldId id="479" r:id="rId29"/>
    <p:sldId id="604" r:id="rId30"/>
    <p:sldId id="605" r:id="rId31"/>
    <p:sldId id="606" r:id="rId32"/>
    <p:sldId id="601" r:id="rId33"/>
    <p:sldId id="602" r:id="rId34"/>
    <p:sldId id="603" r:id="rId35"/>
    <p:sldId id="496" r:id="rId36"/>
    <p:sldId id="598" r:id="rId37"/>
    <p:sldId id="485" r:id="rId38"/>
    <p:sldId id="464" r:id="rId39"/>
    <p:sldId id="582" r:id="rId40"/>
    <p:sldId id="583" r:id="rId41"/>
    <p:sldId id="459" r:id="rId42"/>
    <p:sldId id="600" r:id="rId43"/>
    <p:sldId id="499" r:id="rId44"/>
    <p:sldId id="497" r:id="rId45"/>
    <p:sldId id="585" r:id="rId46"/>
    <p:sldId id="504" r:id="rId47"/>
    <p:sldId id="505" r:id="rId48"/>
    <p:sldId id="50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0A652854-47F0-4E3F-93C8-219EA23795E5}">
          <p14:sldIdLst>
            <p14:sldId id="274"/>
            <p14:sldId id="588"/>
            <p14:sldId id="492"/>
          </p14:sldIdLst>
        </p14:section>
        <p14:section name="Преговор" id="{6751B990-109E-471A-A06C-BFD6E2232E5B}">
          <p14:sldIdLst>
            <p14:sldId id="541"/>
            <p14:sldId id="542"/>
            <p14:sldId id="544"/>
            <p14:sldId id="546"/>
            <p14:sldId id="548"/>
            <p14:sldId id="550"/>
            <p14:sldId id="552"/>
          </p14:sldIdLst>
        </p14:section>
        <p14:section name="Логически изрази и проверки" id="{E059064C-E306-456C-87C2-B46FACBF6F0C}">
          <p14:sldIdLst>
            <p14:sldId id="470"/>
            <p14:sldId id="589"/>
            <p14:sldId id="590"/>
            <p14:sldId id="476"/>
            <p14:sldId id="607"/>
            <p14:sldId id="608"/>
          </p14:sldIdLst>
        </p14:section>
        <p14:section name="Прости проверки" id="{865E5E9B-C2C0-45E7-B009-8479215F7E34}">
          <p14:sldIdLst>
            <p14:sldId id="473"/>
            <p14:sldId id="591"/>
            <p14:sldId id="592"/>
            <p14:sldId id="593"/>
            <p14:sldId id="594"/>
            <p14:sldId id="495"/>
            <p14:sldId id="494"/>
            <p14:sldId id="595"/>
            <p14:sldId id="596"/>
            <p14:sldId id="597"/>
            <p14:sldId id="479"/>
          </p14:sldIdLst>
        </p14:section>
        <p14:section name="Дебъгване" id="{540200A7-6B22-4534-8E01-144F269E5386}">
          <p14:sldIdLst>
            <p14:sldId id="604"/>
            <p14:sldId id="605"/>
            <p14:sldId id="606"/>
          </p14:sldIdLst>
        </p14:section>
        <p14:section name="Закръгляне и форматиране" id="{55D1DE81-8A7E-488B-A4D1-D12553114801}">
          <p14:sldIdLst>
            <p14:sldId id="601"/>
            <p14:sldId id="602"/>
            <p14:sldId id="603"/>
          </p14:sldIdLst>
        </p14:section>
        <p14:section name="Серии от проверки" id="{E5FAE8BE-4B9E-4A4D-A53A-3E160746F5E5}">
          <p14:sldIdLst>
            <p14:sldId id="496"/>
            <p14:sldId id="598"/>
            <p14:sldId id="485"/>
          </p14:sldIdLst>
        </p14:section>
        <p14:section name="Живот на променлива" id="{301D845B-8C73-4253-98B8-F5CAA6D93F58}">
          <p14:sldIdLst>
            <p14:sldId id="464"/>
            <p14:sldId id="582"/>
            <p14:sldId id="583"/>
          </p14:sldIdLst>
        </p14:section>
        <p14:section name="Условни конструкции" id="{A064B04C-BF66-4F4B-8E81-6A795D1A41BB}">
          <p14:sldIdLst>
            <p14:sldId id="459"/>
            <p14:sldId id="600"/>
            <p14:sldId id="499"/>
          </p14:sldIdLst>
        </p14:section>
        <p14:section name="Задачи" id="{0EFC0C2C-9804-45BA-858A-E78643A689A0}">
          <p14:sldIdLst>
            <p14:sldId id="497"/>
          </p14:sldIdLst>
        </p14:section>
        <p14:section name="Заключение" id="{2E895855-CCDA-43A4-85FA-659499351AE5}">
          <p14:sldIdLst>
            <p14:sldId id="585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A70ED9-BD30-449F-84A8-41B141DC40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353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1A554A-3F98-4591-ACD9-7B2EFA653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632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14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232151-08E9-4AB0-9C2A-EE87C9A3C3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5298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51CA95-2CD7-40CC-B619-D207226BBB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711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C00AA3-EB86-430B-817D-626AD6920A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5934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881D1C2-E96D-48EC-9869-B973350601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866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A13E04-B58B-4A5A-A178-DDFE0A3BCA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5781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F395DD-F548-472D-90B0-9927A4EDB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107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3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3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judge.softuni.bg/Contests/2413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judge.softuni.bg/Contests/2413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Логически изрази и проверки. Условна конструкция If-else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136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2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1000" y="1899000"/>
            <a:ext cx="4648200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print(1 + 1 + "4" + 2 + 1)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107C3984-2660-4248-A600-6A78BF689D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6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1584-1A1F-4ECE-AB90-8B43416F4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1019108-E41C-4357-B61A-2CEAD03344D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1565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04255288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4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en-US" sz="3400" dirty="0" err="1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2574000"/>
            <a:ext cx="5864547" cy="4006839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 = 5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 = 10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b)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0)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100)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a)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&lt;= 5)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print(b == 2 * 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(</a:t>
            </a:r>
            <a:r>
              <a:rPr lang="en-US" dirty="0"/>
              <a:t>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4791000" y="3495243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4791000" y="4004107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4804319" y="4983323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4791000" y="450981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4826676" y="549155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4823246" y="596777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5154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оператор за равенство </a:t>
            </a:r>
            <a:r>
              <a:rPr lang="en-US" sz="3400" dirty="0">
                <a:latin typeface="Consolas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400" dirty="0">
                <a:latin typeface="Consolas" pitchFamily="49" charset="0"/>
              </a:rPr>
              <a:t>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9"/>
            <a:ext cx="5486399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 input()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5486398" cy="1766931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/>
              <a:t>a = 'Examplе'</a:t>
            </a:r>
            <a:endParaRPr lang="en-US" sz="26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a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</a:t>
            </a:r>
            <a:r>
              <a:rPr lang="en-US" dirty="0"/>
              <a:t>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4024235" y="3166909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4249232" y="5649184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24" y="4000987"/>
            <a:ext cx="3058183" cy="971546"/>
          </a:xfrm>
          <a:prstGeom prst="wedgeRoundRectCallout">
            <a:avLst>
              <a:gd name="adj1" fmla="val -60903"/>
              <a:gd name="adj2" fmla="val 49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pic>
        <p:nvPicPr>
          <p:cNvPr id="1026" name="Picture 2" descr="Image result for equality">
            <a:extLst>
              <a:ext uri="{FF2B5EF4-FFF2-40B4-BE49-F238E27FC236}">
                <a16:creationId xmlns:a16="http://schemas.microsoft.com/office/drawing/2014/main" id="{C014FAFA-2BE8-4E51-8012-ECB767C7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3581400"/>
            <a:ext cx="2399295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5FBCE40B-90A7-47F3-BD82-9E9151C96D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912" y="2779234"/>
            <a:ext cx="3222175" cy="649766"/>
          </a:xfrm>
        </p:spPr>
        <p:txBody>
          <a:bodyPr/>
          <a:lstStyle/>
          <a:p>
            <a:r>
              <a:rPr lang="en-US" sz="2800" dirty="0"/>
              <a:t>is_valid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086012" y="5139000"/>
            <a:ext cx="4019974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96625" y="1874371"/>
            <a:ext cx="559875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3279750" y="4104000"/>
            <a:ext cx="56325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-5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019F-1BCE-4421-8C5C-2DB4AAC4E7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A6356BB-DCD0-4104-B2AB-0E3576BFB11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7325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800"/>
              </a:spcBef>
              <a:spcAft>
                <a:spcPts val="108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0402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316000" y="2304000"/>
            <a:ext cx="2432484" cy="1055608"/>
          </a:xfrm>
          <a:prstGeom prst="wedgeRoundRectCallout">
            <a:avLst>
              <a:gd name="adj1" fmla="val 59032"/>
              <a:gd name="adj2" fmla="val 471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537" y="4893392"/>
            <a:ext cx="3952200" cy="1055608"/>
          </a:xfrm>
          <a:prstGeom prst="wedgeRoundRectCallout">
            <a:avLst>
              <a:gd name="adj1" fmla="val -35367"/>
              <a:gd name="adj2" fmla="val -75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6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en-US" sz="3200" dirty="0"/>
              <a:t>"</a:t>
            </a:r>
            <a:r>
              <a:rPr lang="bg-BG" sz="3200" dirty="0"/>
              <a:t>, ако оценката е по-голяма или равна на 5</a:t>
            </a:r>
            <a:r>
              <a:rPr lang="en-US" sz="3200" dirty="0"/>
              <a:t>.</a:t>
            </a:r>
            <a:r>
              <a:rPr lang="bg-BG" sz="3200" dirty="0"/>
              <a:t>50</a:t>
            </a:r>
            <a:endParaRPr lang="en-US" sz="3200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2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Проверки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endParaRPr lang="en-US" dirty="0"/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</a:p>
          <a:p>
            <a:pPr marL="514350" indent="-514350"/>
            <a:r>
              <a:rPr lang="bg-BG" dirty="0"/>
              <a:t>Закръгляне и форматиране</a:t>
            </a:r>
            <a:endParaRPr lang="en-US" dirty="0"/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bg-BG" b="1" dirty="0"/>
          </a:p>
          <a:p>
            <a:pPr marL="514350" indent="-514350"/>
            <a:r>
              <a:rPr lang="bg-BG" dirty="0"/>
              <a:t>Решаване на изпитна задача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143FA-A015-4F34-B30D-7ECF3CB753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0600" y="632750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https://judge.softuni.bg/Contests/2413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792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2757653"/>
            <a:ext cx="5715000" cy="21113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916000" y="5388392"/>
            <a:ext cx="4185000" cy="1055608"/>
          </a:xfrm>
          <a:prstGeom prst="wedgeRoundRectCallout">
            <a:avLst>
              <a:gd name="adj1" fmla="val -21714"/>
              <a:gd name="adj2" fmla="val -83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Табулациите</a:t>
            </a:r>
            <a:r>
              <a:rPr lang="bg-BG" sz="3600" dirty="0"/>
              <a:t> въвеждат </a:t>
            </a:r>
            <a:r>
              <a:rPr lang="bg-BG" sz="3600" b="1" dirty="0">
                <a:solidFill>
                  <a:schemeClr val="bg1"/>
                </a:solidFill>
              </a:rPr>
              <a:t>блок от код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</a:p>
          <a:p>
            <a:pPr lvl="1"/>
            <a:r>
              <a:rPr lang="bg-BG" sz="3400" dirty="0"/>
              <a:t>Изпълнява се редът, който </a:t>
            </a:r>
            <a:r>
              <a:rPr lang="bg-BG" sz="3400" b="1" dirty="0">
                <a:solidFill>
                  <a:schemeClr val="bg1"/>
                </a:solidFill>
              </a:rPr>
              <a:t>отговаря</a:t>
            </a:r>
            <a:r>
              <a:rPr lang="bg-BG" sz="3400" dirty="0"/>
              <a:t> на условието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Блок от код</a:t>
            </a:r>
            <a:r>
              <a:rPr lang="en-US"/>
              <a:t> (1)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903C2-46E0-4F01-AE55-34E220A6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43" y="3083549"/>
            <a:ext cx="4179336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</a:rPr>
              <a:t>'red'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</a:rPr>
              <a:t>color == </a:t>
            </a:r>
            <a:r>
              <a:rPr lang="it-IT" sz="2800" b="1" noProof="1"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else: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</a:t>
            </a:r>
            <a:r>
              <a:rPr lang="en-US" sz="2800" b="1" noProof="1">
                <a:latin typeface="Consolas" pitchFamily="49" charset="0"/>
              </a:rPr>
              <a:t>('bye')</a:t>
            </a:r>
          </a:p>
        </p:txBody>
      </p:sp>
      <p:sp>
        <p:nvSpPr>
          <p:cNvPr id="10" name="Speech Bubble: Rectangle with Corners Rounded 4">
            <a:extLst>
              <a:ext uri="{FF2B5EF4-FFF2-40B4-BE49-F238E27FC236}">
                <a16:creationId xmlns:a16="http://schemas.microsoft.com/office/drawing/2014/main" id="{A4FA8B35-A665-4B9A-AEE1-9FB290178D48}"/>
              </a:ext>
            </a:extLst>
          </p:cNvPr>
          <p:cNvSpPr/>
          <p:nvPr/>
        </p:nvSpPr>
        <p:spPr bwMode="auto">
          <a:xfrm>
            <a:off x="6781800" y="3083550"/>
            <a:ext cx="3048000" cy="845539"/>
          </a:xfrm>
          <a:prstGeom prst="wedgeRoundRectCallout">
            <a:avLst>
              <a:gd name="adj1" fmla="val -26532"/>
              <a:gd name="adj2" fmla="val 72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</a:t>
            </a:r>
            <a:r>
              <a:rPr lang="en-US" sz="2800" b="1" dirty="0">
                <a:solidFill>
                  <a:srgbClr val="FFFFFF"/>
                </a:solidFill>
              </a:rPr>
              <a:t>"Red"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72E9E-CEFF-4C26-96C9-4A994142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24" y="4358527"/>
            <a:ext cx="5189136" cy="1390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94DE138-0B35-47FB-8759-2153D695C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297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14947"/>
            <a:ext cx="4132714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('bye')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381000" y="1276174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Без табулации ще се изпълнява и </a:t>
            </a:r>
            <a:r>
              <a:rPr lang="bg-BG" sz="3600" b="1" dirty="0">
                <a:solidFill>
                  <a:schemeClr val="bg1"/>
                </a:solidFill>
              </a:rPr>
              <a:t>последният</a:t>
            </a:r>
            <a:r>
              <a:rPr lang="bg-BG" sz="3600" dirty="0"/>
              <a:t> ред</a:t>
            </a:r>
            <a:endParaRPr lang="en-US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724400" y="2599394"/>
            <a:ext cx="3733800" cy="1286806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Изпълняват се редовете </a:t>
            </a:r>
            <a:r>
              <a:rPr lang="bg-BG" sz="2600" b="1" dirty="0">
                <a:solidFill>
                  <a:schemeClr val="bg2"/>
                </a:solidFill>
              </a:rPr>
              <a:t>отговарящи</a:t>
            </a:r>
            <a:r>
              <a:rPr lang="bg-BG" sz="26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11" name="Speech Bubble: Rectangle with Corners Rounded 4">
            <a:extLst>
              <a:ext uri="{FF2B5EF4-FFF2-40B4-BE49-F238E27FC236}">
                <a16:creationId xmlns:a16="http://schemas.microsoft.com/office/drawing/2014/main" id="{F25A5F8A-DA43-429A-AD28-A65F9E162E07}"/>
              </a:ext>
            </a:extLst>
          </p:cNvPr>
          <p:cNvSpPr/>
          <p:nvPr/>
        </p:nvSpPr>
        <p:spPr bwMode="auto">
          <a:xfrm flipH="1">
            <a:off x="761596" y="5725301"/>
            <a:ext cx="4437918" cy="939365"/>
          </a:xfrm>
          <a:prstGeom prst="wedgeRoundRectCallout">
            <a:avLst>
              <a:gd name="adj1" fmla="val 22882"/>
              <a:gd name="adj2" fmla="val -74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Изпълнява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се винаги – не е част от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</a:rPr>
              <a:t>/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r>
              <a:rPr lang="bg-BG" sz="24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220A6-84A8-45B2-A8C9-84D03304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39" y="4724930"/>
            <a:ext cx="4437918" cy="1381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350E95A-36EF-4625-A567-B7026C495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57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числа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Извежда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Greater number: </a:t>
            </a:r>
            <a:r>
              <a:rPr lang="en-US" sz="3400" dirty="0"/>
              <a:t>"</a:t>
            </a:r>
            <a:endParaRPr lang="bg-BG" sz="3400" dirty="0"/>
          </a:p>
          <a:p>
            <a:pPr lvl="1"/>
            <a:r>
              <a:rPr lang="bg-BG" sz="3400" dirty="0"/>
              <a:t>Отпечатва 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27" y="5035227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566994" y="5429748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94" y="5345406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en-US" sz="34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831" y="5035225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236398" y="542974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98" y="5345405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8936E0C-B891-4D44-BBC0-99D830BE5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705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3788" y="630142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https://judge.softuni.bg/Contests/2413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617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/>
              <a:t>четно</a:t>
            </a:r>
            <a:r>
              <a:rPr lang="bg-BG" sz="3400" dirty="0"/>
              <a:t> или </a:t>
            </a:r>
            <a:r>
              <a:rPr lang="bg-BG" sz="3400" b="1" dirty="0"/>
              <a:t>нечетно</a:t>
            </a:r>
            <a:endParaRPr lang="bg-BG" sz="3400" dirty="0"/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9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0" y="2144288"/>
            <a:ext cx="3962400" cy="2988098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num = int(input())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print('even')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print('odd')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245777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2"/>
              </a:rPr>
              <a:t>https://judge.softuni.bg/Contests/2413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6A916-EB07-4F5A-B5E9-6737BF927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1997200"/>
            <a:ext cx="4836400" cy="1572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80227-9D9B-48A8-BAC5-35C77608D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3907796"/>
            <a:ext cx="4836400" cy="1546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DB5A319-3C93-4296-B5F7-6C7834F24E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2201-BAEA-468F-B23B-EB38A3C796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4AF53BC-2E9A-4833-9CBE-AF631DA486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24479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2">
            <a:extLst>
              <a:ext uri="{FF2B5EF4-FFF2-40B4-BE49-F238E27FC236}">
                <a16:creationId xmlns:a16="http://schemas.microsoft.com/office/drawing/2014/main" id="{54CC3B46-CACE-4030-B8C0-0FF95FE8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77" y="3200401"/>
            <a:ext cx="5039864" cy="34906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5999" y="1143000"/>
            <a:ext cx="10250737" cy="5276048"/>
          </a:xfrm>
        </p:spPr>
        <p:txBody>
          <a:bodyPr/>
          <a:lstStyle/>
          <a:p>
            <a:r>
              <a:rPr lang="bg-BG" sz="3600" dirty="0"/>
              <a:t>Процес на проследяване на изпълнението на 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265" y="4495800"/>
            <a:ext cx="218997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B18A96-5B00-4D6A-A4E7-26DA8C32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#pb-may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PyCharm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7851" y="999969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Натискане на </a:t>
            </a:r>
            <a:r>
              <a:rPr lang="en-US" sz="3000" b="1" dirty="0">
                <a:solidFill>
                  <a:schemeClr val="bg1"/>
                </a:solidFill>
              </a:rPr>
              <a:t>[Shift + F9]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/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преминем към следващата стъпка с </a:t>
            </a:r>
            <a:r>
              <a:rPr lang="en-US" sz="3000" b="1" dirty="0">
                <a:solidFill>
                  <a:schemeClr val="bg1"/>
                </a:solidFill>
              </a:rPr>
              <a:t>[</a:t>
            </a:r>
            <a:r>
              <a:rPr lang="bg-BG" sz="3000" b="1" dirty="0">
                <a:solidFill>
                  <a:schemeClr val="bg1"/>
                </a:solidFill>
              </a:rPr>
              <a:t>F</a:t>
            </a:r>
            <a:r>
              <a:rPr lang="en-US" sz="3000" b="1" dirty="0">
                <a:solidFill>
                  <a:schemeClr val="bg1"/>
                </a:solidFill>
              </a:rPr>
              <a:t>8]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[Ctrl + F8]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/>
              <a:t>breakpoints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До тях можем директно да стигнем използвайки </a:t>
            </a:r>
            <a:r>
              <a:rPr lang="en-US" sz="2800" b="1" dirty="0">
                <a:solidFill>
                  <a:schemeClr val="bg1"/>
                </a:solidFill>
              </a:rPr>
              <a:t>[F</a:t>
            </a:r>
            <a:r>
              <a:rPr lang="bg-BG" sz="2800" b="1" dirty="0">
                <a:solidFill>
                  <a:schemeClr val="bg1"/>
                </a:solidFill>
              </a:rPr>
              <a:t>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endParaRPr lang="bg-BG" sz="2800" b="1" dirty="0">
              <a:solidFill>
                <a:schemeClr val="bg1"/>
              </a:solidFill>
            </a:endParaRPr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78CD6BC3-9445-40F4-B7D5-952F02B3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47" y="3768464"/>
            <a:ext cx="4787898" cy="297610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672CF3A2-D953-4549-B78E-AFBF83CE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5238665"/>
            <a:ext cx="2189977" cy="662392"/>
          </a:xfrm>
          <a:prstGeom prst="wedgeRoundRectCallout">
            <a:avLst>
              <a:gd name="adj1" fmla="val 65215"/>
              <a:gd name="adj2" fmla="val -568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0162643-F30C-4A9B-8CB6-6656A57C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1" y="4107722"/>
            <a:ext cx="2189977" cy="662392"/>
          </a:xfrm>
          <a:prstGeom prst="wedgeRoundRectCallout">
            <a:avLst>
              <a:gd name="adj1" fmla="val 76713"/>
              <a:gd name="adj2" fmla="val 45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FB1B87-5FAF-4DF9-82BA-C682590E5E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456909-1BE0-48F3-A0F4-F8718C9F60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8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941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3910737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11883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EE363CE-A411-44F9-B4D5-30EBAB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5313533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example1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example2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C59F7FE-37D2-458C-8B71-2888E8E97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99" y="3134508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123.456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:.2f}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836" y="3707720"/>
            <a:ext cx="4334863" cy="829665"/>
          </a:xfrm>
          <a:custGeom>
            <a:avLst/>
            <a:gdLst>
              <a:gd name="connsiteX0" fmla="*/ 0 w 4334863"/>
              <a:gd name="connsiteY0" fmla="*/ 138280 h 829665"/>
              <a:gd name="connsiteX1" fmla="*/ 138280 w 4334863"/>
              <a:gd name="connsiteY1" fmla="*/ 0 h 829665"/>
              <a:gd name="connsiteX2" fmla="*/ 722477 w 4334863"/>
              <a:gd name="connsiteY2" fmla="*/ 0 h 829665"/>
              <a:gd name="connsiteX3" fmla="*/ 722477 w 4334863"/>
              <a:gd name="connsiteY3" fmla="*/ 0 h 829665"/>
              <a:gd name="connsiteX4" fmla="*/ 1806193 w 4334863"/>
              <a:gd name="connsiteY4" fmla="*/ 0 h 829665"/>
              <a:gd name="connsiteX5" fmla="*/ 4196583 w 4334863"/>
              <a:gd name="connsiteY5" fmla="*/ 0 h 829665"/>
              <a:gd name="connsiteX6" fmla="*/ 4334863 w 4334863"/>
              <a:gd name="connsiteY6" fmla="*/ 138280 h 829665"/>
              <a:gd name="connsiteX7" fmla="*/ 4334863 w 4334863"/>
              <a:gd name="connsiteY7" fmla="*/ 138278 h 829665"/>
              <a:gd name="connsiteX8" fmla="*/ 4334863 w 4334863"/>
              <a:gd name="connsiteY8" fmla="*/ 138278 h 829665"/>
              <a:gd name="connsiteX9" fmla="*/ 4334863 w 4334863"/>
              <a:gd name="connsiteY9" fmla="*/ 345694 h 829665"/>
              <a:gd name="connsiteX10" fmla="*/ 4334863 w 4334863"/>
              <a:gd name="connsiteY10" fmla="*/ 691385 h 829665"/>
              <a:gd name="connsiteX11" fmla="*/ 4196583 w 4334863"/>
              <a:gd name="connsiteY11" fmla="*/ 829665 h 829665"/>
              <a:gd name="connsiteX12" fmla="*/ 1806193 w 4334863"/>
              <a:gd name="connsiteY12" fmla="*/ 829665 h 829665"/>
              <a:gd name="connsiteX13" fmla="*/ 722477 w 4334863"/>
              <a:gd name="connsiteY13" fmla="*/ 829665 h 829665"/>
              <a:gd name="connsiteX14" fmla="*/ 722477 w 4334863"/>
              <a:gd name="connsiteY14" fmla="*/ 829665 h 829665"/>
              <a:gd name="connsiteX15" fmla="*/ 138280 w 4334863"/>
              <a:gd name="connsiteY15" fmla="*/ 829665 h 829665"/>
              <a:gd name="connsiteX16" fmla="*/ 0 w 4334863"/>
              <a:gd name="connsiteY16" fmla="*/ 691385 h 829665"/>
              <a:gd name="connsiteX17" fmla="*/ 0 w 4334863"/>
              <a:gd name="connsiteY17" fmla="*/ 345694 h 829665"/>
              <a:gd name="connsiteX18" fmla="*/ -302097 w 4334863"/>
              <a:gd name="connsiteY18" fmla="*/ -45408 h 829665"/>
              <a:gd name="connsiteX19" fmla="*/ 0 w 4334863"/>
              <a:gd name="connsiteY19" fmla="*/ 138278 h 829665"/>
              <a:gd name="connsiteX20" fmla="*/ 0 w 4334863"/>
              <a:gd name="connsiteY20" fmla="*/ 138280 h 829665"/>
              <a:gd name="connsiteX0" fmla="*/ 0 w 4334863"/>
              <a:gd name="connsiteY0" fmla="*/ 138280 h 829665"/>
              <a:gd name="connsiteX1" fmla="*/ 138280 w 4334863"/>
              <a:gd name="connsiteY1" fmla="*/ 0 h 829665"/>
              <a:gd name="connsiteX2" fmla="*/ 722477 w 4334863"/>
              <a:gd name="connsiteY2" fmla="*/ 0 h 829665"/>
              <a:gd name="connsiteX3" fmla="*/ 722477 w 4334863"/>
              <a:gd name="connsiteY3" fmla="*/ 0 h 829665"/>
              <a:gd name="connsiteX4" fmla="*/ 1806193 w 4334863"/>
              <a:gd name="connsiteY4" fmla="*/ 0 h 829665"/>
              <a:gd name="connsiteX5" fmla="*/ 4196583 w 4334863"/>
              <a:gd name="connsiteY5" fmla="*/ 0 h 829665"/>
              <a:gd name="connsiteX6" fmla="*/ 4334863 w 4334863"/>
              <a:gd name="connsiteY6" fmla="*/ 138280 h 829665"/>
              <a:gd name="connsiteX7" fmla="*/ 4334863 w 4334863"/>
              <a:gd name="connsiteY7" fmla="*/ 138278 h 829665"/>
              <a:gd name="connsiteX8" fmla="*/ 4334863 w 4334863"/>
              <a:gd name="connsiteY8" fmla="*/ 138278 h 829665"/>
              <a:gd name="connsiteX9" fmla="*/ 4334863 w 4334863"/>
              <a:gd name="connsiteY9" fmla="*/ 345694 h 829665"/>
              <a:gd name="connsiteX10" fmla="*/ 4334863 w 4334863"/>
              <a:gd name="connsiteY10" fmla="*/ 691385 h 829665"/>
              <a:gd name="connsiteX11" fmla="*/ 4196583 w 4334863"/>
              <a:gd name="connsiteY11" fmla="*/ 829665 h 829665"/>
              <a:gd name="connsiteX12" fmla="*/ 1806193 w 4334863"/>
              <a:gd name="connsiteY12" fmla="*/ 829665 h 829665"/>
              <a:gd name="connsiteX13" fmla="*/ 722477 w 4334863"/>
              <a:gd name="connsiteY13" fmla="*/ 829665 h 829665"/>
              <a:gd name="connsiteX14" fmla="*/ 722477 w 4334863"/>
              <a:gd name="connsiteY14" fmla="*/ 829665 h 829665"/>
              <a:gd name="connsiteX15" fmla="*/ 138280 w 4334863"/>
              <a:gd name="connsiteY15" fmla="*/ 829665 h 829665"/>
              <a:gd name="connsiteX16" fmla="*/ 0 w 4334863"/>
              <a:gd name="connsiteY16" fmla="*/ 691385 h 829665"/>
              <a:gd name="connsiteX17" fmla="*/ 0 w 4334863"/>
              <a:gd name="connsiteY17" fmla="*/ 345694 h 829665"/>
              <a:gd name="connsiteX18" fmla="*/ 0 w 4334863"/>
              <a:gd name="connsiteY18" fmla="*/ 138278 h 829665"/>
              <a:gd name="connsiteX19" fmla="*/ 0 w 4334863"/>
              <a:gd name="connsiteY19" fmla="*/ 138280 h 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34863" h="829665">
                <a:moveTo>
                  <a:pt x="0" y="138280"/>
                </a:moveTo>
                <a:cubicBezTo>
                  <a:pt x="0" y="61910"/>
                  <a:pt x="61910" y="0"/>
                  <a:pt x="138280" y="0"/>
                </a:cubicBezTo>
                <a:lnTo>
                  <a:pt x="722477" y="0"/>
                </a:lnTo>
                <a:lnTo>
                  <a:pt x="722477" y="0"/>
                </a:lnTo>
                <a:lnTo>
                  <a:pt x="1806193" y="0"/>
                </a:lnTo>
                <a:lnTo>
                  <a:pt x="4196583" y="0"/>
                </a:lnTo>
                <a:cubicBezTo>
                  <a:pt x="4272953" y="0"/>
                  <a:pt x="4334863" y="61910"/>
                  <a:pt x="4334863" y="138280"/>
                </a:cubicBezTo>
                <a:lnTo>
                  <a:pt x="4334863" y="138278"/>
                </a:lnTo>
                <a:lnTo>
                  <a:pt x="4334863" y="138278"/>
                </a:lnTo>
                <a:lnTo>
                  <a:pt x="4334863" y="345694"/>
                </a:lnTo>
                <a:lnTo>
                  <a:pt x="4334863" y="691385"/>
                </a:lnTo>
                <a:cubicBezTo>
                  <a:pt x="4334863" y="767755"/>
                  <a:pt x="4272953" y="829665"/>
                  <a:pt x="4196583" y="829665"/>
                </a:cubicBezTo>
                <a:lnTo>
                  <a:pt x="1806193" y="829665"/>
                </a:lnTo>
                <a:lnTo>
                  <a:pt x="722477" y="829665"/>
                </a:lnTo>
                <a:lnTo>
                  <a:pt x="722477" y="829665"/>
                </a:lnTo>
                <a:lnTo>
                  <a:pt x="138280" y="829665"/>
                </a:lnTo>
                <a:cubicBezTo>
                  <a:pt x="61910" y="829665"/>
                  <a:pt x="0" y="767755"/>
                  <a:pt x="0" y="691385"/>
                </a:cubicBezTo>
                <a:lnTo>
                  <a:pt x="0" y="345694"/>
                </a:lnTo>
                <a:lnTo>
                  <a:pt x="0" y="138278"/>
                </a:lnTo>
                <a:lnTo>
                  <a:pt x="0" y="13828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Брой символи след десетичния знак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29882" y="5228214"/>
            <a:ext cx="753838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print(f"{45.6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:.4f}")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6721865" y="1793384"/>
            <a:ext cx="1735789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6501000" y="3084516"/>
            <a:ext cx="1956654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6501001" y="5305838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6501001" y="5788065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59E5CF8-0E8E-4765-8831-3E43F3C5C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3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12F6-2192-405A-B988-0392D316C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8B70C42-B39C-4A18-B216-827EB2DF65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5820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600"/>
              </a:spcBef>
              <a:spcAft>
                <a:spcPts val="126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39" y="1810014"/>
            <a:ext cx="374306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</a:t>
            </a:r>
            <a:r>
              <a:rPr lang="bg-BG" sz="2600" b="1" noProof="1">
                <a:latin typeface="Consolas" pitchFamily="49" charset="0"/>
              </a:rPr>
              <a:t>...</a:t>
            </a:r>
            <a:r>
              <a:rPr lang="en-US" sz="2600" b="1" noProof="1">
                <a:latin typeface="Consolas" pitchFamily="49" charset="0"/>
              </a:rPr>
              <a:t>:</a:t>
            </a:r>
            <a:r>
              <a:rPr lang="it-IT" sz="26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else:</a:t>
            </a:r>
            <a:endParaRPr lang="bg-BG" sz="2600" b="1" noProof="1">
              <a:latin typeface="Consolas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31075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00" y="2451596"/>
            <a:ext cx="4953000" cy="329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a = 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a &gt; 4: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4')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elif a &gt;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5')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1" y="2844000"/>
            <a:ext cx="2609999" cy="1181063"/>
          </a:xfrm>
          <a:prstGeom prst="wedgeRoundRectCallout">
            <a:avLst>
              <a:gd name="adj1" fmla="val -60947"/>
              <a:gd name="adj2" fmla="val 21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131752"/>
            <a:ext cx="1028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 установява, че е вярно и приключва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5EA0-B321-430A-BBE9-19DB423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4457088"/>
            <a:ext cx="4784673" cy="1269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2DFB33C-DA50-485A-9204-BA5BB0347B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2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7D63-3342-437B-9184-6F54ACAD78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EBC335A-6996-4048-9E39-166AB799F7F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7303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dirty="0"/>
              <a:t>Пример: Променливата </a:t>
            </a:r>
            <a:r>
              <a:rPr lang="en-US" sz="3400" b="1" dirty="0">
                <a:latin typeface="Consolas" panose="020B0609020204030204" pitchFamily="49" charset="0"/>
              </a:rPr>
              <a:t>salary</a:t>
            </a:r>
            <a:r>
              <a:rPr lang="bg-BG" sz="3600" b="1" dirty="0"/>
              <a:t> </a:t>
            </a:r>
            <a:r>
              <a:rPr lang="en-US" sz="3600" dirty="0">
                <a:latin typeface="Consolas" panose="020B0609020204030204" pitchFamily="49" charset="0"/>
              </a:rPr>
              <a:t>ще</a:t>
            </a:r>
            <a:r>
              <a:rPr lang="en-US" sz="3600" dirty="0"/>
              <a:t> съществува </a:t>
            </a:r>
            <a:r>
              <a:rPr lang="en-US" sz="3600" b="1" dirty="0">
                <a:solidFill>
                  <a:schemeClr val="bg1"/>
                </a:solidFill>
              </a:rPr>
              <a:t>само</a:t>
            </a:r>
            <a:r>
              <a:rPr lang="bg-BG" sz="3600" dirty="0"/>
              <a:t> </a:t>
            </a:r>
            <a:r>
              <a:rPr lang="en-US" sz="3600" dirty="0"/>
              <a:t>ако е</a:t>
            </a:r>
            <a:r>
              <a:rPr lang="bg-BG" sz="3600" dirty="0"/>
              <a:t> </a:t>
            </a:r>
            <a:r>
              <a:rPr lang="en-US" sz="3600" dirty="0"/>
              <a:t>инициализирана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променлива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2596614"/>
            <a:ext cx="5400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"Monday"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"Monday":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print(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 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1000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FC332E-C894-4B1E-8119-78028E973F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dirty="0"/>
              <a:t>Пример: Променливата </a:t>
            </a:r>
            <a:r>
              <a:rPr lang="en-US" sz="3600" b="1" dirty="0">
                <a:latin typeface="Consolas" panose="020B0609020204030204" pitchFamily="49" charset="0"/>
              </a:rPr>
              <a:t>salary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няма да </a:t>
            </a:r>
            <a:r>
              <a:rPr lang="en-US" sz="3600" dirty="0"/>
              <a:t>съществува, ако не бъде инициализирана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Живот на променлива </a:t>
            </a:r>
            <a:r>
              <a:rPr lang="en-US" dirty="0"/>
              <a:t>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2618054"/>
            <a:ext cx="5445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"Tuesday"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</a:t>
            </a:r>
            <a:r>
              <a:rPr lang="bg-BG" sz="2700" b="1" noProof="1">
                <a:latin typeface="Consolas" pitchFamily="49" charset="0"/>
              </a:rPr>
              <a:t>: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</a:t>
            </a:r>
            <a:r>
              <a:rPr lang="bg-BG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8C9343-5587-4072-8011-3A1D49FD6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B515-52F0-4DE3-8FFA-1A00BAC539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60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B943-2ECA-4791-A73E-885F8A1BDF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878464A0-23C3-4EC7-9EB0-F34085D121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197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</a:t>
            </a:r>
            <a:r>
              <a:rPr lang="bg-BG" sz="3400" b="1" dirty="0">
                <a:solidFill>
                  <a:schemeClr val="bg1"/>
                </a:solidFill>
              </a:rPr>
              <a:t>вид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400" dirty="0"/>
            </a:br>
            <a:r>
              <a:rPr lang="en-US" sz="3400" dirty="0"/>
              <a:t>("</a:t>
            </a:r>
            <a:r>
              <a:rPr lang="en-US" sz="3200" b="1" dirty="0">
                <a:latin typeface="Consolas" panose="020B0609020204030204" pitchFamily="49" charset="0"/>
              </a:rPr>
              <a:t>square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circle</a:t>
            </a:r>
            <a:r>
              <a:rPr lang="en-US" sz="3400" dirty="0"/>
              <a:t>" </a:t>
            </a:r>
            <a:r>
              <a:rPr lang="bg-BG" sz="3400" dirty="0"/>
              <a:t>или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sz="3400" dirty="0"/>
              <a:t>")</a:t>
            </a:r>
            <a:endParaRPr lang="bg-BG" sz="3400" dirty="0"/>
          </a:p>
          <a:p>
            <a:pPr lvl="1"/>
            <a:r>
              <a:rPr lang="bg-BG" sz="3400" dirty="0"/>
              <a:t>Пресмята </a:t>
            </a:r>
            <a:r>
              <a:rPr lang="bg-BG" sz="3400" b="1" dirty="0">
                <a:solidFill>
                  <a:schemeClr val="bg1"/>
                </a:solidFill>
              </a:rPr>
              <a:t>лицето</a:t>
            </a:r>
            <a:r>
              <a:rPr lang="bg-BG" sz="3400" dirty="0"/>
              <a:t> спрямо вида на фигурата</a:t>
            </a: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988639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5000" y="435139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420408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149005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5000" y="572720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557989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B4B4094-1259-4DA0-A6A8-1170B3E61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861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9200" y="1371601"/>
            <a:ext cx="5237018" cy="4793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shape = input()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area = 0.0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/>
              <a:t> shape == "square":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side = float(input())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elif</a:t>
            </a:r>
            <a:r>
              <a:rPr lang="en-US" sz="2400" dirty="0"/>
              <a:t> shape == "rectangle":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sideA = float(input())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</a:t>
            </a:r>
            <a:r>
              <a:rPr lang="en-US" sz="2400" dirty="0" err="1"/>
              <a:t>sideB</a:t>
            </a:r>
            <a:r>
              <a:rPr lang="en-US" sz="2400" dirty="0"/>
              <a:t> = input(input())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#TODO: </a:t>
            </a:r>
            <a:r>
              <a:rPr lang="en-US" sz="2400" i="1" dirty="0">
                <a:solidFill>
                  <a:schemeClr val="accent2"/>
                </a:solidFill>
              </a:rPr>
              <a:t>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print(area)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Лица на фигури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6320136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на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bg-BG" sz="2000" dirty="0">
                <a:solidFill>
                  <a:prstClr val="white"/>
                </a:solidFill>
              </a:rPr>
              <a:t>: </a:t>
            </a:r>
            <a:r>
              <a:rPr lang="en-US" sz="2000" dirty="0">
                <a:hlinkClick r:id="rId2"/>
              </a:rPr>
              <a:t>https://judge.softuni.bg/Contests/2413</a:t>
            </a:r>
            <a:endParaRPr lang="en-US" sz="2000" dirty="0">
              <a:solidFill>
                <a:prstClr val="white"/>
              </a:solidFill>
            </a:endParaRPr>
          </a:p>
        </p:txBody>
      </p:sp>
      <p:pic>
        <p:nvPicPr>
          <p:cNvPr id="1034" name="Picture 10" descr="Ð ÐµÐ·ÑÐ»ÑÐ°Ñ Ñ Ð¸Ð·Ð¾Ð±ÑÐ°Ð¶ÐµÐ½Ð¸Ðµ Ð·Ð° rectangle png transparent">
            <a:extLst>
              <a:ext uri="{FF2B5EF4-FFF2-40B4-BE49-F238E27FC236}">
                <a16:creationId xmlns:a16="http://schemas.microsoft.com/office/drawing/2014/main" id="{8D881E9A-4918-49E4-B947-D89DD70B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6695">
            <a:off x="9484163" y="4566920"/>
            <a:ext cx="2209800" cy="12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 ÐµÐ·ÑÐ»ÑÐ°Ñ Ñ Ð¸Ð·Ð¾Ð±ÑÐ°Ð¶ÐµÐ½Ð¸Ðµ Ð·Ð° square png transparent">
            <a:extLst>
              <a:ext uri="{FF2B5EF4-FFF2-40B4-BE49-F238E27FC236}">
                <a16:creationId xmlns:a16="http://schemas.microsoft.com/office/drawing/2014/main" id="{22E4C952-5629-4A17-ABBF-3F67A1DFF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7944">
            <a:off x="9307648" y="2119271"/>
            <a:ext cx="1330964" cy="133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 ÐµÐ·ÑÐ»ÑÐ°Ñ Ñ Ð¸Ð·Ð¾Ð±ÑÐ°Ð¶ÐµÐ½Ð¸Ðµ Ð·Ð° trapezoid png transparent">
            <a:extLst>
              <a:ext uri="{FF2B5EF4-FFF2-40B4-BE49-F238E27FC236}">
                <a16:creationId xmlns:a16="http://schemas.microsoft.com/office/drawing/2014/main" id="{6295C6A3-DF57-4949-84A6-BAE008226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2719954"/>
            <a:ext cx="2686049" cy="26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E379341-1F82-4944-8DEC-E2FE523F2F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8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3184-DFA2-47A7-B185-6C9959BD24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E2FEAD47-4EC2-4F9C-A7E2-2991EBC278F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659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2694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условие –</a:t>
            </a:r>
            <a:r>
              <a:rPr lang="en-US" sz="3600" dirty="0">
                <a:solidFill>
                  <a:schemeClr val="bg2"/>
                </a:solidFill>
              </a:rPr>
              <a:t>  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Закръгляне и форматиране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4176DDB-164B-472E-8317-E212C2D1E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88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5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BF7CE-C487-42DA-94F9-104B58D39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4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F13927-45AE-43DC-9322-3726868E9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74226" y="1854000"/>
            <a:ext cx="3021774" cy="58500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print('a' + 'b')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9572" y="2834839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2606" y="4451761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10949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7014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94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7401" y="4932914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6" y="4482129"/>
              <a:ext cx="3515717" cy="882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2B446C7-F94C-4742-BDB9-09D312F455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400" y="1286526"/>
            <a:ext cx="28056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number = "1000"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1449211" y="3524868"/>
            <a:ext cx="3194548" cy="2409895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0369"/>
                <a:gd name="adj2" fmla="val 5597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969357" y="5108171"/>
              <a:ext cx="2337721" cy="96825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800" b="1" dirty="0">
                  <a:solidFill>
                    <a:schemeClr val="bg2"/>
                  </a:solidFill>
                </a:rPr>
                <a:t>str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4382416" y="3054804"/>
            <a:ext cx="3194549" cy="240989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894"/>
                <a:gd name="adj2" fmla="val 642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24708" y="3044042"/>
              <a:ext cx="1777668" cy="876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800" b="1" dirty="0">
                  <a:solidFill>
                    <a:schemeClr val="bg2"/>
                  </a:solidFill>
                </a:rPr>
                <a:t>int</a:t>
              </a:r>
            </a:p>
          </p:txBody>
        </p:sp>
      </p:grp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C9DA4848-42FE-4AFB-AB6A-1E429B35792A}"/>
              </a:ext>
            </a:extLst>
          </p:cNvPr>
          <p:cNvSpPr/>
          <p:nvPr/>
        </p:nvSpPr>
        <p:spPr bwMode="auto">
          <a:xfrm>
            <a:off x="7323982" y="3524656"/>
            <a:ext cx="3186187" cy="2409894"/>
          </a:xfrm>
          <a:prstGeom prst="wedgeEllipseCallout">
            <a:avLst>
              <a:gd name="adj1" fmla="val -34011"/>
              <a:gd name="adj2" fmla="val 56747"/>
            </a:avLst>
          </a:prstGeom>
          <a:solidFill>
            <a:srgbClr val="60BFB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F236B-4B79-4675-813A-AEF14FE6F57F}"/>
              </a:ext>
            </a:extLst>
          </p:cNvPr>
          <p:cNvSpPr txBox="1"/>
          <p:nvPr/>
        </p:nvSpPr>
        <p:spPr>
          <a:xfrm>
            <a:off x="8229247" y="4234610"/>
            <a:ext cx="1559163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700" b="1" dirty="0">
                <a:solidFill>
                  <a:schemeClr val="bg2"/>
                </a:solidFill>
              </a:rPr>
              <a:t>float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818F5B1-9EA6-4B16-85AC-AFBAC80C30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24000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23BE5E9-5298-4C04-82BC-9E18D02C7E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7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6400" y="1854000"/>
            <a:ext cx="2514600" cy="58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print(10 % 3)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5C1876E8-9B53-4236-ACBF-030C32F1E9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3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anose="020B0609020204030204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561080"/>
            <a:ext cx="2682761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=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 =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result = a / 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84C574-9901-4299-BB43-9349380C46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5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02D3C180-A449-4DFB-9DCA-0EF1ECA410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3856</TotalTime>
  <Words>1797</Words>
  <Application>Microsoft Office PowerPoint</Application>
  <PresentationFormat>Widescreen</PresentationFormat>
  <Paragraphs>399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Have a Question?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Дебъгване</vt:lpstr>
      <vt:lpstr>Дебъгване</vt:lpstr>
      <vt:lpstr>Дебъгване във PyCharm</vt:lpstr>
      <vt:lpstr>Закръгляне и Форматиране</vt:lpstr>
      <vt:lpstr>Работа с числа</vt:lpstr>
      <vt:lpstr>Закръгляне и Форматиране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 (1)</vt:lpstr>
      <vt:lpstr>Живот на променлива (2)</vt:lpstr>
      <vt:lpstr>Условни конструкции</vt:lpstr>
      <vt:lpstr>Лица на фигури - условие</vt:lpstr>
      <vt:lpstr>Лица на фигури – решение</vt:lpstr>
      <vt:lpstr>Условни конструкции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Valentina Gocheva</cp:lastModifiedBy>
  <cp:revision>37</cp:revision>
  <dcterms:created xsi:type="dcterms:W3CDTF">2018-05-23T13:08:44Z</dcterms:created>
  <dcterms:modified xsi:type="dcterms:W3CDTF">2020-05-09T15:08:15Z</dcterms:modified>
  <cp:category>computer programming;programming;Python;програмиране;кодиране</cp:category>
</cp:coreProperties>
</file>