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45"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47"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4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54"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58"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62"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66"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74"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8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8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9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9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9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0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0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1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1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US" sz="4400" spc="-1" strike="noStrike">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 y="3888000"/>
            <a:ext cx="9000000" cy="658440"/>
          </a:xfrm>
          <a:prstGeom prst="rect">
            <a:avLst/>
          </a:prstGeom>
        </p:spPr>
        <p:txBody>
          <a:bodyPr lIns="0" rIns="0" tIns="0" bIns="0" anchor="ctr">
            <a:noAutofit/>
          </a:bodyPr>
          <a:p>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584000" y="648000"/>
            <a:ext cx="6479640" cy="2598840"/>
          </a:xfrm>
          <a:prstGeom prst="rect">
            <a:avLst/>
          </a:prstGeom>
        </p:spPr>
        <p:txBody>
          <a:bodyPr lIns="0" rIns="0" tIns="0" bIns="0">
            <a:normAutofit fontScale="91000"/>
          </a:bodyPr>
          <a:p>
            <a:pPr>
              <a:spcBef>
                <a:spcPts val="1417"/>
              </a:spcBef>
            </a:pPr>
            <a:r>
              <a:rPr b="0" lang="en-US" sz="3200" spc="-1" strike="noStrike">
                <a:latin typeface="Arial"/>
              </a:rPr>
              <a:t>Click to edit the outline text format</a:t>
            </a:r>
            <a:endParaRPr b="0" lang="en-US" sz="3200" spc="-1" strike="noStrike">
              <a:latin typeface="Arial"/>
            </a:endParaRPr>
          </a:p>
          <a:p>
            <a:pPr lvl="1">
              <a:spcBef>
                <a:spcPts val="1134"/>
              </a:spcBef>
            </a:pPr>
            <a:r>
              <a:rPr b="0" lang="en-US" sz="2800" spc="-1" strike="noStrike">
                <a:latin typeface="Arial"/>
              </a:rPr>
              <a:t>Second Outline Level</a:t>
            </a:r>
            <a:endParaRPr b="0" lang="en-US" sz="2800" spc="-1" strike="noStrike">
              <a:latin typeface="Arial"/>
            </a:endParaRPr>
          </a:p>
          <a:p>
            <a:pPr lvl="2">
              <a:spcBef>
                <a:spcPts val="850"/>
              </a:spcBef>
            </a:pPr>
            <a:r>
              <a:rPr b="0" lang="en-US" sz="2400" spc="-1" strike="noStrike">
                <a:latin typeface="Arial"/>
              </a:rPr>
              <a:t>Third Outline Level</a:t>
            </a:r>
            <a:endParaRPr b="0" lang="en-US" sz="2400" spc="-1" strike="noStrike">
              <a:latin typeface="Arial"/>
            </a:endParaRPr>
          </a:p>
          <a:p>
            <a:pPr lvl="3">
              <a:spcBef>
                <a:spcPts val="567"/>
              </a:spcBef>
            </a:pPr>
            <a:r>
              <a:rPr b="0" lang="en-US" sz="2000" spc="-1" strike="noStrike">
                <a:latin typeface="Arial"/>
              </a:rPr>
              <a:t>Fourth Outline Level</a:t>
            </a:r>
            <a:endParaRPr b="0" lang="en-US" sz="2000" spc="-1" strike="noStrike">
              <a:latin typeface="Arial"/>
            </a:endParaRPr>
          </a:p>
          <a:p>
            <a:pPr lvl="4">
              <a:spcBef>
                <a:spcPts val="283"/>
              </a:spcBef>
            </a:pPr>
            <a:r>
              <a:rPr b="0" lang="en-US" sz="2000" spc="-1" strike="noStrike">
                <a:latin typeface="Arial"/>
              </a:rPr>
              <a:t>Fifth Outline Level</a:t>
            </a:r>
            <a:endParaRPr b="0" lang="en-US" sz="2000" spc="-1" strike="noStrike">
              <a:latin typeface="Arial"/>
            </a:endParaRPr>
          </a:p>
          <a:p>
            <a:pPr lvl="5">
              <a:spcBef>
                <a:spcPts val="283"/>
              </a:spcBef>
            </a:pPr>
            <a:r>
              <a:rPr b="0" lang="en-US" sz="2000" spc="-1" strike="noStrike">
                <a:latin typeface="Arial"/>
              </a:rPr>
              <a:t>Sixth Outline Level</a:t>
            </a:r>
            <a:endParaRPr b="0" lang="en-US" sz="2000" spc="-1" strike="noStrike">
              <a:latin typeface="Arial"/>
            </a:endParaRPr>
          </a:p>
          <a:p>
            <a:pPr lvl="6">
              <a:spcBef>
                <a:spcPts val="283"/>
              </a:spcBef>
            </a:pPr>
            <a:r>
              <a:rPr b="0" lang="en-US" sz="2000" spc="-1" strike="noStrike">
                <a:latin typeface="Arial"/>
              </a:rPr>
              <a:t>Seventh Outline Level</a:t>
            </a:r>
            <a:endParaRPr b="0" lang="en-US" sz="2000" spc="-1" strike="noStrike">
              <a:latin typeface="Arial"/>
            </a:endParaRPr>
          </a:p>
        </p:txBody>
      </p:sp>
      <p:sp>
        <p:nvSpPr>
          <p:cNvPr id="2" name="TextShape 3"/>
          <p:cNvSpPr txBox="1"/>
          <p:nvPr/>
        </p:nvSpPr>
        <p:spPr>
          <a:xfrm>
            <a:off x="4104000" y="4896000"/>
            <a:ext cx="4392000" cy="346320"/>
          </a:xfrm>
          <a:prstGeom prst="rect">
            <a:avLst/>
          </a:prstGeom>
          <a:noFill/>
          <a:ln>
            <a:noFill/>
          </a:ln>
        </p:spPr>
        <p:txBody>
          <a:bodyPr lIns="90000" rIns="90000" tIns="45000" bIns="45000">
            <a:noAutofit/>
          </a:bodyPr>
          <a:p>
            <a:fld id="{2B7FEBC3-D506-4358-BA2E-04B4F6FCDB48}" type="author">
              <a:rPr b="0" lang="en-US" sz="1800" spc="-1" strike="noStrike">
                <a:latin typeface="Arial"/>
              </a:rPr>
              <a:t> </a:t>
            </a:fld>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44000" y="72000"/>
            <a:ext cx="9540000" cy="648000"/>
          </a:xfrm>
          <a:prstGeom prst="rect">
            <a:avLst/>
          </a:prstGeom>
        </p:spPr>
        <p:txBody>
          <a:bodyPr lIns="0" rIns="0" tIns="0" bIns="0" anchor="ctr">
            <a:noAutofit/>
          </a:bodyPr>
          <a:p>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1" name="PlaceHolder 3"/>
          <p:cNvSpPr>
            <a:spLocks noGrp="1"/>
          </p:cNvSpPr>
          <p:nvPr>
            <p:ph type="dt"/>
          </p:nvPr>
        </p:nvSpPr>
        <p:spPr>
          <a:xfrm>
            <a:off x="504000" y="5256000"/>
            <a:ext cx="1656000" cy="4104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2" name="PlaceHolder 4"/>
          <p:cNvSpPr>
            <a:spLocks noGrp="1"/>
          </p:cNvSpPr>
          <p:nvPr>
            <p:ph type="ftr"/>
          </p:nvPr>
        </p:nvSpPr>
        <p:spPr>
          <a:xfrm>
            <a:off x="2520000" y="5256000"/>
            <a:ext cx="4680000" cy="41040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3" name="PlaceHolder 5"/>
          <p:cNvSpPr>
            <a:spLocks noGrp="1"/>
          </p:cNvSpPr>
          <p:nvPr>
            <p:ph type="sldNum"/>
          </p:nvPr>
        </p:nvSpPr>
        <p:spPr>
          <a:xfrm>
            <a:off x="7560000" y="5256000"/>
            <a:ext cx="1656000" cy="410400"/>
          </a:xfrm>
          <a:prstGeom prst="rect">
            <a:avLst/>
          </a:prstGeom>
        </p:spPr>
        <p:txBody>
          <a:bodyPr lIns="0" rIns="0" tIns="0" bIns="0">
            <a:noAutofit/>
          </a:bodyPr>
          <a:p>
            <a:pPr algn="r"/>
            <a:fld id="{C13BA81A-658F-40B9-922E-229E23911ECE}"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44000" y="72000"/>
            <a:ext cx="9540000" cy="648000"/>
          </a:xfrm>
          <a:prstGeom prst="rect">
            <a:avLst/>
          </a:prstGeom>
        </p:spPr>
        <p:txBody>
          <a:bodyPr lIns="0" rIns="0" tIns="0" bIns="0" anchor="ctr">
            <a:noAutofit/>
          </a:bodyPr>
          <a:p>
            <a:r>
              <a:rPr b="0" lang="en-US" sz="4400" spc="-1" strike="noStrike">
                <a:latin typeface="Arial"/>
              </a:rPr>
              <a:t>Click to edit the title text format</a:t>
            </a:r>
            <a:endParaRPr b="0" lang="en-US" sz="4400" spc="-1" strike="noStrike">
              <a:latin typeface="Arial"/>
            </a:endParaRPr>
          </a:p>
        </p:txBody>
      </p:sp>
      <p:sp>
        <p:nvSpPr>
          <p:cNvPr id="81" name="PlaceHolder 2"/>
          <p:cNvSpPr>
            <a:spLocks noGrp="1"/>
          </p:cNvSpPr>
          <p:nvPr>
            <p:ph type="body"/>
          </p:nvPr>
        </p:nvSpPr>
        <p:spPr>
          <a:xfrm>
            <a:off x="504000" y="1326600"/>
            <a:ext cx="9072000" cy="3288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2" name="PlaceHolder 3"/>
          <p:cNvSpPr>
            <a:spLocks noGrp="1"/>
          </p:cNvSpPr>
          <p:nvPr>
            <p:ph type="dt"/>
          </p:nvPr>
        </p:nvSpPr>
        <p:spPr>
          <a:xfrm>
            <a:off x="504000" y="5256000"/>
            <a:ext cx="1656000" cy="4104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83" name="PlaceHolder 4"/>
          <p:cNvSpPr>
            <a:spLocks noGrp="1"/>
          </p:cNvSpPr>
          <p:nvPr>
            <p:ph type="ftr"/>
          </p:nvPr>
        </p:nvSpPr>
        <p:spPr>
          <a:xfrm>
            <a:off x="2520000" y="5256000"/>
            <a:ext cx="4680000" cy="41040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84" name="PlaceHolder 5"/>
          <p:cNvSpPr>
            <a:spLocks noGrp="1"/>
          </p:cNvSpPr>
          <p:nvPr>
            <p:ph type="sldNum"/>
          </p:nvPr>
        </p:nvSpPr>
        <p:spPr>
          <a:xfrm>
            <a:off x="7560000" y="5256000"/>
            <a:ext cx="1656000" cy="410400"/>
          </a:xfrm>
          <a:prstGeom prst="rect">
            <a:avLst/>
          </a:prstGeom>
        </p:spPr>
        <p:txBody>
          <a:bodyPr lIns="0" rIns="0" tIns="0" bIns="0">
            <a:noAutofit/>
          </a:bodyPr>
          <a:p>
            <a:pPr algn="r"/>
            <a:fld id="{70233655-8D4C-43B2-997A-AD8FA80CFE49}"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44000" y="3888000"/>
            <a:ext cx="9000000" cy="65844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47" name="" descr=""/>
          <p:cNvPicPr/>
          <p:nvPr/>
        </p:nvPicPr>
        <p:blipFill>
          <a:blip r:embed="rId1"/>
          <a:stretch/>
        </p:blipFill>
        <p:spPr>
          <a:xfrm>
            <a:off x="504000" y="1577520"/>
            <a:ext cx="9097200" cy="2903040"/>
          </a:xfrm>
          <a:prstGeom prst="rect">
            <a:avLst/>
          </a:prstGeom>
          <a:ln>
            <a:noFill/>
          </a:ln>
        </p:spPr>
      </p:pic>
      <p:sp>
        <p:nvSpPr>
          <p:cNvPr id="148" name="TextShape 2"/>
          <p:cNvSpPr txBox="1"/>
          <p:nvPr/>
        </p:nvSpPr>
        <p:spPr>
          <a:xfrm>
            <a:off x="822960" y="1005840"/>
            <a:ext cx="4754880" cy="346320"/>
          </a:xfrm>
          <a:prstGeom prst="rect">
            <a:avLst/>
          </a:prstGeom>
          <a:noFill/>
          <a:ln>
            <a:noFill/>
          </a:ln>
        </p:spPr>
        <p:txBody>
          <a:bodyPr lIns="90000" rIns="90000" tIns="45000" bIns="45000">
            <a:noAutofit/>
          </a:bodyPr>
          <a:p>
            <a:r>
              <a:rPr b="0" lang="en-US" sz="1800" spc="-1" strike="noStrike">
                <a:latin typeface="Arial"/>
              </a:rPr>
              <a:t>Average Flight Delays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50" name="" descr=""/>
          <p:cNvPicPr/>
          <p:nvPr/>
        </p:nvPicPr>
        <p:blipFill>
          <a:blip r:embed="rId1"/>
          <a:stretch/>
        </p:blipFill>
        <p:spPr>
          <a:xfrm>
            <a:off x="504000" y="1577520"/>
            <a:ext cx="9097200" cy="2903040"/>
          </a:xfrm>
          <a:prstGeom prst="rect">
            <a:avLst/>
          </a:prstGeom>
          <a:ln>
            <a:noFill/>
          </a:ln>
        </p:spPr>
      </p:pic>
      <p:sp>
        <p:nvSpPr>
          <p:cNvPr id="151" name="TextShape 2"/>
          <p:cNvSpPr txBox="1"/>
          <p:nvPr/>
        </p:nvSpPr>
        <p:spPr>
          <a:xfrm>
            <a:off x="822960" y="1005840"/>
            <a:ext cx="4754880" cy="346320"/>
          </a:xfrm>
          <a:prstGeom prst="rect">
            <a:avLst/>
          </a:prstGeom>
          <a:noFill/>
          <a:ln>
            <a:noFill/>
          </a:ln>
        </p:spPr>
        <p:txBody>
          <a:bodyPr lIns="90000" rIns="90000" tIns="45000" bIns="45000">
            <a:noAutofit/>
          </a:bodyPr>
          <a:p>
            <a:r>
              <a:rPr b="0" lang="en-US" sz="1800" spc="-1" strike="noStrike">
                <a:latin typeface="Arial"/>
              </a:rPr>
              <a:t>Average Flight Canceled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53" name="" descr=""/>
          <p:cNvPicPr/>
          <p:nvPr/>
        </p:nvPicPr>
        <p:blipFill>
          <a:blip r:embed="rId1"/>
          <a:stretch/>
        </p:blipFill>
        <p:spPr>
          <a:xfrm>
            <a:off x="504000" y="1577520"/>
            <a:ext cx="9097200" cy="2903040"/>
          </a:xfrm>
          <a:prstGeom prst="rect">
            <a:avLst/>
          </a:prstGeom>
          <a:ln>
            <a:noFill/>
          </a:ln>
        </p:spPr>
      </p:pic>
      <p:sp>
        <p:nvSpPr>
          <p:cNvPr id="154" name="TextShape 2"/>
          <p:cNvSpPr txBox="1"/>
          <p:nvPr/>
        </p:nvSpPr>
        <p:spPr>
          <a:xfrm>
            <a:off x="822960" y="1005840"/>
            <a:ext cx="4754880" cy="346320"/>
          </a:xfrm>
          <a:prstGeom prst="rect">
            <a:avLst/>
          </a:prstGeom>
          <a:noFill/>
          <a:ln>
            <a:noFill/>
          </a:ln>
        </p:spPr>
        <p:txBody>
          <a:bodyPr lIns="90000" rIns="90000" tIns="45000" bIns="45000">
            <a:noAutofit/>
          </a:bodyPr>
          <a:p>
            <a:r>
              <a:rPr b="0" lang="en-US" sz="1800" spc="-1" strike="noStrike">
                <a:latin typeface="Arial"/>
              </a:rPr>
              <a:t>Average Flight Diverted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56" name="" descr=""/>
          <p:cNvPicPr/>
          <p:nvPr/>
        </p:nvPicPr>
        <p:blipFill>
          <a:blip r:embed="rId1"/>
          <a:stretch/>
        </p:blipFill>
        <p:spPr>
          <a:xfrm>
            <a:off x="504000" y="1577520"/>
            <a:ext cx="9097200" cy="2903040"/>
          </a:xfrm>
          <a:prstGeom prst="rect">
            <a:avLst/>
          </a:prstGeom>
          <a:ln>
            <a:noFill/>
          </a:ln>
        </p:spPr>
      </p:pic>
      <p:sp>
        <p:nvSpPr>
          <p:cNvPr id="157" name="TextShape 2"/>
          <p:cNvSpPr txBox="1"/>
          <p:nvPr/>
        </p:nvSpPr>
        <p:spPr>
          <a:xfrm>
            <a:off x="822960" y="1005840"/>
            <a:ext cx="7589520" cy="602280"/>
          </a:xfrm>
          <a:prstGeom prst="rect">
            <a:avLst/>
          </a:prstGeom>
          <a:noFill/>
          <a:ln>
            <a:noFill/>
          </a:ln>
        </p:spPr>
        <p:txBody>
          <a:bodyPr lIns="90000" rIns="90000" tIns="45000" bIns="45000">
            <a:noAutofit/>
          </a:bodyPr>
          <a:p>
            <a:r>
              <a:rPr b="0" lang="en-US" sz="1800" spc="-1" strike="noStrike">
                <a:latin typeface="Arial"/>
              </a:rPr>
              <a:t>Comparing between Maximum Flight Diverted, Delays and Canceling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Airelines Analysis</a:t>
            </a:r>
            <a:endParaRPr b="0" lang="en-US" sz="4400" spc="-1" strike="noStrike">
              <a:latin typeface="Arial"/>
            </a:endParaRPr>
          </a:p>
        </p:txBody>
      </p:sp>
      <p:sp>
        <p:nvSpPr>
          <p:cNvPr id="159" name="TextShape 2"/>
          <p:cNvSpPr txBox="1"/>
          <p:nvPr/>
        </p:nvSpPr>
        <p:spPr>
          <a:xfrm>
            <a:off x="504000" y="1326600"/>
            <a:ext cx="9071640" cy="3288240"/>
          </a:xfrm>
          <a:prstGeom prst="rect">
            <a:avLst/>
          </a:prstGeom>
          <a:noFill/>
          <a:ln>
            <a:noFill/>
          </a:ln>
        </p:spPr>
        <p:txBody>
          <a:bodyPr lIns="0" rIns="0" tIns="0" bIns="0">
            <a:normAutofit fontScale="53000"/>
          </a:bodyPr>
          <a:p>
            <a:pPr marL="432000" indent="-324000">
              <a:spcBef>
                <a:spcPts val="1417"/>
              </a:spcBef>
              <a:buClr>
                <a:srgbClr val="ffffff"/>
              </a:buClr>
              <a:buSzPct val="45000"/>
              <a:buFont typeface="Wingdings" charset="2"/>
              <a:buChar char=""/>
            </a:pPr>
            <a:r>
              <a:rPr b="0" lang="en-US" sz="3200" spc="-1" strike="noStrike">
                <a:latin typeface="Arial"/>
              </a:rPr>
              <a:t>The dataset also shows us another way to see the situation in a more bigger scope, is the time in minutes of the delays by aircraft, weather and security.</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This analysis shows us more insightful information and making us sure of the main reasons of the problem.</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In the charts we see the aircraft are causing the main issue and after that weather conditions, so we have to find a solution for it.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61" name="" descr=""/>
          <p:cNvPicPr/>
          <p:nvPr/>
        </p:nvPicPr>
        <p:blipFill>
          <a:blip r:embed="rId1"/>
          <a:stretch/>
        </p:blipFill>
        <p:spPr>
          <a:xfrm>
            <a:off x="365760" y="1375200"/>
            <a:ext cx="9235440" cy="3288240"/>
          </a:xfrm>
          <a:prstGeom prst="rect">
            <a:avLst/>
          </a:prstGeom>
          <a:ln>
            <a:noFill/>
          </a:ln>
        </p:spPr>
      </p:pic>
      <p:sp>
        <p:nvSpPr>
          <p:cNvPr id="162" name="TextShape 2"/>
          <p:cNvSpPr txBox="1"/>
          <p:nvPr/>
        </p:nvSpPr>
        <p:spPr>
          <a:xfrm>
            <a:off x="1005840" y="914400"/>
            <a:ext cx="4023360" cy="346320"/>
          </a:xfrm>
          <a:prstGeom prst="rect">
            <a:avLst/>
          </a:prstGeom>
          <a:noFill/>
          <a:ln>
            <a:noFill/>
          </a:ln>
        </p:spPr>
        <p:txBody>
          <a:bodyPr lIns="90000" rIns="90000" tIns="45000" bIns="45000">
            <a:noAutofit/>
          </a:bodyPr>
          <a:p>
            <a:r>
              <a:rPr b="0" lang="en-US" sz="1800" spc="-1" strike="noStrike">
                <a:latin typeface="Arial"/>
              </a:rPr>
              <a:t>Average Minutes Delays by Aircraft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64" name="" descr=""/>
          <p:cNvPicPr/>
          <p:nvPr/>
        </p:nvPicPr>
        <p:blipFill>
          <a:blip r:embed="rId1"/>
          <a:stretch/>
        </p:blipFill>
        <p:spPr>
          <a:xfrm>
            <a:off x="365760" y="1375200"/>
            <a:ext cx="9235440" cy="3288240"/>
          </a:xfrm>
          <a:prstGeom prst="rect">
            <a:avLst/>
          </a:prstGeom>
          <a:ln>
            <a:noFill/>
          </a:ln>
        </p:spPr>
      </p:pic>
      <p:sp>
        <p:nvSpPr>
          <p:cNvPr id="165" name="TextShape 2"/>
          <p:cNvSpPr txBox="1"/>
          <p:nvPr/>
        </p:nvSpPr>
        <p:spPr>
          <a:xfrm>
            <a:off x="1005840" y="914400"/>
            <a:ext cx="4023360" cy="346320"/>
          </a:xfrm>
          <a:prstGeom prst="rect">
            <a:avLst/>
          </a:prstGeom>
          <a:noFill/>
          <a:ln>
            <a:noFill/>
          </a:ln>
        </p:spPr>
        <p:txBody>
          <a:bodyPr lIns="90000" rIns="90000" tIns="45000" bIns="45000">
            <a:noAutofit/>
          </a:bodyPr>
          <a:p>
            <a:r>
              <a:rPr b="0" lang="en-US" sz="1800" spc="-1" strike="noStrike">
                <a:latin typeface="Arial"/>
              </a:rPr>
              <a:t>Average Minutes Delays by Weather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67" name="" descr=""/>
          <p:cNvPicPr/>
          <p:nvPr/>
        </p:nvPicPr>
        <p:blipFill>
          <a:blip r:embed="rId1"/>
          <a:stretch/>
        </p:blipFill>
        <p:spPr>
          <a:xfrm>
            <a:off x="365760" y="1375200"/>
            <a:ext cx="9235440" cy="3288240"/>
          </a:xfrm>
          <a:prstGeom prst="rect">
            <a:avLst/>
          </a:prstGeom>
          <a:ln>
            <a:noFill/>
          </a:ln>
        </p:spPr>
      </p:pic>
      <p:sp>
        <p:nvSpPr>
          <p:cNvPr id="168" name="TextShape 2"/>
          <p:cNvSpPr txBox="1"/>
          <p:nvPr/>
        </p:nvSpPr>
        <p:spPr>
          <a:xfrm>
            <a:off x="1005840" y="914400"/>
            <a:ext cx="4023360" cy="346320"/>
          </a:xfrm>
          <a:prstGeom prst="rect">
            <a:avLst/>
          </a:prstGeom>
          <a:noFill/>
          <a:ln>
            <a:noFill/>
          </a:ln>
        </p:spPr>
        <p:txBody>
          <a:bodyPr lIns="90000" rIns="90000" tIns="45000" bIns="45000">
            <a:noAutofit/>
          </a:bodyPr>
          <a:p>
            <a:r>
              <a:rPr b="0" lang="en-US" sz="1800" spc="-1" strike="noStrike">
                <a:latin typeface="Arial"/>
              </a:rPr>
              <a:t>Average Minutes Delays by Security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70" name="" descr=""/>
          <p:cNvPicPr/>
          <p:nvPr/>
        </p:nvPicPr>
        <p:blipFill>
          <a:blip r:embed="rId1"/>
          <a:stretch/>
        </p:blipFill>
        <p:spPr>
          <a:xfrm>
            <a:off x="365760" y="1375200"/>
            <a:ext cx="9235440" cy="3288240"/>
          </a:xfrm>
          <a:prstGeom prst="rect">
            <a:avLst/>
          </a:prstGeom>
          <a:ln>
            <a:noFill/>
          </a:ln>
        </p:spPr>
      </p:pic>
      <p:sp>
        <p:nvSpPr>
          <p:cNvPr id="171" name="TextShape 2"/>
          <p:cNvSpPr txBox="1"/>
          <p:nvPr/>
        </p:nvSpPr>
        <p:spPr>
          <a:xfrm>
            <a:off x="1005840" y="914400"/>
            <a:ext cx="6675120" cy="602280"/>
          </a:xfrm>
          <a:prstGeom prst="rect">
            <a:avLst/>
          </a:prstGeom>
          <a:noFill/>
          <a:ln>
            <a:noFill/>
          </a:ln>
        </p:spPr>
        <p:txBody>
          <a:bodyPr lIns="90000" rIns="90000" tIns="45000" bIns="45000">
            <a:noAutofit/>
          </a:bodyPr>
          <a:p>
            <a:r>
              <a:rPr b="0" lang="en-US" sz="1800" spc="-1" strike="noStrike">
                <a:latin typeface="Arial"/>
              </a:rPr>
              <a:t>Maximum Minutes Delays by Aircraft, Weather and Security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sp>
        <p:nvSpPr>
          <p:cNvPr id="173" name="TextShape 2"/>
          <p:cNvSpPr txBox="1"/>
          <p:nvPr/>
        </p:nvSpPr>
        <p:spPr>
          <a:xfrm>
            <a:off x="504000" y="1326600"/>
            <a:ext cx="9071640" cy="3288240"/>
          </a:xfrm>
          <a:prstGeom prst="rect">
            <a:avLst/>
          </a:prstGeom>
          <a:noFill/>
          <a:ln>
            <a:noFill/>
          </a:ln>
        </p:spPr>
        <p:txBody>
          <a:bodyPr lIns="0" rIns="0" tIns="0" bIns="0">
            <a:normAutofit fontScale="53000"/>
          </a:bodyPr>
          <a:p>
            <a:pPr marL="432000" indent="-324000">
              <a:spcBef>
                <a:spcPts val="1417"/>
              </a:spcBef>
              <a:buClr>
                <a:srgbClr val="ffffff"/>
              </a:buClr>
              <a:buSzPct val="45000"/>
              <a:buFont typeface="Wingdings" charset="2"/>
              <a:buChar char=""/>
            </a:pPr>
            <a:r>
              <a:rPr b="0" lang="en-US" sz="3200" spc="-1" strike="noStrike">
                <a:latin typeface="Arial"/>
              </a:rPr>
              <a:t>After analyzing the dataset we viewed the all issues and problems caused by different reasons.</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We found also that aircraft and carriers and the main issue caused by us as human and we should handle it.</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The weather is something we cant say stop it, but we can make some improvement as admins that handles all the situation caused by weather.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Airelines Analysis</a:t>
            </a:r>
            <a:endParaRPr b="0" lang="en-US" sz="4400" spc="-1" strike="noStrike">
              <a:latin typeface="Arial"/>
            </a:endParaRPr>
          </a:p>
        </p:txBody>
      </p:sp>
      <p:sp>
        <p:nvSpPr>
          <p:cNvPr id="123" name="TextShape 2"/>
          <p:cNvSpPr txBox="1"/>
          <p:nvPr/>
        </p:nvSpPr>
        <p:spPr>
          <a:xfrm>
            <a:off x="504000" y="1326600"/>
            <a:ext cx="9071640" cy="3288240"/>
          </a:xfrm>
          <a:prstGeom prst="rect">
            <a:avLst/>
          </a:prstGeom>
          <a:noFill/>
          <a:ln>
            <a:noFill/>
          </a:ln>
        </p:spPr>
        <p:txBody>
          <a:bodyPr lIns="0" rIns="0" tIns="0" bIns="0">
            <a:normAutofit fontScale="73000"/>
          </a:bodyPr>
          <a:p>
            <a:pPr marL="432000" indent="-324000">
              <a:spcBef>
                <a:spcPts val="1417"/>
              </a:spcBef>
              <a:buClr>
                <a:srgbClr val="ffffff"/>
              </a:buClr>
              <a:buSzPct val="45000"/>
              <a:buFont typeface="Wingdings" charset="2"/>
              <a:buChar char=""/>
            </a:pPr>
            <a:r>
              <a:rPr b="0" lang="en-US" sz="3200" spc="-1" strike="noStrike">
                <a:latin typeface="Arial"/>
              </a:rPr>
              <a:t>The dataset provided tell us lot of things, includes delays of more than one condition ex. Weather, aircraft.</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Dataset shows us that the situation before covid19 was more beneficial to the airlines in their financial.</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The dataset shows that there is an issue on the delays and canceled tickets.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sp>
        <p:nvSpPr>
          <p:cNvPr id="175" name="TextShape 2"/>
          <p:cNvSpPr txBox="1"/>
          <p:nvPr/>
        </p:nvSpPr>
        <p:spPr>
          <a:xfrm>
            <a:off x="504000" y="1326600"/>
            <a:ext cx="9071640" cy="3288240"/>
          </a:xfrm>
          <a:prstGeom prst="rect">
            <a:avLst/>
          </a:prstGeom>
          <a:noFill/>
          <a:ln>
            <a:noFill/>
          </a:ln>
        </p:spPr>
        <p:txBody>
          <a:bodyPr lIns="0" rIns="0" tIns="0" bIns="0">
            <a:normAutofit fontScale="53000"/>
          </a:bodyPr>
          <a:p>
            <a:pPr marL="432000" indent="-324000">
              <a:spcBef>
                <a:spcPts val="1417"/>
              </a:spcBef>
              <a:buClr>
                <a:srgbClr val="ffffff"/>
              </a:buClr>
              <a:buSzPct val="45000"/>
              <a:buFont typeface="Wingdings" charset="2"/>
              <a:buChar char=""/>
            </a:pPr>
            <a:r>
              <a:rPr b="0" lang="en-US" sz="3200" spc="-1" strike="noStrike">
                <a:latin typeface="Arial"/>
              </a:rPr>
              <a:t>I recommend for the aircraft issue, to make more routs and hubs because it seems that there is less capacity than it should be.</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And recommend implementing self-help technologies to handle the carrier issue.</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Recommend also for the delays, to make more structured system in way making people be on move, by making restaurants, coffee shops etc. this makes people not to be bored and thinking about canceling their flight tickets.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sp>
        <p:nvSpPr>
          <p:cNvPr id="17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For the bonus question, yes its possible in many ways, we can use the data and see if the united states airlines damaged by the situation, or by taking international airlines and see number of delays and how they handle it, and much more we can do because if you have the data then you have everythin.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44080" y="2552400"/>
            <a:ext cx="9540000" cy="648000"/>
          </a:xfrm>
          <a:prstGeom prst="rect">
            <a:avLst/>
          </a:prstGeom>
          <a:noFill/>
          <a:ln>
            <a:noFill/>
          </a:ln>
        </p:spPr>
        <p:txBody>
          <a:bodyPr lIns="0" rIns="0" tIns="0" bIns="0" anchor="ctr">
            <a:noAutofit/>
          </a:bodyPr>
          <a:p>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	</a:t>
            </a:r>
            <a:r>
              <a:rPr b="0" lang="en-US" sz="4400" spc="-1" strike="noStrike">
                <a:latin typeface="Arial"/>
              </a:rPr>
              <a:t>Thanks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Airelines Analysis</a:t>
            </a:r>
            <a:endParaRPr b="0" lang="en-US" sz="4400" spc="-1" strike="noStrike">
              <a:latin typeface="Arial"/>
            </a:endParaRPr>
          </a:p>
        </p:txBody>
      </p:sp>
      <p:sp>
        <p:nvSpPr>
          <p:cNvPr id="125" name="TextShape 2"/>
          <p:cNvSpPr txBox="1"/>
          <p:nvPr/>
        </p:nvSpPr>
        <p:spPr>
          <a:xfrm>
            <a:off x="504000" y="1326600"/>
            <a:ext cx="9071640" cy="3288240"/>
          </a:xfrm>
          <a:prstGeom prst="rect">
            <a:avLst/>
          </a:prstGeom>
          <a:noFill/>
          <a:ln>
            <a:noFill/>
          </a:ln>
        </p:spPr>
        <p:txBody>
          <a:bodyPr lIns="0" rIns="0" tIns="0" bIns="0">
            <a:normAutofit fontScale="94000"/>
          </a:bodyPr>
          <a:p>
            <a:pPr marL="432000" indent="-324000">
              <a:spcBef>
                <a:spcPts val="1417"/>
              </a:spcBef>
              <a:buClr>
                <a:srgbClr val="ffffff"/>
              </a:buClr>
              <a:buSzPct val="45000"/>
              <a:buFont typeface="Wingdings" charset="2"/>
              <a:buChar char=""/>
            </a:pPr>
            <a:r>
              <a:rPr b="0" lang="en-US" sz="3200" spc="-1" strike="noStrike">
                <a:latin typeface="Arial"/>
              </a:rPr>
              <a:t>The dataset shows us that there is a relation between the delays and canceled tickets, and the average increase of delays increases average of canceled tickets, and this comes hard to the  airlines department.</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In the dataset there is four main condition of delays, aircraft, weather, security and carrier.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Airelines Analysis</a:t>
            </a:r>
            <a:endParaRPr b="0" lang="en-US" sz="4400" spc="-1" strike="noStrike">
              <a:latin typeface="Arial"/>
            </a:endParaRPr>
          </a:p>
        </p:txBody>
      </p:sp>
      <p:sp>
        <p:nvSpPr>
          <p:cNvPr id="127" name="TextShape 2"/>
          <p:cNvSpPr txBox="1"/>
          <p:nvPr/>
        </p:nvSpPr>
        <p:spPr>
          <a:xfrm>
            <a:off x="504000" y="1326600"/>
            <a:ext cx="9071640" cy="3288240"/>
          </a:xfrm>
          <a:prstGeom prst="rect">
            <a:avLst/>
          </a:prstGeom>
          <a:noFill/>
          <a:ln>
            <a:noFill/>
          </a:ln>
        </p:spPr>
        <p:txBody>
          <a:bodyPr lIns="0" rIns="0" tIns="0" bIns="0">
            <a:normAutofit fontScale="78000"/>
          </a:bodyPr>
          <a:p>
            <a:pPr marL="432000" indent="-324000">
              <a:spcBef>
                <a:spcPts val="1417"/>
              </a:spcBef>
              <a:buClr>
                <a:srgbClr val="ffffff"/>
              </a:buClr>
              <a:buSzPct val="45000"/>
              <a:buFont typeface="Wingdings" charset="2"/>
              <a:buChar char=""/>
            </a:pPr>
            <a:r>
              <a:rPr b="0" lang="en-US" sz="3200" spc="-1" strike="noStrike">
                <a:latin typeface="Arial"/>
              </a:rPr>
              <a:t>The analysis of the airline dataset shows us that the aircraft and carriers are the most reasoned for the delays, after that comes the weather and finally security.</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In the next charts we gonna see the average of delays by all four conditions between 2014-16, and the reason behind using this years because of the number flights registered.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29" name="" descr=""/>
          <p:cNvPicPr/>
          <p:nvPr/>
        </p:nvPicPr>
        <p:blipFill>
          <a:blip r:embed="rId1"/>
          <a:stretch/>
        </p:blipFill>
        <p:spPr>
          <a:xfrm>
            <a:off x="503640" y="1550520"/>
            <a:ext cx="4426920" cy="2840400"/>
          </a:xfrm>
          <a:prstGeom prst="rect">
            <a:avLst/>
          </a:prstGeom>
          <a:ln>
            <a:noFill/>
          </a:ln>
        </p:spPr>
      </p:pic>
      <p:pic>
        <p:nvPicPr>
          <p:cNvPr id="130" name="" descr=""/>
          <p:cNvPicPr/>
          <p:nvPr/>
        </p:nvPicPr>
        <p:blipFill>
          <a:blip r:embed="rId2"/>
          <a:stretch/>
        </p:blipFill>
        <p:spPr>
          <a:xfrm>
            <a:off x="5152320" y="1550520"/>
            <a:ext cx="4426920" cy="2840400"/>
          </a:xfrm>
          <a:prstGeom prst="rect">
            <a:avLst/>
          </a:prstGeom>
          <a:ln>
            <a:noFill/>
          </a:ln>
        </p:spPr>
      </p:pic>
      <p:sp>
        <p:nvSpPr>
          <p:cNvPr id="131" name="TextShape 2"/>
          <p:cNvSpPr txBox="1"/>
          <p:nvPr/>
        </p:nvSpPr>
        <p:spPr>
          <a:xfrm>
            <a:off x="548640" y="1097280"/>
            <a:ext cx="4206240" cy="346320"/>
          </a:xfrm>
          <a:prstGeom prst="rect">
            <a:avLst/>
          </a:prstGeom>
          <a:noFill/>
          <a:ln>
            <a:noFill/>
          </a:ln>
        </p:spPr>
        <p:txBody>
          <a:bodyPr lIns="90000" rIns="90000" tIns="45000" bIns="45000">
            <a:noAutofit/>
          </a:bodyPr>
          <a:p>
            <a:r>
              <a:rPr b="0" lang="en-US" sz="1800" spc="-1" strike="noStrike">
                <a:latin typeface="Arial"/>
              </a:rPr>
              <a:t>Delays by Weather</a:t>
            </a:r>
            <a:endParaRPr b="0" lang="en-US" sz="1800" spc="-1" strike="noStrike">
              <a:latin typeface="Arial"/>
            </a:endParaRPr>
          </a:p>
        </p:txBody>
      </p:sp>
      <p:sp>
        <p:nvSpPr>
          <p:cNvPr id="132" name="TextShape 3"/>
          <p:cNvSpPr txBox="1"/>
          <p:nvPr/>
        </p:nvSpPr>
        <p:spPr>
          <a:xfrm>
            <a:off x="5486400" y="1188720"/>
            <a:ext cx="3566160" cy="346320"/>
          </a:xfrm>
          <a:prstGeom prst="rect">
            <a:avLst/>
          </a:prstGeom>
          <a:noFill/>
          <a:ln>
            <a:noFill/>
          </a:ln>
        </p:spPr>
        <p:txBody>
          <a:bodyPr lIns="90000" rIns="90000" tIns="45000" bIns="45000">
            <a:noAutofit/>
          </a:bodyPr>
          <a:p>
            <a:r>
              <a:rPr b="0" lang="en-US" sz="1800" spc="-1" strike="noStrike">
                <a:latin typeface="Arial"/>
              </a:rPr>
              <a:t>Delays by Security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34" name="" descr=""/>
          <p:cNvPicPr/>
          <p:nvPr/>
        </p:nvPicPr>
        <p:blipFill>
          <a:blip r:embed="rId1"/>
          <a:stretch/>
        </p:blipFill>
        <p:spPr>
          <a:xfrm>
            <a:off x="503640" y="1550520"/>
            <a:ext cx="4426920" cy="2840400"/>
          </a:xfrm>
          <a:prstGeom prst="rect">
            <a:avLst/>
          </a:prstGeom>
          <a:ln>
            <a:noFill/>
          </a:ln>
        </p:spPr>
      </p:pic>
      <p:pic>
        <p:nvPicPr>
          <p:cNvPr id="135" name="" descr=""/>
          <p:cNvPicPr/>
          <p:nvPr/>
        </p:nvPicPr>
        <p:blipFill>
          <a:blip r:embed="rId2"/>
          <a:stretch/>
        </p:blipFill>
        <p:spPr>
          <a:xfrm>
            <a:off x="5152320" y="1550520"/>
            <a:ext cx="4426920" cy="2840400"/>
          </a:xfrm>
          <a:prstGeom prst="rect">
            <a:avLst/>
          </a:prstGeom>
          <a:ln>
            <a:noFill/>
          </a:ln>
        </p:spPr>
      </p:pic>
      <p:sp>
        <p:nvSpPr>
          <p:cNvPr id="136" name="TextShape 2"/>
          <p:cNvSpPr txBox="1"/>
          <p:nvPr/>
        </p:nvSpPr>
        <p:spPr>
          <a:xfrm>
            <a:off x="548640" y="1097280"/>
            <a:ext cx="4206240" cy="346320"/>
          </a:xfrm>
          <a:prstGeom prst="rect">
            <a:avLst/>
          </a:prstGeom>
          <a:noFill/>
          <a:ln>
            <a:noFill/>
          </a:ln>
        </p:spPr>
        <p:txBody>
          <a:bodyPr lIns="90000" rIns="90000" tIns="45000" bIns="45000">
            <a:noAutofit/>
          </a:bodyPr>
          <a:p>
            <a:r>
              <a:rPr b="0" lang="en-US" sz="1800" spc="-1" strike="noStrike">
                <a:latin typeface="Arial"/>
              </a:rPr>
              <a:t>Delays by Aircraft</a:t>
            </a:r>
            <a:endParaRPr b="0" lang="en-US" sz="1800" spc="-1" strike="noStrike">
              <a:latin typeface="Arial"/>
            </a:endParaRPr>
          </a:p>
        </p:txBody>
      </p:sp>
      <p:sp>
        <p:nvSpPr>
          <p:cNvPr id="137" name="TextShape 3"/>
          <p:cNvSpPr txBox="1"/>
          <p:nvPr/>
        </p:nvSpPr>
        <p:spPr>
          <a:xfrm>
            <a:off x="5486400" y="1188720"/>
            <a:ext cx="3566160" cy="346320"/>
          </a:xfrm>
          <a:prstGeom prst="rect">
            <a:avLst/>
          </a:prstGeom>
          <a:noFill/>
          <a:ln>
            <a:noFill/>
          </a:ln>
        </p:spPr>
        <p:txBody>
          <a:bodyPr lIns="90000" rIns="90000" tIns="45000" bIns="45000">
            <a:noAutofit/>
          </a:bodyPr>
          <a:p>
            <a:r>
              <a:rPr b="0" lang="en-US" sz="1800" spc="-1" strike="noStrike">
                <a:latin typeface="Arial"/>
              </a:rPr>
              <a:t>Delays by Carrier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39" name="" descr=""/>
          <p:cNvPicPr/>
          <p:nvPr/>
        </p:nvPicPr>
        <p:blipFill>
          <a:blip r:embed="rId1"/>
          <a:stretch/>
        </p:blipFill>
        <p:spPr>
          <a:xfrm>
            <a:off x="457200" y="1326600"/>
            <a:ext cx="9144000" cy="3288240"/>
          </a:xfrm>
          <a:prstGeom prst="rect">
            <a:avLst/>
          </a:prstGeom>
          <a:ln>
            <a:noFill/>
          </a:ln>
        </p:spPr>
      </p:pic>
      <p:sp>
        <p:nvSpPr>
          <p:cNvPr id="140" name="TextShape 2"/>
          <p:cNvSpPr txBox="1"/>
          <p:nvPr/>
        </p:nvSpPr>
        <p:spPr>
          <a:xfrm>
            <a:off x="731520" y="914400"/>
            <a:ext cx="7589520" cy="602280"/>
          </a:xfrm>
          <a:prstGeom prst="rect">
            <a:avLst/>
          </a:prstGeom>
          <a:noFill/>
          <a:ln>
            <a:noFill/>
          </a:ln>
        </p:spPr>
        <p:txBody>
          <a:bodyPr lIns="90000" rIns="90000" tIns="45000" bIns="45000">
            <a:noAutofit/>
          </a:bodyPr>
          <a:p>
            <a:r>
              <a:rPr b="0" lang="en-US" sz="1800" spc="-1" strike="noStrike">
                <a:latin typeface="Arial"/>
              </a:rPr>
              <a:t>Average Delays by all Conditions(Aircraft, Carrier, Weather and Security)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Airlines Analysis</a:t>
            </a:r>
            <a:endParaRPr b="0" lang="en-US" sz="4400" spc="-1" strike="noStrike">
              <a:latin typeface="Arial"/>
            </a:endParaRPr>
          </a:p>
        </p:txBody>
      </p:sp>
      <p:pic>
        <p:nvPicPr>
          <p:cNvPr id="142" name="" descr=""/>
          <p:cNvPicPr/>
          <p:nvPr/>
        </p:nvPicPr>
        <p:blipFill>
          <a:blip r:embed="rId1"/>
          <a:stretch/>
        </p:blipFill>
        <p:spPr>
          <a:xfrm>
            <a:off x="457200" y="1326600"/>
            <a:ext cx="9144000" cy="3288240"/>
          </a:xfrm>
          <a:prstGeom prst="rect">
            <a:avLst/>
          </a:prstGeom>
          <a:ln>
            <a:noFill/>
          </a:ln>
        </p:spPr>
      </p:pic>
      <p:sp>
        <p:nvSpPr>
          <p:cNvPr id="143" name="TextShape 2"/>
          <p:cNvSpPr txBox="1"/>
          <p:nvPr/>
        </p:nvSpPr>
        <p:spPr>
          <a:xfrm>
            <a:off x="731520" y="914400"/>
            <a:ext cx="7955280" cy="602280"/>
          </a:xfrm>
          <a:prstGeom prst="rect">
            <a:avLst/>
          </a:prstGeom>
          <a:noFill/>
          <a:ln>
            <a:noFill/>
          </a:ln>
        </p:spPr>
        <p:txBody>
          <a:bodyPr lIns="90000" rIns="90000" tIns="45000" bIns="45000">
            <a:noAutofit/>
          </a:bodyPr>
          <a:p>
            <a:r>
              <a:rPr b="0" lang="en-US" sz="1800" spc="-1" strike="noStrike">
                <a:latin typeface="Arial"/>
              </a:rPr>
              <a:t>Maximum Delays by all Conditions(Aircraft, Carrier, Weather and Security)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44000" y="72000"/>
            <a:ext cx="9540000" cy="648000"/>
          </a:xfrm>
          <a:prstGeom prst="rect">
            <a:avLst/>
          </a:prstGeom>
          <a:noFill/>
          <a:ln>
            <a:noFill/>
          </a:ln>
        </p:spPr>
        <p:txBody>
          <a:bodyPr lIns="0" rIns="0" tIns="0" bIns="0" anchor="ctr">
            <a:noAutofit/>
          </a:bodyPr>
          <a:p>
            <a:r>
              <a:rPr b="0" lang="en-US" sz="4400" spc="-1" strike="noStrike">
                <a:latin typeface="Arial"/>
              </a:rPr>
              <a:t>Airelines Analysis</a:t>
            </a:r>
            <a:endParaRPr b="0" lang="en-US" sz="4400" spc="-1" strike="noStrike">
              <a:latin typeface="Arial"/>
            </a:endParaRPr>
          </a:p>
        </p:txBody>
      </p:sp>
      <p:sp>
        <p:nvSpPr>
          <p:cNvPr id="145" name="TextShape 2"/>
          <p:cNvSpPr txBox="1"/>
          <p:nvPr/>
        </p:nvSpPr>
        <p:spPr>
          <a:xfrm>
            <a:off x="504000" y="1326600"/>
            <a:ext cx="9071640" cy="3288240"/>
          </a:xfrm>
          <a:prstGeom prst="rect">
            <a:avLst/>
          </a:prstGeom>
          <a:noFill/>
          <a:ln>
            <a:noFill/>
          </a:ln>
        </p:spPr>
        <p:txBody>
          <a:bodyPr lIns="0" rIns="0" tIns="0" bIns="0">
            <a:normAutofit fontScale="57000"/>
          </a:bodyPr>
          <a:p>
            <a:pPr marL="432000" indent="-324000">
              <a:spcBef>
                <a:spcPts val="1417"/>
              </a:spcBef>
              <a:buClr>
                <a:srgbClr val="ffffff"/>
              </a:buClr>
              <a:buSzPct val="45000"/>
              <a:buFont typeface="Wingdings" charset="2"/>
              <a:buChar char=""/>
            </a:pPr>
            <a:r>
              <a:rPr b="0" lang="en-US" sz="3200" spc="-1" strike="noStrike">
                <a:latin typeface="Arial"/>
              </a:rPr>
              <a:t>The dataset also shows us another way to see the situation in a bigger scope. </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By comparing between the flight delay, canceled and diverted.</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Analyzing it shows us the increase of canceled flights because of the flight delay.</a:t>
            </a:r>
            <a:endParaRPr b="0" lang="en-US" sz="32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Which shows us another thing that people are canceling their flight ticket rather than diverting it, and this is a big deal and should be handled.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2021-05-09T12:40:43Z</dcterms:created>
  <dc:creator/>
  <dc:description/>
  <dc:language>en-US</dc:language>
  <cp:lastModifiedBy/>
  <dcterms:modified xsi:type="dcterms:W3CDTF">2021-05-09T14:19:35Z</dcterms:modified>
  <cp:revision>17</cp:revision>
  <dc:subject/>
  <dc:title>Portfolio</dc:title>
</cp:coreProperties>
</file>