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sldIdLst>
    <p:sldId id="294" r:id="rId3"/>
    <p:sldId id="295" r:id="rId4"/>
    <p:sldId id="296" r:id="rId5"/>
    <p:sldId id="297" r:id="rId6"/>
    <p:sldId id="298" r:id="rId7"/>
    <p:sldId id="299" r:id="rId8"/>
    <p:sldId id="300" r:id="rId9"/>
    <p:sldId id="301" r:id="rId10"/>
    <p:sldId id="302" r:id="rId11"/>
    <p:sldId id="327" r:id="rId12"/>
    <p:sldId id="325" r:id="rId13"/>
    <p:sldId id="326" r:id="rId14"/>
    <p:sldId id="330" r:id="rId15"/>
    <p:sldId id="331" r:id="rId16"/>
    <p:sldId id="292" r:id="rId17"/>
    <p:sldId id="259" r:id="rId18"/>
    <p:sldId id="262" r:id="rId19"/>
    <p:sldId id="260" r:id="rId20"/>
    <p:sldId id="290" r:id="rId21"/>
    <p:sldId id="291" r:id="rId22"/>
    <p:sldId id="267" r:id="rId23"/>
    <p:sldId id="265" r:id="rId24"/>
    <p:sldId id="272" r:id="rId25"/>
    <p:sldId id="266" r:id="rId26"/>
    <p:sldId id="269" r:id="rId27"/>
    <p:sldId id="270" r:id="rId28"/>
    <p:sldId id="268" r:id="rId29"/>
    <p:sldId id="274" r:id="rId30"/>
    <p:sldId id="271" r:id="rId31"/>
    <p:sldId id="304" r:id="rId32"/>
    <p:sldId id="279" r:id="rId33"/>
    <p:sldId id="280" r:id="rId34"/>
    <p:sldId id="281" r:id="rId35"/>
    <p:sldId id="282" r:id="rId36"/>
    <p:sldId id="283" r:id="rId37"/>
    <p:sldId id="284" r:id="rId38"/>
    <p:sldId id="285" r:id="rId39"/>
    <p:sldId id="286" r:id="rId40"/>
    <p:sldId id="287" r:id="rId41"/>
    <p:sldId id="288" r:id="rId42"/>
    <p:sldId id="289" r:id="rId43"/>
    <p:sldId id="305" r:id="rId44"/>
    <p:sldId id="306" r:id="rId45"/>
    <p:sldId id="309" r:id="rId46"/>
    <p:sldId id="328"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A843"/>
    <a:srgbClr val="FF3333"/>
    <a:srgbClr val="F63C8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3.xml"/><Relationship Id="rId49" Type="http://schemas.openxmlformats.org/officeDocument/2006/relationships/presProps" Target="presProps.xml"/><Relationship Id="rId48" Type="http://schemas.openxmlformats.org/officeDocument/2006/relationships/notesMaster" Target="notesMasters/notesMaster1.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3108F44-403F-40F4-A93A-A3ED1C2B47E8}"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IN"/>
        </a:p>
      </dgm:t>
    </dgm:pt>
    <dgm:pt modelId="{D34411E3-9B6D-4E69-8401-D80960210485}">
      <dgm:prSet phldrT="[Text]" custT="1"/>
      <dgm:spPr>
        <a:solidFill>
          <a:schemeClr val="accent3">
            <a:lumMod val="75000"/>
          </a:schemeClr>
        </a:solidFill>
      </dgm:spPr>
      <dgm:t>
        <a:bodyPr/>
        <a:lstStyle/>
        <a:p>
          <a:r>
            <a:rPr lang="en-US" sz="3200" dirty="0"/>
            <a:t>Pre Processing</a:t>
          </a:r>
          <a:endParaRPr lang="en-IN" sz="3200" dirty="0"/>
        </a:p>
      </dgm:t>
    </dgm:pt>
    <dgm:pt modelId="{D2CE4E89-E532-4117-AE80-7846E20DB5CB}" cxnId="{0084D9E7-8AF8-4548-8FDF-CA53A199459B}" type="parTrans">
      <dgm:prSet/>
      <dgm:spPr/>
      <dgm:t>
        <a:bodyPr/>
        <a:lstStyle/>
        <a:p>
          <a:endParaRPr lang="en-IN"/>
        </a:p>
      </dgm:t>
    </dgm:pt>
    <dgm:pt modelId="{279D20A5-D89B-4AFC-BDA5-78CC6E3390B5}" cxnId="{0084D9E7-8AF8-4548-8FDF-CA53A199459B}" type="sibTrans">
      <dgm:prSet/>
      <dgm:spPr/>
      <dgm:t>
        <a:bodyPr/>
        <a:lstStyle/>
        <a:p>
          <a:endParaRPr lang="en-IN"/>
        </a:p>
      </dgm:t>
    </dgm:pt>
    <dgm:pt modelId="{E39D3934-F9DE-4012-8AB9-2430A0966A0F}">
      <dgm:prSet phldrT="[Text]" custT="1"/>
      <dgm:spPr>
        <a:solidFill>
          <a:srgbClr val="7030A0"/>
        </a:solidFill>
      </dgm:spPr>
      <dgm:t>
        <a:bodyPr/>
        <a:lstStyle/>
        <a:p>
          <a:pPr algn="l"/>
          <a:r>
            <a:rPr lang="en-US" sz="1800" dirty="0"/>
            <a:t>  Data Cleaning</a:t>
          </a:r>
          <a:br>
            <a:rPr lang="en-US" sz="1800" dirty="0"/>
          </a:br>
          <a:r>
            <a:rPr lang="en-US" sz="1800" dirty="0"/>
            <a:t>      Missing values</a:t>
          </a:r>
          <a:br>
            <a:rPr lang="en-US" sz="1800" dirty="0"/>
          </a:br>
          <a:r>
            <a:rPr lang="en-US" sz="1800" dirty="0"/>
            <a:t>      Null Values</a:t>
          </a:r>
          <a:br>
            <a:rPr lang="en-US" sz="1800" dirty="0"/>
          </a:br>
          <a:r>
            <a:rPr lang="en-US" sz="1800" dirty="0"/>
            <a:t>      Removing F-characters</a:t>
          </a:r>
          <a:endParaRPr lang="en-IN" sz="1800" dirty="0"/>
        </a:p>
      </dgm:t>
    </dgm:pt>
    <dgm:pt modelId="{A65E8D09-D4FE-4A87-B870-C81B2EAD2FFC}" cxnId="{DA9561AE-2438-4686-94AA-8FA37D12B5B1}" type="parTrans">
      <dgm:prSet/>
      <dgm:spPr/>
      <dgm:t>
        <a:bodyPr/>
        <a:lstStyle/>
        <a:p>
          <a:endParaRPr lang="en-IN"/>
        </a:p>
      </dgm:t>
    </dgm:pt>
    <dgm:pt modelId="{3EF84A0C-167B-44D5-8961-73EA3B9422C4}" cxnId="{DA9561AE-2438-4686-94AA-8FA37D12B5B1}" type="sibTrans">
      <dgm:prSet/>
      <dgm:spPr/>
      <dgm:t>
        <a:bodyPr/>
        <a:lstStyle/>
        <a:p>
          <a:endParaRPr lang="en-IN"/>
        </a:p>
      </dgm:t>
    </dgm:pt>
    <dgm:pt modelId="{8250A35C-BCF3-4B7A-9F7A-CC2D03272AD7}">
      <dgm:prSet phldrT="[Text]" custT="1"/>
      <dgm:spPr/>
      <dgm:t>
        <a:bodyPr/>
        <a:lstStyle/>
        <a:p>
          <a:r>
            <a:rPr lang="en-US" sz="1800" dirty="0"/>
            <a:t>Data shaping</a:t>
          </a:r>
          <a:endParaRPr lang="en-IN" sz="1800" dirty="0"/>
        </a:p>
      </dgm:t>
    </dgm:pt>
    <dgm:pt modelId="{11D8590E-7447-483A-BA89-A668D8EA7CB5}" cxnId="{58C0824A-8869-4967-92CA-77017E82B47E}" type="parTrans">
      <dgm:prSet/>
      <dgm:spPr/>
      <dgm:t>
        <a:bodyPr/>
        <a:lstStyle/>
        <a:p>
          <a:endParaRPr lang="en-IN"/>
        </a:p>
      </dgm:t>
    </dgm:pt>
    <dgm:pt modelId="{D05938F0-4BB8-4239-8244-119EC8AA7717}" cxnId="{58C0824A-8869-4967-92CA-77017E82B47E}" type="sibTrans">
      <dgm:prSet/>
      <dgm:spPr/>
      <dgm:t>
        <a:bodyPr/>
        <a:lstStyle/>
        <a:p>
          <a:endParaRPr lang="en-IN"/>
        </a:p>
      </dgm:t>
    </dgm:pt>
    <dgm:pt modelId="{C5194DF2-12A6-4EF9-A550-03B4B60A6A40}">
      <dgm:prSet phldrT="[Text]" custT="1"/>
      <dgm:spPr>
        <a:solidFill>
          <a:srgbClr val="7030A0"/>
        </a:solidFill>
      </dgm:spPr>
      <dgm:t>
        <a:bodyPr/>
        <a:lstStyle/>
        <a:p>
          <a:pPr algn="l"/>
          <a:r>
            <a:rPr lang="en-US" sz="1800" dirty="0"/>
            <a:t>   </a:t>
          </a:r>
        </a:p>
        <a:p>
          <a:pPr algn="l"/>
          <a:r>
            <a:rPr lang="en-US" sz="1800" dirty="0"/>
            <a:t>      </a:t>
          </a:r>
          <a:br>
            <a:rPr lang="en-US" sz="1800" dirty="0"/>
          </a:br>
          <a:r>
            <a:rPr lang="en-US" sz="1800" dirty="0"/>
            <a:t>          Labeling</a:t>
          </a:r>
        </a:p>
        <a:p>
          <a:pPr algn="l"/>
          <a:endParaRPr lang="en-US" sz="1800" dirty="0"/>
        </a:p>
        <a:p>
          <a:pPr algn="ctr"/>
          <a:endParaRPr lang="en-IN" sz="1800" dirty="0"/>
        </a:p>
      </dgm:t>
    </dgm:pt>
    <dgm:pt modelId="{A6A0CA8F-C562-44FA-9206-4D6B062B8FF0}" cxnId="{30BEEB81-0127-4232-A869-F4DC87B3CA9A}" type="parTrans">
      <dgm:prSet/>
      <dgm:spPr/>
      <dgm:t>
        <a:bodyPr/>
        <a:lstStyle/>
        <a:p>
          <a:endParaRPr lang="en-IN"/>
        </a:p>
      </dgm:t>
    </dgm:pt>
    <dgm:pt modelId="{C808286C-D776-4F66-A4C0-A9AE7B36C54A}" cxnId="{30BEEB81-0127-4232-A869-F4DC87B3CA9A}" type="sibTrans">
      <dgm:prSet/>
      <dgm:spPr/>
      <dgm:t>
        <a:bodyPr/>
        <a:lstStyle/>
        <a:p>
          <a:endParaRPr lang="en-IN"/>
        </a:p>
      </dgm:t>
    </dgm:pt>
    <dgm:pt modelId="{6262B773-851B-450C-95DF-F0A27B65E796}" type="pres">
      <dgm:prSet presAssocID="{F3108F44-403F-40F4-A93A-A3ED1C2B47E8}" presName="Name0" presStyleCnt="0">
        <dgm:presLayoutVars>
          <dgm:chPref val="1"/>
          <dgm:dir/>
          <dgm:animOne val="branch"/>
          <dgm:animLvl val="lvl"/>
          <dgm:resizeHandles val="exact"/>
        </dgm:presLayoutVars>
      </dgm:prSet>
      <dgm:spPr/>
    </dgm:pt>
    <dgm:pt modelId="{ABABC6B0-7171-4875-8684-32AAEEFAA32E}" type="pres">
      <dgm:prSet presAssocID="{D34411E3-9B6D-4E69-8401-D80960210485}" presName="root1" presStyleCnt="0"/>
      <dgm:spPr/>
    </dgm:pt>
    <dgm:pt modelId="{CF149794-7319-430E-A264-9934605BF34F}" type="pres">
      <dgm:prSet presAssocID="{D34411E3-9B6D-4E69-8401-D80960210485}" presName="LevelOneTextNode" presStyleLbl="node0" presStyleIdx="0" presStyleCnt="1" custScaleY="94424">
        <dgm:presLayoutVars>
          <dgm:chPref val="3"/>
        </dgm:presLayoutVars>
      </dgm:prSet>
      <dgm:spPr/>
    </dgm:pt>
    <dgm:pt modelId="{C801A19B-89DE-4ED3-8D5B-1F79643CA3C6}" type="pres">
      <dgm:prSet presAssocID="{D34411E3-9B6D-4E69-8401-D80960210485}" presName="level2hierChild" presStyleCnt="0"/>
      <dgm:spPr/>
    </dgm:pt>
    <dgm:pt modelId="{A48604FB-51FD-4D29-BCBB-78A8692FDF38}" type="pres">
      <dgm:prSet presAssocID="{A65E8D09-D4FE-4A87-B870-C81B2EAD2FFC}" presName="conn2-1" presStyleLbl="parChTrans1D2" presStyleIdx="0" presStyleCnt="3"/>
      <dgm:spPr/>
    </dgm:pt>
    <dgm:pt modelId="{D0D42F39-FC1B-46B7-80C7-F48AB8048578}" type="pres">
      <dgm:prSet presAssocID="{A65E8D09-D4FE-4A87-B870-C81B2EAD2FFC}" presName="connTx" presStyleLbl="parChTrans1D2" presStyleIdx="0" presStyleCnt="3"/>
      <dgm:spPr/>
    </dgm:pt>
    <dgm:pt modelId="{BE28A8CC-E3BC-457E-ACFA-565864177C0A}" type="pres">
      <dgm:prSet presAssocID="{E39D3934-F9DE-4012-8AB9-2430A0966A0F}" presName="root2" presStyleCnt="0"/>
      <dgm:spPr/>
    </dgm:pt>
    <dgm:pt modelId="{B1A4BA1E-6566-4E1E-8475-0074B29DEB95}" type="pres">
      <dgm:prSet presAssocID="{E39D3934-F9DE-4012-8AB9-2430A0966A0F}" presName="LevelTwoTextNode" presStyleLbl="node2" presStyleIdx="0" presStyleCnt="3" custScaleX="97016" custScaleY="128584">
        <dgm:presLayoutVars>
          <dgm:chPref val="3"/>
        </dgm:presLayoutVars>
      </dgm:prSet>
      <dgm:spPr/>
    </dgm:pt>
    <dgm:pt modelId="{284832EE-DF51-47E8-A392-49A0269B2479}" type="pres">
      <dgm:prSet presAssocID="{E39D3934-F9DE-4012-8AB9-2430A0966A0F}" presName="level3hierChild" presStyleCnt="0"/>
      <dgm:spPr/>
    </dgm:pt>
    <dgm:pt modelId="{3C9BA0E4-3C7A-4D11-8A70-8ECDA4D3F185}" type="pres">
      <dgm:prSet presAssocID="{A6A0CA8F-C562-44FA-9206-4D6B062B8FF0}" presName="conn2-1" presStyleLbl="parChTrans1D2" presStyleIdx="1" presStyleCnt="3"/>
      <dgm:spPr/>
    </dgm:pt>
    <dgm:pt modelId="{AEF68461-7C61-4E6C-970D-B011ADD41799}" type="pres">
      <dgm:prSet presAssocID="{A6A0CA8F-C562-44FA-9206-4D6B062B8FF0}" presName="connTx" presStyleLbl="parChTrans1D2" presStyleIdx="1" presStyleCnt="3"/>
      <dgm:spPr/>
    </dgm:pt>
    <dgm:pt modelId="{92C578AF-0538-4FB1-846D-311F59A0FD90}" type="pres">
      <dgm:prSet presAssocID="{C5194DF2-12A6-4EF9-A550-03B4B60A6A40}" presName="root2" presStyleCnt="0"/>
      <dgm:spPr/>
    </dgm:pt>
    <dgm:pt modelId="{E991864C-B327-4869-A3EC-A028CD531568}" type="pres">
      <dgm:prSet presAssocID="{C5194DF2-12A6-4EF9-A550-03B4B60A6A40}" presName="LevelTwoTextNode" presStyleLbl="node2" presStyleIdx="1" presStyleCnt="3" custScaleX="76848" custScaleY="92370">
        <dgm:presLayoutVars>
          <dgm:chPref val="3"/>
        </dgm:presLayoutVars>
      </dgm:prSet>
      <dgm:spPr/>
    </dgm:pt>
    <dgm:pt modelId="{16DFF4D2-3980-47F2-94F2-22D6AEAD4F01}" type="pres">
      <dgm:prSet presAssocID="{C5194DF2-12A6-4EF9-A550-03B4B60A6A40}" presName="level3hierChild" presStyleCnt="0"/>
      <dgm:spPr/>
    </dgm:pt>
    <dgm:pt modelId="{07218C86-801C-478A-9D39-24408F532E99}" type="pres">
      <dgm:prSet presAssocID="{11D8590E-7447-483A-BA89-A668D8EA7CB5}" presName="conn2-1" presStyleLbl="parChTrans1D2" presStyleIdx="2" presStyleCnt="3"/>
      <dgm:spPr/>
    </dgm:pt>
    <dgm:pt modelId="{CBDB11B3-81EC-4FDB-9826-ECE88D4F7F77}" type="pres">
      <dgm:prSet presAssocID="{11D8590E-7447-483A-BA89-A668D8EA7CB5}" presName="connTx" presStyleLbl="parChTrans1D2" presStyleIdx="2" presStyleCnt="3"/>
      <dgm:spPr/>
    </dgm:pt>
    <dgm:pt modelId="{C17439BF-B6F9-4661-99BC-1194BEEB637C}" type="pres">
      <dgm:prSet presAssocID="{8250A35C-BCF3-4B7A-9F7A-CC2D03272AD7}" presName="root2" presStyleCnt="0"/>
      <dgm:spPr/>
    </dgm:pt>
    <dgm:pt modelId="{939DD444-2281-442D-A5F3-F825849DF12E}" type="pres">
      <dgm:prSet presAssocID="{8250A35C-BCF3-4B7A-9F7A-CC2D03272AD7}" presName="LevelTwoTextNode" presStyleLbl="node2" presStyleIdx="2" presStyleCnt="3" custScaleX="73865" custScaleY="82566">
        <dgm:presLayoutVars>
          <dgm:chPref val="3"/>
        </dgm:presLayoutVars>
      </dgm:prSet>
      <dgm:spPr/>
    </dgm:pt>
    <dgm:pt modelId="{83BB6FE0-1C26-40D5-A3D9-125CBB617EB9}" type="pres">
      <dgm:prSet presAssocID="{8250A35C-BCF3-4B7A-9F7A-CC2D03272AD7}" presName="level3hierChild" presStyleCnt="0"/>
      <dgm:spPr/>
    </dgm:pt>
  </dgm:ptLst>
  <dgm:cxnLst>
    <dgm:cxn modelId="{6C4A1B04-F2BC-4D22-83D3-6AC27CCDB6B9}" type="presOf" srcId="{C5194DF2-12A6-4EF9-A550-03B4B60A6A40}" destId="{E991864C-B327-4869-A3EC-A028CD531568}" srcOrd="0" destOrd="0" presId="urn:microsoft.com/office/officeart/2008/layout/HorizontalMultiLevelHierarchy"/>
    <dgm:cxn modelId="{79CCD108-12BC-4896-AD2F-7B5DBB5A8642}" type="presOf" srcId="{11D8590E-7447-483A-BA89-A668D8EA7CB5}" destId="{CBDB11B3-81EC-4FDB-9826-ECE88D4F7F77}" srcOrd="1" destOrd="0" presId="urn:microsoft.com/office/officeart/2008/layout/HorizontalMultiLevelHierarchy"/>
    <dgm:cxn modelId="{9AD2641C-2A20-4590-AE19-E051CD0848B0}" type="presOf" srcId="{D34411E3-9B6D-4E69-8401-D80960210485}" destId="{CF149794-7319-430E-A264-9934605BF34F}" srcOrd="0" destOrd="0" presId="urn:microsoft.com/office/officeart/2008/layout/HorizontalMultiLevelHierarchy"/>
    <dgm:cxn modelId="{9D334F5B-C642-47BE-9545-6C19861317FD}" type="presOf" srcId="{11D8590E-7447-483A-BA89-A668D8EA7CB5}" destId="{07218C86-801C-478A-9D39-24408F532E99}" srcOrd="0" destOrd="0" presId="urn:microsoft.com/office/officeart/2008/layout/HorizontalMultiLevelHierarchy"/>
    <dgm:cxn modelId="{53C7B367-7D07-4F8D-AF0D-2BE251C879ED}" type="presOf" srcId="{A65E8D09-D4FE-4A87-B870-C81B2EAD2FFC}" destId="{D0D42F39-FC1B-46B7-80C7-F48AB8048578}" srcOrd="1" destOrd="0" presId="urn:microsoft.com/office/officeart/2008/layout/HorizontalMultiLevelHierarchy"/>
    <dgm:cxn modelId="{58C0824A-8869-4967-92CA-77017E82B47E}" srcId="{D34411E3-9B6D-4E69-8401-D80960210485}" destId="{8250A35C-BCF3-4B7A-9F7A-CC2D03272AD7}" srcOrd="2" destOrd="0" parTransId="{11D8590E-7447-483A-BA89-A668D8EA7CB5}" sibTransId="{D05938F0-4BB8-4239-8244-119EC8AA7717}"/>
    <dgm:cxn modelId="{A7DBB471-604C-4089-A113-B96683C35AEC}" type="presOf" srcId="{E39D3934-F9DE-4012-8AB9-2430A0966A0F}" destId="{B1A4BA1E-6566-4E1E-8475-0074B29DEB95}" srcOrd="0" destOrd="0" presId="urn:microsoft.com/office/officeart/2008/layout/HorizontalMultiLevelHierarchy"/>
    <dgm:cxn modelId="{357CF278-7278-4E4F-BA26-B2D4DF3BFF65}" type="presOf" srcId="{8250A35C-BCF3-4B7A-9F7A-CC2D03272AD7}" destId="{939DD444-2281-442D-A5F3-F825849DF12E}" srcOrd="0" destOrd="0" presId="urn:microsoft.com/office/officeart/2008/layout/HorizontalMultiLevelHierarchy"/>
    <dgm:cxn modelId="{30BEEB81-0127-4232-A869-F4DC87B3CA9A}" srcId="{D34411E3-9B6D-4E69-8401-D80960210485}" destId="{C5194DF2-12A6-4EF9-A550-03B4B60A6A40}" srcOrd="1" destOrd="0" parTransId="{A6A0CA8F-C562-44FA-9206-4D6B062B8FF0}" sibTransId="{C808286C-D776-4F66-A4C0-A9AE7B36C54A}"/>
    <dgm:cxn modelId="{A50B2BAD-BDB5-4E97-93B4-8671C77BAE1C}" type="presOf" srcId="{A6A0CA8F-C562-44FA-9206-4D6B062B8FF0}" destId="{AEF68461-7C61-4E6C-970D-B011ADD41799}" srcOrd="1" destOrd="0" presId="urn:microsoft.com/office/officeart/2008/layout/HorizontalMultiLevelHierarchy"/>
    <dgm:cxn modelId="{DA9561AE-2438-4686-94AA-8FA37D12B5B1}" srcId="{D34411E3-9B6D-4E69-8401-D80960210485}" destId="{E39D3934-F9DE-4012-8AB9-2430A0966A0F}" srcOrd="0" destOrd="0" parTransId="{A65E8D09-D4FE-4A87-B870-C81B2EAD2FFC}" sibTransId="{3EF84A0C-167B-44D5-8961-73EA3B9422C4}"/>
    <dgm:cxn modelId="{9CA326B1-C14F-4B60-B992-5755132781B8}" type="presOf" srcId="{F3108F44-403F-40F4-A93A-A3ED1C2B47E8}" destId="{6262B773-851B-450C-95DF-F0A27B65E796}" srcOrd="0" destOrd="0" presId="urn:microsoft.com/office/officeart/2008/layout/HorizontalMultiLevelHierarchy"/>
    <dgm:cxn modelId="{E1F0E4C3-5B7E-499B-A3A8-19E0C1D0347D}" type="presOf" srcId="{A65E8D09-D4FE-4A87-B870-C81B2EAD2FFC}" destId="{A48604FB-51FD-4D29-BCBB-78A8692FDF38}" srcOrd="0" destOrd="0" presId="urn:microsoft.com/office/officeart/2008/layout/HorizontalMultiLevelHierarchy"/>
    <dgm:cxn modelId="{EA8D86E5-2CAF-4357-B645-835EC7A6198B}" type="presOf" srcId="{A6A0CA8F-C562-44FA-9206-4D6B062B8FF0}" destId="{3C9BA0E4-3C7A-4D11-8A70-8ECDA4D3F185}" srcOrd="0" destOrd="0" presId="urn:microsoft.com/office/officeart/2008/layout/HorizontalMultiLevelHierarchy"/>
    <dgm:cxn modelId="{0084D9E7-8AF8-4548-8FDF-CA53A199459B}" srcId="{F3108F44-403F-40F4-A93A-A3ED1C2B47E8}" destId="{D34411E3-9B6D-4E69-8401-D80960210485}" srcOrd="0" destOrd="0" parTransId="{D2CE4E89-E532-4117-AE80-7846E20DB5CB}" sibTransId="{279D20A5-D89B-4AFC-BDA5-78CC6E3390B5}"/>
    <dgm:cxn modelId="{8E00D676-01D4-4025-AD2E-7AA9CF260D8B}" type="presParOf" srcId="{6262B773-851B-450C-95DF-F0A27B65E796}" destId="{ABABC6B0-7171-4875-8684-32AAEEFAA32E}" srcOrd="0" destOrd="0" presId="urn:microsoft.com/office/officeart/2008/layout/HorizontalMultiLevelHierarchy"/>
    <dgm:cxn modelId="{37EEC730-45E1-435E-BF70-D3F3BBCAAF79}" type="presParOf" srcId="{ABABC6B0-7171-4875-8684-32AAEEFAA32E}" destId="{CF149794-7319-430E-A264-9934605BF34F}" srcOrd="0" destOrd="0" presId="urn:microsoft.com/office/officeart/2008/layout/HorizontalMultiLevelHierarchy"/>
    <dgm:cxn modelId="{9E8B2923-06E2-41A1-AA1C-0671EBAA3B91}" type="presParOf" srcId="{ABABC6B0-7171-4875-8684-32AAEEFAA32E}" destId="{C801A19B-89DE-4ED3-8D5B-1F79643CA3C6}" srcOrd="1" destOrd="0" presId="urn:microsoft.com/office/officeart/2008/layout/HorizontalMultiLevelHierarchy"/>
    <dgm:cxn modelId="{3079C180-DD1A-4B7A-85E8-AACDA160CAED}" type="presParOf" srcId="{C801A19B-89DE-4ED3-8D5B-1F79643CA3C6}" destId="{A48604FB-51FD-4D29-BCBB-78A8692FDF38}" srcOrd="0" destOrd="0" presId="urn:microsoft.com/office/officeart/2008/layout/HorizontalMultiLevelHierarchy"/>
    <dgm:cxn modelId="{7D50889A-2DDF-425F-BCF3-01ACFC64F362}" type="presParOf" srcId="{A48604FB-51FD-4D29-BCBB-78A8692FDF38}" destId="{D0D42F39-FC1B-46B7-80C7-F48AB8048578}" srcOrd="0" destOrd="0" presId="urn:microsoft.com/office/officeart/2008/layout/HorizontalMultiLevelHierarchy"/>
    <dgm:cxn modelId="{84817BDC-A564-4F2A-B2A7-CA274A44334A}" type="presParOf" srcId="{C801A19B-89DE-4ED3-8D5B-1F79643CA3C6}" destId="{BE28A8CC-E3BC-457E-ACFA-565864177C0A}" srcOrd="1" destOrd="0" presId="urn:microsoft.com/office/officeart/2008/layout/HorizontalMultiLevelHierarchy"/>
    <dgm:cxn modelId="{97DDE663-82C1-4EA5-B844-ECEA19A50D0F}" type="presParOf" srcId="{BE28A8CC-E3BC-457E-ACFA-565864177C0A}" destId="{B1A4BA1E-6566-4E1E-8475-0074B29DEB95}" srcOrd="0" destOrd="0" presId="urn:microsoft.com/office/officeart/2008/layout/HorizontalMultiLevelHierarchy"/>
    <dgm:cxn modelId="{756C41C1-DA4B-45DB-80C0-F958C4291117}" type="presParOf" srcId="{BE28A8CC-E3BC-457E-ACFA-565864177C0A}" destId="{284832EE-DF51-47E8-A392-49A0269B2479}" srcOrd="1" destOrd="0" presId="urn:microsoft.com/office/officeart/2008/layout/HorizontalMultiLevelHierarchy"/>
    <dgm:cxn modelId="{7117C773-AEEB-400D-BF3E-BF9DA51A63A7}" type="presParOf" srcId="{C801A19B-89DE-4ED3-8D5B-1F79643CA3C6}" destId="{3C9BA0E4-3C7A-4D11-8A70-8ECDA4D3F185}" srcOrd="2" destOrd="0" presId="urn:microsoft.com/office/officeart/2008/layout/HorizontalMultiLevelHierarchy"/>
    <dgm:cxn modelId="{A6CBA02F-4CDE-4C27-AC4F-7703E63D5F95}" type="presParOf" srcId="{3C9BA0E4-3C7A-4D11-8A70-8ECDA4D3F185}" destId="{AEF68461-7C61-4E6C-970D-B011ADD41799}" srcOrd="0" destOrd="0" presId="urn:microsoft.com/office/officeart/2008/layout/HorizontalMultiLevelHierarchy"/>
    <dgm:cxn modelId="{6FE63998-BD3E-4CEF-BD91-4F5AA8F07F48}" type="presParOf" srcId="{C801A19B-89DE-4ED3-8D5B-1F79643CA3C6}" destId="{92C578AF-0538-4FB1-846D-311F59A0FD90}" srcOrd="3" destOrd="0" presId="urn:microsoft.com/office/officeart/2008/layout/HorizontalMultiLevelHierarchy"/>
    <dgm:cxn modelId="{9D9F233A-6B02-4415-AD0F-E787F85F4013}" type="presParOf" srcId="{92C578AF-0538-4FB1-846D-311F59A0FD90}" destId="{E991864C-B327-4869-A3EC-A028CD531568}" srcOrd="0" destOrd="0" presId="urn:microsoft.com/office/officeart/2008/layout/HorizontalMultiLevelHierarchy"/>
    <dgm:cxn modelId="{CCE40757-339D-479A-80B2-3A6E57B4E4B3}" type="presParOf" srcId="{92C578AF-0538-4FB1-846D-311F59A0FD90}" destId="{16DFF4D2-3980-47F2-94F2-22D6AEAD4F01}" srcOrd="1" destOrd="0" presId="urn:microsoft.com/office/officeart/2008/layout/HorizontalMultiLevelHierarchy"/>
    <dgm:cxn modelId="{D4221C04-209F-4715-AD1D-C834DF6E5E74}" type="presParOf" srcId="{C801A19B-89DE-4ED3-8D5B-1F79643CA3C6}" destId="{07218C86-801C-478A-9D39-24408F532E99}" srcOrd="4" destOrd="0" presId="urn:microsoft.com/office/officeart/2008/layout/HorizontalMultiLevelHierarchy"/>
    <dgm:cxn modelId="{14355FC7-5A7D-4C93-B33B-EA6257BDA5B1}" type="presParOf" srcId="{07218C86-801C-478A-9D39-24408F532E99}" destId="{CBDB11B3-81EC-4FDB-9826-ECE88D4F7F77}" srcOrd="0" destOrd="0" presId="urn:microsoft.com/office/officeart/2008/layout/HorizontalMultiLevelHierarchy"/>
    <dgm:cxn modelId="{2C49496D-ECBD-47D2-8A6A-5D5D50C3CD9E}" type="presParOf" srcId="{C801A19B-89DE-4ED3-8D5B-1F79643CA3C6}" destId="{C17439BF-B6F9-4661-99BC-1194BEEB637C}" srcOrd="5" destOrd="0" presId="urn:microsoft.com/office/officeart/2008/layout/HorizontalMultiLevelHierarchy"/>
    <dgm:cxn modelId="{38AF839B-2E15-4F3E-B556-55111487BAFB}" type="presParOf" srcId="{C17439BF-B6F9-4661-99BC-1194BEEB637C}" destId="{939DD444-2281-442D-A5F3-F825849DF12E}" srcOrd="0" destOrd="0" presId="urn:microsoft.com/office/officeart/2008/layout/HorizontalMultiLevelHierarchy"/>
    <dgm:cxn modelId="{99DA52C3-C760-4148-8A2F-74057998B0F4}" type="presParOf" srcId="{C17439BF-B6F9-4661-99BC-1194BEEB637C}" destId="{83BB6FE0-1C26-40D5-A3D9-125CBB617EB9}" srcOrd="1" destOrd="0"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5B38D8-CBB7-4AAD-859F-5BFC8BAD725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E01F2A4E-736E-4DF3-8133-D9732D9656B4}">
      <dgm:prSet phldrT="[Text]"/>
      <dgm:spPr>
        <a:solidFill>
          <a:srgbClr val="C00000"/>
        </a:solidFill>
      </dgm:spPr>
      <dgm:t>
        <a:bodyPr/>
        <a:lstStyle/>
        <a:p>
          <a:r>
            <a:rPr lang="en-US" dirty="0"/>
            <a:t>Linear Regression</a:t>
          </a:r>
          <a:endParaRPr lang="en-IN" dirty="0"/>
        </a:p>
      </dgm:t>
    </dgm:pt>
    <dgm:pt modelId="{3C3F3B0B-C050-4139-A30D-E0EC1A67DFE6}" cxnId="{E0DBFA33-00C3-4F3B-88DC-A8C7C84AB7A8}" type="parTrans">
      <dgm:prSet/>
      <dgm:spPr/>
      <dgm:t>
        <a:bodyPr/>
        <a:lstStyle/>
        <a:p>
          <a:endParaRPr lang="en-IN"/>
        </a:p>
      </dgm:t>
    </dgm:pt>
    <dgm:pt modelId="{4A98BA38-2DF4-43E4-AD9C-027E8C2D9856}" cxnId="{E0DBFA33-00C3-4F3B-88DC-A8C7C84AB7A8}" type="sibTrans">
      <dgm:prSet/>
      <dgm:spPr/>
      <dgm:t>
        <a:bodyPr/>
        <a:lstStyle/>
        <a:p>
          <a:endParaRPr lang="en-IN"/>
        </a:p>
      </dgm:t>
    </dgm:pt>
    <dgm:pt modelId="{650736D8-DCE1-49CB-9372-670C6A76B6B9}">
      <dgm:prSet phldrT="[Text]"/>
      <dgm:spPr>
        <a:solidFill>
          <a:srgbClr val="00B050"/>
        </a:solidFill>
      </dgm:spPr>
      <dgm:t>
        <a:bodyPr/>
        <a:lstStyle/>
        <a:p>
          <a:r>
            <a:rPr lang="en-US" dirty="0"/>
            <a:t>Random Forest</a:t>
          </a:r>
          <a:endParaRPr lang="en-IN" dirty="0"/>
        </a:p>
      </dgm:t>
    </dgm:pt>
    <dgm:pt modelId="{3FEE5D24-CA62-4863-91A7-71B2F12907A8}" cxnId="{CE8E9945-CC73-4631-9268-9D3189F73831}" type="parTrans">
      <dgm:prSet/>
      <dgm:spPr/>
      <dgm:t>
        <a:bodyPr/>
        <a:lstStyle/>
        <a:p>
          <a:endParaRPr lang="en-IN"/>
        </a:p>
      </dgm:t>
    </dgm:pt>
    <dgm:pt modelId="{2FB68E3B-37D1-4E3A-B507-C24C4E814F2E}" cxnId="{CE8E9945-CC73-4631-9268-9D3189F73831}" type="sibTrans">
      <dgm:prSet/>
      <dgm:spPr/>
      <dgm:t>
        <a:bodyPr/>
        <a:lstStyle/>
        <a:p>
          <a:endParaRPr lang="en-IN"/>
        </a:p>
      </dgm:t>
    </dgm:pt>
    <dgm:pt modelId="{867185F3-BC4B-42F0-9D5D-5A132C21A820}">
      <dgm:prSet phldrT="[Text]"/>
      <dgm:spPr>
        <a:solidFill>
          <a:srgbClr val="7030A0"/>
        </a:solidFill>
      </dgm:spPr>
      <dgm:t>
        <a:bodyPr/>
        <a:lstStyle/>
        <a:p>
          <a:r>
            <a:rPr lang="en-US" dirty="0"/>
            <a:t>Support Vector Regression</a:t>
          </a:r>
          <a:endParaRPr lang="en-IN" dirty="0"/>
        </a:p>
      </dgm:t>
    </dgm:pt>
    <dgm:pt modelId="{3C51C75F-CE98-409F-AF8D-D02C1A183A20}" cxnId="{9B80B410-EB49-4B0D-91D9-F5839EA3353C}" type="parTrans">
      <dgm:prSet/>
      <dgm:spPr/>
      <dgm:t>
        <a:bodyPr/>
        <a:lstStyle/>
        <a:p>
          <a:endParaRPr lang="en-IN"/>
        </a:p>
      </dgm:t>
    </dgm:pt>
    <dgm:pt modelId="{3F3A4155-1CA6-49C6-97AE-737A3B453265}" cxnId="{9B80B410-EB49-4B0D-91D9-F5839EA3353C}" type="sibTrans">
      <dgm:prSet/>
      <dgm:spPr/>
      <dgm:t>
        <a:bodyPr/>
        <a:lstStyle/>
        <a:p>
          <a:endParaRPr lang="en-IN"/>
        </a:p>
      </dgm:t>
    </dgm:pt>
    <dgm:pt modelId="{F5C7B45F-428F-4905-B5CC-753016AD2F3E}" type="pres">
      <dgm:prSet presAssocID="{DE5B38D8-CBB7-4AAD-859F-5BFC8BAD7253}" presName="Name0" presStyleCnt="0">
        <dgm:presLayoutVars>
          <dgm:chMax val="7"/>
          <dgm:chPref val="7"/>
          <dgm:dir/>
        </dgm:presLayoutVars>
      </dgm:prSet>
      <dgm:spPr/>
    </dgm:pt>
    <dgm:pt modelId="{C3D2D63E-C7D7-4037-8987-D20C0106D16D}" type="pres">
      <dgm:prSet presAssocID="{DE5B38D8-CBB7-4AAD-859F-5BFC8BAD7253}" presName="Name1" presStyleCnt="0"/>
      <dgm:spPr/>
    </dgm:pt>
    <dgm:pt modelId="{BADAC572-8860-46D4-92F5-9CE50E77DB27}" type="pres">
      <dgm:prSet presAssocID="{DE5B38D8-CBB7-4AAD-859F-5BFC8BAD7253}" presName="cycle" presStyleCnt="0"/>
      <dgm:spPr/>
    </dgm:pt>
    <dgm:pt modelId="{FA1F0BEE-807B-4EFE-B6FC-C5C06252D75A}" type="pres">
      <dgm:prSet presAssocID="{DE5B38D8-CBB7-4AAD-859F-5BFC8BAD7253}" presName="srcNode" presStyleLbl="node1" presStyleIdx="0" presStyleCnt="3"/>
      <dgm:spPr/>
    </dgm:pt>
    <dgm:pt modelId="{08ECB2AB-571E-47B8-A9B0-A9696A14C736}" type="pres">
      <dgm:prSet presAssocID="{DE5B38D8-CBB7-4AAD-859F-5BFC8BAD7253}" presName="conn" presStyleLbl="parChTrans1D2" presStyleIdx="0" presStyleCnt="1"/>
      <dgm:spPr/>
    </dgm:pt>
    <dgm:pt modelId="{D84FE7C2-DB83-41A9-9BE1-A048C9E44D11}" type="pres">
      <dgm:prSet presAssocID="{DE5B38D8-CBB7-4AAD-859F-5BFC8BAD7253}" presName="extraNode" presStyleLbl="node1" presStyleIdx="0" presStyleCnt="3"/>
      <dgm:spPr/>
    </dgm:pt>
    <dgm:pt modelId="{FB9A101A-FD87-49CA-8858-0347F5524682}" type="pres">
      <dgm:prSet presAssocID="{DE5B38D8-CBB7-4AAD-859F-5BFC8BAD7253}" presName="dstNode" presStyleLbl="node1" presStyleIdx="0" presStyleCnt="3"/>
      <dgm:spPr/>
    </dgm:pt>
    <dgm:pt modelId="{3A9156BF-059B-4A1E-9B17-8A1AA8199650}" type="pres">
      <dgm:prSet presAssocID="{E01F2A4E-736E-4DF3-8133-D9732D9656B4}" presName="text_1" presStyleLbl="node1" presStyleIdx="0" presStyleCnt="3">
        <dgm:presLayoutVars>
          <dgm:bulletEnabled val="1"/>
        </dgm:presLayoutVars>
      </dgm:prSet>
      <dgm:spPr/>
    </dgm:pt>
    <dgm:pt modelId="{04635688-E3DC-4228-AA63-7F9D621559FF}" type="pres">
      <dgm:prSet presAssocID="{E01F2A4E-736E-4DF3-8133-D9732D9656B4}" presName="accent_1" presStyleCnt="0"/>
      <dgm:spPr/>
    </dgm:pt>
    <dgm:pt modelId="{A15CBDAE-47B4-4BBC-B738-DB194CFA9B88}" type="pres">
      <dgm:prSet presAssocID="{E01F2A4E-736E-4DF3-8133-D9732D9656B4}" presName="accentRepeatNode" presStyleLbl="solidFgAcc1" presStyleIdx="0" presStyleCnt="3"/>
      <dgm:spPr/>
    </dgm:pt>
    <dgm:pt modelId="{8683CD76-9BA5-497D-ADE9-E8E969A0620A}" type="pres">
      <dgm:prSet presAssocID="{650736D8-DCE1-49CB-9372-670C6A76B6B9}" presName="text_2" presStyleLbl="node1" presStyleIdx="1" presStyleCnt="3">
        <dgm:presLayoutVars>
          <dgm:bulletEnabled val="1"/>
        </dgm:presLayoutVars>
      </dgm:prSet>
      <dgm:spPr/>
    </dgm:pt>
    <dgm:pt modelId="{48252BE2-C06D-4893-850A-9099E7183C9C}" type="pres">
      <dgm:prSet presAssocID="{650736D8-DCE1-49CB-9372-670C6A76B6B9}" presName="accent_2" presStyleCnt="0"/>
      <dgm:spPr/>
    </dgm:pt>
    <dgm:pt modelId="{250FD463-706A-4391-96F2-638CC13AEC5D}" type="pres">
      <dgm:prSet presAssocID="{650736D8-DCE1-49CB-9372-670C6A76B6B9}" presName="accentRepeatNode" presStyleLbl="solidFgAcc1" presStyleIdx="1" presStyleCnt="3"/>
      <dgm:spPr/>
    </dgm:pt>
    <dgm:pt modelId="{777B19BF-3D16-4A6A-85BF-ED8250BC1554}" type="pres">
      <dgm:prSet presAssocID="{867185F3-BC4B-42F0-9D5D-5A132C21A820}" presName="text_3" presStyleLbl="node1" presStyleIdx="2" presStyleCnt="3">
        <dgm:presLayoutVars>
          <dgm:bulletEnabled val="1"/>
        </dgm:presLayoutVars>
      </dgm:prSet>
      <dgm:spPr/>
    </dgm:pt>
    <dgm:pt modelId="{D643FF87-F34B-423F-A9E7-35FB94BCA73D}" type="pres">
      <dgm:prSet presAssocID="{867185F3-BC4B-42F0-9D5D-5A132C21A820}" presName="accent_3" presStyleCnt="0"/>
      <dgm:spPr/>
    </dgm:pt>
    <dgm:pt modelId="{B7E9A679-288B-4035-9B4F-9F9487137225}" type="pres">
      <dgm:prSet presAssocID="{867185F3-BC4B-42F0-9D5D-5A132C21A820}" presName="accentRepeatNode" presStyleLbl="solidFgAcc1" presStyleIdx="2" presStyleCnt="3"/>
      <dgm:spPr/>
    </dgm:pt>
  </dgm:ptLst>
  <dgm:cxnLst>
    <dgm:cxn modelId="{583FAF07-2C98-4601-ABFF-E48F38A908C1}" type="presOf" srcId="{4A98BA38-2DF4-43E4-AD9C-027E8C2D9856}" destId="{08ECB2AB-571E-47B8-A9B0-A9696A14C736}" srcOrd="0" destOrd="0" presId="urn:microsoft.com/office/officeart/2008/layout/VerticalCurvedList"/>
    <dgm:cxn modelId="{9B80B410-EB49-4B0D-91D9-F5839EA3353C}" srcId="{DE5B38D8-CBB7-4AAD-859F-5BFC8BAD7253}" destId="{867185F3-BC4B-42F0-9D5D-5A132C21A820}" srcOrd="2" destOrd="0" parTransId="{3C51C75F-CE98-409F-AF8D-D02C1A183A20}" sibTransId="{3F3A4155-1CA6-49C6-97AE-737A3B453265}"/>
    <dgm:cxn modelId="{E0DBFA33-00C3-4F3B-88DC-A8C7C84AB7A8}" srcId="{DE5B38D8-CBB7-4AAD-859F-5BFC8BAD7253}" destId="{E01F2A4E-736E-4DF3-8133-D9732D9656B4}" srcOrd="0" destOrd="0" parTransId="{3C3F3B0B-C050-4139-A30D-E0EC1A67DFE6}" sibTransId="{4A98BA38-2DF4-43E4-AD9C-027E8C2D9856}"/>
    <dgm:cxn modelId="{CE8E9945-CC73-4631-9268-9D3189F73831}" srcId="{DE5B38D8-CBB7-4AAD-859F-5BFC8BAD7253}" destId="{650736D8-DCE1-49CB-9372-670C6A76B6B9}" srcOrd="1" destOrd="0" parTransId="{3FEE5D24-CA62-4863-91A7-71B2F12907A8}" sibTransId="{2FB68E3B-37D1-4E3A-B507-C24C4E814F2E}"/>
    <dgm:cxn modelId="{9B1078CC-F7F7-494B-9F6A-6DBF9B33247D}" type="presOf" srcId="{E01F2A4E-736E-4DF3-8133-D9732D9656B4}" destId="{3A9156BF-059B-4A1E-9B17-8A1AA8199650}" srcOrd="0" destOrd="0" presId="urn:microsoft.com/office/officeart/2008/layout/VerticalCurvedList"/>
    <dgm:cxn modelId="{E07A8AD7-54D3-417C-A882-6277CC3ABF46}" type="presOf" srcId="{DE5B38D8-CBB7-4AAD-859F-5BFC8BAD7253}" destId="{F5C7B45F-428F-4905-B5CC-753016AD2F3E}" srcOrd="0" destOrd="0" presId="urn:microsoft.com/office/officeart/2008/layout/VerticalCurvedList"/>
    <dgm:cxn modelId="{F6B109E3-11E9-4B43-92B9-E5E31BDFC7FA}" type="presOf" srcId="{867185F3-BC4B-42F0-9D5D-5A132C21A820}" destId="{777B19BF-3D16-4A6A-85BF-ED8250BC1554}" srcOrd="0" destOrd="0" presId="urn:microsoft.com/office/officeart/2008/layout/VerticalCurvedList"/>
    <dgm:cxn modelId="{96710DEF-D11B-424D-85C3-9FFFB7961F9B}" type="presOf" srcId="{650736D8-DCE1-49CB-9372-670C6A76B6B9}" destId="{8683CD76-9BA5-497D-ADE9-E8E969A0620A}" srcOrd="0" destOrd="0" presId="urn:microsoft.com/office/officeart/2008/layout/VerticalCurvedList"/>
    <dgm:cxn modelId="{8A5EB148-6EC8-4146-BC95-667AA264013E}" type="presParOf" srcId="{F5C7B45F-428F-4905-B5CC-753016AD2F3E}" destId="{C3D2D63E-C7D7-4037-8987-D20C0106D16D}" srcOrd="0" destOrd="0" presId="urn:microsoft.com/office/officeart/2008/layout/VerticalCurvedList"/>
    <dgm:cxn modelId="{9121A47C-82CD-4FA9-9573-E99656BDD72F}" type="presParOf" srcId="{C3D2D63E-C7D7-4037-8987-D20C0106D16D}" destId="{BADAC572-8860-46D4-92F5-9CE50E77DB27}" srcOrd="0" destOrd="0" presId="urn:microsoft.com/office/officeart/2008/layout/VerticalCurvedList"/>
    <dgm:cxn modelId="{584DCDE8-BBF7-4A52-8FBD-932DCE521BB1}" type="presParOf" srcId="{BADAC572-8860-46D4-92F5-9CE50E77DB27}" destId="{FA1F0BEE-807B-4EFE-B6FC-C5C06252D75A}" srcOrd="0" destOrd="0" presId="urn:microsoft.com/office/officeart/2008/layout/VerticalCurvedList"/>
    <dgm:cxn modelId="{A0444B45-BEFC-4B73-B449-A49B67B1F3A7}" type="presParOf" srcId="{BADAC572-8860-46D4-92F5-9CE50E77DB27}" destId="{08ECB2AB-571E-47B8-A9B0-A9696A14C736}" srcOrd="1" destOrd="0" presId="urn:microsoft.com/office/officeart/2008/layout/VerticalCurvedList"/>
    <dgm:cxn modelId="{29D73042-4B4C-46C4-AF7B-E03AE246B81C}" type="presParOf" srcId="{BADAC572-8860-46D4-92F5-9CE50E77DB27}" destId="{D84FE7C2-DB83-41A9-9BE1-A048C9E44D11}" srcOrd="2" destOrd="0" presId="urn:microsoft.com/office/officeart/2008/layout/VerticalCurvedList"/>
    <dgm:cxn modelId="{0FA788F5-CB02-4A86-865F-51E47A6B62F0}" type="presParOf" srcId="{BADAC572-8860-46D4-92F5-9CE50E77DB27}" destId="{FB9A101A-FD87-49CA-8858-0347F5524682}" srcOrd="3" destOrd="0" presId="urn:microsoft.com/office/officeart/2008/layout/VerticalCurvedList"/>
    <dgm:cxn modelId="{F30880E4-5CC6-4B24-9280-5B2D78C63EE0}" type="presParOf" srcId="{C3D2D63E-C7D7-4037-8987-D20C0106D16D}" destId="{3A9156BF-059B-4A1E-9B17-8A1AA8199650}" srcOrd="1" destOrd="0" presId="urn:microsoft.com/office/officeart/2008/layout/VerticalCurvedList"/>
    <dgm:cxn modelId="{A65D5F61-FC31-4FC7-BB44-5B0EB0DC0796}" type="presParOf" srcId="{C3D2D63E-C7D7-4037-8987-D20C0106D16D}" destId="{04635688-E3DC-4228-AA63-7F9D621559FF}" srcOrd="2" destOrd="0" presId="urn:microsoft.com/office/officeart/2008/layout/VerticalCurvedList"/>
    <dgm:cxn modelId="{292725B3-5C7D-434E-907E-5E08CB2E2FB0}" type="presParOf" srcId="{04635688-E3DC-4228-AA63-7F9D621559FF}" destId="{A15CBDAE-47B4-4BBC-B738-DB194CFA9B88}" srcOrd="0" destOrd="0" presId="urn:microsoft.com/office/officeart/2008/layout/VerticalCurvedList"/>
    <dgm:cxn modelId="{1AB5C45E-82AC-43DE-8198-7A1189442E2D}" type="presParOf" srcId="{C3D2D63E-C7D7-4037-8987-D20C0106D16D}" destId="{8683CD76-9BA5-497D-ADE9-E8E969A0620A}" srcOrd="3" destOrd="0" presId="urn:microsoft.com/office/officeart/2008/layout/VerticalCurvedList"/>
    <dgm:cxn modelId="{075E0683-80CD-4A61-81E6-76DC9CE65FED}" type="presParOf" srcId="{C3D2D63E-C7D7-4037-8987-D20C0106D16D}" destId="{48252BE2-C06D-4893-850A-9099E7183C9C}" srcOrd="4" destOrd="0" presId="urn:microsoft.com/office/officeart/2008/layout/VerticalCurvedList"/>
    <dgm:cxn modelId="{0F68C1F0-F2F5-4062-B7A7-FFAC061BED49}" type="presParOf" srcId="{48252BE2-C06D-4893-850A-9099E7183C9C}" destId="{250FD463-706A-4391-96F2-638CC13AEC5D}" srcOrd="0" destOrd="0" presId="urn:microsoft.com/office/officeart/2008/layout/VerticalCurvedList"/>
    <dgm:cxn modelId="{E9CDBD32-9467-4733-9E3C-BAF2D751ADA3}" type="presParOf" srcId="{C3D2D63E-C7D7-4037-8987-D20C0106D16D}" destId="{777B19BF-3D16-4A6A-85BF-ED8250BC1554}" srcOrd="5" destOrd="0" presId="urn:microsoft.com/office/officeart/2008/layout/VerticalCurvedList"/>
    <dgm:cxn modelId="{CF7A8CBF-542E-4916-9656-9895376B4508}" type="presParOf" srcId="{C3D2D63E-C7D7-4037-8987-D20C0106D16D}" destId="{D643FF87-F34B-423F-A9E7-35FB94BCA73D}" srcOrd="6" destOrd="0" presId="urn:microsoft.com/office/officeart/2008/layout/VerticalCurvedList"/>
    <dgm:cxn modelId="{7E94DB14-2E68-4A00-ABF2-7DDFB705E4A1}" type="presParOf" srcId="{D643FF87-F34B-423F-A9E7-35FB94BCA73D}" destId="{B7E9A679-288B-4035-9B4F-9F9487137225}"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293496" cy="4238637"/>
        <a:chOff x="0" y="0"/>
        <a:chExt cx="7293496" cy="4238637"/>
      </a:xfrm>
    </dsp:grpSpPr>
    <dsp:sp modelId="{A48604FB-51FD-4D29-BCBB-78A8692FDF38}">
      <dsp:nvSpPr>
        <dsp:cNvPr id="4" name="Freeform 3"/>
        <dsp:cNvSpPr/>
      </dsp:nvSpPr>
      <dsp:spPr bwMode="white">
        <a:xfrm>
          <a:off x="2503919" y="1213568"/>
          <a:ext cx="528304" cy="905751"/>
        </a:xfrm>
        <a:custGeom>
          <a:avLst/>
          <a:gdLst/>
          <a:ahLst/>
          <a:cxnLst/>
          <a:pathLst>
            <a:path w="832" h="1426">
              <a:moveTo>
                <a:pt x="0" y="1426"/>
              </a:moveTo>
              <a:lnTo>
                <a:pt x="416" y="1426"/>
              </a:lnTo>
              <a:lnTo>
                <a:pt x="416" y="0"/>
              </a:lnTo>
              <a:lnTo>
                <a:pt x="832" y="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en-IN">
            <a:solidFill>
              <a:schemeClr val="tx1"/>
            </a:solidFill>
          </a:endParaRPr>
        </a:p>
      </dsp:txBody>
      <dsp:txXfrm>
        <a:off x="2503919" y="1213568"/>
        <a:ext cx="528304" cy="905751"/>
      </dsp:txXfrm>
    </dsp:sp>
    <dsp:sp modelId="{3C9BA0E4-3C7A-4D11-8A70-8ECDA4D3F185}">
      <dsp:nvSpPr>
        <dsp:cNvPr id="6" name="Freeform 5"/>
        <dsp:cNvSpPr/>
      </dsp:nvSpPr>
      <dsp:spPr bwMode="white">
        <a:xfrm>
          <a:off x="2503919" y="2119319"/>
          <a:ext cx="528304" cy="185301"/>
        </a:xfrm>
        <a:custGeom>
          <a:avLst/>
          <a:gdLst/>
          <a:ahLst/>
          <a:cxnLst/>
          <a:pathLst>
            <a:path w="832" h="292">
              <a:moveTo>
                <a:pt x="0" y="0"/>
              </a:moveTo>
              <a:lnTo>
                <a:pt x="416" y="0"/>
              </a:lnTo>
              <a:lnTo>
                <a:pt x="416" y="292"/>
              </a:lnTo>
              <a:lnTo>
                <a:pt x="832" y="292"/>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endParaRPr lang="en-IN">
            <a:solidFill>
              <a:schemeClr val="tx1"/>
            </a:solidFill>
          </a:endParaRPr>
        </a:p>
      </dsp:txBody>
      <dsp:txXfrm>
        <a:off x="2503919" y="2119319"/>
        <a:ext cx="528304" cy="185301"/>
      </dsp:txXfrm>
    </dsp:sp>
    <dsp:sp modelId="{07218C86-801C-478A-9D39-24408F532E99}">
      <dsp:nvSpPr>
        <dsp:cNvPr id="8" name="Freeform 7"/>
        <dsp:cNvSpPr/>
      </dsp:nvSpPr>
      <dsp:spPr bwMode="white">
        <a:xfrm>
          <a:off x="2503919" y="2119319"/>
          <a:ext cx="528304" cy="1091052"/>
        </a:xfrm>
        <a:custGeom>
          <a:avLst/>
          <a:gdLst/>
          <a:ahLst/>
          <a:cxnLst/>
          <a:pathLst>
            <a:path w="832" h="1718">
              <a:moveTo>
                <a:pt x="0" y="0"/>
              </a:moveTo>
              <a:lnTo>
                <a:pt x="416" y="0"/>
              </a:lnTo>
              <a:lnTo>
                <a:pt x="416" y="1718"/>
              </a:lnTo>
              <a:lnTo>
                <a:pt x="832" y="1718"/>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en-IN">
            <a:solidFill>
              <a:schemeClr val="tx1"/>
            </a:solidFill>
          </a:endParaRPr>
        </a:p>
      </dsp:txBody>
      <dsp:txXfrm>
        <a:off x="2503919" y="2119319"/>
        <a:ext cx="528304" cy="1091052"/>
      </dsp:txXfrm>
    </dsp:sp>
    <dsp:sp modelId="{CF149794-7319-430E-A264-9934605BF34F}">
      <dsp:nvSpPr>
        <dsp:cNvPr id="3" name="Rectangles 2"/>
        <dsp:cNvSpPr/>
      </dsp:nvSpPr>
      <dsp:spPr bwMode="white">
        <a:xfrm rot="16200000">
          <a:off x="100103" y="1716648"/>
          <a:ext cx="4002291" cy="805341"/>
        </a:xfrm>
        <a:prstGeom prst="rect">
          <a:avLst/>
        </a:prstGeom>
        <a:solidFill>
          <a:schemeClr val="accent3">
            <a:lumMod val="75000"/>
          </a:schemeClr>
        </a:solidFill>
      </dsp:spPr>
      <dsp:style>
        <a:lnRef idx="2">
          <a:schemeClr val="lt1"/>
        </a:lnRef>
        <a:fillRef idx="1">
          <a:schemeClr val="accent1"/>
        </a:fillRef>
        <a:effectRef idx="0">
          <a:scrgbClr r="0" g="0" b="0"/>
        </a:effectRef>
        <a:fontRef idx="minor">
          <a:schemeClr val="lt1"/>
        </a:fontRef>
      </dsp:style>
      <dsp:txBody>
        <a:bodyPr lIns="20320" tIns="20320" rIns="20320" bIns="203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3200" dirty="0"/>
            <a:t>Pre Processing</a:t>
          </a:r>
          <a:endParaRPr lang="en-IN" sz="3200" dirty="0"/>
        </a:p>
      </dsp:txBody>
      <dsp:txXfrm rot="16200000">
        <a:off x="100103" y="1716648"/>
        <a:ext cx="4002291" cy="805341"/>
      </dsp:txXfrm>
    </dsp:sp>
    <dsp:sp modelId="{B1A4BA1E-6566-4E1E-8475-0074B29DEB95}">
      <dsp:nvSpPr>
        <dsp:cNvPr id="5" name="Rectangles 4"/>
        <dsp:cNvSpPr/>
      </dsp:nvSpPr>
      <dsp:spPr bwMode="white">
        <a:xfrm>
          <a:off x="3032223" y="695798"/>
          <a:ext cx="2562696" cy="1035540"/>
        </a:xfrm>
        <a:prstGeom prst="rect">
          <a:avLst/>
        </a:prstGeom>
        <a:solidFill>
          <a:srgbClr val="7030A0"/>
        </a:solidFill>
      </dsp:spPr>
      <dsp:style>
        <a:lnRef idx="2">
          <a:schemeClr val="lt1"/>
        </a:lnRef>
        <a:fillRef idx="1">
          <a:schemeClr val="accent1"/>
        </a:fillRef>
        <a:effectRef idx="0">
          <a:scrgbClr r="0" g="0" b="0"/>
        </a:effectRef>
        <a:fontRef idx="minor">
          <a:schemeClr val="lt1"/>
        </a:fontRef>
      </dsp:style>
      <dsp:txBody>
        <a:bodyPr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en-US" sz="1800" dirty="0"/>
            <a:t>  Data Cleaning</a:t>
          </a:r>
          <a:br>
            <a:rPr lang="en-US" sz="1800" dirty="0"/>
          </a:br>
          <a:r>
            <a:rPr lang="en-US" sz="1800" dirty="0"/>
            <a:t>      Missing values</a:t>
          </a:r>
          <a:br>
            <a:rPr lang="en-US" sz="1800" dirty="0"/>
          </a:br>
          <a:r>
            <a:rPr lang="en-US" sz="1800" dirty="0"/>
            <a:t>      Null Values</a:t>
          </a:r>
          <a:br>
            <a:rPr lang="en-US" sz="1800" dirty="0"/>
          </a:br>
          <a:r>
            <a:rPr lang="en-US" sz="1800" dirty="0"/>
            <a:t>      Removing F-characters</a:t>
          </a:r>
          <a:endParaRPr lang="en-IN" sz="1800" dirty="0"/>
        </a:p>
      </dsp:txBody>
      <dsp:txXfrm>
        <a:off x="3032223" y="695798"/>
        <a:ext cx="2562696" cy="1035540"/>
      </dsp:txXfrm>
    </dsp:sp>
    <dsp:sp modelId="{E991864C-B327-4869-A3EC-A028CD531568}">
      <dsp:nvSpPr>
        <dsp:cNvPr id="7" name="Rectangles 6"/>
        <dsp:cNvSpPr/>
      </dsp:nvSpPr>
      <dsp:spPr bwMode="white">
        <a:xfrm>
          <a:off x="3032223" y="1932673"/>
          <a:ext cx="2029954" cy="743894"/>
        </a:xfrm>
        <a:prstGeom prst="rect">
          <a:avLst/>
        </a:prstGeom>
        <a:solidFill>
          <a:srgbClr val="7030A0"/>
        </a:solidFill>
      </dsp:spPr>
      <dsp:style>
        <a:lnRef idx="2">
          <a:schemeClr val="lt1"/>
        </a:lnRef>
        <a:fillRef idx="1">
          <a:schemeClr val="accent1"/>
        </a:fillRef>
        <a:effectRef idx="0">
          <a:scrgbClr r="0" g="0" b="0"/>
        </a:effectRef>
        <a:fontRef idx="minor">
          <a:schemeClr val="lt1"/>
        </a:fontRef>
      </dsp:style>
      <dsp:txBody>
        <a:bodyPr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en-US" sz="1800" dirty="0"/>
            <a:t>   </a:t>
          </a:r>
          <a:endParaRPr lang="en-US" sz="1800" dirty="0"/>
        </a:p>
        <a:p>
          <a:pPr lvl="0" algn="l">
            <a:lnSpc>
              <a:spcPct val="100000"/>
            </a:lnSpc>
            <a:spcBef>
              <a:spcPct val="0"/>
            </a:spcBef>
            <a:spcAft>
              <a:spcPct val="35000"/>
            </a:spcAft>
          </a:pPr>
          <a:r>
            <a:rPr lang="en-US" sz="1800" dirty="0"/>
            <a:t>      </a:t>
          </a:r>
          <a:br>
            <a:rPr lang="en-US" sz="1800" dirty="0"/>
          </a:br>
          <a:r>
            <a:rPr lang="en-US" sz="1800" dirty="0"/>
            <a:t>          Labeling</a:t>
          </a:r>
          <a:endParaRPr lang="en-US" sz="1800" dirty="0"/>
        </a:p>
        <a:p>
          <a:pPr lvl="0" algn="l">
            <a:lnSpc>
              <a:spcPct val="100000"/>
            </a:lnSpc>
            <a:spcBef>
              <a:spcPct val="0"/>
            </a:spcBef>
            <a:spcAft>
              <a:spcPct val="35000"/>
            </a:spcAft>
          </a:pPr>
          <a:endParaRPr lang="en-US" sz="1800" dirty="0"/>
        </a:p>
        <a:p>
          <a:pPr lvl="0" algn="ctr">
            <a:lnSpc>
              <a:spcPct val="100000"/>
            </a:lnSpc>
            <a:spcBef>
              <a:spcPct val="0"/>
            </a:spcBef>
            <a:spcAft>
              <a:spcPct val="35000"/>
            </a:spcAft>
          </a:pPr>
          <a:endParaRPr lang="en-IN" sz="1800" dirty="0"/>
        </a:p>
      </dsp:txBody>
      <dsp:txXfrm>
        <a:off x="3032223" y="1932673"/>
        <a:ext cx="2029954" cy="743894"/>
      </dsp:txXfrm>
    </dsp:sp>
    <dsp:sp modelId="{939DD444-2281-442D-A5F3-F825849DF12E}">
      <dsp:nvSpPr>
        <dsp:cNvPr id="9" name="Rectangles 8"/>
        <dsp:cNvSpPr/>
      </dsp:nvSpPr>
      <dsp:spPr bwMode="white">
        <a:xfrm>
          <a:off x="3032223" y="2877901"/>
          <a:ext cx="1951158" cy="664938"/>
        </a:xfrm>
        <a:prstGeom prst="rect">
          <a:avLst/>
        </a:prstGeom>
      </dsp:spPr>
      <dsp:style>
        <a:lnRef idx="2">
          <a:schemeClr val="lt1"/>
        </a:lnRef>
        <a:fillRef idx="1">
          <a:schemeClr val="accent1"/>
        </a:fillRef>
        <a:effectRef idx="0">
          <a:scrgbClr r="0" g="0" b="0"/>
        </a:effectRef>
        <a:fontRef idx="minor">
          <a:schemeClr val="lt1"/>
        </a:fontRef>
      </dsp:style>
      <dsp:txBody>
        <a:bodyPr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800" dirty="0"/>
            <a:t>Data shaping</a:t>
          </a:r>
          <a:endParaRPr lang="en-IN" sz="1800" dirty="0"/>
        </a:p>
      </dsp:txBody>
      <dsp:txXfrm>
        <a:off x="3032223" y="2877901"/>
        <a:ext cx="1951158" cy="664938"/>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663952" cy="3847976"/>
        <a:chOff x="0" y="0"/>
        <a:chExt cx="5663952" cy="3847976"/>
      </a:xfrm>
    </dsp:grpSpPr>
    <dsp:sp modelId="{08ECB2AB-571E-47B8-A9B0-A9696A14C736}">
      <dsp:nvSpPr>
        <dsp:cNvPr id="4" name="Block Arc 3"/>
        <dsp:cNvSpPr/>
      </dsp:nvSpPr>
      <dsp:spPr bwMode="white">
        <a:xfrm>
          <a:off x="-4310755" y="-679852"/>
          <a:ext cx="5207680" cy="5207680"/>
        </a:xfrm>
        <a:prstGeom prst="blockArc">
          <a:avLst>
            <a:gd name="adj1" fmla="val 18900000"/>
            <a:gd name="adj2" fmla="val 2700000"/>
            <a:gd name="adj3" fmla="val 348"/>
          </a:avLst>
        </a:prstGeom>
      </dsp:spPr>
      <dsp:style>
        <a:lnRef idx="2">
          <a:schemeClr val="accent1">
            <a:shade val="60000"/>
          </a:schemeClr>
        </a:lnRef>
        <a:fillRef idx="0">
          <a:schemeClr val="accent1"/>
        </a:fillRef>
        <a:effectRef idx="0">
          <a:scrgbClr r="0" g="0" b="0"/>
        </a:effectRef>
        <a:fontRef idx="minor"/>
      </dsp:style>
      <dsp:txXfrm>
        <a:off x="-4310755" y="-679852"/>
        <a:ext cx="5207680" cy="5207680"/>
      </dsp:txXfrm>
    </dsp:sp>
    <dsp:sp modelId="{3A9156BF-059B-4A1E-9B17-8A1AA8199650}">
      <dsp:nvSpPr>
        <dsp:cNvPr id="7" name="Rectangles 6"/>
        <dsp:cNvSpPr/>
      </dsp:nvSpPr>
      <dsp:spPr bwMode="white">
        <a:xfrm>
          <a:off x="587201" y="384798"/>
          <a:ext cx="5076751" cy="769595"/>
        </a:xfrm>
        <a:prstGeom prst="rect">
          <a:avLst/>
        </a:prstGeom>
        <a:solidFill>
          <a:srgbClr val="C00000"/>
        </a:solidFill>
      </dsp:spPr>
      <dsp:style>
        <a:lnRef idx="2">
          <a:schemeClr val="lt1"/>
        </a:lnRef>
        <a:fillRef idx="1">
          <a:schemeClr val="accent1"/>
        </a:fillRef>
        <a:effectRef idx="0">
          <a:scrgbClr r="0" g="0" b="0"/>
        </a:effectRef>
        <a:fontRef idx="minor">
          <a:schemeClr val="lt1"/>
        </a:fontRef>
      </dsp:style>
      <dsp:txBody>
        <a:bodyPr lIns="610866" tIns="78740" rIns="78740" bIns="78740" anchor="ctr"/>
        <a:lstStyle>
          <a:lvl1pPr algn="l">
            <a:defRPr sz="31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a:lnSpc>
              <a:spcPct val="100000"/>
            </a:lnSpc>
            <a:spcBef>
              <a:spcPct val="0"/>
            </a:spcBef>
            <a:spcAft>
              <a:spcPct val="35000"/>
            </a:spcAft>
          </a:pPr>
          <a:r>
            <a:rPr lang="en-US" dirty="0"/>
            <a:t>Linear Regression</a:t>
          </a:r>
          <a:endParaRPr lang="en-IN" dirty="0"/>
        </a:p>
      </dsp:txBody>
      <dsp:txXfrm>
        <a:off x="587201" y="384798"/>
        <a:ext cx="5076751" cy="769595"/>
      </dsp:txXfrm>
    </dsp:sp>
    <dsp:sp modelId="{A15CBDAE-47B4-4BBC-B738-DB194CFA9B88}">
      <dsp:nvSpPr>
        <dsp:cNvPr id="8" name="Oval 7"/>
        <dsp:cNvSpPr/>
      </dsp:nvSpPr>
      <dsp:spPr bwMode="white">
        <a:xfrm>
          <a:off x="106204" y="288598"/>
          <a:ext cx="961994" cy="961994"/>
        </a:xfrm>
        <a:prstGeom prst="ellipse">
          <a:avLst/>
        </a:prstGeom>
      </dsp:spPr>
      <dsp:style>
        <a:lnRef idx="2">
          <a:schemeClr val="accent1"/>
        </a:lnRef>
        <a:fillRef idx="1">
          <a:schemeClr val="lt1"/>
        </a:fillRef>
        <a:effectRef idx="0">
          <a:scrgbClr r="0" g="0" b="0"/>
        </a:effectRef>
        <a:fontRef idx="minor"/>
      </dsp:style>
      <dsp:txXfrm>
        <a:off x="106204" y="288598"/>
        <a:ext cx="961994" cy="961994"/>
      </dsp:txXfrm>
    </dsp:sp>
    <dsp:sp modelId="{8683CD76-9BA5-497D-ADE9-E8E969A0620A}">
      <dsp:nvSpPr>
        <dsp:cNvPr id="9" name="Rectangles 8"/>
        <dsp:cNvSpPr/>
      </dsp:nvSpPr>
      <dsp:spPr bwMode="white">
        <a:xfrm>
          <a:off x="866949" y="1539190"/>
          <a:ext cx="4797003" cy="769595"/>
        </a:xfrm>
        <a:prstGeom prst="rect">
          <a:avLst/>
        </a:prstGeom>
        <a:solidFill>
          <a:srgbClr val="00B050"/>
        </a:solidFill>
      </dsp:spPr>
      <dsp:style>
        <a:lnRef idx="2">
          <a:schemeClr val="lt1"/>
        </a:lnRef>
        <a:fillRef idx="1">
          <a:schemeClr val="accent1"/>
        </a:fillRef>
        <a:effectRef idx="0">
          <a:scrgbClr r="0" g="0" b="0"/>
        </a:effectRef>
        <a:fontRef idx="minor">
          <a:schemeClr val="lt1"/>
        </a:fontRef>
      </dsp:style>
      <dsp:txBody>
        <a:bodyPr lIns="610866" tIns="78740" rIns="78740" bIns="78740" anchor="ctr"/>
        <a:lstStyle>
          <a:lvl1pPr algn="l">
            <a:defRPr sz="31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a:lnSpc>
              <a:spcPct val="100000"/>
            </a:lnSpc>
            <a:spcBef>
              <a:spcPct val="0"/>
            </a:spcBef>
            <a:spcAft>
              <a:spcPct val="35000"/>
            </a:spcAft>
          </a:pPr>
          <a:r>
            <a:rPr lang="en-US" dirty="0"/>
            <a:t>Random Forest</a:t>
          </a:r>
          <a:endParaRPr lang="en-IN" dirty="0"/>
        </a:p>
      </dsp:txBody>
      <dsp:txXfrm>
        <a:off x="866949" y="1539190"/>
        <a:ext cx="4797003" cy="769595"/>
      </dsp:txXfrm>
    </dsp:sp>
    <dsp:sp modelId="{250FD463-706A-4391-96F2-638CC13AEC5D}">
      <dsp:nvSpPr>
        <dsp:cNvPr id="10" name="Oval 9"/>
        <dsp:cNvSpPr/>
      </dsp:nvSpPr>
      <dsp:spPr bwMode="white">
        <a:xfrm>
          <a:off x="385952" y="1442991"/>
          <a:ext cx="961994" cy="961994"/>
        </a:xfrm>
        <a:prstGeom prst="ellipse">
          <a:avLst/>
        </a:prstGeom>
      </dsp:spPr>
      <dsp:style>
        <a:lnRef idx="2">
          <a:schemeClr val="accent1"/>
        </a:lnRef>
        <a:fillRef idx="1">
          <a:schemeClr val="lt1"/>
        </a:fillRef>
        <a:effectRef idx="0">
          <a:scrgbClr r="0" g="0" b="0"/>
        </a:effectRef>
        <a:fontRef idx="minor"/>
      </dsp:style>
      <dsp:txXfrm>
        <a:off x="385952" y="1442991"/>
        <a:ext cx="961994" cy="961994"/>
      </dsp:txXfrm>
    </dsp:sp>
    <dsp:sp modelId="{777B19BF-3D16-4A6A-85BF-ED8250BC1554}">
      <dsp:nvSpPr>
        <dsp:cNvPr id="11" name="Rectangles 10"/>
        <dsp:cNvSpPr/>
      </dsp:nvSpPr>
      <dsp:spPr bwMode="white">
        <a:xfrm>
          <a:off x="587201" y="2693583"/>
          <a:ext cx="5076751" cy="769595"/>
        </a:xfrm>
        <a:prstGeom prst="rect">
          <a:avLst/>
        </a:prstGeom>
        <a:solidFill>
          <a:srgbClr val="7030A0"/>
        </a:solidFill>
      </dsp:spPr>
      <dsp:style>
        <a:lnRef idx="2">
          <a:schemeClr val="lt1"/>
        </a:lnRef>
        <a:fillRef idx="1">
          <a:schemeClr val="accent1"/>
        </a:fillRef>
        <a:effectRef idx="0">
          <a:scrgbClr r="0" g="0" b="0"/>
        </a:effectRef>
        <a:fontRef idx="minor">
          <a:schemeClr val="lt1"/>
        </a:fontRef>
      </dsp:style>
      <dsp:txBody>
        <a:bodyPr lIns="610866" tIns="78740" rIns="78740" bIns="78740" anchor="ctr"/>
        <a:lstStyle>
          <a:lvl1pPr algn="l">
            <a:defRPr sz="31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a:lnSpc>
              <a:spcPct val="100000"/>
            </a:lnSpc>
            <a:spcBef>
              <a:spcPct val="0"/>
            </a:spcBef>
            <a:spcAft>
              <a:spcPct val="35000"/>
            </a:spcAft>
          </a:pPr>
          <a:r>
            <a:rPr lang="en-US" dirty="0"/>
            <a:t>Support Vector Regression</a:t>
          </a:r>
          <a:endParaRPr lang="en-IN" dirty="0"/>
        </a:p>
      </dsp:txBody>
      <dsp:txXfrm>
        <a:off x="587201" y="2693583"/>
        <a:ext cx="5076751" cy="769595"/>
      </dsp:txXfrm>
    </dsp:sp>
    <dsp:sp modelId="{B7E9A679-288B-4035-9B4F-9F9487137225}">
      <dsp:nvSpPr>
        <dsp:cNvPr id="12" name="Oval 11"/>
        <dsp:cNvSpPr/>
      </dsp:nvSpPr>
      <dsp:spPr bwMode="white">
        <a:xfrm>
          <a:off x="106204" y="2597384"/>
          <a:ext cx="961994" cy="961994"/>
        </a:xfrm>
        <a:prstGeom prst="ellipse">
          <a:avLst/>
        </a:prstGeom>
      </dsp:spPr>
      <dsp:style>
        <a:lnRef idx="2">
          <a:schemeClr val="accent1"/>
        </a:lnRef>
        <a:fillRef idx="1">
          <a:schemeClr val="lt1"/>
        </a:fillRef>
        <a:effectRef idx="0">
          <a:scrgbClr r="0" g="0" b="0"/>
        </a:effectRef>
        <a:fontRef idx="minor"/>
      </dsp:style>
      <dsp:txXfrm>
        <a:off x="106204" y="2597384"/>
        <a:ext cx="961994" cy="961994"/>
      </dsp:txXfrm>
    </dsp:sp>
    <dsp:sp modelId="{FA1F0BEE-807B-4EFE-B6FC-C5C06252D75A}">
      <dsp:nvSpPr>
        <dsp:cNvPr id="3" name="Rectangles 2" hidden="1"/>
        <dsp:cNvSpPr/>
      </dsp:nvSpPr>
      <dsp:spPr bwMode="white">
        <a:xfrm>
          <a:off x="103549" y="77523"/>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03549" y="77523"/>
        <a:ext cx="36000" cy="36000"/>
      </dsp:txXfrm>
    </dsp:sp>
    <dsp:sp modelId="{D84FE7C2-DB83-41A9-9BE1-A048C9E44D11}">
      <dsp:nvSpPr>
        <dsp:cNvPr id="5" name="Rectangles 4" hidden="1"/>
        <dsp:cNvSpPr/>
      </dsp:nvSpPr>
      <dsp:spPr bwMode="white">
        <a:xfrm>
          <a:off x="860924" y="1905988"/>
          <a:ext cx="36000" cy="36000"/>
        </a:xfrm>
        <a:prstGeom prst="rect">
          <a:avLst/>
        </a:prstGeom>
      </dsp:spPr>
      <dsp:style>
        <a:lnRef idx="2">
          <a:schemeClr val="lt1"/>
        </a:lnRef>
        <a:fillRef idx="1">
          <a:schemeClr val="accent1"/>
        </a:fillRef>
        <a:effectRef idx="0">
          <a:scrgbClr r="0" g="0" b="0"/>
        </a:effectRef>
        <a:fontRef idx="minor">
          <a:schemeClr val="lt1"/>
        </a:fontRef>
      </dsp:style>
      <dsp:txXfrm>
        <a:off x="860924" y="1905988"/>
        <a:ext cx="36000" cy="36000"/>
      </dsp:txXfrm>
    </dsp:sp>
    <dsp:sp modelId="{FB9A101A-FD87-49CA-8858-0347F5524682}">
      <dsp:nvSpPr>
        <dsp:cNvPr id="6" name="Rectangles 5" hidden="1"/>
        <dsp:cNvSpPr/>
      </dsp:nvSpPr>
      <dsp:spPr bwMode="white">
        <a:xfrm>
          <a:off x="103549" y="3734453"/>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03549" y="3734453"/>
        <a:ext cx="36000" cy="36000"/>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B72367-5981-4C5E-91FC-85DE9651CD1C}" type="datetimeFigureOut">
              <a:rPr lang="en-IN"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67D0CB-ABF1-43C7-9B4B-706942961896}"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A112C8-B8DA-4F37-96F2-3E2679C0BB7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44AA14-F24D-40A2-A970-1A3FAE791D0F}" type="slidenum">
              <a:rPr lang="en-IN" smtClean="0"/>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9A112C8-B8DA-4F37-96F2-3E2679C0BB7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44AA14-F24D-40A2-A970-1A3FAE791D0F}"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9A112C8-B8DA-4F37-96F2-3E2679C0BB7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44AA14-F24D-40A2-A970-1A3FAE791D0F}"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9A112C8-B8DA-4F37-96F2-3E2679C0BB7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44AA14-F24D-40A2-A970-1A3FAE791D0F}"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9A112C8-B8DA-4F37-96F2-3E2679C0BB7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44AA14-F24D-40A2-A970-1A3FAE791D0F}" type="slidenum">
              <a:rPr lang="en-IN" smtClean="0"/>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F9A112C8-B8DA-4F37-96F2-3E2679C0BB7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44AA14-F24D-40A2-A970-1A3FAE791D0F}"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F9A112C8-B8DA-4F37-96F2-3E2679C0BB7A}"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44AA14-F24D-40A2-A970-1A3FAE791D0F}"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112C8-B8DA-4F37-96F2-3E2679C0BB7A}"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44AA14-F24D-40A2-A970-1A3FAE791D0F}"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9A112C8-B8DA-4F37-96F2-3E2679C0BB7A}" type="datetimeFigureOut">
              <a:rPr lang="en-IN" smtClean="0"/>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644AA14-F24D-40A2-A970-1A3FAE791D0F}"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F9A112C8-B8DA-4F37-96F2-3E2679C0BB7A}" type="datetimeFigureOut">
              <a:rPr lang="en-IN" smtClean="0"/>
            </a:fld>
            <a:endParaRPr lang="en-I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644AA14-F24D-40A2-A970-1A3FAE791D0F}"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9A112C8-B8DA-4F37-96F2-3E2679C0BB7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44AA14-F24D-40A2-A970-1A3FAE791D0F}"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F9A112C8-B8DA-4F37-96F2-3E2679C0BB7A}" type="datetimeFigureOut">
              <a:rPr lang="en-IN" smtClean="0"/>
            </a:fld>
            <a:endParaRPr lang="en-I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5644AA14-F24D-40A2-A970-1A3FAE791D0F}" type="slidenum">
              <a:rPr lang="en-IN" smtClean="0"/>
            </a:fld>
            <a:endParaRPr lang="en-IN"/>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19.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9.png"/><Relationship Id="rId1"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1.png"/><Relationship Id="rId1" Type="http://schemas.openxmlformats.org/officeDocument/2006/relationships/image" Target="../media/image30.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45.png"/></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4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9953" y="675638"/>
            <a:ext cx="7384093" cy="1529226"/>
          </a:xfrm>
        </p:spPr>
        <p:txBody>
          <a:bodyPr>
            <a:noAutofit/>
          </a:bodyPr>
          <a:lstStyle/>
          <a:p>
            <a:r>
              <a:rPr lang="en-US" sz="4000" dirty="0">
                <a:solidFill>
                  <a:srgbClr val="FF0000"/>
                </a:solidFill>
                <a:effectLst/>
                <a:latin typeface="Times New Roman" panose="02020603050405020304" pitchFamily="18" charset="0"/>
                <a:ea typeface="Times New Roman" panose="02020603050405020304" pitchFamily="18" charset="0"/>
              </a:rPr>
              <a:t>Electric Vehicle Charging Demand Prediction using Machine Learning</a:t>
            </a:r>
            <a:endParaRPr lang="en-IN" sz="4000" dirty="0">
              <a:solidFill>
                <a:srgbClr val="FF0000"/>
              </a:solidFill>
            </a:endParaRPr>
          </a:p>
        </p:txBody>
      </p:sp>
      <p:sp>
        <p:nvSpPr>
          <p:cNvPr id="3" name="Slide Number Placeholder 2"/>
          <p:cNvSpPr>
            <a:spLocks noGrp="1"/>
          </p:cNvSpPr>
          <p:nvPr>
            <p:ph type="sldNum" sz="quarter" idx="12"/>
          </p:nvPr>
        </p:nvSpPr>
        <p:spPr/>
        <p:txBody>
          <a:bodyPr/>
          <a:lstStyle/>
          <a:p>
            <a:fld id="{5C7EBDF9-711D-4B27-B12D-BB7A6D02A401}" type="slidenum">
              <a:rPr lang="en-IN" smtClean="0"/>
            </a:fld>
            <a:endParaRPr lang="en-IN"/>
          </a:p>
        </p:txBody>
      </p:sp>
      <p:sp>
        <p:nvSpPr>
          <p:cNvPr id="5" name="TextBox 4"/>
          <p:cNvSpPr txBox="1"/>
          <p:nvPr/>
        </p:nvSpPr>
        <p:spPr>
          <a:xfrm rot="10800000" flipV="1">
            <a:off x="4860032" y="3343488"/>
            <a:ext cx="3404014"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Goutham Kumar </a:t>
            </a:r>
            <a:r>
              <a:rPr lang="en-US" dirty="0" err="1"/>
              <a:t>Javed</a:t>
            </a:r>
            <a:r>
              <a:rPr lang="en-US" dirty="0"/>
              <a:t> </a:t>
            </a:r>
            <a:r>
              <a:rPr lang="en-US" dirty="0" err="1"/>
              <a:t>Banoth</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300" b="1" dirty="0">
                <a:solidFill>
                  <a:srgbClr val="FF0000"/>
                </a:solidFill>
                <a:latin typeface="Times New Roman" panose="02020603050405020304" pitchFamily="18" charset="0"/>
                <a:ea typeface="Arial" panose="020B0604020202020204"/>
                <a:cs typeface="Times New Roman" panose="02020603050405020304" pitchFamily="18" charset="0"/>
                <a:sym typeface="Arial" panose="020B0604020202020204"/>
              </a:rPr>
              <a:t>Most relevant sources</a:t>
            </a:r>
            <a:endParaRPr lang="en-US" dirty="0"/>
          </a:p>
        </p:txBody>
      </p:sp>
      <p:sp>
        <p:nvSpPr>
          <p:cNvPr id="3" name="Slide Number Placeholder 2"/>
          <p:cNvSpPr>
            <a:spLocks noGrp="1"/>
          </p:cNvSpPr>
          <p:nvPr>
            <p:ph type="sldNum" sz="quarter" idx="12"/>
          </p:nvPr>
        </p:nvSpPr>
        <p:spPr/>
        <p:txBody>
          <a:bodyPr/>
          <a:lstStyle/>
          <a:p>
            <a:fld id="{5C7EBDF9-711D-4B27-B12D-BB7A6D02A401}" type="slidenum">
              <a:rPr lang="en-IN" smtClean="0"/>
            </a:fld>
            <a:endParaRPr lang="en-IN"/>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71638" y="2228255"/>
            <a:ext cx="5800725" cy="329326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300" b="1" dirty="0">
                <a:solidFill>
                  <a:srgbClr val="FF0000"/>
                </a:solidFill>
                <a:latin typeface="Times New Roman" panose="02020603050405020304" pitchFamily="18" charset="0"/>
                <a:ea typeface="Arial" panose="020B0604020202020204"/>
                <a:cs typeface="Times New Roman" panose="02020603050405020304" pitchFamily="18" charset="0"/>
                <a:sym typeface="Arial" panose="020B0604020202020204"/>
              </a:rPr>
              <a:t>Most relevant Journal Names</a:t>
            </a:r>
            <a:endParaRPr lang="en-US" dirty="0"/>
          </a:p>
        </p:txBody>
      </p:sp>
      <p:sp>
        <p:nvSpPr>
          <p:cNvPr id="3" name="Slide Number Placeholder 2"/>
          <p:cNvSpPr>
            <a:spLocks noGrp="1"/>
          </p:cNvSpPr>
          <p:nvPr>
            <p:ph type="sldNum" sz="quarter" idx="12"/>
          </p:nvPr>
        </p:nvSpPr>
        <p:spPr/>
        <p:txBody>
          <a:bodyPr/>
          <a:lstStyle/>
          <a:p>
            <a:fld id="{5C7EBDF9-711D-4B27-B12D-BB7A6D02A401}" type="slidenum">
              <a:rPr lang="en-IN" smtClean="0"/>
            </a:fld>
            <a:endParaRPr lang="en-IN"/>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79727" y="2228255"/>
            <a:ext cx="5800725" cy="329326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300" b="1" dirty="0">
                <a:solidFill>
                  <a:srgbClr val="FF0000"/>
                </a:solidFill>
                <a:latin typeface="Times New Roman" panose="02020603050405020304" pitchFamily="18" charset="0"/>
                <a:ea typeface="Arial" panose="020B0604020202020204"/>
                <a:cs typeface="Times New Roman" panose="02020603050405020304" pitchFamily="18" charset="0"/>
                <a:sym typeface="Arial" panose="020B0604020202020204"/>
              </a:rPr>
              <a:t>Most relevant sources</a:t>
            </a:r>
            <a:endParaRPr lang="en-US" dirty="0"/>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051435" y="1846263"/>
            <a:ext cx="7085580" cy="4022725"/>
          </a:xfrm>
        </p:spPr>
      </p:pic>
      <p:sp>
        <p:nvSpPr>
          <p:cNvPr id="4" name="Slide Number Placeholder 3"/>
          <p:cNvSpPr>
            <a:spLocks noGrp="1"/>
          </p:cNvSpPr>
          <p:nvPr>
            <p:ph type="sldNum" sz="quarter" idx="12"/>
          </p:nvPr>
        </p:nvSpPr>
        <p:spPr/>
        <p:txBody>
          <a:bodyPr/>
          <a:lstStyle/>
          <a:p>
            <a:fld id="{5C7EBDF9-711D-4B27-B12D-BB7A6D02A401}" type="slidenum">
              <a:rPr lang="en-IN" smtClean="0"/>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5915" y="1556792"/>
            <a:ext cx="8136904" cy="3416320"/>
          </a:xfrm>
          <a:prstGeom prst="rect">
            <a:avLst/>
          </a:prstGeom>
        </p:spPr>
        <p:txBody>
          <a:bodyPr wrap="square">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Electric Vehicles are best suited for sustainable transportation.</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Effective placement of charging stations and energy demand prediction plays a key role in electric vehicle (EV) adoption.</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predict energy consumption of electric using various machine learning algorithms.</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Determining the major factors for driving range prediction, optimal placement of charging stations,</a:t>
            </a:r>
            <a:r>
              <a:rPr lang="en-US" sz="2400" dirty="0">
                <a:solidFill>
                  <a:srgbClr val="2E2E2E"/>
                </a:solidFill>
                <a:latin typeface="Times New Roman" panose="02020603050405020304" pitchFamily="18" charset="0"/>
                <a:cs typeface="Times New Roman" panose="02020603050405020304" pitchFamily="18" charset="0"/>
              </a:rPr>
              <a:t> optimal battery sizing, energy-efficient route planning and charging infrastructures operations had been discussed. </a:t>
            </a: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25915" y="345998"/>
            <a:ext cx="6984776" cy="553998"/>
          </a:xfrm>
          <a:prstGeom prst="rect">
            <a:avLst/>
          </a:prstGeom>
          <a:noFill/>
        </p:spPr>
        <p:txBody>
          <a:bodyPr wrap="square" rtlCol="0">
            <a:spAutoFit/>
          </a:bodyPr>
          <a:lstStyle/>
          <a:p>
            <a:r>
              <a:rPr lang="en-US" sz="3000" dirty="0">
                <a:solidFill>
                  <a:srgbClr val="FF0000"/>
                </a:solidFill>
                <a:latin typeface="Times New Roman" panose="02020603050405020304" pitchFamily="18" charset="0"/>
                <a:cs typeface="Times New Roman" panose="02020603050405020304" pitchFamily="18" charset="0"/>
              </a:rPr>
              <a:t>Conclusions drawn from Literature Review:</a:t>
            </a:r>
            <a:endParaRPr lang="en-IN" sz="30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922114"/>
          </a:xfrm>
        </p:spPr>
        <p:txBody>
          <a:bodyPr>
            <a:normAutofit/>
          </a:bodyPr>
          <a:lstStyle/>
          <a:p>
            <a:pPr algn="l"/>
            <a:r>
              <a:rPr lang="en-US" sz="3200" dirty="0">
                <a:solidFill>
                  <a:srgbClr val="FF0000"/>
                </a:solidFill>
                <a:latin typeface="Times New Roman" panose="02020603050405020304" pitchFamily="18" charset="0"/>
                <a:cs typeface="Times New Roman" panose="02020603050405020304" pitchFamily="18" charset="0"/>
              </a:rPr>
              <a:t>Objectives:</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884045"/>
            <a:ext cx="8229600" cy="4048125"/>
          </a:xfrm>
        </p:spPr>
        <p:txBody>
          <a:bodyPr>
            <a:noAutofit/>
          </a:bodyPr>
          <a:lstStyle/>
          <a:p>
            <a:r>
              <a:rPr lang="en-US" dirty="0">
                <a:latin typeface="Times New Roman" panose="02020603050405020304" pitchFamily="18" charset="0"/>
                <a:cs typeface="Times New Roman" panose="02020603050405020304" pitchFamily="18" charset="0"/>
              </a:rPr>
              <a:t>Identifying the major parameters for prediction of Average Energy Consumption by Electric vehicles.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predict Average Energy Consumption of Electric Vehicles using machine learning models.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provide prediction results for various ML models based on their performance metrics and choosing the best model for further prediction.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predict the minimum number of charging stations required in Bangalore city by creating realistic dataset.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predict optimal placement of charging stations in a city using a well-organized dataset with all parameters taken into consideration.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457200" y="116632"/>
            <a:ext cx="8229600" cy="778098"/>
          </a:xfrm>
        </p:spPr>
        <p:txBody>
          <a:bodyPr>
            <a:normAutofit/>
          </a:bodyPr>
          <a:lstStyle/>
          <a:p>
            <a:pPr algn="l"/>
            <a:r>
              <a:rPr lang="en-US" sz="3200" dirty="0">
                <a:solidFill>
                  <a:srgbClr val="FF0000"/>
                </a:solidFill>
                <a:latin typeface="Times New Roman" panose="02020603050405020304" pitchFamily="18" charset="0"/>
                <a:cs typeface="Times New Roman" panose="02020603050405020304" pitchFamily="18" charset="0"/>
              </a:rPr>
              <a:t>Methodology:</a:t>
            </a:r>
            <a:endParaRPr lang="en-IN" sz="3200" dirty="0">
              <a:solidFill>
                <a:srgbClr val="FF0000"/>
              </a:solidFill>
              <a:latin typeface="Times New Roman" panose="02020603050405020304" pitchFamily="18" charset="0"/>
              <a:cs typeface="Times New Roman" panose="02020603050405020304" pitchFamily="18" charset="0"/>
            </a:endParaRPr>
          </a:p>
        </p:txBody>
      </p:sp>
      <p:pic>
        <p:nvPicPr>
          <p:cNvPr id="3074" name="Picture 2" descr="What is Machine Learning | Definition, Tools, how it Works &amp;amp; Uses"/>
          <p:cNvPicPr>
            <a:picLocks noGrp="1" noChangeAspect="1" noChangeArrowheads="1"/>
          </p:cNvPicPr>
          <p:nvPr>
            <p:ph idx="1"/>
          </p:nvPr>
        </p:nvPicPr>
        <p:blipFill rotWithShape="1">
          <a:blip r:embed="rId1">
            <a:extLst>
              <a:ext uri="{28A0092B-C50C-407E-A947-70E740481C1C}">
                <a14:useLocalDpi xmlns:a14="http://schemas.microsoft.com/office/drawing/2010/main" val="0"/>
              </a:ext>
            </a:extLst>
          </a:blip>
          <a:stretch>
            <a:fillRect/>
          </a:stretch>
        </p:blipFill>
        <p:spPr bwMode="auto">
          <a:xfrm>
            <a:off x="1691481" y="1929448"/>
            <a:ext cx="6034087" cy="402272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5C7EBDF9-711D-4B27-B12D-BB7A6D02A401}" type="slidenum">
              <a:rPr lang="en-IN" smtClean="0"/>
            </a:fld>
            <a:endParaRPr lang="en-IN"/>
          </a:p>
        </p:txBody>
      </p:sp>
      <p:sp>
        <p:nvSpPr>
          <p:cNvPr id="13" name="TextBox 12"/>
          <p:cNvSpPr txBox="1"/>
          <p:nvPr/>
        </p:nvSpPr>
        <p:spPr>
          <a:xfrm>
            <a:off x="1403648" y="1052736"/>
            <a:ext cx="295232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Steps in our Methodology</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634082"/>
          </a:xfrm>
        </p:spPr>
        <p:txBody>
          <a:bodyPr>
            <a:normAutofit/>
          </a:bodyPr>
          <a:lstStyle/>
          <a:p>
            <a:pPr algn="l"/>
            <a:r>
              <a:rPr lang="en-US" sz="2400" dirty="0">
                <a:solidFill>
                  <a:srgbClr val="FF0000"/>
                </a:solidFill>
                <a:latin typeface="Times New Roman" panose="02020603050405020304" pitchFamily="18" charset="0"/>
                <a:cs typeface="Times New Roman" panose="02020603050405020304" pitchFamily="18" charset="0"/>
              </a:rPr>
              <a:t>DATA SET:</a:t>
            </a:r>
            <a:r>
              <a:rPr lang="en-US" sz="2400" dirty="0"/>
              <a:t>	</a:t>
            </a:r>
            <a:endParaRPr lang="en-IN" sz="2400" dirty="0"/>
          </a:p>
        </p:txBody>
      </p:sp>
      <p:sp>
        <p:nvSpPr>
          <p:cNvPr id="3" name="Content Placeholder 2"/>
          <p:cNvSpPr>
            <a:spLocks noGrp="1"/>
          </p:cNvSpPr>
          <p:nvPr>
            <p:ph idx="1"/>
          </p:nvPr>
        </p:nvSpPr>
        <p:spPr>
          <a:xfrm>
            <a:off x="457200" y="908720"/>
            <a:ext cx="4258816" cy="5217443"/>
          </a:xfrm>
        </p:spPr>
        <p:txBody>
          <a:bodyPr>
            <a:normAutofit/>
          </a:bodyPr>
          <a:lstStyle/>
          <a:p>
            <a:r>
              <a:rPr lang="en-US" sz="2000" dirty="0">
                <a:latin typeface="Times New Roman" panose="02020603050405020304" pitchFamily="18" charset="0"/>
                <a:cs typeface="Times New Roman" panose="02020603050405020304" pitchFamily="18" charset="0"/>
              </a:rPr>
              <a:t>We have taken a standard dataset from “Assessment of Real-Time Tariffs for Electric Vehicles in Denmark” article.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dataset includes general characteristics for 11088 EVs (1974 plug-in hybrid electric vehicles and 9114 battery electric vehicles), such as registration number, manufacturer, model, registration year, battery capacity, average energy consumption, distance driven in one day, Initial state of charge, socioeconomic profile index, and vehicle type.</a:t>
            </a:r>
            <a:endParaRPr lang="en-US" sz="20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76056" y="548680"/>
            <a:ext cx="3600400" cy="525658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6672"/>
            <a:ext cx="8229600" cy="720080"/>
          </a:xfrm>
        </p:spPr>
        <p:txBody>
          <a:bodyPr>
            <a:normAutofit/>
          </a:bodyPr>
          <a:lstStyle/>
          <a:p>
            <a:pPr algn="l"/>
            <a:r>
              <a:rPr lang="en-US" sz="2800" dirty="0">
                <a:solidFill>
                  <a:srgbClr val="FF0000"/>
                </a:solidFill>
                <a:latin typeface="Times New Roman" panose="02020603050405020304" pitchFamily="18" charset="0"/>
                <a:cs typeface="Times New Roman" panose="02020603050405020304" pitchFamily="18" charset="0"/>
              </a:rPr>
              <a:t>Dataset (</a:t>
            </a:r>
            <a:r>
              <a:rPr lang="en-US" sz="2800" dirty="0" err="1">
                <a:solidFill>
                  <a:srgbClr val="FF0000"/>
                </a:solidFill>
                <a:latin typeface="Times New Roman" panose="02020603050405020304" pitchFamily="18" charset="0"/>
                <a:cs typeface="Times New Roman" panose="02020603050405020304" pitchFamily="18" charset="0"/>
              </a:rPr>
              <a:t>Contd</a:t>
            </a:r>
            <a:r>
              <a:rPr lang="en-US" sz="2800" dirty="0">
                <a:solidFill>
                  <a:srgbClr val="FF0000"/>
                </a:solidFill>
                <a:latin typeface="Times New Roman" panose="02020603050405020304" pitchFamily="18" charset="0"/>
                <a:cs typeface="Times New Roman" panose="02020603050405020304" pitchFamily="18" charset="0"/>
              </a:rPr>
              <a:t>…)</a:t>
            </a:r>
            <a:endParaRPr lang="en-IN" sz="2800" dirty="0">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0" y="1340768"/>
            <a:ext cx="6012160" cy="1231106"/>
          </a:xfrm>
          <a:prstGeom prst="rect">
            <a:avLst/>
          </a:prstGeom>
          <a:noFill/>
        </p:spPr>
        <p:txBody>
          <a:bodyPr wrap="square" rtlCol="0">
            <a:spAutoFit/>
          </a:bodyPr>
          <a:lstStyle/>
          <a:p>
            <a:r>
              <a:rPr lang="en-US" sz="2000" dirty="0">
                <a:solidFill>
                  <a:schemeClr val="tx2"/>
                </a:solidFill>
                <a:latin typeface="Times New Roman" panose="02020603050405020304" pitchFamily="18" charset="0"/>
                <a:cs typeface="Times New Roman" panose="02020603050405020304" pitchFamily="18" charset="0"/>
              </a:rPr>
              <a:t>Label Encoding:</a:t>
            </a:r>
            <a:endParaRPr lang="en-US" sz="2000" dirty="0">
              <a:solidFill>
                <a:schemeClr val="tx2"/>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have performed Label encoding to 9 columns</a:t>
            </a:r>
            <a:endParaRPr lang="en-US"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Fabrikant</a:t>
            </a:r>
            <a:r>
              <a:rPr lang="en-IN" dirty="0">
                <a:latin typeface="Times New Roman" panose="02020603050405020304" pitchFamily="18" charset="0"/>
                <a:cs typeface="Times New Roman" panose="02020603050405020304" pitchFamily="18" charset="0"/>
              </a:rPr>
              <a:t>, Model, Variant, </a:t>
            </a:r>
            <a:r>
              <a:rPr lang="en-IN" dirty="0" err="1">
                <a:latin typeface="Times New Roman" panose="02020603050405020304" pitchFamily="18" charset="0"/>
                <a:cs typeface="Times New Roman" panose="02020603050405020304" pitchFamily="18" charset="0"/>
              </a:rPr>
              <a:t>Første</a:t>
            </a:r>
            <a:r>
              <a:rPr lang="en-IN" dirty="0">
                <a:latin typeface="Times New Roman" panose="02020603050405020304" pitchFamily="18" charset="0"/>
                <a:cs typeface="Times New Roman" panose="02020603050405020304" pitchFamily="18" charset="0"/>
              </a:rPr>
              <a:t> reg. </a:t>
            </a:r>
            <a:r>
              <a:rPr lang="en-IN" dirty="0" err="1">
                <a:latin typeface="Times New Roman" panose="02020603050405020304" pitchFamily="18" charset="0"/>
                <a:cs typeface="Times New Roman" panose="02020603050405020304" pitchFamily="18" charset="0"/>
              </a:rPr>
              <a:t>dato</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Stelnummer</a:t>
            </a:r>
            <a:r>
              <a:rPr lang="en-IN" dirty="0">
                <a:latin typeface="Times New Roman" panose="02020603050405020304" pitchFamily="18" charset="0"/>
                <a:cs typeface="Times New Roman" panose="02020603050405020304" pitchFamily="18" charset="0"/>
              </a:rPr>
              <a:t>, Status, Type, Socioeconomic </a:t>
            </a:r>
            <a:r>
              <a:rPr lang="en-IN" dirty="0" err="1">
                <a:latin typeface="Times New Roman" panose="02020603050405020304" pitchFamily="18" charset="0"/>
                <a:cs typeface="Times New Roman" panose="02020603050405020304" pitchFamily="18" charset="0"/>
              </a:rPr>
              <a:t>Behavior</a:t>
            </a:r>
            <a:r>
              <a:rPr lang="en-IN" dirty="0">
                <a:latin typeface="Times New Roman" panose="02020603050405020304" pitchFamily="18" charset="0"/>
                <a:cs typeface="Times New Roman" panose="02020603050405020304" pitchFamily="18" charset="0"/>
              </a:rPr>
              <a:t> Index ,</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1703" y="2852936"/>
            <a:ext cx="9012297" cy="290022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2314600" cy="706090"/>
          </a:xfrm>
        </p:spPr>
        <p:txBody>
          <a:bodyPr>
            <a:normAutofit/>
          </a:bodyPr>
          <a:lstStyle/>
          <a:p>
            <a:pPr algn="l"/>
            <a:r>
              <a:rPr lang="en-US" sz="2800" dirty="0">
                <a:solidFill>
                  <a:srgbClr val="FF0000"/>
                </a:solidFill>
                <a:latin typeface="Times New Roman" panose="02020603050405020304" pitchFamily="18" charset="0"/>
                <a:cs typeface="Times New Roman" panose="02020603050405020304" pitchFamily="18" charset="0"/>
              </a:rPr>
              <a:t>Pre Processing:</a:t>
            </a:r>
            <a:endParaRPr lang="en-IN" sz="2800" dirty="0">
              <a:solidFill>
                <a:srgbClr val="FF0000"/>
              </a:solidFill>
              <a:latin typeface="Times New Roman" panose="02020603050405020304" pitchFamily="18" charset="0"/>
              <a:cs typeface="Times New Roman" panose="02020603050405020304" pitchFamily="18" charset="0"/>
            </a:endParaRPr>
          </a:p>
        </p:txBody>
      </p:sp>
      <p:graphicFrame>
        <p:nvGraphicFramePr>
          <p:cNvPr id="12" name="Content Placeholder 11"/>
          <p:cNvGraphicFramePr>
            <a:graphicFrameLocks noGrp="1"/>
          </p:cNvGraphicFramePr>
          <p:nvPr>
            <p:ph idx="1"/>
          </p:nvPr>
        </p:nvGraphicFramePr>
        <p:xfrm>
          <a:off x="1259632" y="1988840"/>
          <a:ext cx="7293496" cy="423863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3" name="TextBox 12"/>
          <p:cNvSpPr txBox="1"/>
          <p:nvPr/>
        </p:nvSpPr>
        <p:spPr>
          <a:xfrm>
            <a:off x="3038492" y="548680"/>
            <a:ext cx="5328592"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preprocessing is a process of preparing the raw data and making it suitable for a machine learning model</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7726" y="692696"/>
            <a:ext cx="8328730" cy="5427368"/>
          </a:xfrm>
          <a:prstGeom prst="rect">
            <a:avLst/>
          </a:prstGeom>
        </p:spPr>
      </p:pic>
      <p:sp>
        <p:nvSpPr>
          <p:cNvPr id="3" name="TextBox 2"/>
          <p:cNvSpPr txBox="1"/>
          <p:nvPr/>
        </p:nvSpPr>
        <p:spPr>
          <a:xfrm>
            <a:off x="347726" y="188640"/>
            <a:ext cx="3216162" cy="461665"/>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Before Preprocessing: </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8" name="Oval 7"/>
          <p:cNvSpPr/>
          <p:nvPr/>
        </p:nvSpPr>
        <p:spPr>
          <a:xfrm>
            <a:off x="899592" y="3789040"/>
            <a:ext cx="288032"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Arrow Connector 9"/>
          <p:cNvCxnSpPr>
            <a:stCxn id="8" idx="7"/>
            <a:endCxn id="12" idx="8"/>
          </p:cNvCxnSpPr>
          <p:nvPr/>
        </p:nvCxnSpPr>
        <p:spPr>
          <a:xfrm flipV="1">
            <a:off x="1145443" y="1709826"/>
            <a:ext cx="3159286" cy="212139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2" name="Oval Callout 11"/>
          <p:cNvSpPr/>
          <p:nvPr/>
        </p:nvSpPr>
        <p:spPr>
          <a:xfrm>
            <a:off x="3707904" y="319149"/>
            <a:ext cx="2046233" cy="1236157"/>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Times New Roman" panose="02020603050405020304" pitchFamily="18" charset="0"/>
                <a:cs typeface="Times New Roman" panose="02020603050405020304" pitchFamily="18" charset="0"/>
              </a:rPr>
              <a:t>True indicates: </a:t>
            </a:r>
            <a:r>
              <a:rPr lang="en-US" sz="1400" dirty="0">
                <a:solidFill>
                  <a:schemeClr val="tx1"/>
                </a:solidFill>
                <a:latin typeface="Times New Roman" panose="02020603050405020304" pitchFamily="18" charset="0"/>
                <a:cs typeface="Times New Roman" panose="02020603050405020304" pitchFamily="18" charset="0"/>
              </a:rPr>
              <a:t>That particular column has some null values</a:t>
            </a:r>
            <a:endParaRPr lang="en-IN" sz="1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521" y="58457"/>
            <a:ext cx="7886700" cy="1570343"/>
          </a:xfrm>
        </p:spPr>
        <p:txBody>
          <a:bodyPr/>
          <a:lstStyle/>
          <a:p>
            <a:r>
              <a:rPr lang="en-IN" dirty="0">
                <a:solidFill>
                  <a:srgbClr val="FF0000"/>
                </a:solidFill>
                <a:latin typeface="Times New Roman" panose="02020603050405020304" pitchFamily="18" charset="0"/>
                <a:cs typeface="Times New Roman" panose="02020603050405020304" pitchFamily="18" charset="0"/>
              </a:rPr>
              <a:t>Contents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6521" y="1916832"/>
            <a:ext cx="7886700" cy="3672408"/>
          </a:xfrm>
        </p:spPr>
        <p:txBody>
          <a:bodyPr>
            <a:noAutofit/>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Introduction </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Literature Review</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Conclusions drawn from Literature Review</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Objectives</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Methodology </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Work done till the presentation</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Work to be Further Done</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Results and Discussions</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Conclusions</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References</a:t>
            </a:r>
            <a:endParaRPr lang="en-US"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C7EBDF9-711D-4B27-B12D-BB7A6D02A401}" type="slidenum">
              <a:rPr lang="en-IN" smtClean="0"/>
            </a:fld>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9150" y="384828"/>
            <a:ext cx="3000138" cy="461665"/>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After Preprocessing: </a:t>
            </a:r>
            <a:endParaRPr lang="en-IN" sz="2400"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1993" y="1196751"/>
            <a:ext cx="8494754" cy="4580973"/>
          </a:xfrm>
          <a:prstGeom prst="rect">
            <a:avLst/>
          </a:prstGeom>
        </p:spPr>
      </p:pic>
      <p:sp>
        <p:nvSpPr>
          <p:cNvPr id="4" name="Oval 3"/>
          <p:cNvSpPr/>
          <p:nvPr/>
        </p:nvSpPr>
        <p:spPr>
          <a:xfrm>
            <a:off x="827584" y="3367062"/>
            <a:ext cx="482927" cy="3499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Arrow Connector 4"/>
          <p:cNvCxnSpPr>
            <a:stCxn id="4" idx="7"/>
            <a:endCxn id="6" idx="8"/>
          </p:cNvCxnSpPr>
          <p:nvPr/>
        </p:nvCxnSpPr>
        <p:spPr>
          <a:xfrm flipV="1">
            <a:off x="1239788" y="1507309"/>
            <a:ext cx="3267883" cy="191100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6" name="Oval Callout 5"/>
          <p:cNvSpPr/>
          <p:nvPr/>
        </p:nvSpPr>
        <p:spPr>
          <a:xfrm>
            <a:off x="3779912" y="116632"/>
            <a:ext cx="2495145" cy="1236157"/>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Now after applying some cleaning techniques those values are eliminated</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445477" y="6069943"/>
            <a:ext cx="741682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Hence, The numbers of rows are reduced from 11088 to 11081 rows.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4704" y="1160127"/>
            <a:ext cx="3487216"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 a part of pre-processing, we performed Data Visualization</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By using Data Visualization libraries we have plotted some correlation plots among some columns from this dataset.</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95536" y="314438"/>
            <a:ext cx="3612939" cy="523220"/>
          </a:xfrm>
          <a:prstGeom prst="rect">
            <a:avLst/>
          </a:prstGeom>
          <a:noFill/>
        </p:spPr>
        <p:txBody>
          <a:bodyPr wrap="square" rtlCol="0">
            <a:spAutoFit/>
          </a:bodyPr>
          <a:lstStyle/>
          <a:p>
            <a:r>
              <a:rPr lang="en-US" sz="2800" dirty="0">
                <a:solidFill>
                  <a:srgbClr val="FF0000"/>
                </a:solidFill>
                <a:latin typeface="Times New Roman" panose="02020603050405020304" pitchFamily="18" charset="0"/>
                <a:cs typeface="Times New Roman" panose="02020603050405020304" pitchFamily="18" charset="0"/>
              </a:rPr>
              <a:t>Data Visualization:</a:t>
            </a:r>
            <a:endParaRPr lang="en-IN" sz="2800" dirty="0">
              <a:solidFill>
                <a:srgbClr val="FF0000"/>
              </a:solidFill>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08475" y="402741"/>
            <a:ext cx="4745412"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704" y="4417773"/>
            <a:ext cx="8568952" cy="1872208"/>
          </a:xfrm>
          <a:prstGeom prst="rect">
            <a:avLst/>
          </a:prstGeom>
        </p:spPr>
      </p:pic>
      <p:sp>
        <p:nvSpPr>
          <p:cNvPr id="3" name="TextBox 2"/>
          <p:cNvSpPr txBox="1"/>
          <p:nvPr/>
        </p:nvSpPr>
        <p:spPr>
          <a:xfrm>
            <a:off x="688483" y="2914453"/>
            <a:ext cx="3168352" cy="1477328"/>
          </a:xfrm>
          <a:prstGeom prst="rect">
            <a:avLst/>
          </a:prstGeom>
          <a:noFill/>
        </p:spPr>
        <p:txBody>
          <a:bodyPr wrap="square" rtlCol="0">
            <a:spAutoFit/>
          </a:bodyPr>
          <a:lstStyle/>
          <a:p>
            <a:r>
              <a:rPr lang="en-US" dirty="0">
                <a:solidFill>
                  <a:srgbClr val="7030A0"/>
                </a:solidFill>
                <a:latin typeface="Times New Roman" panose="02020603050405020304" pitchFamily="18" charset="0"/>
                <a:cs typeface="Times New Roman" panose="02020603050405020304" pitchFamily="18" charset="0"/>
              </a:rPr>
              <a:t>From the correlation plot, we will be able to identify which parameter affects our output the most. We can use it in our linear regression model.</a:t>
            </a:r>
            <a:endParaRPr lang="en-IN" dirty="0">
              <a:solidFill>
                <a:srgbClr val="7030A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2797540" y="6253590"/>
            <a:ext cx="328662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Code for correlation plot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2627784" cy="692696"/>
          </a:xfrm>
        </p:spPr>
        <p:txBody>
          <a:bodyPr>
            <a:normAutofit/>
          </a:bodyPr>
          <a:lstStyle/>
          <a:p>
            <a:pPr algn="l"/>
            <a:r>
              <a:rPr lang="en-US" sz="3200" dirty="0">
                <a:solidFill>
                  <a:srgbClr val="FF0000"/>
                </a:solidFill>
                <a:latin typeface="Times New Roman" panose="02020603050405020304" pitchFamily="18" charset="0"/>
                <a:cs typeface="Times New Roman" panose="02020603050405020304" pitchFamily="18" charset="0"/>
              </a:rPr>
              <a:t>Libraries Used:</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4834291" y="2204864"/>
            <a:ext cx="3600400" cy="936104"/>
          </a:xfrm>
        </p:spPr>
        <p:txBody>
          <a:bodyPr>
            <a:normAutofit/>
          </a:bodyPr>
          <a:lstStyle/>
          <a:p>
            <a:pPr marL="0" indent="0">
              <a:buNone/>
            </a:pPr>
            <a:r>
              <a:rPr lang="en-US" sz="1800" dirty="0">
                <a:solidFill>
                  <a:srgbClr val="7030A0"/>
                </a:solidFill>
                <a:latin typeface="Times New Roman" panose="02020603050405020304" pitchFamily="18" charset="0"/>
                <a:cs typeface="Times New Roman" panose="02020603050405020304" pitchFamily="18" charset="0"/>
              </a:rPr>
              <a:t>Python Libraries:  1. Pandas</a:t>
            </a:r>
            <a:endParaRPr lang="en-US" sz="1800" dirty="0">
              <a:solidFill>
                <a:srgbClr val="7030A0"/>
              </a:solidFill>
              <a:latin typeface="Times New Roman" panose="02020603050405020304" pitchFamily="18" charset="0"/>
              <a:cs typeface="Times New Roman" panose="02020603050405020304" pitchFamily="18" charset="0"/>
            </a:endParaRPr>
          </a:p>
          <a:p>
            <a:pPr marL="0" indent="0">
              <a:buNone/>
            </a:pPr>
            <a:r>
              <a:rPr lang="en-US" sz="1800" dirty="0">
                <a:solidFill>
                  <a:srgbClr val="7030A0"/>
                </a:solidFill>
                <a:latin typeface="Times New Roman" panose="02020603050405020304" pitchFamily="18" charset="0"/>
                <a:cs typeface="Times New Roman" panose="02020603050405020304" pitchFamily="18" charset="0"/>
              </a:rPr>
              <a:t>              	              2. </a:t>
            </a:r>
            <a:r>
              <a:rPr lang="en-US" sz="1800" dirty="0" err="1">
                <a:solidFill>
                  <a:srgbClr val="7030A0"/>
                </a:solidFill>
                <a:latin typeface="Times New Roman" panose="02020603050405020304" pitchFamily="18" charset="0"/>
                <a:cs typeface="Times New Roman" panose="02020603050405020304" pitchFamily="18" charset="0"/>
              </a:rPr>
              <a:t>Numpy</a:t>
            </a:r>
            <a:endParaRPr lang="en-IN" sz="1800" dirty="0">
              <a:solidFill>
                <a:srgbClr val="7030A0"/>
              </a:solidFill>
              <a:latin typeface="Times New Roman" panose="02020603050405020304" pitchFamily="18" charset="0"/>
              <a:cs typeface="Times New Roman" panose="02020603050405020304" pitchFamily="18" charset="0"/>
            </a:endParaRPr>
          </a:p>
        </p:txBody>
      </p:sp>
      <p:sp>
        <p:nvSpPr>
          <p:cNvPr id="8" name="Content Placeholder 6"/>
          <p:cNvSpPr txBox="1"/>
          <p:nvPr/>
        </p:nvSpPr>
        <p:spPr>
          <a:xfrm>
            <a:off x="4860032" y="3250629"/>
            <a:ext cx="3575248" cy="10801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 </a:t>
            </a:r>
            <a:r>
              <a:rPr lang="en-US" sz="1800" dirty="0">
                <a:solidFill>
                  <a:schemeClr val="accent6">
                    <a:lumMod val="75000"/>
                  </a:schemeClr>
                </a:solidFill>
                <a:latin typeface="Times New Roman" panose="02020603050405020304" pitchFamily="18" charset="0"/>
                <a:cs typeface="Times New Roman" panose="02020603050405020304" pitchFamily="18" charset="0"/>
              </a:rPr>
              <a:t>Data Visualization Libraries: </a:t>
            </a:r>
            <a:endParaRPr lang="en-US" sz="1800" dirty="0">
              <a:solidFill>
                <a:schemeClr val="accent6">
                  <a:lumMod val="75000"/>
                </a:schemeClr>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1800" dirty="0">
                <a:solidFill>
                  <a:schemeClr val="accent6">
                    <a:lumMod val="75000"/>
                  </a:schemeClr>
                </a:solidFill>
                <a:latin typeface="Times New Roman" panose="02020603050405020304" pitchFamily="18" charset="0"/>
                <a:cs typeface="Times New Roman" panose="02020603050405020304" pitchFamily="18" charset="0"/>
              </a:rPr>
              <a:t>		1. </a:t>
            </a:r>
            <a:r>
              <a:rPr lang="en-US" sz="1800" dirty="0" err="1">
                <a:solidFill>
                  <a:schemeClr val="accent6">
                    <a:lumMod val="75000"/>
                  </a:schemeClr>
                </a:solidFill>
                <a:latin typeface="Times New Roman" panose="02020603050405020304" pitchFamily="18" charset="0"/>
                <a:cs typeface="Times New Roman" panose="02020603050405020304" pitchFamily="18" charset="0"/>
              </a:rPr>
              <a:t>Matplotlib</a:t>
            </a:r>
            <a:endParaRPr lang="en-US" sz="1800" dirty="0">
              <a:solidFill>
                <a:schemeClr val="accent6">
                  <a:lumMod val="75000"/>
                </a:schemeClr>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1800" dirty="0">
                <a:solidFill>
                  <a:schemeClr val="accent6">
                    <a:lumMod val="75000"/>
                  </a:schemeClr>
                </a:solidFill>
                <a:latin typeface="Times New Roman" panose="02020603050405020304" pitchFamily="18" charset="0"/>
                <a:cs typeface="Times New Roman" panose="02020603050405020304" pitchFamily="18" charset="0"/>
              </a:rPr>
              <a:t>              	                 2. </a:t>
            </a:r>
            <a:r>
              <a:rPr lang="en-US" sz="1800" dirty="0" err="1">
                <a:solidFill>
                  <a:schemeClr val="accent6">
                    <a:lumMod val="75000"/>
                  </a:schemeClr>
                </a:solidFill>
                <a:latin typeface="Times New Roman" panose="02020603050405020304" pitchFamily="18" charset="0"/>
                <a:cs typeface="Times New Roman" panose="02020603050405020304" pitchFamily="18" charset="0"/>
              </a:rPr>
              <a:t>Seaborn</a:t>
            </a:r>
            <a:endParaRPr lang="en-IN" sz="18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9" name="Content Placeholder 6"/>
          <p:cNvSpPr txBox="1"/>
          <p:nvPr/>
        </p:nvSpPr>
        <p:spPr>
          <a:xfrm>
            <a:off x="0" y="1385392"/>
            <a:ext cx="4764608" cy="5472608"/>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900" dirty="0">
                <a:solidFill>
                  <a:srgbClr val="0070C0"/>
                </a:solidFill>
                <a:latin typeface="Times New Roman" panose="02020603050405020304" pitchFamily="18" charset="0"/>
                <a:cs typeface="Times New Roman" panose="02020603050405020304" pitchFamily="18" charset="0"/>
              </a:rPr>
              <a:t>Algorithms Libraries:  </a:t>
            </a:r>
            <a:endParaRPr lang="en-US" sz="1900" dirty="0">
              <a:solidFill>
                <a:srgbClr val="0070C0"/>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1900" dirty="0">
                <a:solidFill>
                  <a:srgbClr val="0070C0"/>
                </a:solidFill>
                <a:latin typeface="Times New Roman" panose="02020603050405020304" pitchFamily="18" charset="0"/>
                <a:cs typeface="Times New Roman" panose="02020603050405020304" pitchFamily="18" charset="0"/>
              </a:rPr>
              <a:t>1. </a:t>
            </a:r>
            <a:r>
              <a:rPr lang="en-US" sz="1900" dirty="0" err="1">
                <a:solidFill>
                  <a:srgbClr val="0070C0"/>
                </a:solidFill>
                <a:latin typeface="Times New Roman" panose="02020603050405020304" pitchFamily="18" charset="0"/>
                <a:cs typeface="Times New Roman" panose="02020603050405020304" pitchFamily="18" charset="0"/>
              </a:rPr>
              <a:t>Scikit</a:t>
            </a:r>
            <a:r>
              <a:rPr lang="en-US" sz="1900" dirty="0">
                <a:solidFill>
                  <a:srgbClr val="0070C0"/>
                </a:solidFill>
                <a:latin typeface="Times New Roman" panose="02020603050405020304" pitchFamily="18" charset="0"/>
                <a:cs typeface="Times New Roman" panose="02020603050405020304" pitchFamily="18" charset="0"/>
              </a:rPr>
              <a:t>-learn</a:t>
            </a:r>
            <a:endParaRPr lang="en-US" sz="1900" dirty="0">
              <a:solidFill>
                <a:srgbClr val="0070C0"/>
              </a:solidFill>
              <a:latin typeface="Times New Roman" panose="02020603050405020304" pitchFamily="18" charset="0"/>
              <a:cs typeface="Times New Roman" panose="02020603050405020304" pitchFamily="18" charset="0"/>
            </a:endParaRPr>
          </a:p>
          <a:p>
            <a:pPr marL="0" indent="0">
              <a:buNone/>
            </a:pPr>
            <a:r>
              <a:rPr lang="en-US" sz="1900" dirty="0">
                <a:solidFill>
                  <a:srgbClr val="0070C0"/>
                </a:solidFill>
                <a:latin typeface="Times New Roman" panose="02020603050405020304" pitchFamily="18" charset="0"/>
                <a:cs typeface="Times New Roman" panose="02020603050405020304" pitchFamily="18" charset="0"/>
              </a:rPr>
              <a:t>	1. </a:t>
            </a:r>
            <a:r>
              <a:rPr lang="en-US" sz="1900" dirty="0" err="1">
                <a:solidFill>
                  <a:srgbClr val="0070C0"/>
                </a:solidFill>
                <a:latin typeface="Times New Roman" panose="02020603050405020304" pitchFamily="18" charset="0"/>
                <a:cs typeface="Times New Roman" panose="02020603050405020304" pitchFamily="18" charset="0"/>
              </a:rPr>
              <a:t>sklearn.preprocessing</a:t>
            </a:r>
            <a:r>
              <a:rPr lang="en-US" sz="1900" dirty="0">
                <a:solidFill>
                  <a:srgbClr val="0070C0"/>
                </a:solidFill>
                <a:latin typeface="Times New Roman" panose="02020603050405020304" pitchFamily="18" charset="0"/>
                <a:cs typeface="Times New Roman" panose="02020603050405020304" pitchFamily="18" charset="0"/>
              </a:rPr>
              <a:t>				i. </a:t>
            </a:r>
            <a:r>
              <a:rPr lang="en-US" sz="1900" dirty="0" err="1">
                <a:solidFill>
                  <a:srgbClr val="0070C0"/>
                </a:solidFill>
                <a:latin typeface="Times New Roman" panose="02020603050405020304" pitchFamily="18" charset="0"/>
                <a:cs typeface="Times New Roman" panose="02020603050405020304" pitchFamily="18" charset="0"/>
              </a:rPr>
              <a:t>LabelEncoder</a:t>
            </a:r>
            <a:endParaRPr lang="en-US" sz="1900" dirty="0">
              <a:solidFill>
                <a:srgbClr val="0070C0"/>
              </a:solidFill>
              <a:latin typeface="Times New Roman" panose="02020603050405020304" pitchFamily="18" charset="0"/>
              <a:cs typeface="Times New Roman" panose="02020603050405020304" pitchFamily="18" charset="0"/>
            </a:endParaRPr>
          </a:p>
          <a:p>
            <a:pPr marL="0" indent="0">
              <a:buNone/>
            </a:pPr>
            <a:r>
              <a:rPr lang="en-US" sz="1900" dirty="0">
                <a:solidFill>
                  <a:srgbClr val="0070C0"/>
                </a:solidFill>
                <a:latin typeface="Times New Roman" panose="02020603050405020304" pitchFamily="18" charset="0"/>
                <a:cs typeface="Times New Roman" panose="02020603050405020304" pitchFamily="18" charset="0"/>
              </a:rPr>
              <a:t>	2. </a:t>
            </a:r>
            <a:r>
              <a:rPr lang="en-US" sz="1900" dirty="0" err="1">
                <a:solidFill>
                  <a:srgbClr val="0070C0"/>
                </a:solidFill>
                <a:latin typeface="Times New Roman" panose="02020603050405020304" pitchFamily="18" charset="0"/>
                <a:cs typeface="Times New Roman" panose="02020603050405020304" pitchFamily="18" charset="0"/>
              </a:rPr>
              <a:t>sklearn.model_selection</a:t>
            </a:r>
            <a:endParaRPr lang="en-US" sz="1900" dirty="0">
              <a:solidFill>
                <a:srgbClr val="0070C0"/>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1900" dirty="0">
                <a:solidFill>
                  <a:srgbClr val="0070C0"/>
                </a:solidFill>
                <a:latin typeface="Times New Roman" panose="02020603050405020304" pitchFamily="18" charset="0"/>
                <a:cs typeface="Times New Roman" panose="02020603050405020304" pitchFamily="18" charset="0"/>
              </a:rPr>
              <a:t>		ii. </a:t>
            </a:r>
            <a:r>
              <a:rPr lang="en-US" sz="1900" dirty="0" err="1">
                <a:solidFill>
                  <a:srgbClr val="0070C0"/>
                </a:solidFill>
                <a:latin typeface="Times New Roman" panose="02020603050405020304" pitchFamily="18" charset="0"/>
                <a:cs typeface="Times New Roman" panose="02020603050405020304" pitchFamily="18" charset="0"/>
              </a:rPr>
              <a:t>train_test_split</a:t>
            </a:r>
            <a:endParaRPr lang="en-US" sz="1900" dirty="0">
              <a:solidFill>
                <a:srgbClr val="0070C0"/>
              </a:solidFill>
              <a:latin typeface="Times New Roman" panose="02020603050405020304" pitchFamily="18" charset="0"/>
              <a:cs typeface="Times New Roman" panose="02020603050405020304" pitchFamily="18" charset="0"/>
            </a:endParaRPr>
          </a:p>
          <a:p>
            <a:pPr marL="0" indent="0">
              <a:buNone/>
            </a:pPr>
            <a:r>
              <a:rPr lang="en-US" sz="1900" dirty="0">
                <a:solidFill>
                  <a:srgbClr val="0070C0"/>
                </a:solidFill>
                <a:latin typeface="Times New Roman" panose="02020603050405020304" pitchFamily="18" charset="0"/>
                <a:cs typeface="Times New Roman" panose="02020603050405020304" pitchFamily="18" charset="0"/>
              </a:rPr>
              <a:t>	3. </a:t>
            </a:r>
            <a:r>
              <a:rPr lang="en-US" sz="1900" dirty="0" err="1">
                <a:solidFill>
                  <a:srgbClr val="0070C0"/>
                </a:solidFill>
                <a:latin typeface="Times New Roman" panose="02020603050405020304" pitchFamily="18" charset="0"/>
                <a:cs typeface="Times New Roman" panose="02020603050405020304" pitchFamily="18" charset="0"/>
              </a:rPr>
              <a:t>sklearn.metrics</a:t>
            </a:r>
            <a:endParaRPr lang="en-US" sz="1900" dirty="0">
              <a:solidFill>
                <a:srgbClr val="0070C0"/>
              </a:solidFill>
              <a:latin typeface="Times New Roman" panose="02020603050405020304" pitchFamily="18" charset="0"/>
              <a:cs typeface="Times New Roman" panose="02020603050405020304" pitchFamily="18" charset="0"/>
            </a:endParaRPr>
          </a:p>
          <a:p>
            <a:pPr marL="0" indent="0">
              <a:buNone/>
            </a:pPr>
            <a:r>
              <a:rPr lang="en-US" sz="1900" dirty="0">
                <a:solidFill>
                  <a:srgbClr val="0070C0"/>
                </a:solidFill>
                <a:latin typeface="Times New Roman" panose="02020603050405020304" pitchFamily="18" charset="0"/>
                <a:cs typeface="Times New Roman" panose="02020603050405020304" pitchFamily="18" charset="0"/>
              </a:rPr>
              <a:t>		iii. </a:t>
            </a:r>
            <a:r>
              <a:rPr lang="en-US" sz="1900" dirty="0" err="1">
                <a:solidFill>
                  <a:srgbClr val="0070C0"/>
                </a:solidFill>
                <a:latin typeface="Times New Roman" panose="02020603050405020304" pitchFamily="18" charset="0"/>
                <a:cs typeface="Times New Roman" panose="02020603050405020304" pitchFamily="18" charset="0"/>
              </a:rPr>
              <a:t>mean_squared_error</a:t>
            </a:r>
            <a:r>
              <a:rPr lang="en-US" sz="1900" dirty="0">
                <a:solidFill>
                  <a:srgbClr val="0070C0"/>
                </a:solidFill>
                <a:latin typeface="Times New Roman" panose="02020603050405020304" pitchFamily="18" charset="0"/>
                <a:cs typeface="Times New Roman" panose="02020603050405020304" pitchFamily="18" charset="0"/>
              </a:rPr>
              <a:t>, </a:t>
            </a:r>
            <a:endParaRPr lang="en-US" sz="1900" dirty="0">
              <a:solidFill>
                <a:srgbClr val="0070C0"/>
              </a:solidFill>
              <a:latin typeface="Times New Roman" panose="02020603050405020304" pitchFamily="18" charset="0"/>
              <a:cs typeface="Times New Roman" panose="02020603050405020304" pitchFamily="18" charset="0"/>
            </a:endParaRPr>
          </a:p>
          <a:p>
            <a:pPr marL="0" indent="0">
              <a:buNone/>
            </a:pPr>
            <a:r>
              <a:rPr lang="en-US" sz="1900" dirty="0">
                <a:solidFill>
                  <a:srgbClr val="0070C0"/>
                </a:solidFill>
                <a:latin typeface="Times New Roman" panose="02020603050405020304" pitchFamily="18" charset="0"/>
                <a:cs typeface="Times New Roman" panose="02020603050405020304" pitchFamily="18" charset="0"/>
              </a:rPr>
              <a:t>		iv. </a:t>
            </a:r>
            <a:r>
              <a:rPr lang="en-US" sz="1900" dirty="0" err="1">
                <a:solidFill>
                  <a:srgbClr val="0070C0"/>
                </a:solidFill>
                <a:latin typeface="Times New Roman" panose="02020603050405020304" pitchFamily="18" charset="0"/>
                <a:cs typeface="Times New Roman" panose="02020603050405020304" pitchFamily="18" charset="0"/>
              </a:rPr>
              <a:t>mean_absolute_error</a:t>
            </a:r>
            <a:r>
              <a:rPr lang="en-US" sz="1900" dirty="0">
                <a:solidFill>
                  <a:srgbClr val="0070C0"/>
                </a:solidFill>
                <a:latin typeface="Times New Roman" panose="02020603050405020304" pitchFamily="18" charset="0"/>
                <a:cs typeface="Times New Roman" panose="02020603050405020304" pitchFamily="18" charset="0"/>
              </a:rPr>
              <a:t>, </a:t>
            </a:r>
            <a:endParaRPr lang="en-US" sz="1900" dirty="0">
              <a:solidFill>
                <a:srgbClr val="0070C0"/>
              </a:solidFill>
              <a:latin typeface="Times New Roman" panose="02020603050405020304" pitchFamily="18" charset="0"/>
              <a:cs typeface="Times New Roman" panose="02020603050405020304" pitchFamily="18" charset="0"/>
            </a:endParaRPr>
          </a:p>
          <a:p>
            <a:pPr marL="0" indent="0">
              <a:buNone/>
            </a:pPr>
            <a:r>
              <a:rPr lang="en-US" sz="1900" dirty="0">
                <a:solidFill>
                  <a:srgbClr val="0070C0"/>
                </a:solidFill>
                <a:latin typeface="Times New Roman" panose="02020603050405020304" pitchFamily="18" charset="0"/>
                <a:cs typeface="Times New Roman" panose="02020603050405020304" pitchFamily="18" charset="0"/>
              </a:rPr>
              <a:t>		v.  r2_score</a:t>
            </a:r>
            <a:endParaRPr lang="en-US" sz="1900" dirty="0">
              <a:solidFill>
                <a:srgbClr val="0070C0"/>
              </a:solidFill>
              <a:latin typeface="Times New Roman" panose="02020603050405020304" pitchFamily="18" charset="0"/>
              <a:cs typeface="Times New Roman" panose="02020603050405020304" pitchFamily="18" charset="0"/>
            </a:endParaRPr>
          </a:p>
          <a:p>
            <a:pPr marL="0" indent="0">
              <a:buNone/>
            </a:pPr>
            <a:r>
              <a:rPr lang="en-US" sz="1900" dirty="0">
                <a:solidFill>
                  <a:srgbClr val="0070C0"/>
                </a:solidFill>
                <a:latin typeface="Times New Roman" panose="02020603050405020304" pitchFamily="18" charset="0"/>
                <a:cs typeface="Times New Roman" panose="02020603050405020304" pitchFamily="18" charset="0"/>
              </a:rPr>
              <a:t>	4. </a:t>
            </a:r>
            <a:r>
              <a:rPr lang="en-US" sz="1900" dirty="0" err="1">
                <a:solidFill>
                  <a:srgbClr val="0070C0"/>
                </a:solidFill>
                <a:latin typeface="Times New Roman" panose="02020603050405020304" pitchFamily="18" charset="0"/>
                <a:cs typeface="Times New Roman" panose="02020603050405020304" pitchFamily="18" charset="0"/>
              </a:rPr>
              <a:t>sklearn.linear_model</a:t>
            </a:r>
            <a:endParaRPr lang="en-US" sz="1900" dirty="0">
              <a:solidFill>
                <a:srgbClr val="0070C0"/>
              </a:solidFill>
              <a:latin typeface="Times New Roman" panose="02020603050405020304" pitchFamily="18" charset="0"/>
              <a:cs typeface="Times New Roman" panose="02020603050405020304" pitchFamily="18" charset="0"/>
            </a:endParaRPr>
          </a:p>
          <a:p>
            <a:pPr marL="0" indent="0">
              <a:buNone/>
            </a:pPr>
            <a:r>
              <a:rPr lang="en-US" sz="1900" dirty="0">
                <a:solidFill>
                  <a:srgbClr val="0070C0"/>
                </a:solidFill>
                <a:latin typeface="Times New Roman" panose="02020603050405020304" pitchFamily="18" charset="0"/>
                <a:cs typeface="Times New Roman" panose="02020603050405020304" pitchFamily="18" charset="0"/>
              </a:rPr>
              <a:t>		vi.  </a:t>
            </a:r>
            <a:r>
              <a:rPr lang="en-US" sz="1900" dirty="0" err="1">
                <a:solidFill>
                  <a:srgbClr val="0070C0"/>
                </a:solidFill>
                <a:latin typeface="Times New Roman" panose="02020603050405020304" pitchFamily="18" charset="0"/>
                <a:cs typeface="Times New Roman" panose="02020603050405020304" pitchFamily="18" charset="0"/>
              </a:rPr>
              <a:t>LinearRegression</a:t>
            </a:r>
            <a:endParaRPr lang="en-US" sz="1900" dirty="0">
              <a:solidFill>
                <a:srgbClr val="0070C0"/>
              </a:solidFill>
              <a:latin typeface="Times New Roman" panose="02020603050405020304" pitchFamily="18" charset="0"/>
              <a:cs typeface="Times New Roman" panose="02020603050405020304" pitchFamily="18" charset="0"/>
            </a:endParaRPr>
          </a:p>
          <a:p>
            <a:pPr marL="0" indent="0">
              <a:buNone/>
            </a:pPr>
            <a:r>
              <a:rPr lang="en-US" sz="1900" dirty="0">
                <a:solidFill>
                  <a:srgbClr val="0070C0"/>
                </a:solidFill>
                <a:latin typeface="Times New Roman" panose="02020603050405020304" pitchFamily="18" charset="0"/>
                <a:cs typeface="Times New Roman" panose="02020603050405020304" pitchFamily="18" charset="0"/>
              </a:rPr>
              <a:t>	5. </a:t>
            </a:r>
            <a:r>
              <a:rPr lang="en-US" sz="1900" dirty="0" err="1">
                <a:solidFill>
                  <a:srgbClr val="0070C0"/>
                </a:solidFill>
                <a:latin typeface="Times New Roman" panose="02020603050405020304" pitchFamily="18" charset="0"/>
                <a:cs typeface="Times New Roman" panose="02020603050405020304" pitchFamily="18" charset="0"/>
              </a:rPr>
              <a:t>sklearn.svm</a:t>
            </a:r>
            <a:endParaRPr lang="en-US" sz="1900" dirty="0">
              <a:solidFill>
                <a:srgbClr val="0070C0"/>
              </a:solidFill>
              <a:latin typeface="Times New Roman" panose="02020603050405020304" pitchFamily="18" charset="0"/>
              <a:cs typeface="Times New Roman" panose="02020603050405020304" pitchFamily="18" charset="0"/>
            </a:endParaRPr>
          </a:p>
          <a:p>
            <a:pPr marL="0" indent="0">
              <a:buNone/>
            </a:pPr>
            <a:r>
              <a:rPr lang="en-US" sz="1900" dirty="0">
                <a:solidFill>
                  <a:srgbClr val="0070C0"/>
                </a:solidFill>
                <a:latin typeface="Times New Roman" panose="02020603050405020304" pitchFamily="18" charset="0"/>
                <a:cs typeface="Times New Roman" panose="02020603050405020304" pitchFamily="18" charset="0"/>
              </a:rPr>
              <a:t>		vii. SVR</a:t>
            </a:r>
            <a:endParaRPr lang="en-US" sz="1900" dirty="0">
              <a:solidFill>
                <a:srgbClr val="0070C0"/>
              </a:solidFill>
              <a:latin typeface="Times New Roman" panose="02020603050405020304" pitchFamily="18" charset="0"/>
              <a:cs typeface="Times New Roman" panose="02020603050405020304" pitchFamily="18" charset="0"/>
            </a:endParaRPr>
          </a:p>
          <a:p>
            <a:pPr marL="0" indent="0">
              <a:buNone/>
            </a:pPr>
            <a:r>
              <a:rPr lang="en-US" sz="1900" dirty="0">
                <a:solidFill>
                  <a:srgbClr val="0070C0"/>
                </a:solidFill>
                <a:latin typeface="Times New Roman" panose="02020603050405020304" pitchFamily="18" charset="0"/>
                <a:cs typeface="Times New Roman" panose="02020603050405020304" pitchFamily="18" charset="0"/>
              </a:rPr>
              <a:t>	6. </a:t>
            </a:r>
            <a:r>
              <a:rPr lang="en-US" sz="1900" dirty="0" err="1">
                <a:solidFill>
                  <a:srgbClr val="0070C0"/>
                </a:solidFill>
                <a:latin typeface="Times New Roman" panose="02020603050405020304" pitchFamily="18" charset="0"/>
                <a:cs typeface="Times New Roman" panose="02020603050405020304" pitchFamily="18" charset="0"/>
              </a:rPr>
              <a:t>sklearn.ensemble</a:t>
            </a:r>
            <a:endParaRPr lang="en-US" sz="1900" dirty="0">
              <a:solidFill>
                <a:srgbClr val="0070C0"/>
              </a:solidFill>
              <a:latin typeface="Times New Roman" panose="02020603050405020304" pitchFamily="18" charset="0"/>
              <a:cs typeface="Times New Roman" panose="02020603050405020304" pitchFamily="18" charset="0"/>
            </a:endParaRPr>
          </a:p>
          <a:p>
            <a:pPr marL="0" indent="0">
              <a:buNone/>
            </a:pPr>
            <a:r>
              <a:rPr lang="en-US" sz="1900" dirty="0">
                <a:solidFill>
                  <a:srgbClr val="0070C0"/>
                </a:solidFill>
                <a:latin typeface="Times New Roman" panose="02020603050405020304" pitchFamily="18" charset="0"/>
                <a:cs typeface="Times New Roman" panose="02020603050405020304" pitchFamily="18" charset="0"/>
              </a:rPr>
              <a:t>		viii. </a:t>
            </a:r>
            <a:r>
              <a:rPr lang="en-US" sz="1900" dirty="0" err="1">
                <a:solidFill>
                  <a:srgbClr val="0070C0"/>
                </a:solidFill>
                <a:latin typeface="Times New Roman" panose="02020603050405020304" pitchFamily="18" charset="0"/>
                <a:cs typeface="Times New Roman" panose="02020603050405020304" pitchFamily="18" charset="0"/>
              </a:rPr>
              <a:t>RandomForestRegressor</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130741" y="195366"/>
            <a:ext cx="5982535" cy="171473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4825" y="332656"/>
            <a:ext cx="4752528" cy="523220"/>
          </a:xfrm>
          <a:prstGeom prst="rect">
            <a:avLst/>
          </a:prstGeom>
          <a:noFill/>
        </p:spPr>
        <p:txBody>
          <a:bodyPr wrap="square" rtlCol="0">
            <a:spAutoFit/>
          </a:bodyPr>
          <a:lstStyle/>
          <a:p>
            <a:r>
              <a:rPr lang="en-US" sz="2800" dirty="0">
                <a:solidFill>
                  <a:srgbClr val="FF0000"/>
                </a:solidFill>
                <a:latin typeface="Times New Roman" panose="02020603050405020304" pitchFamily="18" charset="0"/>
                <a:cs typeface="Times New Roman" panose="02020603050405020304" pitchFamily="18" charset="0"/>
              </a:rPr>
              <a:t>Splitting the Dataset:</a:t>
            </a:r>
            <a:endParaRPr lang="en-IN" sz="2800"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464937" y="1268760"/>
            <a:ext cx="3744416"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split the dataset into training and testing sets. </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Training sets are used for training our models </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(Supervised Learning </a:t>
            </a:r>
            <a:r>
              <a:rPr lang="en-US" dirty="0">
                <a:latin typeface="Times New Roman" panose="02020603050405020304" pitchFamily="18" charset="0"/>
                <a:cs typeface="Times New Roman" panose="02020603050405020304" pitchFamily="18" charset="0"/>
                <a:sym typeface="Wingdings" panose="05000000000000000000" pitchFamily="2" charset="2"/>
              </a:rPr>
              <a:t> Labeling)</a:t>
            </a:r>
            <a:endParaRPr lang="en-US" dirty="0">
              <a:latin typeface="Times New Roman" panose="02020603050405020304" pitchFamily="18" charset="0"/>
              <a:cs typeface="Times New Roman" panose="02020603050405020304" pitchFamily="18" charset="0"/>
              <a:sym typeface="Wingdings" panose="05000000000000000000" pitchFamily="2" charset="2"/>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Wingdings" panose="05000000000000000000" pitchFamily="2" charset="2"/>
              </a:rPr>
              <a:t>Testing set is used to predict the output.</a:t>
            </a:r>
            <a:endParaRPr lang="en-IN" dirty="0">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46347" y="884951"/>
            <a:ext cx="4374125" cy="2580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64937" y="3465935"/>
            <a:ext cx="3456384"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Generally, splitting occurs like: Testing set=0.3 (30%) and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Training set=0.7 (70%)</a:t>
            </a:r>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937" y="4797152"/>
            <a:ext cx="7962821" cy="144016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03032" cy="634082"/>
          </a:xfrm>
        </p:spPr>
        <p:txBody>
          <a:bodyPr>
            <a:normAutofit/>
          </a:bodyPr>
          <a:lstStyle/>
          <a:p>
            <a:pPr algn="l"/>
            <a:r>
              <a:rPr lang="en-US" sz="2800" dirty="0">
                <a:solidFill>
                  <a:srgbClr val="FF0000"/>
                </a:solidFill>
                <a:latin typeface="Times New Roman" panose="02020603050405020304" pitchFamily="18" charset="0"/>
                <a:cs typeface="Times New Roman" panose="02020603050405020304" pitchFamily="18" charset="0"/>
              </a:rPr>
              <a:t>ML Algorithms used:</a:t>
            </a:r>
            <a:endParaRPr lang="en-IN" sz="28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80729"/>
            <a:ext cx="3034680" cy="1296143"/>
          </a:xfrm>
        </p:spPr>
        <p:txBody>
          <a:bodyPr>
            <a:normAutofit/>
          </a:bodyPr>
          <a:lstStyle/>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Linear Regression</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Random Forest</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Support Vector Machine</a:t>
            </a:r>
            <a:endParaRPr lang="en-IN" sz="1800" dirty="0">
              <a:latin typeface="Times New Roman" panose="02020603050405020304" pitchFamily="18" charset="0"/>
              <a:cs typeface="Times New Roman" panose="02020603050405020304" pitchFamily="18" charset="0"/>
            </a:endParaRPr>
          </a:p>
        </p:txBody>
      </p:sp>
      <p:graphicFrame>
        <p:nvGraphicFramePr>
          <p:cNvPr id="5" name="Diagram 4"/>
          <p:cNvGraphicFramePr/>
          <p:nvPr/>
        </p:nvGraphicFramePr>
        <p:xfrm>
          <a:off x="1835696" y="2348880"/>
          <a:ext cx="5663952" cy="384797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a:bodyPr>
          <a:lstStyle/>
          <a:p>
            <a:pPr algn="l"/>
            <a:r>
              <a:rPr lang="en-US" sz="2800" dirty="0">
                <a:solidFill>
                  <a:srgbClr val="FF0000"/>
                </a:solidFill>
                <a:latin typeface="Times New Roman" panose="02020603050405020304" pitchFamily="18" charset="0"/>
                <a:cs typeface="Times New Roman" panose="02020603050405020304" pitchFamily="18" charset="0"/>
              </a:rPr>
              <a:t>Linear Regression:</a:t>
            </a:r>
            <a:endParaRPr lang="en-IN" sz="2800" dirty="0">
              <a:solidFill>
                <a:srgbClr val="FF0000"/>
              </a:solidFill>
              <a:latin typeface="Times New Roman" panose="02020603050405020304" pitchFamily="18" charset="0"/>
              <a:cs typeface="Times New Roman" panose="02020603050405020304" pitchFamily="18" charset="0"/>
            </a:endParaRPr>
          </a:p>
        </p:txBody>
      </p:sp>
      <p:pic>
        <p:nvPicPr>
          <p:cNvPr id="1026"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4788024" y="404664"/>
            <a:ext cx="38100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11560" y="1124744"/>
            <a:ext cx="3960440" cy="397031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points (scatter plot)</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 we are trying to do when we calculate our regression line is draw a line that’s as close to every dot as possible</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classical linear regression (Least Squares Method), we only measure the closeness in the up and down direction.</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Generally, we calculate regression between dependent variable (what we are predicting) and independent variables (which are influencing the dependent variable)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332" y="116632"/>
            <a:ext cx="2216460" cy="634082"/>
          </a:xfrm>
        </p:spPr>
        <p:txBody>
          <a:bodyPr>
            <a:normAutofit/>
          </a:bodyPr>
          <a:lstStyle/>
          <a:p>
            <a:pPr algn="l"/>
            <a:r>
              <a:rPr lang="en-US" sz="2800" dirty="0" err="1">
                <a:solidFill>
                  <a:srgbClr val="FF0000"/>
                </a:solidFill>
                <a:latin typeface="Times New Roman" panose="02020603050405020304" pitchFamily="18" charset="0"/>
                <a:cs typeface="Times New Roman" panose="02020603050405020304" pitchFamily="18" charset="0"/>
              </a:rPr>
              <a:t>Contd</a:t>
            </a:r>
            <a:r>
              <a:rPr lang="en-US" sz="2800" dirty="0">
                <a:solidFill>
                  <a:srgbClr val="FF0000"/>
                </a:solidFill>
                <a:latin typeface="Times New Roman" panose="02020603050405020304" pitchFamily="18" charset="0"/>
                <a:cs typeface="Times New Roman" panose="02020603050405020304" pitchFamily="18" charset="0"/>
              </a:rPr>
              <a:t>…</a:t>
            </a:r>
            <a:endParaRPr lang="en-IN" sz="28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9552" y="1268760"/>
            <a:ext cx="3744416" cy="4248472"/>
          </a:xfrm>
        </p:spPr>
        <p:txBody>
          <a:bodyPr>
            <a:normAutofit/>
          </a:bodyPr>
          <a:lstStyle/>
          <a:p>
            <a:r>
              <a:rPr lang="en-US" sz="1800" dirty="0">
                <a:latin typeface="Times New Roman" panose="02020603050405020304" pitchFamily="18" charset="0"/>
                <a:cs typeface="Times New Roman" panose="02020603050405020304" pitchFamily="18" charset="0"/>
              </a:rPr>
              <a:t>Our main goal with linear regression is to minimize the vertical distance between all the data points and our line.</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We will use least squares method, which is exactly fitted by minimizing the sum of squares of residuals</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residuals for an observation is the difference b/w the observation (y-value) and the fitted line.</a:t>
            </a:r>
            <a:endParaRPr lang="en-US" sz="1800"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05998" y="0"/>
            <a:ext cx="4804792" cy="3603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717032"/>
            <a:ext cx="3727467" cy="2585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1864" y="608559"/>
            <a:ext cx="4608512" cy="523220"/>
          </a:xfrm>
          <a:prstGeom prst="rect">
            <a:avLst/>
          </a:prstGeom>
          <a:noFill/>
        </p:spPr>
        <p:txBody>
          <a:bodyPr wrap="square" rtlCol="0">
            <a:spAutoFit/>
          </a:bodyPr>
          <a:lstStyle/>
          <a:p>
            <a:r>
              <a:rPr lang="en-US" sz="2800" dirty="0">
                <a:solidFill>
                  <a:srgbClr val="FF0000"/>
                </a:solidFill>
                <a:latin typeface="Times New Roman" panose="02020603050405020304" pitchFamily="18" charset="0"/>
                <a:cs typeface="Times New Roman" panose="02020603050405020304" pitchFamily="18" charset="0"/>
              </a:rPr>
              <a:t>Random Forest:</a:t>
            </a:r>
            <a:endParaRPr lang="en-IN" sz="2800"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47269" y="1714412"/>
            <a:ext cx="3672408" cy="34163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made up of many decision trees.</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an ensemble algorithm --- (Takes into account of more than one algorithms of different /same kind). </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uses two key concepts: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Random sampling of training data points when building trees.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Random subsets of features considered when splitting nodes.</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95936" y="1556792"/>
            <a:ext cx="4968552"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075240" cy="1080120"/>
          </a:xfrm>
        </p:spPr>
        <p:txBody>
          <a:bodyPr>
            <a:normAutofit/>
          </a:bodyPr>
          <a:lstStyle/>
          <a:p>
            <a:pPr algn="l"/>
            <a:r>
              <a:rPr lang="en-US" sz="3200" dirty="0">
                <a:solidFill>
                  <a:srgbClr val="FF0000"/>
                </a:solidFill>
                <a:latin typeface="Times New Roman" panose="02020603050405020304" pitchFamily="18" charset="0"/>
                <a:cs typeface="Times New Roman" panose="02020603050405020304" pitchFamily="18" charset="0"/>
              </a:rPr>
              <a:t>How does Random Forest algorithm work?</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7544" y="1844824"/>
            <a:ext cx="8352928" cy="4680520"/>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It works in two-phase first is to create the random forest by combining N decision tree, and second is to make predictions for each tree created in the first phase.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Step-1: Select random K data points from the training set.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Step-2: Build the decision trees associated with the selected data points (Subsets)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Step-3: Choose the number N for decision trees that you want to build.</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Step-4: Repeat steps 1 &amp; 2.</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Step-5: For new data points, find the predictions of each decision tree, and assign the new data points to the category wins the majority votes.</a:t>
            </a:r>
            <a:endParaRPr lang="en-US" sz="24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74093"/>
            <a:ext cx="4176464" cy="523220"/>
          </a:xfrm>
          <a:prstGeom prst="rect">
            <a:avLst/>
          </a:prstGeom>
          <a:noFill/>
        </p:spPr>
        <p:txBody>
          <a:bodyPr wrap="square" rtlCol="0">
            <a:spAutoFit/>
          </a:bodyPr>
          <a:lstStyle/>
          <a:p>
            <a:r>
              <a:rPr lang="en-US" sz="2800" dirty="0">
                <a:solidFill>
                  <a:srgbClr val="FF0000"/>
                </a:solidFill>
                <a:latin typeface="Times New Roman" panose="02020603050405020304" pitchFamily="18" charset="0"/>
                <a:cs typeface="Times New Roman" panose="02020603050405020304" pitchFamily="18" charset="0"/>
              </a:rPr>
              <a:t>Support Vector Machine:</a:t>
            </a:r>
            <a:endParaRPr lang="en-IN" sz="2800"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535814" y="692696"/>
            <a:ext cx="7996626"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analyzes the data and recognize patterns, used for classification and regression analysis.</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SVM’s, classification and regression analysis is almost same with small differences.</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creates a hyper plane through n-dimensional space.</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separates numerical data based on kernel function that maximizes the margin from the closest point to the hyper plane that divides data with the largest possible margins.</a:t>
            </a:r>
            <a:endParaRPr lang="en-US"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83968" y="2924944"/>
            <a:ext cx="3744416"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259632" y="3717032"/>
            <a:ext cx="2952328"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Support Vectors: </a:t>
            </a:r>
            <a:endParaRPr lang="en-IN"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Vector points which touches the margin lines.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7886700" cy="1325563"/>
          </a:xfrm>
        </p:spPr>
        <p:txBody>
          <a:bodyPr/>
          <a:lstStyle/>
          <a:p>
            <a:r>
              <a:rPr lang="en-US" dirty="0">
                <a:solidFill>
                  <a:srgbClr val="FF0000"/>
                </a:solidFill>
                <a:latin typeface="Times New Roman" panose="02020603050405020304" pitchFamily="18" charset="0"/>
                <a:cs typeface="Times New Roman" panose="02020603050405020304" pitchFamily="18" charset="0"/>
              </a:rPr>
              <a:t>Introduction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5536" y="1772816"/>
            <a:ext cx="7886700" cy="4351338"/>
          </a:xfrm>
        </p:spPr>
        <p:txBody>
          <a:bodyPr>
            <a:normAutofit/>
          </a:bodyPr>
          <a:lstStyle/>
          <a:p>
            <a:pPr>
              <a:buFont typeface="Wingdings" panose="05000000000000000000" pitchFamily="2" charset="2"/>
              <a:buChar char="Ø"/>
            </a:pPr>
            <a:r>
              <a:rPr lang="en-US" b="0" i="0" dirty="0">
                <a:solidFill>
                  <a:srgbClr val="2E2E2E"/>
                </a:solidFill>
                <a:effectLst/>
                <a:latin typeface="Times New Roman" panose="02020603050405020304" pitchFamily="18" charset="0"/>
                <a:cs typeface="Times New Roman" panose="02020603050405020304" pitchFamily="18" charset="0"/>
              </a:rPr>
              <a:t>The rapid growth of transportation sector and related emissions are attracting the attention of policymakers to ensure environmental sustainability. </a:t>
            </a:r>
            <a:endParaRPr lang="en-US" b="0" i="0" dirty="0">
              <a:solidFill>
                <a:srgbClr val="2E2E2E"/>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0" i="0" dirty="0">
                <a:solidFill>
                  <a:srgbClr val="2E2E2E"/>
                </a:solidFill>
                <a:effectLst/>
                <a:latin typeface="Times New Roman" panose="02020603050405020304" pitchFamily="18" charset="0"/>
                <a:cs typeface="Times New Roman" panose="02020603050405020304" pitchFamily="18" charset="0"/>
              </a:rPr>
              <a:t>Electric Vehicles (EVs) are considered one of the major pillars of smart transportation applications. </a:t>
            </a:r>
            <a:endParaRPr lang="en-US" b="0" i="0" dirty="0">
              <a:solidFill>
                <a:srgbClr val="2E2E2E"/>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0" i="0" dirty="0">
                <a:solidFill>
                  <a:srgbClr val="2E2E2E"/>
                </a:solidFill>
                <a:effectLst/>
                <a:latin typeface="Times New Roman" panose="02020603050405020304" pitchFamily="18" charset="0"/>
                <a:cs typeface="Times New Roman" panose="02020603050405020304" pitchFamily="18" charset="0"/>
              </a:rPr>
              <a:t>Public acceptance of EVs call for availability of charging infrastructure. </a:t>
            </a:r>
            <a:endParaRPr lang="en-US" b="0" i="0" dirty="0">
              <a:solidFill>
                <a:srgbClr val="2E2E2E"/>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0" i="0" dirty="0">
                <a:solidFill>
                  <a:srgbClr val="2E2E2E"/>
                </a:solidFill>
                <a:effectLst/>
                <a:latin typeface="Times New Roman" panose="02020603050405020304" pitchFamily="18" charset="0"/>
                <a:cs typeface="Times New Roman" panose="02020603050405020304" pitchFamily="18" charset="0"/>
              </a:rPr>
              <a:t>Charging infrastructure planning is a process involving various activities such as </a:t>
            </a:r>
            <a:endParaRPr lang="en-US" b="0" i="0" dirty="0">
              <a:solidFill>
                <a:srgbClr val="2E2E2E"/>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solidFill>
                  <a:srgbClr val="2E2E2E"/>
                </a:solidFill>
                <a:latin typeface="Times New Roman" panose="02020603050405020304" pitchFamily="18" charset="0"/>
                <a:cs typeface="Times New Roman" panose="02020603050405020304" pitchFamily="18" charset="0"/>
              </a:rPr>
              <a:t>C</a:t>
            </a:r>
            <a:r>
              <a:rPr lang="en-US" b="0" i="0" dirty="0">
                <a:solidFill>
                  <a:srgbClr val="2E2E2E"/>
                </a:solidFill>
                <a:effectLst/>
                <a:latin typeface="Times New Roman" panose="02020603050405020304" pitchFamily="18" charset="0"/>
                <a:cs typeface="Times New Roman" panose="02020603050405020304" pitchFamily="18" charset="0"/>
              </a:rPr>
              <a:t>harging station placement, charging demand prediction, charging scheduling etc. and interaction of power distribution as well as road network.</a:t>
            </a:r>
            <a:endParaRPr lang="en-US" dirty="0">
              <a:solidFill>
                <a:srgbClr val="2E2E2E"/>
              </a:solidFill>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12"/>
          </p:nvPr>
        </p:nvSpPr>
        <p:spPr/>
        <p:txBody>
          <a:bodyPr/>
          <a:lstStyle/>
          <a:p>
            <a:fld id="{5C7EBDF9-711D-4B27-B12D-BB7A6D02A401}" type="slidenum">
              <a:rPr lang="en-IN" smtClean="0"/>
            </a:fld>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3170" y="1556792"/>
            <a:ext cx="8543286" cy="4498129"/>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5952" y="3574322"/>
            <a:ext cx="4860032" cy="3233910"/>
          </a:xfrm>
          <a:prstGeom prst="rect">
            <a:avLst/>
          </a:prstGeom>
        </p:spPr>
      </p:pic>
      <p:sp>
        <p:nvSpPr>
          <p:cNvPr id="4" name="TextBox 3"/>
          <p:cNvSpPr txBox="1"/>
          <p:nvPr/>
        </p:nvSpPr>
        <p:spPr>
          <a:xfrm>
            <a:off x="147689" y="794727"/>
            <a:ext cx="7391158" cy="461665"/>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Linear regression prediction using all parameters:</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47689" y="116632"/>
            <a:ext cx="4392488" cy="584775"/>
          </a:xfrm>
          <a:prstGeom prst="rect">
            <a:avLst/>
          </a:prstGeom>
          <a:noFill/>
        </p:spPr>
        <p:txBody>
          <a:bodyPr wrap="square" rtlCol="0">
            <a:spAutoFit/>
          </a:bodyPr>
          <a:lstStyle/>
          <a:p>
            <a:r>
              <a:rPr lang="en-US" sz="3200" dirty="0">
                <a:solidFill>
                  <a:srgbClr val="7030A0"/>
                </a:solidFill>
                <a:latin typeface="Times New Roman" panose="02020603050405020304" pitchFamily="18" charset="0"/>
                <a:cs typeface="Times New Roman" panose="02020603050405020304" pitchFamily="18" charset="0"/>
              </a:rPr>
              <a:t>Results and Discussions:</a:t>
            </a:r>
            <a:endParaRPr lang="en-IN" sz="32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4346" y="345532"/>
            <a:ext cx="3816424" cy="461665"/>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Performance Metrics :</a:t>
            </a:r>
            <a:endParaRPr lang="en-IN" sz="2400"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95536" y="807197"/>
            <a:ext cx="5915851" cy="2837827"/>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1386" y="908720"/>
            <a:ext cx="2832613" cy="136871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120" y="2316951"/>
            <a:ext cx="2952328" cy="3686690"/>
          </a:xfrm>
          <a:prstGeom prst="rect">
            <a:avLst/>
          </a:prstGeom>
        </p:spPr>
      </p:pic>
      <p:sp>
        <p:nvSpPr>
          <p:cNvPr id="6" name="TextBox 5"/>
          <p:cNvSpPr txBox="1"/>
          <p:nvPr/>
        </p:nvSpPr>
        <p:spPr>
          <a:xfrm>
            <a:off x="2401127" y="4694954"/>
            <a:ext cx="2952328"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These are the coefficients after predicting using Linear Regression</a:t>
            </a:r>
            <a:endParaRPr lang="en-IN"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372739" y="6153092"/>
            <a:ext cx="216024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Coefficients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16632"/>
            <a:ext cx="6912768" cy="461665"/>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Linear Regression prediction using seven parameters:</a:t>
            </a:r>
            <a:endParaRPr lang="en-IN" sz="2400"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9489" y="699040"/>
            <a:ext cx="6748798" cy="2376264"/>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0914" y="347464"/>
            <a:ext cx="2105319" cy="235300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489" y="3068959"/>
            <a:ext cx="6733355" cy="332439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1477" y="3614995"/>
            <a:ext cx="4657509" cy="309521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7374" y="332656"/>
            <a:ext cx="3816424" cy="461665"/>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Performance Metrics :</a:t>
            </a:r>
            <a:endParaRPr lang="en-IN" sz="2400"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67544" y="908720"/>
            <a:ext cx="7992888" cy="2466876"/>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9660" y="3284984"/>
            <a:ext cx="5904656" cy="2984432"/>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16632"/>
            <a:ext cx="6912768" cy="461665"/>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Linear Regression prediction using one parameter:</a:t>
            </a:r>
            <a:endParaRPr lang="en-IN" sz="2400"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9512" y="764704"/>
            <a:ext cx="7173327" cy="3229426"/>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3888" y="2708920"/>
            <a:ext cx="4968552" cy="33387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8541" y="260648"/>
            <a:ext cx="3816424" cy="461665"/>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Performance Metrics:</a:t>
            </a:r>
            <a:endParaRPr lang="en-IN" sz="2400"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2309" y="836712"/>
            <a:ext cx="8820472" cy="5184576"/>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293" y="188640"/>
            <a:ext cx="4968552" cy="830997"/>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Random Forest prediction using all parameters:</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223774" y="3673771"/>
            <a:ext cx="3916178" cy="461665"/>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Performance Metrics :</a:t>
            </a:r>
            <a:endParaRPr lang="en-IN" sz="2400"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6269" y="4143097"/>
            <a:ext cx="7514083" cy="2238231"/>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019638"/>
            <a:ext cx="4248472" cy="262538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901898"/>
            <a:ext cx="4224886" cy="3233538"/>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293" y="188640"/>
            <a:ext cx="4968552" cy="830997"/>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Random Forest prediction using seven parameters:</a:t>
            </a:r>
            <a:endParaRPr lang="en-IN" sz="2400"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3066" y="1124744"/>
            <a:ext cx="4790981" cy="1800200"/>
          </a:xfrm>
          <a:prstGeom prst="rect">
            <a:avLst/>
          </a:prstGeom>
        </p:spPr>
      </p:pic>
      <p:sp>
        <p:nvSpPr>
          <p:cNvPr id="4" name="TextBox 3"/>
          <p:cNvSpPr txBox="1"/>
          <p:nvPr/>
        </p:nvSpPr>
        <p:spPr>
          <a:xfrm>
            <a:off x="278300" y="3233415"/>
            <a:ext cx="3861652" cy="461665"/>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Performance Metrics :</a:t>
            </a:r>
            <a:endParaRPr lang="en-IN" sz="2400"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9386" y="549626"/>
            <a:ext cx="3921048" cy="317074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300" y="3861048"/>
            <a:ext cx="7894100" cy="2448272"/>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293" y="188640"/>
            <a:ext cx="4822340" cy="830997"/>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Random Forest prediction using one parameter:</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78300" y="3284984"/>
            <a:ext cx="4077676" cy="461665"/>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Performance Metrics :</a:t>
            </a:r>
            <a:endParaRPr lang="en-IN" sz="2400"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8300" y="1056943"/>
            <a:ext cx="4653740" cy="1940009"/>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7633" y="404664"/>
            <a:ext cx="4067743" cy="324274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172" y="3861048"/>
            <a:ext cx="8018243" cy="2470683"/>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260648"/>
            <a:ext cx="4968552" cy="830997"/>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Support Vector </a:t>
            </a:r>
            <a:r>
              <a:rPr lang="en-US" sz="2400" dirty="0" err="1">
                <a:solidFill>
                  <a:srgbClr val="FF0000"/>
                </a:solidFill>
                <a:latin typeface="Times New Roman" panose="02020603050405020304" pitchFamily="18" charset="0"/>
                <a:cs typeface="Times New Roman" panose="02020603050405020304" pitchFamily="18" charset="0"/>
              </a:rPr>
              <a:t>Regressor</a:t>
            </a:r>
            <a:r>
              <a:rPr lang="en-US" sz="2400" dirty="0">
                <a:solidFill>
                  <a:srgbClr val="FF0000"/>
                </a:solidFill>
                <a:latin typeface="Times New Roman" panose="02020603050405020304" pitchFamily="18" charset="0"/>
                <a:cs typeface="Times New Roman" panose="02020603050405020304" pitchFamily="18" charset="0"/>
              </a:rPr>
              <a:t> prediction using all parameters:</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07654" y="3185747"/>
            <a:ext cx="3789644" cy="461665"/>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Performance Metrics:</a:t>
            </a:r>
            <a:endParaRPr lang="en-IN" sz="2400"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32040" y="676146"/>
            <a:ext cx="4021232" cy="2973723"/>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196752"/>
            <a:ext cx="4752528" cy="187220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3789040"/>
            <a:ext cx="7848872" cy="244827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575" y="-243408"/>
            <a:ext cx="7796893" cy="974175"/>
          </a:xfrm>
        </p:spPr>
        <p:txBody>
          <a:bodyPr>
            <a:normAutofit/>
          </a:bodyPr>
          <a:lstStyle/>
          <a:p>
            <a:pPr algn="l"/>
            <a:r>
              <a:rPr lang="en-US" sz="3600" dirty="0">
                <a:solidFill>
                  <a:srgbClr val="FF0000"/>
                </a:solidFill>
                <a:latin typeface="Times New Roman" panose="02020603050405020304" pitchFamily="18" charset="0"/>
                <a:cs typeface="Times New Roman" panose="02020603050405020304" pitchFamily="18" charset="0"/>
              </a:rPr>
              <a:t>Literature Review</a:t>
            </a:r>
            <a:endParaRPr lang="en-US" sz="3600" dirty="0">
              <a:solidFill>
                <a:srgbClr val="FF0000"/>
              </a:solidFill>
              <a:latin typeface="Times New Roman" panose="02020603050405020304" pitchFamily="18" charset="0"/>
              <a:cs typeface="Times New Roman" panose="02020603050405020304" pitchFamily="18" charset="0"/>
            </a:endParaRPr>
          </a:p>
        </p:txBody>
      </p:sp>
      <p:graphicFrame>
        <p:nvGraphicFramePr>
          <p:cNvPr id="7" name="Table 7"/>
          <p:cNvGraphicFramePr>
            <a:graphicFrameLocks noGrp="1"/>
          </p:cNvGraphicFramePr>
          <p:nvPr>
            <p:ph idx="1"/>
          </p:nvPr>
        </p:nvGraphicFramePr>
        <p:xfrm>
          <a:off x="323529" y="620689"/>
          <a:ext cx="8640961" cy="6056484"/>
        </p:xfrm>
        <a:graphic>
          <a:graphicData uri="http://schemas.openxmlformats.org/drawingml/2006/table">
            <a:tbl>
              <a:tblPr firstRow="1" bandRow="1">
                <a:tableStyleId>{F5AB1C69-6EDB-4FF4-983F-18BD219EF322}</a:tableStyleId>
              </a:tblPr>
              <a:tblGrid>
                <a:gridCol w="464345"/>
                <a:gridCol w="2370695"/>
                <a:gridCol w="1378178"/>
                <a:gridCol w="1924041"/>
                <a:gridCol w="2503702"/>
              </a:tblGrid>
              <a:tr h="1127039">
                <a:tc>
                  <a:txBody>
                    <a:bodyPr/>
                    <a:lstStyle/>
                    <a:p>
                      <a:r>
                        <a:rPr lang="en-US" dirty="0" err="1">
                          <a:latin typeface="Times New Roman" panose="02020603050405020304" pitchFamily="18" charset="0"/>
                          <a:cs typeface="Times New Roman" panose="02020603050405020304" pitchFamily="18" charset="0"/>
                        </a:rPr>
                        <a:t>Sl</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No.</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Title</a:t>
                      </a:r>
                      <a:r>
                        <a:rPr lang="en-US" baseline="0" dirty="0">
                          <a:latin typeface="Times New Roman" panose="02020603050405020304" pitchFamily="18" charset="0"/>
                          <a:cs typeface="Times New Roman" panose="02020603050405020304" pitchFamily="18" charset="0"/>
                        </a:rPr>
                        <a:t> of the paper</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Authors, </a:t>
                      </a:r>
                      <a:r>
                        <a:rPr lang="en-US" baseline="0" dirty="0">
                          <a:latin typeface="Times New Roman" panose="02020603050405020304" pitchFamily="18" charset="0"/>
                          <a:cs typeface="Times New Roman" panose="02020603050405020304" pitchFamily="18" charset="0"/>
                        </a:rPr>
                        <a:t>year of publication</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Nature of work</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Major findings</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r>
              <a:tr h="1565202">
                <a:tc>
                  <a:txBody>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r>
                        <a:rPr lang="en-US" dirty="0">
                          <a:latin typeface="Times New Roman" panose="02020603050405020304" pitchFamily="18" charset="0"/>
                          <a:cs typeface="Times New Roman" panose="02020603050405020304" pitchFamily="18" charset="0"/>
                        </a:rPr>
                        <a:t>Data-driven framework for large-scale prediction of charging energy in electric vehicles. </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r>
                        <a:rPr lang="en-IN" dirty="0">
                          <a:latin typeface="Times New Roman" panose="02020603050405020304" pitchFamily="18" charset="0"/>
                          <a:cs typeface="Times New Roman" panose="02020603050405020304" pitchFamily="18" charset="0"/>
                        </a:rPr>
                        <a:t>Yang Zhao et al.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(2021)</a:t>
                      </a:r>
                      <a:endParaRPr lang="en-US" dirty="0">
                        <a:latin typeface="Times New Roman" panose="02020603050405020304" pitchFamily="18" charset="0"/>
                        <a:cs typeface="Times New Roman" panose="02020603050405020304" pitchFamily="18" charset="0"/>
                      </a:endParaRPr>
                    </a:p>
                  </a:txBody>
                  <a:tcPr marL="68580" marR="68580"/>
                </a:tc>
                <a:tc>
                  <a:txBody>
                    <a:bodyPr/>
                    <a:lstStyle/>
                    <a:p>
                      <a:r>
                        <a:rPr lang="en-IN" dirty="0">
                          <a:latin typeface="Times New Roman" panose="02020603050405020304" pitchFamily="18" charset="0"/>
                          <a:cs typeface="Times New Roman" panose="02020603050405020304" pitchFamily="18" charset="0"/>
                        </a:rPr>
                        <a:t>Developed large scale charging energy predictions</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Proposed a novel data-driven method that controls linear and nonlinear contributions in prediction modeling.</a:t>
                      </a:r>
                      <a:endParaRPr lang="en-US" dirty="0">
                        <a:latin typeface="Times New Roman" panose="02020603050405020304" pitchFamily="18" charset="0"/>
                        <a:cs typeface="Times New Roman" panose="02020603050405020304" pitchFamily="18" charset="0"/>
                      </a:endParaRPr>
                    </a:p>
                  </a:txBody>
                  <a:tcPr marL="68580" marR="68580"/>
                </a:tc>
              </a:tr>
              <a:tr h="1647211">
                <a:tc>
                  <a:txBody>
                    <a:bodyPr/>
                    <a:lstStyle/>
                    <a:p>
                      <a:r>
                        <a:rPr lang="en-US" dirty="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a:txBody>
                  <a:tcPr marL="68580" marR="68580"/>
                </a:tc>
                <a:tc>
                  <a:txBody>
                    <a:bodyPr/>
                    <a:lstStyle/>
                    <a:p>
                      <a:r>
                        <a:rPr lang="en-US" dirty="0">
                          <a:latin typeface="Times New Roman" panose="02020603050405020304" pitchFamily="18" charset="0"/>
                          <a:cs typeface="Times New Roman" panose="02020603050405020304" pitchFamily="18" charset="0"/>
                        </a:rPr>
                        <a:t>Modelling the energy consumption of electric vehicles under uncertain and small data conditions. </a:t>
                      </a:r>
                      <a:endParaRPr lang="en-US" dirty="0">
                        <a:latin typeface="Times New Roman" panose="02020603050405020304" pitchFamily="18" charset="0"/>
                        <a:cs typeface="Times New Roman" panose="02020603050405020304" pitchFamily="18" charset="0"/>
                      </a:endParaRPr>
                    </a:p>
                  </a:txBody>
                  <a:tcPr marL="68580" marR="68580"/>
                </a:tc>
                <a:tc>
                  <a:txBody>
                    <a:bodyPr/>
                    <a:lstStyle/>
                    <a:p>
                      <a:r>
                        <a:rPr lang="en-IN" dirty="0">
                          <a:latin typeface="Times New Roman" panose="02020603050405020304" pitchFamily="18" charset="0"/>
                          <a:cs typeface="Times New Roman" panose="02020603050405020304" pitchFamily="18" charset="0"/>
                        </a:rPr>
                        <a:t>Yang Liu et al.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(2021)</a:t>
                      </a:r>
                      <a:endParaRPr lang="en-US"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Modelled Energy consumption of </a:t>
                      </a:r>
                      <a:r>
                        <a:rPr lang="en-US" dirty="0" err="1">
                          <a:latin typeface="Times New Roman" panose="02020603050405020304" pitchFamily="18" charset="0"/>
                          <a:cs typeface="Times New Roman" panose="02020603050405020304" pitchFamily="18" charset="0"/>
                        </a:rPr>
                        <a:t>Evs</a:t>
                      </a:r>
                      <a:r>
                        <a:rPr lang="en-US" dirty="0">
                          <a:latin typeface="Times New Roman" panose="02020603050405020304" pitchFamily="18" charset="0"/>
                          <a:cs typeface="Times New Roman" panose="02020603050405020304" pitchFamily="18" charset="0"/>
                        </a:rPr>
                        <a:t> under uncertain and small data conditions. </a:t>
                      </a:r>
                      <a:endParaRPr lang="en-US"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Proposed a Machine Learning Control Variable model and to estimated the trip energy consumption of </a:t>
                      </a:r>
                      <a:r>
                        <a:rPr lang="en-US" dirty="0" err="1">
                          <a:latin typeface="Times New Roman" panose="02020603050405020304" pitchFamily="18" charset="0"/>
                          <a:cs typeface="Times New Roman" panose="02020603050405020304" pitchFamily="18" charset="0"/>
                        </a:rPr>
                        <a:t>Evs</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marL="68580" marR="68580"/>
                </a:tc>
              </a:tr>
              <a:tr h="1565202">
                <a:tc>
                  <a:txBody>
                    <a:bodyPr/>
                    <a:lstStyle/>
                    <a:p>
                      <a:r>
                        <a:rPr lang="en-US"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a:txBody>
                  <a:tcPr marL="68580" marR="68580"/>
                </a:tc>
                <a:tc>
                  <a:txBody>
                    <a:bodyPr/>
                    <a:lstStyle/>
                    <a:p>
                      <a:r>
                        <a:rPr lang="en-US" dirty="0">
                          <a:latin typeface="Times New Roman" panose="02020603050405020304" pitchFamily="18" charset="0"/>
                          <a:cs typeface="Times New Roman" panose="02020603050405020304" pitchFamily="18" charset="0"/>
                        </a:rPr>
                        <a:t>Data-driven estimation of energy consumption for electric bus under real world driving conditions. </a:t>
                      </a:r>
                      <a:endParaRPr lang="en-US" dirty="0">
                        <a:latin typeface="Times New Roman" panose="02020603050405020304" pitchFamily="18" charset="0"/>
                        <a:cs typeface="Times New Roman" panose="02020603050405020304" pitchFamily="18" charset="0"/>
                      </a:endParaRPr>
                    </a:p>
                  </a:txBody>
                  <a:tcPr marL="68580" marR="68580"/>
                </a:tc>
                <a:tc>
                  <a:txBody>
                    <a:bodyPr/>
                    <a:lstStyle/>
                    <a:p>
                      <a:r>
                        <a:rPr lang="en-IN" dirty="0" err="1">
                          <a:latin typeface="Times New Roman" panose="02020603050405020304" pitchFamily="18" charset="0"/>
                          <a:cs typeface="Times New Roman" panose="02020603050405020304" pitchFamily="18" charset="0"/>
                        </a:rPr>
                        <a:t>Yuche</a:t>
                      </a:r>
                      <a:r>
                        <a:rPr lang="en-IN" dirty="0">
                          <a:latin typeface="Times New Roman" panose="02020603050405020304" pitchFamily="18" charset="0"/>
                          <a:cs typeface="Times New Roman" panose="02020603050405020304" pitchFamily="18" charset="0"/>
                        </a:rPr>
                        <a:t> Chen et al. (2021)</a:t>
                      </a:r>
                      <a:endParaRPr lang="en-US"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Developed ML based Long Short Term Memory and Artificial Neural Network models. </a:t>
                      </a:r>
                      <a:endParaRPr lang="en-US"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Proposed a data partitioning algorithm to separate energy charging and discharging modes. </a:t>
                      </a:r>
                      <a:endParaRPr lang="en-US" dirty="0">
                        <a:latin typeface="Times New Roman" panose="02020603050405020304" pitchFamily="18" charset="0"/>
                        <a:cs typeface="Times New Roman" panose="02020603050405020304" pitchFamily="18" charset="0"/>
                      </a:endParaRPr>
                    </a:p>
                  </a:txBody>
                  <a:tcPr marL="68580" marR="68580"/>
                </a:tc>
              </a:tr>
            </a:tbl>
          </a:graphicData>
        </a:graphic>
      </p:graphicFrame>
      <p:sp>
        <p:nvSpPr>
          <p:cNvPr id="3" name="Slide Number Placeholder 2"/>
          <p:cNvSpPr>
            <a:spLocks noGrp="1"/>
          </p:cNvSpPr>
          <p:nvPr>
            <p:ph type="sldNum" sz="quarter" idx="12"/>
          </p:nvPr>
        </p:nvSpPr>
        <p:spPr>
          <a:xfrm>
            <a:off x="6436956" y="6337690"/>
            <a:ext cx="2057400" cy="365125"/>
          </a:xfrm>
        </p:spPr>
        <p:txBody>
          <a:bodyPr/>
          <a:lstStyle/>
          <a:p>
            <a:fld id="{5C7EBDF9-711D-4B27-B12D-BB7A6D02A401}" type="slidenum">
              <a:rPr lang="en-IN" smtClean="0"/>
            </a:fld>
            <a:endParaRPr lang="en-I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234217"/>
            <a:ext cx="4968552" cy="830997"/>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Support Vector </a:t>
            </a:r>
            <a:r>
              <a:rPr lang="en-US" sz="2400" dirty="0" err="1">
                <a:solidFill>
                  <a:srgbClr val="FF0000"/>
                </a:solidFill>
                <a:latin typeface="Times New Roman" panose="02020603050405020304" pitchFamily="18" charset="0"/>
                <a:cs typeface="Times New Roman" panose="02020603050405020304" pitchFamily="18" charset="0"/>
              </a:rPr>
              <a:t>Regressor</a:t>
            </a:r>
            <a:r>
              <a:rPr lang="en-US" sz="2400" dirty="0">
                <a:solidFill>
                  <a:srgbClr val="FF0000"/>
                </a:solidFill>
                <a:latin typeface="Times New Roman" panose="02020603050405020304" pitchFamily="18" charset="0"/>
                <a:cs typeface="Times New Roman" panose="02020603050405020304" pitchFamily="18" charset="0"/>
              </a:rPr>
              <a:t> prediction using seven parameters:</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07654" y="3185747"/>
            <a:ext cx="3789644" cy="461665"/>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Performance Metrics:</a:t>
            </a:r>
            <a:endParaRPr lang="en-IN" sz="2400"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9512" y="1196752"/>
            <a:ext cx="4752528" cy="1872208"/>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0627" y="404664"/>
            <a:ext cx="3896269" cy="301191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130" y="3861048"/>
            <a:ext cx="8038277" cy="216024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234217"/>
            <a:ext cx="4968552" cy="830997"/>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Support Vector </a:t>
            </a:r>
            <a:r>
              <a:rPr lang="en-US" sz="2400" dirty="0" err="1">
                <a:solidFill>
                  <a:srgbClr val="FF0000"/>
                </a:solidFill>
                <a:latin typeface="Times New Roman" panose="02020603050405020304" pitchFamily="18" charset="0"/>
                <a:cs typeface="Times New Roman" panose="02020603050405020304" pitchFamily="18" charset="0"/>
              </a:rPr>
              <a:t>Regressor</a:t>
            </a:r>
            <a:r>
              <a:rPr lang="en-US" sz="2400" dirty="0">
                <a:solidFill>
                  <a:srgbClr val="FF0000"/>
                </a:solidFill>
                <a:latin typeface="Times New Roman" panose="02020603050405020304" pitchFamily="18" charset="0"/>
                <a:cs typeface="Times New Roman" panose="02020603050405020304" pitchFamily="18" charset="0"/>
              </a:rPr>
              <a:t> prediction using one parameter:</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07654" y="3185747"/>
            <a:ext cx="3789644" cy="461665"/>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Performance Metrics:</a:t>
            </a:r>
            <a:endParaRPr lang="en-IN" sz="2400"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5482" y="1065214"/>
            <a:ext cx="4744112" cy="1931738"/>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414" y="3789040"/>
            <a:ext cx="8231018" cy="252028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056" y="435586"/>
            <a:ext cx="3888432" cy="2953973"/>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solidFill>
                  <a:srgbClr val="FF0000"/>
                </a:solidFill>
                <a:latin typeface="Times New Roman" panose="02020603050405020304" pitchFamily="18" charset="0"/>
                <a:cs typeface="Times New Roman" panose="02020603050405020304" pitchFamily="18" charset="0"/>
              </a:rPr>
              <a:t>Comparison for various performance metrics among three ML Models:</a:t>
            </a:r>
            <a:endParaRPr lang="en-IN" sz="3200"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nvPr>
        </p:nvGraphicFramePr>
        <p:xfrm>
          <a:off x="539552" y="2060848"/>
          <a:ext cx="5544616" cy="1706880"/>
        </p:xfrm>
        <a:graphic>
          <a:graphicData uri="http://schemas.openxmlformats.org/drawingml/2006/table">
            <a:tbl>
              <a:tblPr firstRow="1" firstCol="1" bandRow="1">
                <a:tableStyleId>{F5AB1C69-6EDB-4FF4-983F-18BD219EF322}</a:tableStyleId>
              </a:tblPr>
              <a:tblGrid>
                <a:gridCol w="1486535"/>
                <a:gridCol w="1552575"/>
                <a:gridCol w="996950"/>
                <a:gridCol w="1508556"/>
              </a:tblGrid>
              <a:tr h="0">
                <a:tc>
                  <a:txBody>
                    <a:bodyPr/>
                    <a:lstStyle/>
                    <a:p>
                      <a:pPr>
                        <a:spcAft>
                          <a:spcPts val="0"/>
                        </a:spcAft>
                      </a:pPr>
                      <a:r>
                        <a:rPr lang="en-US" sz="1400" dirty="0">
                          <a:effectLst/>
                          <a:latin typeface="Times New Roman" panose="02020603050405020304" pitchFamily="18" charset="0"/>
                          <a:cs typeface="Times New Roman" panose="02020603050405020304" pitchFamily="18" charset="0"/>
                        </a:rPr>
                        <a:t>MAE</a:t>
                      </a:r>
                      <a:endParaRPr lang="en-IN" sz="1400" dirty="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a:spcAft>
                          <a:spcPts val="0"/>
                        </a:spcAft>
                      </a:pPr>
                      <a:r>
                        <a:rPr lang="en-US" sz="1400">
                          <a:effectLst/>
                          <a:latin typeface="Times New Roman" panose="02020603050405020304" pitchFamily="18" charset="0"/>
                          <a:cs typeface="Times New Roman" panose="02020603050405020304" pitchFamily="18" charset="0"/>
                        </a:rPr>
                        <a:t>LINEAR REGRESSION</a:t>
                      </a:r>
                      <a:endParaRPr lang="en-IN" sz="140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algn="ctr">
                        <a:spcAft>
                          <a:spcPts val="0"/>
                        </a:spcAft>
                      </a:pPr>
                      <a:r>
                        <a:rPr lang="en-US" sz="1400">
                          <a:effectLst/>
                          <a:latin typeface="Times New Roman" panose="02020603050405020304" pitchFamily="18" charset="0"/>
                          <a:cs typeface="Times New Roman" panose="02020603050405020304" pitchFamily="18" charset="0"/>
                        </a:rPr>
                        <a:t>SVR</a:t>
                      </a:r>
                      <a:endParaRPr lang="en-IN" sz="140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a:spcAft>
                          <a:spcPts val="0"/>
                        </a:spcAft>
                      </a:pPr>
                      <a:r>
                        <a:rPr lang="en-US" sz="1400">
                          <a:effectLst/>
                          <a:latin typeface="Times New Roman" panose="02020603050405020304" pitchFamily="18" charset="0"/>
                          <a:cs typeface="Times New Roman" panose="02020603050405020304" pitchFamily="18" charset="0"/>
                        </a:rPr>
                        <a:t>RANDOM FORREST</a:t>
                      </a:r>
                      <a:endParaRPr lang="en-IN" sz="140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r>
              <a:tr h="0">
                <a:tc>
                  <a:txBody>
                    <a:bodyPr/>
                    <a:lstStyle/>
                    <a:p>
                      <a:pPr>
                        <a:spcAft>
                          <a:spcPts val="0"/>
                        </a:spcAft>
                      </a:pPr>
                      <a:r>
                        <a:rPr lang="en-US" sz="1400" dirty="0">
                          <a:effectLst/>
                          <a:latin typeface="Times New Roman" panose="02020603050405020304" pitchFamily="18" charset="0"/>
                          <a:cs typeface="Times New Roman" panose="02020603050405020304" pitchFamily="18" charset="0"/>
                        </a:rPr>
                        <a:t>THIRTEEN</a:t>
                      </a:r>
                      <a:endParaRPr lang="en-IN" sz="1400" dirty="0">
                        <a:effectLst/>
                        <a:latin typeface="Times New Roman" panose="02020603050405020304" pitchFamily="18" charset="0"/>
                        <a:cs typeface="Times New Roman" panose="02020603050405020304" pitchFamily="18" charset="0"/>
                      </a:endParaRPr>
                    </a:p>
                    <a:p>
                      <a:pPr>
                        <a:spcAft>
                          <a:spcPts val="0"/>
                        </a:spcAft>
                      </a:pPr>
                      <a:r>
                        <a:rPr lang="en-US" sz="1400" dirty="0">
                          <a:effectLst/>
                          <a:latin typeface="Times New Roman" panose="02020603050405020304" pitchFamily="18" charset="0"/>
                          <a:cs typeface="Times New Roman" panose="02020603050405020304" pitchFamily="18" charset="0"/>
                        </a:rPr>
                        <a:t>PARAMETERS</a:t>
                      </a:r>
                      <a:endParaRPr lang="en-IN" sz="1400" dirty="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a:spcAft>
                          <a:spcPts val="0"/>
                        </a:spcAft>
                      </a:pPr>
                      <a:r>
                        <a:rPr lang="en-US" sz="1400" b="1" dirty="0">
                          <a:effectLst/>
                          <a:latin typeface="Times New Roman" panose="02020603050405020304" pitchFamily="18" charset="0"/>
                          <a:cs typeface="Times New Roman" panose="02020603050405020304" pitchFamily="18" charset="0"/>
                        </a:rPr>
                        <a:t>1.62E-13</a:t>
                      </a:r>
                      <a:endParaRPr lang="en-IN" sz="1400" b="1" dirty="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a:spcAft>
                          <a:spcPts val="0"/>
                        </a:spcAft>
                      </a:pPr>
                      <a:r>
                        <a:rPr lang="en-US" sz="1400">
                          <a:effectLst/>
                          <a:latin typeface="Times New Roman" panose="02020603050405020304" pitchFamily="18" charset="0"/>
                          <a:cs typeface="Times New Roman" panose="02020603050405020304" pitchFamily="18" charset="0"/>
                        </a:rPr>
                        <a:t>4.169151629</a:t>
                      </a:r>
                      <a:endParaRPr lang="en-IN" sz="140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a:spcAft>
                          <a:spcPts val="0"/>
                        </a:spcAft>
                      </a:pPr>
                      <a:r>
                        <a:rPr lang="en-US" sz="1400" dirty="0">
                          <a:effectLst/>
                          <a:latin typeface="Times New Roman" panose="02020603050405020304" pitchFamily="18" charset="0"/>
                          <a:cs typeface="Times New Roman" panose="02020603050405020304" pitchFamily="18" charset="0"/>
                        </a:rPr>
                        <a:t>0.006556391</a:t>
                      </a:r>
                      <a:endParaRPr lang="en-IN" sz="1400" dirty="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r>
              <a:tr h="0">
                <a:tc>
                  <a:txBody>
                    <a:bodyPr/>
                    <a:lstStyle/>
                    <a:p>
                      <a:pPr>
                        <a:spcAft>
                          <a:spcPts val="0"/>
                        </a:spcAft>
                      </a:pPr>
                      <a:r>
                        <a:rPr lang="en-US" sz="1400">
                          <a:effectLst/>
                          <a:latin typeface="Times New Roman" panose="02020603050405020304" pitchFamily="18" charset="0"/>
                          <a:cs typeface="Times New Roman" panose="02020603050405020304" pitchFamily="18" charset="0"/>
                        </a:rPr>
                        <a:t>SEVEN</a:t>
                      </a:r>
                      <a:endParaRPr lang="en-IN" sz="1400">
                        <a:effectLst/>
                        <a:latin typeface="Times New Roman" panose="02020603050405020304" pitchFamily="18" charset="0"/>
                        <a:cs typeface="Times New Roman" panose="02020603050405020304" pitchFamily="18" charset="0"/>
                      </a:endParaRPr>
                    </a:p>
                    <a:p>
                      <a:pPr>
                        <a:spcAft>
                          <a:spcPts val="0"/>
                        </a:spcAft>
                      </a:pPr>
                      <a:r>
                        <a:rPr lang="en-US" sz="1400">
                          <a:effectLst/>
                          <a:latin typeface="Times New Roman" panose="02020603050405020304" pitchFamily="18" charset="0"/>
                          <a:cs typeface="Times New Roman" panose="02020603050405020304" pitchFamily="18" charset="0"/>
                        </a:rPr>
                        <a:t>PARAMETERS</a:t>
                      </a:r>
                      <a:endParaRPr lang="en-IN" sz="140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a:spcAft>
                          <a:spcPts val="0"/>
                        </a:spcAft>
                      </a:pPr>
                      <a:r>
                        <a:rPr lang="en-US" sz="1400" b="1">
                          <a:effectLst/>
                          <a:latin typeface="Times New Roman" panose="02020603050405020304" pitchFamily="18" charset="0"/>
                          <a:cs typeface="Times New Roman" panose="02020603050405020304" pitchFamily="18" charset="0"/>
                        </a:rPr>
                        <a:t>2.84E-15</a:t>
                      </a:r>
                      <a:endParaRPr lang="en-IN" sz="1400" b="1">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a:spcAft>
                          <a:spcPts val="0"/>
                        </a:spcAft>
                      </a:pPr>
                      <a:r>
                        <a:rPr lang="en-US" sz="1400">
                          <a:effectLst/>
                          <a:latin typeface="Times New Roman" panose="02020603050405020304" pitchFamily="18" charset="0"/>
                          <a:cs typeface="Times New Roman" panose="02020603050405020304" pitchFamily="18" charset="0"/>
                        </a:rPr>
                        <a:t>0.131867515</a:t>
                      </a:r>
                      <a:endParaRPr lang="en-IN" sz="140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a:spcAft>
                          <a:spcPts val="0"/>
                        </a:spcAft>
                      </a:pPr>
                      <a:r>
                        <a:rPr lang="en-US" sz="1400" dirty="0">
                          <a:effectLst/>
                          <a:latin typeface="Times New Roman" panose="02020603050405020304" pitchFamily="18" charset="0"/>
                          <a:cs typeface="Times New Roman" panose="02020603050405020304" pitchFamily="18" charset="0"/>
                        </a:rPr>
                        <a:t>0.005804511</a:t>
                      </a:r>
                      <a:endParaRPr lang="en-IN" sz="1400" dirty="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r>
              <a:tr h="0">
                <a:tc>
                  <a:txBody>
                    <a:bodyPr/>
                    <a:lstStyle/>
                    <a:p>
                      <a:pPr>
                        <a:spcAft>
                          <a:spcPts val="0"/>
                        </a:spcAft>
                      </a:pPr>
                      <a:r>
                        <a:rPr lang="en-US" sz="1400">
                          <a:effectLst/>
                          <a:latin typeface="Times New Roman" panose="02020603050405020304" pitchFamily="18" charset="0"/>
                          <a:cs typeface="Times New Roman" panose="02020603050405020304" pitchFamily="18" charset="0"/>
                        </a:rPr>
                        <a:t>ONE</a:t>
                      </a:r>
                      <a:endParaRPr lang="en-IN" sz="1400">
                        <a:effectLst/>
                        <a:latin typeface="Times New Roman" panose="02020603050405020304" pitchFamily="18" charset="0"/>
                        <a:cs typeface="Times New Roman" panose="02020603050405020304" pitchFamily="18" charset="0"/>
                      </a:endParaRPr>
                    </a:p>
                    <a:p>
                      <a:pPr>
                        <a:spcAft>
                          <a:spcPts val="0"/>
                        </a:spcAft>
                      </a:pPr>
                      <a:r>
                        <a:rPr lang="en-US" sz="1400">
                          <a:effectLst/>
                          <a:latin typeface="Times New Roman" panose="02020603050405020304" pitchFamily="18" charset="0"/>
                          <a:cs typeface="Times New Roman" panose="02020603050405020304" pitchFamily="18" charset="0"/>
                        </a:rPr>
                        <a:t>PARAMETER</a:t>
                      </a:r>
                      <a:endParaRPr lang="en-IN" sz="140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a:spcAft>
                          <a:spcPts val="0"/>
                        </a:spcAft>
                      </a:pPr>
                      <a:r>
                        <a:rPr lang="en-US" sz="1400" b="1" dirty="0">
                          <a:effectLst/>
                          <a:latin typeface="Times New Roman" panose="02020603050405020304" pitchFamily="18" charset="0"/>
                          <a:cs typeface="Times New Roman" panose="02020603050405020304" pitchFamily="18" charset="0"/>
                        </a:rPr>
                        <a:t>1.63E-15</a:t>
                      </a:r>
                      <a:endParaRPr lang="en-IN" sz="1400" b="1" dirty="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a:spcAft>
                          <a:spcPts val="0"/>
                        </a:spcAft>
                      </a:pPr>
                      <a:r>
                        <a:rPr lang="en-US" sz="1400">
                          <a:effectLst/>
                          <a:latin typeface="Times New Roman" panose="02020603050405020304" pitchFamily="18" charset="0"/>
                          <a:cs typeface="Times New Roman" panose="02020603050405020304" pitchFamily="18" charset="0"/>
                        </a:rPr>
                        <a:t>0.127500423</a:t>
                      </a:r>
                      <a:endParaRPr lang="en-IN" sz="140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a:spcAft>
                          <a:spcPts val="0"/>
                        </a:spcAft>
                      </a:pPr>
                      <a:r>
                        <a:rPr lang="en-US" sz="1400" dirty="0">
                          <a:effectLst/>
                          <a:latin typeface="Times New Roman" panose="02020603050405020304" pitchFamily="18" charset="0"/>
                          <a:cs typeface="Times New Roman" panose="02020603050405020304" pitchFamily="18" charset="0"/>
                        </a:rPr>
                        <a:t>0.003097744</a:t>
                      </a:r>
                      <a:endParaRPr lang="en-IN" sz="1400" dirty="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r>
            </a:tbl>
          </a:graphicData>
        </a:graphic>
      </p:graphicFrame>
      <p:graphicFrame>
        <p:nvGraphicFramePr>
          <p:cNvPr id="5" name="Table 4"/>
          <p:cNvGraphicFramePr>
            <a:graphicFrameLocks noGrp="1"/>
          </p:cNvGraphicFramePr>
          <p:nvPr/>
        </p:nvGraphicFramePr>
        <p:xfrm>
          <a:off x="539552" y="4077072"/>
          <a:ext cx="5610226" cy="1706880"/>
        </p:xfrm>
        <a:graphic>
          <a:graphicData uri="http://schemas.openxmlformats.org/drawingml/2006/table">
            <a:tbl>
              <a:tblPr firstRow="1" firstCol="1" bandRow="1">
                <a:tableStyleId>{5C22544A-7EE6-4342-B048-85BDC9FD1C3A}</a:tableStyleId>
              </a:tblPr>
              <a:tblGrid>
                <a:gridCol w="1563016"/>
                <a:gridCol w="1630946"/>
                <a:gridCol w="1208132"/>
                <a:gridCol w="1208132"/>
              </a:tblGrid>
              <a:tr h="406400">
                <a:tc>
                  <a:txBody>
                    <a:bodyPr/>
                    <a:lstStyle/>
                    <a:p>
                      <a:pPr algn="l">
                        <a:spcAft>
                          <a:spcPts val="0"/>
                        </a:spcAft>
                      </a:pPr>
                      <a:r>
                        <a:rPr lang="en-US" sz="1400" dirty="0">
                          <a:effectLst/>
                          <a:latin typeface="Times New Roman" panose="02020603050405020304" pitchFamily="18" charset="0"/>
                          <a:cs typeface="Times New Roman" panose="02020603050405020304" pitchFamily="18" charset="0"/>
                        </a:rPr>
                        <a:t>MSE</a:t>
                      </a:r>
                      <a:endParaRPr lang="en-IN" sz="1400" dirty="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algn="l">
                        <a:spcAft>
                          <a:spcPts val="0"/>
                        </a:spcAft>
                      </a:pPr>
                      <a:r>
                        <a:rPr lang="en-US" sz="1400">
                          <a:effectLst/>
                          <a:latin typeface="Times New Roman" panose="02020603050405020304" pitchFamily="18" charset="0"/>
                          <a:cs typeface="Times New Roman" panose="02020603050405020304" pitchFamily="18" charset="0"/>
                        </a:rPr>
                        <a:t>LINEAR REGRESSION</a:t>
                      </a:r>
                      <a:endParaRPr lang="en-IN" sz="140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algn="ctr">
                        <a:spcAft>
                          <a:spcPts val="0"/>
                        </a:spcAft>
                      </a:pPr>
                      <a:r>
                        <a:rPr lang="en-US" sz="1400">
                          <a:effectLst/>
                          <a:latin typeface="Times New Roman" panose="02020603050405020304" pitchFamily="18" charset="0"/>
                          <a:cs typeface="Times New Roman" panose="02020603050405020304" pitchFamily="18" charset="0"/>
                        </a:rPr>
                        <a:t>SVR</a:t>
                      </a:r>
                      <a:endParaRPr lang="en-IN" sz="140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algn="l">
                        <a:spcAft>
                          <a:spcPts val="0"/>
                        </a:spcAft>
                      </a:pPr>
                      <a:r>
                        <a:rPr lang="en-US" sz="1400">
                          <a:effectLst/>
                          <a:latin typeface="Times New Roman" panose="02020603050405020304" pitchFamily="18" charset="0"/>
                          <a:cs typeface="Times New Roman" panose="02020603050405020304" pitchFamily="18" charset="0"/>
                        </a:rPr>
                        <a:t>RANDOM FORREST</a:t>
                      </a:r>
                      <a:endParaRPr lang="en-IN" sz="140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r>
              <a:tr h="395605">
                <a:tc>
                  <a:txBody>
                    <a:bodyPr/>
                    <a:lstStyle/>
                    <a:p>
                      <a:pPr algn="l">
                        <a:spcAft>
                          <a:spcPts val="0"/>
                        </a:spcAft>
                      </a:pPr>
                      <a:r>
                        <a:rPr lang="en-US" sz="1400">
                          <a:effectLst/>
                          <a:latin typeface="Times New Roman" panose="02020603050405020304" pitchFamily="18" charset="0"/>
                          <a:cs typeface="Times New Roman" panose="02020603050405020304" pitchFamily="18" charset="0"/>
                        </a:rPr>
                        <a:t>THIRTEEN</a:t>
                      </a:r>
                      <a:endParaRPr lang="en-IN" sz="1400">
                        <a:effectLst/>
                        <a:latin typeface="Times New Roman" panose="02020603050405020304" pitchFamily="18" charset="0"/>
                        <a:cs typeface="Times New Roman" panose="02020603050405020304" pitchFamily="18" charset="0"/>
                      </a:endParaRPr>
                    </a:p>
                    <a:p>
                      <a:pPr algn="l">
                        <a:spcAft>
                          <a:spcPts val="0"/>
                        </a:spcAft>
                      </a:pPr>
                      <a:r>
                        <a:rPr lang="en-US" sz="1400">
                          <a:effectLst/>
                          <a:latin typeface="Times New Roman" panose="02020603050405020304" pitchFamily="18" charset="0"/>
                          <a:cs typeface="Times New Roman" panose="02020603050405020304" pitchFamily="18" charset="0"/>
                        </a:rPr>
                        <a:t>PARAMETERS</a:t>
                      </a:r>
                      <a:endParaRPr lang="en-IN" sz="140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algn="l">
                        <a:spcAft>
                          <a:spcPts val="0"/>
                        </a:spcAft>
                      </a:pPr>
                      <a:r>
                        <a:rPr lang="en-US" sz="1400" b="1" dirty="0">
                          <a:effectLst/>
                          <a:latin typeface="Times New Roman" panose="02020603050405020304" pitchFamily="18" charset="0"/>
                          <a:cs typeface="Times New Roman" panose="02020603050405020304" pitchFamily="18" charset="0"/>
                        </a:rPr>
                        <a:t>4.06E-26</a:t>
                      </a:r>
                      <a:endParaRPr lang="en-IN" sz="1400" b="1" dirty="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algn="l">
                        <a:spcAft>
                          <a:spcPts val="0"/>
                        </a:spcAft>
                      </a:pPr>
                      <a:r>
                        <a:rPr lang="en-US" sz="1400">
                          <a:effectLst/>
                          <a:latin typeface="Times New Roman" panose="02020603050405020304" pitchFamily="18" charset="0"/>
                          <a:cs typeface="Times New Roman" panose="02020603050405020304" pitchFamily="18" charset="0"/>
                        </a:rPr>
                        <a:t>53.93244131</a:t>
                      </a:r>
                      <a:endParaRPr lang="en-IN" sz="140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algn="l">
                        <a:spcAft>
                          <a:spcPts val="0"/>
                        </a:spcAft>
                      </a:pPr>
                      <a:r>
                        <a:rPr lang="en-US" sz="1400" dirty="0">
                          <a:effectLst/>
                          <a:latin typeface="Times New Roman" panose="02020603050405020304" pitchFamily="18" charset="0"/>
                          <a:cs typeface="Times New Roman" panose="02020603050405020304" pitchFamily="18" charset="0"/>
                        </a:rPr>
                        <a:t>0.041894737</a:t>
                      </a:r>
                      <a:endParaRPr lang="en-IN" sz="1400" dirty="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r>
              <a:tr h="395605">
                <a:tc>
                  <a:txBody>
                    <a:bodyPr/>
                    <a:lstStyle/>
                    <a:p>
                      <a:pPr algn="l">
                        <a:spcAft>
                          <a:spcPts val="0"/>
                        </a:spcAft>
                      </a:pPr>
                      <a:r>
                        <a:rPr lang="en-US" sz="1400">
                          <a:effectLst/>
                          <a:latin typeface="Times New Roman" panose="02020603050405020304" pitchFamily="18" charset="0"/>
                          <a:cs typeface="Times New Roman" panose="02020603050405020304" pitchFamily="18" charset="0"/>
                        </a:rPr>
                        <a:t>SEVEN</a:t>
                      </a:r>
                      <a:endParaRPr lang="en-IN" sz="1400">
                        <a:effectLst/>
                        <a:latin typeface="Times New Roman" panose="02020603050405020304" pitchFamily="18" charset="0"/>
                        <a:cs typeface="Times New Roman" panose="02020603050405020304" pitchFamily="18" charset="0"/>
                      </a:endParaRPr>
                    </a:p>
                    <a:p>
                      <a:pPr algn="l">
                        <a:spcAft>
                          <a:spcPts val="0"/>
                        </a:spcAft>
                      </a:pPr>
                      <a:r>
                        <a:rPr lang="en-US" sz="1400">
                          <a:effectLst/>
                          <a:latin typeface="Times New Roman" panose="02020603050405020304" pitchFamily="18" charset="0"/>
                          <a:cs typeface="Times New Roman" panose="02020603050405020304" pitchFamily="18" charset="0"/>
                        </a:rPr>
                        <a:t>PARAMETERS</a:t>
                      </a:r>
                      <a:endParaRPr lang="en-IN" sz="140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algn="l">
                        <a:spcAft>
                          <a:spcPts val="0"/>
                        </a:spcAft>
                      </a:pPr>
                      <a:r>
                        <a:rPr lang="en-US" sz="1400" b="1">
                          <a:effectLst/>
                          <a:latin typeface="Times New Roman" panose="02020603050405020304" pitchFamily="18" charset="0"/>
                          <a:cs typeface="Times New Roman" panose="02020603050405020304" pitchFamily="18" charset="0"/>
                        </a:rPr>
                        <a:t>1.51E-29</a:t>
                      </a:r>
                      <a:endParaRPr lang="en-IN" sz="1400" b="1">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algn="l">
                        <a:spcAft>
                          <a:spcPts val="0"/>
                        </a:spcAft>
                      </a:pPr>
                      <a:r>
                        <a:rPr lang="en-US" sz="1400" dirty="0">
                          <a:effectLst/>
                          <a:latin typeface="Times New Roman" panose="02020603050405020304" pitchFamily="18" charset="0"/>
                          <a:cs typeface="Times New Roman" panose="02020603050405020304" pitchFamily="18" charset="0"/>
                        </a:rPr>
                        <a:t>1.597239713</a:t>
                      </a:r>
                      <a:endParaRPr lang="en-IN" sz="1400" dirty="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algn="l">
                        <a:spcAft>
                          <a:spcPts val="0"/>
                        </a:spcAft>
                      </a:pPr>
                      <a:r>
                        <a:rPr lang="en-US" sz="1400">
                          <a:effectLst/>
                          <a:latin typeface="Times New Roman" panose="02020603050405020304" pitchFamily="18" charset="0"/>
                          <a:cs typeface="Times New Roman" panose="02020603050405020304" pitchFamily="18" charset="0"/>
                        </a:rPr>
                        <a:t>0.036255639</a:t>
                      </a:r>
                      <a:endParaRPr lang="en-IN" sz="140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r>
              <a:tr h="417195">
                <a:tc>
                  <a:txBody>
                    <a:bodyPr/>
                    <a:lstStyle/>
                    <a:p>
                      <a:pPr algn="l">
                        <a:spcAft>
                          <a:spcPts val="0"/>
                        </a:spcAft>
                      </a:pPr>
                      <a:r>
                        <a:rPr lang="en-US" sz="1400">
                          <a:effectLst/>
                          <a:latin typeface="Times New Roman" panose="02020603050405020304" pitchFamily="18" charset="0"/>
                          <a:cs typeface="Times New Roman" panose="02020603050405020304" pitchFamily="18" charset="0"/>
                        </a:rPr>
                        <a:t>ONE</a:t>
                      </a:r>
                      <a:endParaRPr lang="en-IN" sz="1400">
                        <a:effectLst/>
                        <a:latin typeface="Times New Roman" panose="02020603050405020304" pitchFamily="18" charset="0"/>
                        <a:cs typeface="Times New Roman" panose="02020603050405020304" pitchFamily="18" charset="0"/>
                      </a:endParaRPr>
                    </a:p>
                    <a:p>
                      <a:pPr algn="l">
                        <a:spcAft>
                          <a:spcPts val="0"/>
                        </a:spcAft>
                      </a:pPr>
                      <a:r>
                        <a:rPr lang="en-US" sz="1400">
                          <a:effectLst/>
                          <a:latin typeface="Times New Roman" panose="02020603050405020304" pitchFamily="18" charset="0"/>
                          <a:cs typeface="Times New Roman" panose="02020603050405020304" pitchFamily="18" charset="0"/>
                        </a:rPr>
                        <a:t>PARAMETER</a:t>
                      </a:r>
                      <a:endParaRPr lang="en-IN" sz="140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algn="l">
                        <a:spcAft>
                          <a:spcPts val="0"/>
                        </a:spcAft>
                      </a:pPr>
                      <a:r>
                        <a:rPr lang="en-US" sz="1400" b="1" dirty="0">
                          <a:effectLst/>
                          <a:latin typeface="Times New Roman" panose="02020603050405020304" pitchFamily="18" charset="0"/>
                          <a:cs typeface="Times New Roman" panose="02020603050405020304" pitchFamily="18" charset="0"/>
                        </a:rPr>
                        <a:t>7.63E-30</a:t>
                      </a:r>
                      <a:endParaRPr lang="en-IN" sz="1400" b="1" dirty="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algn="l">
                        <a:spcAft>
                          <a:spcPts val="0"/>
                        </a:spcAft>
                      </a:pPr>
                      <a:r>
                        <a:rPr lang="en-US" sz="1400">
                          <a:effectLst/>
                          <a:latin typeface="Times New Roman" panose="02020603050405020304" pitchFamily="18" charset="0"/>
                          <a:cs typeface="Times New Roman" panose="02020603050405020304" pitchFamily="18" charset="0"/>
                        </a:rPr>
                        <a:t>1.674706574</a:t>
                      </a:r>
                      <a:endParaRPr lang="en-IN" sz="140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algn="l">
                        <a:spcAft>
                          <a:spcPts val="0"/>
                        </a:spcAft>
                      </a:pPr>
                      <a:r>
                        <a:rPr lang="en-US" sz="1400" dirty="0">
                          <a:effectLst/>
                          <a:latin typeface="Times New Roman" panose="02020603050405020304" pitchFamily="18" charset="0"/>
                          <a:cs typeface="Times New Roman" panose="02020603050405020304" pitchFamily="18" charset="0"/>
                        </a:rPr>
                        <a:t>0.030685714</a:t>
                      </a:r>
                      <a:endParaRPr lang="en-IN" sz="1400" dirty="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solidFill>
                  <a:srgbClr val="FF0000"/>
                </a:solidFill>
                <a:latin typeface="Times New Roman" panose="02020603050405020304" pitchFamily="18" charset="0"/>
                <a:cs typeface="Times New Roman" panose="02020603050405020304" pitchFamily="18" charset="0"/>
              </a:rPr>
              <a:t>Contd..</a:t>
            </a:r>
            <a:endParaRPr lang="en-IN" sz="3200"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nvPr>
        </p:nvGraphicFramePr>
        <p:xfrm>
          <a:off x="683568" y="1916832"/>
          <a:ext cx="5328592" cy="1856224"/>
        </p:xfrm>
        <a:graphic>
          <a:graphicData uri="http://schemas.openxmlformats.org/drawingml/2006/table">
            <a:tbl>
              <a:tblPr firstRow="1" firstCol="1" bandRow="1">
                <a:tableStyleId>{F5AB1C69-6EDB-4FF4-983F-18BD219EF322}</a:tableStyleId>
              </a:tblPr>
              <a:tblGrid>
                <a:gridCol w="1305560"/>
                <a:gridCol w="1430744"/>
                <a:gridCol w="1159421"/>
                <a:gridCol w="1432867"/>
              </a:tblGrid>
              <a:tr h="576064">
                <a:tc>
                  <a:txBody>
                    <a:bodyPr/>
                    <a:lstStyle/>
                    <a:p>
                      <a:pPr>
                        <a:spcAft>
                          <a:spcPts val="0"/>
                        </a:spcAft>
                      </a:pPr>
                      <a:r>
                        <a:rPr lang="en-US" sz="1400" dirty="0">
                          <a:effectLst/>
                        </a:rPr>
                        <a:t>RMSE</a:t>
                      </a:r>
                      <a:endParaRPr lang="en-IN" sz="1400" dirty="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a:spcAft>
                          <a:spcPts val="0"/>
                        </a:spcAft>
                      </a:pPr>
                      <a:r>
                        <a:rPr lang="en-US" sz="1400">
                          <a:effectLst/>
                        </a:rPr>
                        <a:t>LINEAR REGRESSION</a:t>
                      </a:r>
                      <a:endParaRPr lang="en-IN" sz="140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algn="ctr">
                        <a:spcAft>
                          <a:spcPts val="0"/>
                        </a:spcAft>
                      </a:pPr>
                      <a:r>
                        <a:rPr lang="en-US" sz="1400">
                          <a:effectLst/>
                        </a:rPr>
                        <a:t>SVR</a:t>
                      </a:r>
                      <a:endParaRPr lang="en-IN" sz="140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a:spcAft>
                          <a:spcPts val="0"/>
                        </a:spcAft>
                      </a:pPr>
                      <a:r>
                        <a:rPr lang="en-US" sz="1400">
                          <a:effectLst/>
                        </a:rPr>
                        <a:t>RANDOM FORREST</a:t>
                      </a:r>
                      <a:endParaRPr lang="en-IN" sz="140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r>
              <a:tr h="0">
                <a:tc>
                  <a:txBody>
                    <a:bodyPr/>
                    <a:lstStyle/>
                    <a:p>
                      <a:pPr>
                        <a:spcAft>
                          <a:spcPts val="0"/>
                        </a:spcAft>
                      </a:pPr>
                      <a:r>
                        <a:rPr lang="en-US" sz="1400">
                          <a:effectLst/>
                        </a:rPr>
                        <a:t>THIRTEEN</a:t>
                      </a:r>
                      <a:endParaRPr lang="en-IN" sz="1400">
                        <a:effectLst/>
                      </a:endParaRPr>
                    </a:p>
                    <a:p>
                      <a:pPr>
                        <a:spcAft>
                          <a:spcPts val="0"/>
                        </a:spcAft>
                      </a:pPr>
                      <a:r>
                        <a:rPr lang="en-US" sz="1400">
                          <a:effectLst/>
                        </a:rPr>
                        <a:t>PARAMETERS</a:t>
                      </a:r>
                      <a:endParaRPr lang="en-IN" sz="140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a:spcAft>
                          <a:spcPts val="0"/>
                        </a:spcAft>
                      </a:pPr>
                      <a:r>
                        <a:rPr lang="en-US" sz="1400" b="1" dirty="0">
                          <a:effectLst/>
                          <a:latin typeface="Times New Roman" panose="02020603050405020304" pitchFamily="18" charset="0"/>
                          <a:cs typeface="Times New Roman" panose="02020603050405020304" pitchFamily="18" charset="0"/>
                        </a:rPr>
                        <a:t>2.02E-13</a:t>
                      </a:r>
                      <a:endParaRPr lang="en-IN" sz="1400" b="1" dirty="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a:spcAft>
                          <a:spcPts val="0"/>
                        </a:spcAft>
                      </a:pPr>
                      <a:r>
                        <a:rPr lang="en-US" sz="1400" dirty="0">
                          <a:effectLst/>
                          <a:latin typeface="Times New Roman" panose="02020603050405020304" pitchFamily="18" charset="0"/>
                          <a:cs typeface="Times New Roman" panose="02020603050405020304" pitchFamily="18" charset="0"/>
                        </a:rPr>
                        <a:t>7.34871003</a:t>
                      </a:r>
                      <a:endParaRPr lang="en-IN" sz="1400" dirty="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a:spcAft>
                          <a:spcPts val="0"/>
                        </a:spcAft>
                      </a:pPr>
                      <a:r>
                        <a:rPr lang="en-US" sz="1400">
                          <a:effectLst/>
                          <a:latin typeface="Times New Roman" panose="02020603050405020304" pitchFamily="18" charset="0"/>
                          <a:cs typeface="Times New Roman" panose="02020603050405020304" pitchFamily="18" charset="0"/>
                        </a:rPr>
                        <a:t>0.204682038</a:t>
                      </a:r>
                      <a:endParaRPr lang="en-IN" sz="140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r>
              <a:tr h="0">
                <a:tc>
                  <a:txBody>
                    <a:bodyPr/>
                    <a:lstStyle/>
                    <a:p>
                      <a:pPr>
                        <a:spcAft>
                          <a:spcPts val="0"/>
                        </a:spcAft>
                      </a:pPr>
                      <a:r>
                        <a:rPr lang="en-US" sz="1400">
                          <a:effectLst/>
                        </a:rPr>
                        <a:t>SEVEN</a:t>
                      </a:r>
                      <a:endParaRPr lang="en-IN" sz="1400">
                        <a:effectLst/>
                      </a:endParaRPr>
                    </a:p>
                    <a:p>
                      <a:pPr>
                        <a:spcAft>
                          <a:spcPts val="0"/>
                        </a:spcAft>
                      </a:pPr>
                      <a:r>
                        <a:rPr lang="en-US" sz="1400">
                          <a:effectLst/>
                        </a:rPr>
                        <a:t>PARAMETERS</a:t>
                      </a:r>
                      <a:endParaRPr lang="en-IN" sz="140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a:spcAft>
                          <a:spcPts val="0"/>
                        </a:spcAft>
                      </a:pPr>
                      <a:r>
                        <a:rPr lang="en-US" sz="1400" b="1" dirty="0">
                          <a:effectLst/>
                          <a:latin typeface="Times New Roman" panose="02020603050405020304" pitchFamily="18" charset="0"/>
                          <a:cs typeface="Times New Roman" panose="02020603050405020304" pitchFamily="18" charset="0"/>
                        </a:rPr>
                        <a:t>3.88E-15</a:t>
                      </a:r>
                      <a:endParaRPr lang="en-IN" sz="1400" b="1" dirty="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a:spcAft>
                          <a:spcPts val="0"/>
                        </a:spcAft>
                      </a:pPr>
                      <a:r>
                        <a:rPr lang="en-US" sz="1400" dirty="0">
                          <a:effectLst/>
                          <a:latin typeface="Times New Roman" panose="02020603050405020304" pitchFamily="18" charset="0"/>
                          <a:cs typeface="Times New Roman" panose="02020603050405020304" pitchFamily="18" charset="0"/>
                        </a:rPr>
                        <a:t>1.263819494</a:t>
                      </a:r>
                      <a:endParaRPr lang="en-IN" sz="1400" dirty="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a:spcAft>
                          <a:spcPts val="0"/>
                        </a:spcAft>
                      </a:pPr>
                      <a:r>
                        <a:rPr lang="en-US" sz="1400" dirty="0">
                          <a:effectLst/>
                          <a:latin typeface="Times New Roman" panose="02020603050405020304" pitchFamily="18" charset="0"/>
                          <a:cs typeface="Times New Roman" panose="02020603050405020304" pitchFamily="18" charset="0"/>
                        </a:rPr>
                        <a:t>0.190409136</a:t>
                      </a:r>
                      <a:endParaRPr lang="en-IN" sz="1400" dirty="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r>
              <a:tr h="0">
                <a:tc>
                  <a:txBody>
                    <a:bodyPr/>
                    <a:lstStyle/>
                    <a:p>
                      <a:pPr>
                        <a:spcAft>
                          <a:spcPts val="0"/>
                        </a:spcAft>
                      </a:pPr>
                      <a:r>
                        <a:rPr lang="en-US" sz="1400">
                          <a:effectLst/>
                        </a:rPr>
                        <a:t>ONE</a:t>
                      </a:r>
                      <a:endParaRPr lang="en-IN" sz="1400">
                        <a:effectLst/>
                      </a:endParaRPr>
                    </a:p>
                    <a:p>
                      <a:pPr>
                        <a:spcAft>
                          <a:spcPts val="0"/>
                        </a:spcAft>
                      </a:pPr>
                      <a:r>
                        <a:rPr lang="en-US" sz="1400">
                          <a:effectLst/>
                        </a:rPr>
                        <a:t>PARAMETER</a:t>
                      </a:r>
                      <a:endParaRPr lang="en-IN" sz="140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a:spcAft>
                          <a:spcPts val="0"/>
                        </a:spcAft>
                      </a:pPr>
                      <a:r>
                        <a:rPr lang="en-US" sz="1400" b="1" dirty="0">
                          <a:effectLst/>
                          <a:latin typeface="Times New Roman" panose="02020603050405020304" pitchFamily="18" charset="0"/>
                          <a:cs typeface="Times New Roman" panose="02020603050405020304" pitchFamily="18" charset="0"/>
                        </a:rPr>
                        <a:t>2.76E-15</a:t>
                      </a:r>
                      <a:endParaRPr lang="en-IN" sz="1400" b="1" dirty="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a:spcAft>
                          <a:spcPts val="0"/>
                        </a:spcAft>
                      </a:pPr>
                      <a:r>
                        <a:rPr lang="en-US" sz="1400">
                          <a:effectLst/>
                          <a:latin typeface="Times New Roman" panose="02020603050405020304" pitchFamily="18" charset="0"/>
                          <a:cs typeface="Times New Roman" panose="02020603050405020304" pitchFamily="18" charset="0"/>
                        </a:rPr>
                        <a:t>1.294104545</a:t>
                      </a:r>
                      <a:endParaRPr lang="en-IN" sz="140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a:spcAft>
                          <a:spcPts val="0"/>
                        </a:spcAft>
                      </a:pPr>
                      <a:r>
                        <a:rPr lang="en-US" sz="1400" dirty="0">
                          <a:effectLst/>
                          <a:latin typeface="Times New Roman" panose="02020603050405020304" pitchFamily="18" charset="0"/>
                          <a:cs typeface="Times New Roman" panose="02020603050405020304" pitchFamily="18" charset="0"/>
                        </a:rPr>
                        <a:t>0.175173383</a:t>
                      </a:r>
                      <a:endParaRPr lang="en-IN" sz="1400" dirty="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r>
            </a:tbl>
          </a:graphicData>
        </a:graphic>
      </p:graphicFrame>
      <p:graphicFrame>
        <p:nvGraphicFramePr>
          <p:cNvPr id="5" name="Table 4"/>
          <p:cNvGraphicFramePr>
            <a:graphicFrameLocks noGrp="1"/>
          </p:cNvGraphicFramePr>
          <p:nvPr/>
        </p:nvGraphicFramePr>
        <p:xfrm>
          <a:off x="755576" y="4149080"/>
          <a:ext cx="5286375" cy="1908027"/>
        </p:xfrm>
        <a:graphic>
          <a:graphicData uri="http://schemas.openxmlformats.org/drawingml/2006/table">
            <a:tbl>
              <a:tblPr firstRow="1" firstCol="1" bandRow="1">
                <a:tableStyleId>{5C22544A-7EE6-4342-B048-85BDC9FD1C3A}</a:tableStyleId>
              </a:tblPr>
              <a:tblGrid>
                <a:gridCol w="1598546"/>
                <a:gridCol w="1437930"/>
                <a:gridCol w="989727"/>
                <a:gridCol w="1260172"/>
              </a:tblGrid>
              <a:tr h="493769">
                <a:tc>
                  <a:txBody>
                    <a:bodyPr/>
                    <a:lstStyle/>
                    <a:p>
                      <a:pPr>
                        <a:spcAft>
                          <a:spcPts val="0"/>
                        </a:spcAft>
                      </a:pPr>
                      <a:r>
                        <a:rPr lang="en-IN" sz="1400" dirty="0">
                          <a:effectLst/>
                          <a:latin typeface="Times New Roman" panose="02020603050405020304" pitchFamily="18" charset="0"/>
                          <a:cs typeface="Times New Roman" panose="02020603050405020304" pitchFamily="18" charset="0"/>
                        </a:rPr>
                        <a:t>R^2</a:t>
                      </a:r>
                      <a:endParaRPr lang="en-IN" sz="1400" dirty="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a:spcAft>
                          <a:spcPts val="0"/>
                        </a:spcAft>
                      </a:pPr>
                      <a:r>
                        <a:rPr lang="en-IN" sz="1400" dirty="0">
                          <a:effectLst/>
                          <a:latin typeface="Times New Roman" panose="02020603050405020304" pitchFamily="18" charset="0"/>
                          <a:cs typeface="Times New Roman" panose="02020603050405020304" pitchFamily="18" charset="0"/>
                        </a:rPr>
                        <a:t>LINEAR REGRESSION</a:t>
                      </a:r>
                      <a:endParaRPr lang="en-IN" sz="1400" dirty="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a:spcAft>
                          <a:spcPts val="0"/>
                        </a:spcAft>
                      </a:pPr>
                      <a:r>
                        <a:rPr lang="en-IN" sz="1400">
                          <a:effectLst/>
                          <a:latin typeface="Times New Roman" panose="02020603050405020304" pitchFamily="18" charset="0"/>
                          <a:cs typeface="Times New Roman" panose="02020603050405020304" pitchFamily="18" charset="0"/>
                        </a:rPr>
                        <a:t>SVR</a:t>
                      </a:r>
                      <a:endParaRPr lang="en-IN" sz="140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a:spcAft>
                          <a:spcPts val="0"/>
                        </a:spcAft>
                      </a:pPr>
                      <a:r>
                        <a:rPr lang="en-IN" sz="1400">
                          <a:effectLst/>
                          <a:latin typeface="Times New Roman" panose="02020603050405020304" pitchFamily="18" charset="0"/>
                          <a:cs typeface="Times New Roman" panose="02020603050405020304" pitchFamily="18" charset="0"/>
                        </a:rPr>
                        <a:t>RANDOM FORREST</a:t>
                      </a:r>
                      <a:endParaRPr lang="en-IN" sz="140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r>
              <a:tr h="493769">
                <a:tc>
                  <a:txBody>
                    <a:bodyPr/>
                    <a:lstStyle/>
                    <a:p>
                      <a:pPr>
                        <a:spcAft>
                          <a:spcPts val="0"/>
                        </a:spcAft>
                      </a:pPr>
                      <a:r>
                        <a:rPr lang="en-IN" sz="1400">
                          <a:effectLst/>
                          <a:latin typeface="Times New Roman" panose="02020603050405020304" pitchFamily="18" charset="0"/>
                          <a:cs typeface="Times New Roman" panose="02020603050405020304" pitchFamily="18" charset="0"/>
                        </a:rPr>
                        <a:t>THIRTEEN</a:t>
                      </a:r>
                      <a:endParaRPr lang="en-IN" sz="1400">
                        <a:effectLst/>
                        <a:latin typeface="Times New Roman" panose="02020603050405020304" pitchFamily="18" charset="0"/>
                        <a:cs typeface="Times New Roman" panose="02020603050405020304" pitchFamily="18" charset="0"/>
                      </a:endParaRPr>
                    </a:p>
                    <a:p>
                      <a:pPr>
                        <a:spcAft>
                          <a:spcPts val="0"/>
                        </a:spcAft>
                      </a:pPr>
                      <a:r>
                        <a:rPr lang="en-IN" sz="1400">
                          <a:effectLst/>
                          <a:latin typeface="Times New Roman" panose="02020603050405020304" pitchFamily="18" charset="0"/>
                          <a:cs typeface="Times New Roman" panose="02020603050405020304" pitchFamily="18" charset="0"/>
                        </a:rPr>
                        <a:t>PARAMETERS</a:t>
                      </a:r>
                      <a:endParaRPr lang="en-IN" sz="140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algn="ctr">
                        <a:spcAft>
                          <a:spcPts val="0"/>
                        </a:spcAft>
                      </a:pPr>
                      <a:r>
                        <a:rPr lang="en-IN" sz="1400" b="1">
                          <a:effectLst/>
                          <a:latin typeface="Times New Roman" panose="02020603050405020304" pitchFamily="18" charset="0"/>
                          <a:cs typeface="Times New Roman" panose="02020603050405020304" pitchFamily="18" charset="0"/>
                        </a:rPr>
                        <a:t>1</a:t>
                      </a:r>
                      <a:endParaRPr lang="en-IN" sz="1400" b="1">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a:spcAft>
                          <a:spcPts val="0"/>
                        </a:spcAft>
                      </a:pPr>
                      <a:r>
                        <a:rPr lang="en-IN" sz="1400">
                          <a:effectLst/>
                          <a:latin typeface="Times New Roman" panose="02020603050405020304" pitchFamily="18" charset="0"/>
                          <a:cs typeface="Times New Roman" panose="02020603050405020304" pitchFamily="18" charset="0"/>
                        </a:rPr>
                        <a:t>0.099007841</a:t>
                      </a:r>
                      <a:endParaRPr lang="en-IN" sz="140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a:spcAft>
                          <a:spcPts val="0"/>
                        </a:spcAft>
                      </a:pPr>
                      <a:r>
                        <a:rPr lang="en-IN" sz="1400">
                          <a:effectLst/>
                          <a:latin typeface="Times New Roman" panose="02020603050405020304" pitchFamily="18" charset="0"/>
                          <a:cs typeface="Times New Roman" panose="02020603050405020304" pitchFamily="18" charset="0"/>
                        </a:rPr>
                        <a:t>0.999243239</a:t>
                      </a:r>
                      <a:endParaRPr lang="en-IN" sz="140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r>
              <a:tr h="246885">
                <a:tc>
                  <a:txBody>
                    <a:bodyPr/>
                    <a:lstStyle/>
                    <a:p>
                      <a:pPr>
                        <a:spcAft>
                          <a:spcPts val="0"/>
                        </a:spcAft>
                      </a:pPr>
                      <a:r>
                        <a:rPr lang="en-IN" sz="1400">
                          <a:effectLst/>
                          <a:latin typeface="Times New Roman" panose="02020603050405020304" pitchFamily="18" charset="0"/>
                          <a:cs typeface="Times New Roman" panose="02020603050405020304" pitchFamily="18" charset="0"/>
                        </a:rPr>
                        <a:t>SEVEN PARAMETERS</a:t>
                      </a:r>
                      <a:endParaRPr lang="en-IN" sz="140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algn="ctr">
                        <a:spcAft>
                          <a:spcPts val="0"/>
                        </a:spcAft>
                      </a:pPr>
                      <a:r>
                        <a:rPr lang="en-IN" sz="1400" b="1" dirty="0">
                          <a:effectLst/>
                          <a:latin typeface="Times New Roman" panose="02020603050405020304" pitchFamily="18" charset="0"/>
                          <a:cs typeface="Times New Roman" panose="02020603050405020304" pitchFamily="18" charset="0"/>
                        </a:rPr>
                        <a:t>1</a:t>
                      </a:r>
                      <a:endParaRPr lang="en-IN" sz="1400" b="1" dirty="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a:spcAft>
                          <a:spcPts val="0"/>
                        </a:spcAft>
                      </a:pPr>
                      <a:r>
                        <a:rPr lang="en-IN" sz="1400">
                          <a:effectLst/>
                          <a:latin typeface="Times New Roman" panose="02020603050405020304" pitchFamily="18" charset="0"/>
                          <a:cs typeface="Times New Roman" panose="02020603050405020304" pitchFamily="18" charset="0"/>
                        </a:rPr>
                        <a:t>0.968163219</a:t>
                      </a:r>
                      <a:endParaRPr lang="en-IN" sz="140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a:spcAft>
                          <a:spcPts val="0"/>
                        </a:spcAft>
                      </a:pPr>
                      <a:r>
                        <a:rPr lang="en-IN" sz="1400">
                          <a:effectLst/>
                          <a:latin typeface="Times New Roman" panose="02020603050405020304" pitchFamily="18" charset="0"/>
                          <a:cs typeface="Times New Roman" panose="02020603050405020304" pitchFamily="18" charset="0"/>
                        </a:rPr>
                        <a:t>0.9992744948</a:t>
                      </a:r>
                      <a:endParaRPr lang="en-IN" sz="140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r>
              <a:tr h="493769">
                <a:tc>
                  <a:txBody>
                    <a:bodyPr/>
                    <a:lstStyle/>
                    <a:p>
                      <a:pPr>
                        <a:spcAft>
                          <a:spcPts val="0"/>
                        </a:spcAft>
                      </a:pPr>
                      <a:r>
                        <a:rPr lang="en-IN" sz="1400">
                          <a:effectLst/>
                          <a:latin typeface="Times New Roman" panose="02020603050405020304" pitchFamily="18" charset="0"/>
                          <a:cs typeface="Times New Roman" panose="02020603050405020304" pitchFamily="18" charset="0"/>
                        </a:rPr>
                        <a:t>ONE</a:t>
                      </a:r>
                      <a:endParaRPr lang="en-IN" sz="1400">
                        <a:effectLst/>
                        <a:latin typeface="Times New Roman" panose="02020603050405020304" pitchFamily="18" charset="0"/>
                        <a:cs typeface="Times New Roman" panose="02020603050405020304" pitchFamily="18" charset="0"/>
                      </a:endParaRPr>
                    </a:p>
                    <a:p>
                      <a:pPr>
                        <a:spcAft>
                          <a:spcPts val="0"/>
                        </a:spcAft>
                      </a:pPr>
                      <a:r>
                        <a:rPr lang="en-IN" sz="1400">
                          <a:effectLst/>
                          <a:latin typeface="Times New Roman" panose="02020603050405020304" pitchFamily="18" charset="0"/>
                          <a:cs typeface="Times New Roman" panose="02020603050405020304" pitchFamily="18" charset="0"/>
                        </a:rPr>
                        <a:t>PARAMETER</a:t>
                      </a:r>
                      <a:endParaRPr lang="en-IN" sz="140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algn="ctr">
                        <a:spcAft>
                          <a:spcPts val="0"/>
                        </a:spcAft>
                      </a:pPr>
                      <a:r>
                        <a:rPr lang="en-IN" sz="1400" b="1" dirty="0">
                          <a:effectLst/>
                          <a:latin typeface="Times New Roman" panose="02020603050405020304" pitchFamily="18" charset="0"/>
                          <a:cs typeface="Times New Roman" panose="02020603050405020304" pitchFamily="18" charset="0"/>
                        </a:rPr>
                        <a:t>1</a:t>
                      </a:r>
                      <a:endParaRPr lang="en-IN" sz="1400" b="1" dirty="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a:spcAft>
                          <a:spcPts val="0"/>
                        </a:spcAft>
                      </a:pPr>
                      <a:r>
                        <a:rPr lang="en-IN" sz="1400">
                          <a:effectLst/>
                          <a:latin typeface="Times New Roman" panose="02020603050405020304" pitchFamily="18" charset="0"/>
                          <a:cs typeface="Times New Roman" panose="02020603050405020304" pitchFamily="18" charset="0"/>
                        </a:rPr>
                        <a:t>0.966550907</a:t>
                      </a:r>
                      <a:endParaRPr lang="en-IN" sz="140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a:spcAft>
                          <a:spcPts val="0"/>
                        </a:spcAft>
                      </a:pPr>
                      <a:r>
                        <a:rPr lang="en-IN" sz="1400" dirty="0">
                          <a:effectLst/>
                          <a:latin typeface="Times New Roman" panose="02020603050405020304" pitchFamily="18" charset="0"/>
                          <a:cs typeface="Times New Roman" panose="02020603050405020304" pitchFamily="18" charset="0"/>
                        </a:rPr>
                        <a:t>0.999386511</a:t>
                      </a:r>
                      <a:endParaRPr lang="en-IN" sz="1400" dirty="0">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solidFill>
                  <a:srgbClr val="FF0000"/>
                </a:solidFill>
                <a:latin typeface="Times New Roman" panose="02020603050405020304" pitchFamily="18" charset="0"/>
                <a:cs typeface="Times New Roman" panose="02020603050405020304" pitchFamily="18" charset="0"/>
              </a:rPr>
              <a:t>Conclusions:</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7544" y="1916831"/>
            <a:ext cx="8229600" cy="4104457"/>
          </a:xfrm>
        </p:spPr>
        <p:txBody>
          <a:bodyPr>
            <a:normAutofit lnSpcReduction="10000"/>
          </a:bodyPr>
          <a:lstStyle/>
          <a:p>
            <a:r>
              <a:rPr lang="en-US" sz="2800" dirty="0">
                <a:latin typeface="Times New Roman" panose="02020603050405020304" pitchFamily="18" charset="0"/>
                <a:cs typeface="Times New Roman" panose="02020603050405020304" pitchFamily="18" charset="0"/>
              </a:rPr>
              <a:t>On comparing the errors among each models (Linear regression, SVR, Random Forrest) least values/errors(MAE,MSE,RMSE) are observed on simple linear regression model.</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Also comparing the R^2/accuracy among each models(Linear -     regression, SVR, Random Forrest) highest R^2 values are observed on simple linear regression model.</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On basis of these two factors we came to conclude that simple linear regression model is the best fit.</a:t>
            </a:r>
            <a:endParaRPr lang="en-US" sz="2800" dirty="0">
              <a:latin typeface="Times New Roman" panose="02020603050405020304" pitchFamily="18" charset="0"/>
              <a:cs typeface="Times New Roman" panose="02020603050405020304" pitchFamily="18" charset="0"/>
            </a:endParaRPr>
          </a:p>
          <a:p>
            <a:pPr marL="0" indent="0">
              <a:buNone/>
            </a:pPr>
            <a:endParaRPr lang="en-IN" sz="2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pPr algn="l"/>
            <a:r>
              <a:rPr lang="en-US" sz="3200" dirty="0">
                <a:solidFill>
                  <a:srgbClr val="FF0000"/>
                </a:solidFill>
                <a:latin typeface="Times New Roman" panose="02020603050405020304" pitchFamily="18" charset="0"/>
                <a:cs typeface="Times New Roman" panose="02020603050405020304" pitchFamily="18" charset="0"/>
              </a:rPr>
              <a:t>References:</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52736"/>
            <a:ext cx="8229600" cy="5544616"/>
          </a:xfrm>
        </p:spPr>
        <p:txBody>
          <a:bodyPr>
            <a:noAutofit/>
          </a:bodyPr>
          <a:lstStyle/>
          <a:p>
            <a:pPr marL="514350" indent="-514350" algn="just">
              <a:buFont typeface="+mj-lt"/>
              <a:buAutoNum type="arabicPeriod"/>
            </a:pPr>
            <a:r>
              <a:rPr lang="en-IN" sz="1600" dirty="0" err="1">
                <a:latin typeface="Times New Roman" panose="02020603050405020304" pitchFamily="18" charset="0"/>
                <a:cs typeface="Times New Roman" panose="02020603050405020304" pitchFamily="18" charset="0"/>
              </a:rPr>
              <a:t>Almaghrebi</a:t>
            </a:r>
            <a:r>
              <a:rPr lang="en-IN" sz="1600" dirty="0">
                <a:latin typeface="Times New Roman" panose="02020603050405020304" pitchFamily="18" charset="0"/>
                <a:cs typeface="Times New Roman" panose="02020603050405020304" pitchFamily="18" charset="0"/>
              </a:rPr>
              <a:t>, A., </a:t>
            </a:r>
            <a:r>
              <a:rPr lang="en-IN" sz="1600" dirty="0" err="1">
                <a:latin typeface="Times New Roman" panose="02020603050405020304" pitchFamily="18" charset="0"/>
                <a:cs typeface="Times New Roman" panose="02020603050405020304" pitchFamily="18" charset="0"/>
              </a:rPr>
              <a:t>Aljuheshi</a:t>
            </a:r>
            <a:r>
              <a:rPr lang="en-IN" sz="1600" dirty="0">
                <a:latin typeface="Times New Roman" panose="02020603050405020304" pitchFamily="18" charset="0"/>
                <a:cs typeface="Times New Roman" panose="02020603050405020304" pitchFamily="18" charset="0"/>
              </a:rPr>
              <a:t>, F., </a:t>
            </a:r>
            <a:r>
              <a:rPr lang="en-IN" sz="1600" dirty="0" err="1">
                <a:latin typeface="Times New Roman" panose="02020603050405020304" pitchFamily="18" charset="0"/>
                <a:cs typeface="Times New Roman" panose="02020603050405020304" pitchFamily="18" charset="0"/>
              </a:rPr>
              <a:t>Rafaie</a:t>
            </a:r>
            <a:r>
              <a:rPr lang="en-IN" sz="1600" dirty="0">
                <a:latin typeface="Times New Roman" panose="02020603050405020304" pitchFamily="18" charset="0"/>
                <a:cs typeface="Times New Roman" panose="02020603050405020304" pitchFamily="18" charset="0"/>
              </a:rPr>
              <a:t>. M., James, K., and </a:t>
            </a:r>
            <a:r>
              <a:rPr lang="en-IN" sz="1600" dirty="0" err="1">
                <a:latin typeface="Times New Roman" panose="02020603050405020304" pitchFamily="18" charset="0"/>
                <a:cs typeface="Times New Roman" panose="02020603050405020304" pitchFamily="18" charset="0"/>
              </a:rPr>
              <a:t>Alahmad</a:t>
            </a:r>
            <a:r>
              <a:rPr lang="en-IN" sz="1600" dirty="0">
                <a:latin typeface="Times New Roman" panose="02020603050405020304" pitchFamily="18" charset="0"/>
                <a:cs typeface="Times New Roman" panose="02020603050405020304" pitchFamily="18" charset="0"/>
              </a:rPr>
              <a:t>, M., 2020. Energies: Data-Driven Charging Demand Prediction at Public Charging Stations Using Supervised Machine Learning Regression Methods. Data Mining Applications for Charging of Electric Vehicles . Energies, 13, 4231. </a:t>
            </a:r>
            <a:endParaRPr lang="en-IN" sz="1600"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IN" sz="1600" dirty="0" err="1">
                <a:latin typeface="Times New Roman" panose="02020603050405020304" pitchFamily="18" charset="0"/>
                <a:cs typeface="Times New Roman" panose="02020603050405020304" pitchFamily="18" charset="0"/>
              </a:rPr>
              <a:t>Shahriar</a:t>
            </a:r>
            <a:r>
              <a:rPr lang="en-IN" sz="1600" dirty="0">
                <a:latin typeface="Times New Roman" panose="02020603050405020304" pitchFamily="18" charset="0"/>
                <a:cs typeface="Times New Roman" panose="02020603050405020304" pitchFamily="18" charset="0"/>
              </a:rPr>
              <a:t>, S., Al-Ali, A.R., Osman, A. H., </a:t>
            </a:r>
            <a:r>
              <a:rPr lang="en-IN" sz="1600" dirty="0" err="1">
                <a:latin typeface="Times New Roman" panose="02020603050405020304" pitchFamily="18" charset="0"/>
                <a:cs typeface="Times New Roman" panose="02020603050405020304" pitchFamily="18" charset="0"/>
              </a:rPr>
              <a:t>Dhou</a:t>
            </a:r>
            <a:r>
              <a:rPr lang="en-IN" sz="1600" dirty="0">
                <a:latin typeface="Times New Roman" panose="02020603050405020304" pitchFamily="18" charset="0"/>
                <a:cs typeface="Times New Roman" panose="02020603050405020304" pitchFamily="18" charset="0"/>
              </a:rPr>
              <a:t>, S., and </a:t>
            </a:r>
            <a:r>
              <a:rPr lang="en-IN" sz="1600" dirty="0" err="1">
                <a:latin typeface="Times New Roman" panose="02020603050405020304" pitchFamily="18" charset="0"/>
                <a:cs typeface="Times New Roman" panose="02020603050405020304" pitchFamily="18" charset="0"/>
              </a:rPr>
              <a:t>Nijim</a:t>
            </a:r>
            <a:r>
              <a:rPr lang="en-IN" sz="1600" dirty="0">
                <a:latin typeface="Times New Roman" panose="02020603050405020304" pitchFamily="18" charset="0"/>
                <a:cs typeface="Times New Roman" panose="02020603050405020304" pitchFamily="18" charset="0"/>
              </a:rPr>
              <a:t>, M., 2020. Machine Learning Approaches for EV Charging </a:t>
            </a:r>
            <a:r>
              <a:rPr lang="en-IN" sz="1600" dirty="0" err="1">
                <a:latin typeface="Times New Roman" panose="02020603050405020304" pitchFamily="18" charset="0"/>
                <a:cs typeface="Times New Roman" panose="02020603050405020304" pitchFamily="18" charset="0"/>
              </a:rPr>
              <a:t>Behavior</a:t>
            </a:r>
            <a:r>
              <a:rPr lang="en-IN" sz="1600" dirty="0">
                <a:latin typeface="Times New Roman" panose="02020603050405020304" pitchFamily="18" charset="0"/>
                <a:cs typeface="Times New Roman" panose="02020603050405020304" pitchFamily="18" charset="0"/>
              </a:rPr>
              <a:t>: A Review. IEEE Access, 8, 168980- 168993.  </a:t>
            </a:r>
            <a:endParaRPr lang="en-IN" sz="1600"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1600" dirty="0" err="1">
                <a:latin typeface="Times New Roman" panose="02020603050405020304" pitchFamily="18" charset="0"/>
                <a:cs typeface="Times New Roman" panose="02020603050405020304" pitchFamily="18" charset="0"/>
              </a:rPr>
              <a:t>Gopalakrishnan</a:t>
            </a:r>
            <a:r>
              <a:rPr lang="en-US" sz="1600" dirty="0">
                <a:latin typeface="Times New Roman" panose="02020603050405020304" pitchFamily="18" charset="0"/>
                <a:cs typeface="Times New Roman" panose="02020603050405020304" pitchFamily="18" charset="0"/>
              </a:rPr>
              <a:t>, R., </a:t>
            </a:r>
            <a:r>
              <a:rPr lang="en-US" sz="1600" dirty="0" err="1">
                <a:latin typeface="Times New Roman" panose="02020603050405020304" pitchFamily="18" charset="0"/>
                <a:cs typeface="Times New Roman" panose="02020603050405020304" pitchFamily="18" charset="0"/>
              </a:rPr>
              <a:t>Biswas</a:t>
            </a:r>
            <a:r>
              <a:rPr lang="en-US" sz="1600" dirty="0">
                <a:latin typeface="Times New Roman" panose="02020603050405020304" pitchFamily="18" charset="0"/>
                <a:cs typeface="Times New Roman" panose="02020603050405020304" pitchFamily="18" charset="0"/>
              </a:rPr>
              <a:t>, A., </a:t>
            </a:r>
            <a:r>
              <a:rPr lang="en-US" sz="1600" dirty="0" err="1">
                <a:latin typeface="Times New Roman" panose="02020603050405020304" pitchFamily="18" charset="0"/>
                <a:cs typeface="Times New Roman" panose="02020603050405020304" pitchFamily="18" charset="0"/>
              </a:rPr>
              <a:t>Lightwala</a:t>
            </a:r>
            <a:r>
              <a:rPr lang="en-US" sz="1600" dirty="0">
                <a:latin typeface="Times New Roman" panose="02020603050405020304" pitchFamily="18" charset="0"/>
                <a:cs typeface="Times New Roman" panose="02020603050405020304" pitchFamily="18" charset="0"/>
              </a:rPr>
              <a:t>, A., </a:t>
            </a:r>
            <a:r>
              <a:rPr lang="en-US" sz="1600" dirty="0" err="1">
                <a:latin typeface="Times New Roman" panose="02020603050405020304" pitchFamily="18" charset="0"/>
                <a:cs typeface="Times New Roman" panose="02020603050405020304" pitchFamily="18" charset="0"/>
              </a:rPr>
              <a:t>Vasudevan</a:t>
            </a:r>
            <a:r>
              <a:rPr lang="en-US" sz="1600" dirty="0">
                <a:latin typeface="Times New Roman" panose="02020603050405020304" pitchFamily="18" charset="0"/>
                <a:cs typeface="Times New Roman" panose="02020603050405020304" pitchFamily="18" charset="0"/>
              </a:rPr>
              <a:t>, S., </a:t>
            </a:r>
            <a:r>
              <a:rPr lang="en-US" sz="1600" dirty="0" err="1">
                <a:latin typeface="Times New Roman" panose="02020603050405020304" pitchFamily="18" charset="0"/>
                <a:cs typeface="Times New Roman" panose="02020603050405020304" pitchFamily="18" charset="0"/>
              </a:rPr>
              <a:t>Dutta</a:t>
            </a:r>
            <a:r>
              <a:rPr lang="en-US" sz="1600" dirty="0">
                <a:latin typeface="Times New Roman" panose="02020603050405020304" pitchFamily="18" charset="0"/>
                <a:cs typeface="Times New Roman" panose="02020603050405020304" pitchFamily="18" charset="0"/>
              </a:rPr>
              <a:t>, &amp; P., </a:t>
            </a:r>
            <a:r>
              <a:rPr lang="en-US" sz="1600" dirty="0" err="1">
                <a:latin typeface="Times New Roman" panose="02020603050405020304" pitchFamily="18" charset="0"/>
                <a:cs typeface="Times New Roman" panose="02020603050405020304" pitchFamily="18" charset="0"/>
              </a:rPr>
              <a:t>Tripathi,A</a:t>
            </a:r>
            <a:r>
              <a:rPr lang="en-US" sz="1600" dirty="0">
                <a:latin typeface="Times New Roman" panose="02020603050405020304" pitchFamily="18" charset="0"/>
                <a:cs typeface="Times New Roman" panose="02020603050405020304" pitchFamily="18" charset="0"/>
              </a:rPr>
              <a:t>., “Demand Prediction and Placement Optimization for Electric Vehicle Charging Stations”. Artificial Intelligence, pp. 3117-3123, 2016.</a:t>
            </a:r>
            <a:endParaRPr lang="en-US" sz="1600"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IN" sz="1600" dirty="0">
                <a:latin typeface="Times New Roman" panose="02020603050405020304" pitchFamily="18" charset="0"/>
                <a:cs typeface="Times New Roman" panose="02020603050405020304" pitchFamily="18" charset="0"/>
              </a:rPr>
              <a:t>Sun, S., Zhang, J., Bi, J., &amp; Wang, Y., “A Machine Learning Method for Predicting Driving Range of Battery Electric Vehicles”. Machine Learning in Transportation, vol. 2019, 2019.</a:t>
            </a:r>
            <a:endParaRPr lang="en-US" sz="1600"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IN" sz="1600" dirty="0">
                <a:latin typeface="Times New Roman" panose="02020603050405020304" pitchFamily="18" charset="0"/>
                <a:cs typeface="Times New Roman" panose="02020603050405020304" pitchFamily="18" charset="0"/>
              </a:rPr>
              <a:t>Fukushima, A., Yano, T., </a:t>
            </a:r>
            <a:r>
              <a:rPr lang="en-IN" sz="1600" dirty="0" err="1">
                <a:latin typeface="Times New Roman" panose="02020603050405020304" pitchFamily="18" charset="0"/>
                <a:cs typeface="Times New Roman" panose="02020603050405020304" pitchFamily="18" charset="0"/>
              </a:rPr>
              <a:t>Imahara</a:t>
            </a:r>
            <a:r>
              <a:rPr lang="en-IN" sz="1600" dirty="0">
                <a:latin typeface="Times New Roman" panose="02020603050405020304" pitchFamily="18" charset="0"/>
                <a:cs typeface="Times New Roman" panose="02020603050405020304" pitchFamily="18" charset="0"/>
              </a:rPr>
              <a:t>, S., </a:t>
            </a:r>
            <a:r>
              <a:rPr lang="en-IN" sz="1600" dirty="0" err="1">
                <a:latin typeface="Times New Roman" panose="02020603050405020304" pitchFamily="18" charset="0"/>
                <a:cs typeface="Times New Roman" panose="02020603050405020304" pitchFamily="18" charset="0"/>
              </a:rPr>
              <a:t>Aisu</a:t>
            </a:r>
            <a:r>
              <a:rPr lang="en-IN" sz="1600" dirty="0">
                <a:latin typeface="Times New Roman" panose="02020603050405020304" pitchFamily="18" charset="0"/>
                <a:cs typeface="Times New Roman" panose="02020603050405020304" pitchFamily="18" charset="0"/>
              </a:rPr>
              <a:t>, H., </a:t>
            </a:r>
            <a:r>
              <a:rPr lang="en-IN" sz="1600" dirty="0" err="1">
                <a:latin typeface="Times New Roman" panose="02020603050405020304" pitchFamily="18" charset="0"/>
                <a:cs typeface="Times New Roman" panose="02020603050405020304" pitchFamily="18" charset="0"/>
              </a:rPr>
              <a:t>Shimokawa</a:t>
            </a:r>
            <a:r>
              <a:rPr lang="en-IN" sz="1600" dirty="0">
                <a:latin typeface="Times New Roman" panose="02020603050405020304" pitchFamily="18" charset="0"/>
                <a:cs typeface="Times New Roman" panose="02020603050405020304" pitchFamily="18" charset="0"/>
              </a:rPr>
              <a:t>, Y., &amp; Shibata, Y., “Prediction of energy consumption for new electric vehicle models by machine learning”. IET Intelligent Transport Systems, 12(9), 1174–1180, 2018.</a:t>
            </a:r>
            <a:endParaRPr lang="en-IN" sz="1600"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1600" dirty="0">
                <a:latin typeface="Times New Roman" panose="02020603050405020304" pitchFamily="18" charset="0"/>
                <a:cs typeface="Times New Roman" panose="02020603050405020304" pitchFamily="18" charset="0"/>
              </a:rPr>
              <a:t>Zhang, J., Wang, Z., Liu, P., &amp; Zhao, Z., “Energy consumption analysis and prediction of electric vehicles based on real-world driving data”. Applied Energy, vol. 275(C), 2020.</a:t>
            </a:r>
            <a:endParaRPr lang="en-US" sz="1600"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1600" dirty="0" err="1">
                <a:latin typeface="Times New Roman" panose="02020603050405020304" pitchFamily="18" charset="0"/>
                <a:cs typeface="Times New Roman" panose="02020603050405020304" pitchFamily="18" charset="0"/>
              </a:rPr>
              <a:t>Grubwinkler</a:t>
            </a:r>
            <a:r>
              <a:rPr lang="en-US" sz="1600" dirty="0">
                <a:latin typeface="Times New Roman" panose="02020603050405020304" pitchFamily="18" charset="0"/>
                <a:cs typeface="Times New Roman" panose="02020603050405020304" pitchFamily="18" charset="0"/>
              </a:rPr>
              <a:t>, S., &amp; </a:t>
            </a:r>
            <a:r>
              <a:rPr lang="en-US" sz="1600" dirty="0" err="1">
                <a:latin typeface="Times New Roman" panose="02020603050405020304" pitchFamily="18" charset="0"/>
                <a:cs typeface="Times New Roman" panose="02020603050405020304" pitchFamily="18" charset="0"/>
              </a:rPr>
              <a:t>Lienkamp</a:t>
            </a:r>
            <a:r>
              <a:rPr lang="en-US" sz="1600" dirty="0">
                <a:latin typeface="Times New Roman" panose="02020603050405020304" pitchFamily="18" charset="0"/>
                <a:cs typeface="Times New Roman" panose="02020603050405020304" pitchFamily="18" charset="0"/>
              </a:rPr>
              <a:t>, M., “Energy Prediction for EVs Using Support Vector Regression Methods”. Intelligent Systems, vol. 323, 2015.</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799" y="-315416"/>
            <a:ext cx="7886700" cy="1325563"/>
          </a:xfrm>
        </p:spPr>
        <p:txBody>
          <a:bodyPr>
            <a:normAutofit/>
          </a:bodyPr>
          <a:lstStyle/>
          <a:p>
            <a:pPr algn="l"/>
            <a:r>
              <a:rPr lang="en-US" sz="3600" dirty="0">
                <a:solidFill>
                  <a:srgbClr val="FF0000"/>
                </a:solidFill>
                <a:latin typeface="Times New Roman" panose="02020603050405020304" pitchFamily="18" charset="0"/>
                <a:cs typeface="Times New Roman" panose="02020603050405020304" pitchFamily="18" charset="0"/>
              </a:rPr>
              <a:t>Contd.</a:t>
            </a:r>
            <a:endParaRPr lang="en-IN" sz="3600" dirty="0">
              <a:solidFill>
                <a:srgbClr val="FF0000"/>
              </a:solidFill>
              <a:latin typeface="Times New Roman" panose="02020603050405020304" pitchFamily="18" charset="0"/>
              <a:cs typeface="Times New Roman" panose="02020603050405020304" pitchFamily="18" charset="0"/>
            </a:endParaRPr>
          </a:p>
        </p:txBody>
      </p:sp>
      <p:graphicFrame>
        <p:nvGraphicFramePr>
          <p:cNvPr id="5" name="Table 5"/>
          <p:cNvGraphicFramePr>
            <a:graphicFrameLocks noGrp="1"/>
          </p:cNvGraphicFramePr>
          <p:nvPr>
            <p:ph idx="1"/>
          </p:nvPr>
        </p:nvGraphicFramePr>
        <p:xfrm>
          <a:off x="179512" y="795585"/>
          <a:ext cx="8784976" cy="6035040"/>
        </p:xfrm>
        <a:graphic>
          <a:graphicData uri="http://schemas.openxmlformats.org/drawingml/2006/table">
            <a:tbl>
              <a:tblPr firstRow="1" bandRow="1">
                <a:tableStyleId>{F5AB1C69-6EDB-4FF4-983F-18BD219EF322}</a:tableStyleId>
              </a:tblPr>
              <a:tblGrid>
                <a:gridCol w="466636"/>
                <a:gridCol w="2255405"/>
                <a:gridCol w="1321636"/>
                <a:gridCol w="2314194"/>
                <a:gridCol w="2427105"/>
              </a:tblGrid>
              <a:tr h="1156956">
                <a:tc>
                  <a:txBody>
                    <a:bodyPr/>
                    <a:lstStyle/>
                    <a:p>
                      <a:r>
                        <a:rPr lang="en-US" dirty="0" err="1">
                          <a:latin typeface="Times New Roman" panose="02020603050405020304" pitchFamily="18" charset="0"/>
                          <a:cs typeface="Times New Roman" panose="02020603050405020304" pitchFamily="18" charset="0"/>
                        </a:rPr>
                        <a:t>Sl</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No.</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Title</a:t>
                      </a:r>
                      <a:r>
                        <a:rPr lang="en-US" baseline="0" dirty="0">
                          <a:latin typeface="Times New Roman" panose="02020603050405020304" pitchFamily="18" charset="0"/>
                          <a:cs typeface="Times New Roman" panose="02020603050405020304" pitchFamily="18" charset="0"/>
                        </a:rPr>
                        <a:t> of the paper</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Authors, </a:t>
                      </a:r>
                      <a:r>
                        <a:rPr lang="en-US" baseline="0" dirty="0">
                          <a:latin typeface="Times New Roman" panose="02020603050405020304" pitchFamily="18" charset="0"/>
                          <a:cs typeface="Times New Roman" panose="02020603050405020304" pitchFamily="18" charset="0"/>
                        </a:rPr>
                        <a:t>year of publication</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Nature of work</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Major findings</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r>
              <a:tr h="2491905">
                <a:tc>
                  <a:txBody>
                    <a:bodyPr/>
                    <a:lstStyle/>
                    <a:p>
                      <a:r>
                        <a:rPr lang="en-US" dirty="0">
                          <a:latin typeface="Times New Roman" panose="02020603050405020304" pitchFamily="18" charset="0"/>
                          <a:cs typeface="Times New Roman" panose="02020603050405020304" pitchFamily="18" charset="0"/>
                        </a:rPr>
                        <a:t>4. </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r>
                        <a:rPr lang="en-US" dirty="0">
                          <a:latin typeface="Times New Roman" panose="02020603050405020304" pitchFamily="18" charset="0"/>
                          <a:cs typeface="Times New Roman" panose="02020603050405020304" pitchFamily="18" charset="0"/>
                        </a:rPr>
                        <a:t>Improved Prediction of Total Energy Consumption and Feature Analysis in Electric Vehicles Using Machine Learning and Shapley Additive Explanations Method</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r>
                        <a:rPr lang="en-IN" dirty="0">
                          <a:latin typeface="Times New Roman" panose="02020603050405020304" pitchFamily="18" charset="0"/>
                          <a:cs typeface="Times New Roman" panose="02020603050405020304" pitchFamily="18" charset="0"/>
                        </a:rPr>
                        <a:t>Sugam Pokharel</a:t>
                      </a:r>
                      <a:r>
                        <a:rPr lang="en-US" dirty="0">
                          <a:latin typeface="Times New Roman" panose="02020603050405020304" pitchFamily="18" charset="0"/>
                          <a:cs typeface="Times New Roman" panose="02020603050405020304" pitchFamily="18" charset="0"/>
                        </a:rPr>
                        <a:t> (2021)</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r>
                        <a:rPr lang="en-US" dirty="0">
                          <a:latin typeface="Times New Roman" panose="02020603050405020304" pitchFamily="18" charset="0"/>
                          <a:cs typeface="Times New Roman" panose="02020603050405020304" pitchFamily="18" charset="0"/>
                        </a:rPr>
                        <a:t>ML models such as multiple linear regression,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SVR were used to investigate the total energy consumption by the EVs. </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r>
                        <a:rPr lang="en-US" dirty="0">
                          <a:latin typeface="Times New Roman" panose="02020603050405020304" pitchFamily="18" charset="0"/>
                          <a:cs typeface="Times New Roman" panose="02020603050405020304" pitchFamily="18" charset="0"/>
                        </a:rPr>
                        <a:t>Compared the ML models performance along with the error analysis and external parameters are  identified using the </a:t>
                      </a:r>
                      <a:r>
                        <a:rPr lang="en-US" dirty="0" err="1">
                          <a:latin typeface="Times New Roman" panose="02020603050405020304" pitchFamily="18" charset="0"/>
                          <a:cs typeface="Times New Roman" panose="02020603050405020304" pitchFamily="18" charset="0"/>
                        </a:rPr>
                        <a:t>shapley</a:t>
                      </a:r>
                      <a:r>
                        <a:rPr lang="en-US" dirty="0">
                          <a:latin typeface="Times New Roman" panose="02020603050405020304" pitchFamily="18" charset="0"/>
                          <a:cs typeface="Times New Roman" panose="02020603050405020304" pitchFamily="18" charset="0"/>
                        </a:rPr>
                        <a:t> additive explanations method</a:t>
                      </a:r>
                      <a:endParaRPr lang="en-IN" dirty="0">
                        <a:latin typeface="Times New Roman" panose="02020603050405020304" pitchFamily="18" charset="0"/>
                        <a:cs typeface="Times New Roman" panose="02020603050405020304" pitchFamily="18" charset="0"/>
                      </a:endParaRPr>
                    </a:p>
                  </a:txBody>
                  <a:tcPr marL="68580" marR="68580"/>
                </a:tc>
              </a:tr>
              <a:tr h="2224915">
                <a:tc>
                  <a:txBody>
                    <a:bodyPr/>
                    <a:lstStyle/>
                    <a:p>
                      <a:r>
                        <a:rPr lang="en-US" dirty="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r>
                        <a:rPr lang="en-US" dirty="0">
                          <a:latin typeface="Times New Roman" panose="02020603050405020304" pitchFamily="18" charset="0"/>
                          <a:cs typeface="Times New Roman" panose="02020603050405020304" pitchFamily="18" charset="0"/>
                        </a:rPr>
                        <a:t>Data-Driven Charging Demand Prediction at Public Charging Stations Using Supervised</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Machine Learning Regression Methods</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err="1">
                          <a:latin typeface="Times New Roman" panose="02020603050405020304" pitchFamily="18" charset="0"/>
                          <a:cs typeface="Times New Roman" panose="02020603050405020304" pitchFamily="18" charset="0"/>
                        </a:rPr>
                        <a:t>Almaghrebi</a:t>
                      </a:r>
                      <a:r>
                        <a:rPr lang="en-US" dirty="0">
                          <a:latin typeface="Times New Roman" panose="02020603050405020304" pitchFamily="18" charset="0"/>
                          <a:cs typeface="Times New Roman" panose="02020603050405020304" pitchFamily="18" charset="0"/>
                        </a:rPr>
                        <a:t> et al. (2020)</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Collection of charging events from public charging</a:t>
                      </a:r>
                      <a:r>
                        <a:rPr lang="en-US" baseline="0" dirty="0">
                          <a:latin typeface="Times New Roman" panose="02020603050405020304" pitchFamily="18" charset="0"/>
                          <a:cs typeface="Times New Roman" panose="02020603050405020304" pitchFamily="18" charset="0"/>
                        </a:rPr>
                        <a:t> stations and showing the results on energy demand</a:t>
                      </a:r>
                      <a:endParaRPr lang="en-US" dirty="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defRPr/>
                      </a:pPr>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Three machine learning methods are used to predict the energy demand and</a:t>
                      </a:r>
                      <a:r>
                        <a:rPr lang="en-US" baseline="0" dirty="0">
                          <a:latin typeface="Times New Roman" panose="02020603050405020304" pitchFamily="18" charset="0"/>
                          <a:cs typeface="Times New Roman" panose="02020603050405020304" pitchFamily="18" charset="0"/>
                        </a:rPr>
                        <a:t> through evaluation metrics, analyzing these method performances</a:t>
                      </a:r>
                      <a:endParaRPr lang="en-US" dirty="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defRPr/>
                      </a:pPr>
                      <a:endParaRPr lang="en-IN" dirty="0">
                        <a:latin typeface="Times New Roman" panose="02020603050405020304" pitchFamily="18" charset="0"/>
                        <a:cs typeface="Times New Roman" panose="02020603050405020304" pitchFamily="18" charset="0"/>
                      </a:endParaRPr>
                    </a:p>
                  </a:txBody>
                  <a:tcPr marL="68580" marR="68580"/>
                </a:tc>
              </a:tr>
            </a:tbl>
          </a:graphicData>
        </a:graphic>
      </p:graphicFrame>
      <p:sp>
        <p:nvSpPr>
          <p:cNvPr id="3" name="Slide Number Placeholder 2"/>
          <p:cNvSpPr>
            <a:spLocks noGrp="1"/>
          </p:cNvSpPr>
          <p:nvPr>
            <p:ph type="sldNum" sz="quarter" idx="12"/>
          </p:nvPr>
        </p:nvSpPr>
        <p:spPr/>
        <p:txBody>
          <a:bodyPr/>
          <a:lstStyle/>
          <a:p>
            <a:fld id="{5C7EBDF9-711D-4B27-B12D-BB7A6D02A401}" type="slidenum">
              <a:rPr lang="en-IN" smtClean="0"/>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526" y="-171400"/>
            <a:ext cx="7886700" cy="892744"/>
          </a:xfrm>
        </p:spPr>
        <p:txBody>
          <a:bodyPr>
            <a:normAutofit/>
          </a:bodyPr>
          <a:lstStyle/>
          <a:p>
            <a:pPr algn="l"/>
            <a:r>
              <a:rPr lang="en-US" sz="3200" dirty="0">
                <a:solidFill>
                  <a:srgbClr val="FF0000"/>
                </a:solidFill>
                <a:latin typeface="Times New Roman" panose="02020603050405020304" pitchFamily="18" charset="0"/>
                <a:cs typeface="Times New Roman" panose="02020603050405020304" pitchFamily="18" charset="0"/>
              </a:rPr>
              <a:t>Contd.</a:t>
            </a:r>
            <a:endParaRPr lang="en-IN" sz="3200" dirty="0">
              <a:solidFill>
                <a:srgbClr val="FF0000"/>
              </a:solidFill>
              <a:latin typeface="Times New Roman" panose="02020603050405020304" pitchFamily="18" charset="0"/>
              <a:cs typeface="Times New Roman" panose="02020603050405020304" pitchFamily="18" charset="0"/>
            </a:endParaRPr>
          </a:p>
        </p:txBody>
      </p:sp>
      <p:graphicFrame>
        <p:nvGraphicFramePr>
          <p:cNvPr id="5" name="Table 5"/>
          <p:cNvGraphicFramePr>
            <a:graphicFrameLocks noGrp="1"/>
          </p:cNvGraphicFramePr>
          <p:nvPr>
            <p:ph idx="1"/>
          </p:nvPr>
        </p:nvGraphicFramePr>
        <p:xfrm>
          <a:off x="251520" y="721344"/>
          <a:ext cx="8435279" cy="5726391"/>
        </p:xfrm>
        <a:graphic>
          <a:graphicData uri="http://schemas.openxmlformats.org/drawingml/2006/table">
            <a:tbl>
              <a:tblPr firstRow="1" bandRow="1">
                <a:tableStyleId>{F5AB1C69-6EDB-4FF4-983F-18BD219EF322}</a:tableStyleId>
              </a:tblPr>
              <a:tblGrid>
                <a:gridCol w="469143"/>
                <a:gridCol w="1616211"/>
                <a:gridCol w="1392773"/>
                <a:gridCol w="2283232"/>
                <a:gridCol w="2673920"/>
              </a:tblGrid>
              <a:tr h="1097335">
                <a:tc>
                  <a:txBody>
                    <a:bodyPr/>
                    <a:lstStyle/>
                    <a:p>
                      <a:r>
                        <a:rPr lang="en-US" dirty="0" err="1">
                          <a:latin typeface="Times New Roman" panose="02020603050405020304" pitchFamily="18" charset="0"/>
                          <a:cs typeface="Times New Roman" panose="02020603050405020304" pitchFamily="18" charset="0"/>
                        </a:rPr>
                        <a:t>Sl</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No.</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Title</a:t>
                      </a:r>
                      <a:r>
                        <a:rPr lang="en-US" baseline="0" dirty="0">
                          <a:latin typeface="Times New Roman" panose="02020603050405020304" pitchFamily="18" charset="0"/>
                          <a:cs typeface="Times New Roman" panose="02020603050405020304" pitchFamily="18" charset="0"/>
                        </a:rPr>
                        <a:t> of the paper</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Authors, </a:t>
                      </a:r>
                      <a:r>
                        <a:rPr lang="en-US" baseline="0" dirty="0">
                          <a:latin typeface="Times New Roman" panose="02020603050405020304" pitchFamily="18" charset="0"/>
                          <a:cs typeface="Times New Roman" panose="02020603050405020304" pitchFamily="18" charset="0"/>
                        </a:rPr>
                        <a:t>year of publication</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Nature of work</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Major findings</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r>
              <a:tr h="2174181">
                <a:tc>
                  <a:txBody>
                    <a:bodyPr/>
                    <a:lstStyle/>
                    <a:p>
                      <a:r>
                        <a:rPr lang="en-US" dirty="0">
                          <a:latin typeface="Times New Roman" panose="02020603050405020304" pitchFamily="18" charset="0"/>
                          <a:cs typeface="Times New Roman" panose="02020603050405020304" pitchFamily="18" charset="0"/>
                        </a:rPr>
                        <a:t>6. </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Machine Learning Approaches for EV Charging Behavior</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Shahriar et al. (2020)</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Focused on developing smart scheduling algorithms to manage the demand for public charging using modeling and optimization</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Providing comprehensive review for the use of supervised and unsupervised ML as well as Deep Neural Networks for charging behavior analysis and prediction</a:t>
                      </a:r>
                      <a:endParaRPr lang="en-IN" dirty="0">
                        <a:latin typeface="Times New Roman" panose="02020603050405020304" pitchFamily="18" charset="0"/>
                        <a:cs typeface="Times New Roman" panose="02020603050405020304" pitchFamily="18" charset="0"/>
                      </a:endParaRPr>
                    </a:p>
                  </a:txBody>
                  <a:tcPr marL="68580" marR="68580"/>
                </a:tc>
              </a:tr>
              <a:tr h="2363490">
                <a:tc>
                  <a:txBody>
                    <a:bodyPr/>
                    <a:lstStyle/>
                    <a:p>
                      <a:r>
                        <a:rPr lang="en-US" dirty="0">
                          <a:latin typeface="Times New Roman" panose="02020603050405020304" pitchFamily="18" charset="0"/>
                          <a:cs typeface="Times New Roman" panose="02020603050405020304" pitchFamily="18" charset="0"/>
                        </a:rPr>
                        <a:t>7</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A Machine Learning Method for Predicting Driving Range of Battery Electric Vehicles</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Sun et al. (2019)</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latin typeface="Times New Roman" panose="02020603050405020304" pitchFamily="18" charset="0"/>
                          <a:cs typeface="Times New Roman" panose="02020603050405020304" pitchFamily="18" charset="0"/>
                        </a:rPr>
                        <a:t>To improve the driving range prediction accuracy to provide reliable information to EV users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latin typeface="Times New Roman" panose="02020603050405020304" pitchFamily="18" charset="0"/>
                          <a:cs typeface="Times New Roman" panose="02020603050405020304" pitchFamily="18" charset="0"/>
                        </a:rPr>
                        <a:t>Predicted Driving range using </a:t>
                      </a:r>
                      <a:r>
                        <a:rPr lang="en-US" dirty="0">
                          <a:latin typeface="Times New Roman" panose="02020603050405020304" pitchFamily="18" charset="0"/>
                          <a:cs typeface="Times New Roman" panose="02020603050405020304" pitchFamily="18" charset="0"/>
                        </a:rPr>
                        <a:t>gradient boosting decision tree algorithm and compared with conventional multiple linear regression</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r>
            </a:tbl>
          </a:graphicData>
        </a:graphic>
      </p:graphicFrame>
      <p:sp>
        <p:nvSpPr>
          <p:cNvPr id="3" name="Slide Number Placeholder 2"/>
          <p:cNvSpPr>
            <a:spLocks noGrp="1"/>
          </p:cNvSpPr>
          <p:nvPr>
            <p:ph type="sldNum" sz="quarter" idx="12"/>
          </p:nvPr>
        </p:nvSpPr>
        <p:spPr/>
        <p:txBody>
          <a:bodyPr/>
          <a:lstStyle/>
          <a:p>
            <a:fld id="{5C7EBDF9-711D-4B27-B12D-BB7A6D02A401}" type="slidenum">
              <a:rPr lang="en-IN" smtClean="0"/>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14" y="163773"/>
            <a:ext cx="7886700" cy="709685"/>
          </a:xfrm>
        </p:spPr>
        <p:txBody>
          <a:bodyPr>
            <a:normAutofit/>
          </a:bodyPr>
          <a:lstStyle/>
          <a:p>
            <a:pPr algn="l"/>
            <a:r>
              <a:rPr lang="en-US" sz="3200" dirty="0">
                <a:solidFill>
                  <a:srgbClr val="FF0000"/>
                </a:solidFill>
                <a:latin typeface="Times New Roman" panose="02020603050405020304" pitchFamily="18" charset="0"/>
                <a:cs typeface="Times New Roman" panose="02020603050405020304" pitchFamily="18" charset="0"/>
              </a:rPr>
              <a:t>Contd.</a:t>
            </a:r>
            <a:endParaRPr lang="en-IN" sz="3200" dirty="0">
              <a:solidFill>
                <a:srgbClr val="FF0000"/>
              </a:solidFill>
              <a:latin typeface="Times New Roman" panose="02020603050405020304" pitchFamily="18" charset="0"/>
              <a:cs typeface="Times New Roman" panose="02020603050405020304" pitchFamily="18" charset="0"/>
            </a:endParaRPr>
          </a:p>
        </p:txBody>
      </p:sp>
      <p:graphicFrame>
        <p:nvGraphicFramePr>
          <p:cNvPr id="5" name="Table 5"/>
          <p:cNvGraphicFramePr>
            <a:graphicFrameLocks noGrp="1"/>
          </p:cNvGraphicFramePr>
          <p:nvPr>
            <p:ph idx="1"/>
          </p:nvPr>
        </p:nvGraphicFramePr>
        <p:xfrm>
          <a:off x="457200" y="873458"/>
          <a:ext cx="8392387" cy="5581883"/>
        </p:xfrm>
        <a:graphic>
          <a:graphicData uri="http://schemas.openxmlformats.org/drawingml/2006/table">
            <a:tbl>
              <a:tblPr firstRow="1" bandRow="1">
                <a:tableStyleId>{F5AB1C69-6EDB-4FF4-983F-18BD219EF322}</a:tableStyleId>
              </a:tblPr>
              <a:tblGrid>
                <a:gridCol w="466757"/>
                <a:gridCol w="1644372"/>
                <a:gridCol w="1247370"/>
                <a:gridCol w="2173187"/>
                <a:gridCol w="2860701"/>
              </a:tblGrid>
              <a:tr h="1284203">
                <a:tc>
                  <a:txBody>
                    <a:bodyPr/>
                    <a:lstStyle/>
                    <a:p>
                      <a:r>
                        <a:rPr lang="en-US" dirty="0" err="1">
                          <a:latin typeface="Times New Roman" panose="02020603050405020304" pitchFamily="18" charset="0"/>
                          <a:cs typeface="Times New Roman" panose="02020603050405020304" pitchFamily="18" charset="0"/>
                        </a:rPr>
                        <a:t>Sl</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No.</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Title</a:t>
                      </a:r>
                      <a:r>
                        <a:rPr lang="en-US" baseline="0" dirty="0">
                          <a:latin typeface="Times New Roman" panose="02020603050405020304" pitchFamily="18" charset="0"/>
                          <a:cs typeface="Times New Roman" panose="02020603050405020304" pitchFamily="18" charset="0"/>
                        </a:rPr>
                        <a:t> of the paper</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Authors,</a:t>
                      </a:r>
                      <a:r>
                        <a:rPr lang="en-US" baseline="0" dirty="0">
                          <a:latin typeface="Times New Roman" panose="02020603050405020304" pitchFamily="18" charset="0"/>
                          <a:cs typeface="Times New Roman" panose="02020603050405020304" pitchFamily="18" charset="0"/>
                        </a:rPr>
                        <a:t> year of publication</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Nature of work</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Major findings</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r>
              <a:tr h="2247355">
                <a:tc>
                  <a:txBody>
                    <a:bodyPr/>
                    <a:lstStyle/>
                    <a:p>
                      <a:r>
                        <a:rPr lang="en-US" dirty="0">
                          <a:latin typeface="Times New Roman" panose="02020603050405020304" pitchFamily="18" charset="0"/>
                          <a:cs typeface="Times New Roman" panose="02020603050405020304" pitchFamily="18" charset="0"/>
                        </a:rPr>
                        <a:t>8. </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r>
                        <a:rPr lang="en-US" dirty="0">
                          <a:latin typeface="Times New Roman" panose="02020603050405020304" pitchFamily="18" charset="0"/>
                          <a:cs typeface="Times New Roman" panose="02020603050405020304" pitchFamily="18" charset="0"/>
                        </a:rPr>
                        <a:t>Prediction of energy consumption for new electric vehicle models by machine learning</a:t>
                      </a:r>
                      <a:endParaRPr lang="en-US"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pt-BR" dirty="0">
                          <a:latin typeface="Times New Roman" panose="02020603050405020304" pitchFamily="18" charset="0"/>
                          <a:cs typeface="Times New Roman" panose="02020603050405020304" pitchFamily="18" charset="0"/>
                        </a:rPr>
                        <a:t>Fukushima et al. (2021)</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latin typeface="Times New Roman" panose="02020603050405020304" pitchFamily="18" charset="0"/>
                          <a:cs typeface="Times New Roman" panose="02020603050405020304" pitchFamily="18" charset="0"/>
                        </a:rPr>
                        <a:t>To recommend suitable EVs based on driving range and energy consumption</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c>
                  <a:txBody>
                    <a:bodyPr/>
                    <a:lstStyle/>
                    <a:p>
                      <a:r>
                        <a:rPr lang="en-IN" dirty="0">
                          <a:latin typeface="Times New Roman" panose="02020603050405020304" pitchFamily="18" charset="0"/>
                          <a:cs typeface="Times New Roman" panose="02020603050405020304" pitchFamily="18" charset="0"/>
                        </a:rPr>
                        <a:t>Predicted the energy consumption for new EVs </a:t>
                      </a:r>
                      <a:r>
                        <a:rPr lang="en-US" dirty="0">
                          <a:latin typeface="Times New Roman" panose="02020603050405020304" pitchFamily="18" charset="0"/>
                          <a:cs typeface="Times New Roman" panose="02020603050405020304" pitchFamily="18" charset="0"/>
                        </a:rPr>
                        <a:t>using a new transfer learning method that constructs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prediction models using other, more sufficient data on popular EV</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models. </a:t>
                      </a:r>
                      <a:endParaRPr lang="en-IN" dirty="0">
                        <a:latin typeface="Times New Roman" panose="02020603050405020304" pitchFamily="18" charset="0"/>
                        <a:cs typeface="Times New Roman" panose="02020603050405020304" pitchFamily="18" charset="0"/>
                      </a:endParaRPr>
                    </a:p>
                  </a:txBody>
                  <a:tcPr marL="68580" marR="68580"/>
                </a:tc>
              </a:tr>
              <a:tr h="2006567">
                <a:tc>
                  <a:txBody>
                    <a:bodyPr/>
                    <a:lstStyle/>
                    <a:p>
                      <a:r>
                        <a:rPr lang="en-US" dirty="0">
                          <a:latin typeface="Times New Roman" panose="02020603050405020304" pitchFamily="18" charset="0"/>
                          <a:cs typeface="Times New Roman" panose="02020603050405020304" pitchFamily="18" charset="0"/>
                        </a:rPr>
                        <a:t>9</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r>
                        <a:rPr lang="en-US" dirty="0">
                          <a:latin typeface="Times New Roman" panose="02020603050405020304" pitchFamily="18" charset="0"/>
                          <a:cs typeface="Times New Roman" panose="02020603050405020304" pitchFamily="18" charset="0"/>
                        </a:rPr>
                        <a:t>Household EV Charging Demand Prediction using</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Machine and Ensemble Learning</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latin typeface="Times New Roman" panose="02020603050405020304" pitchFamily="18" charset="0"/>
                          <a:cs typeface="Times New Roman" panose="02020603050405020304" pitchFamily="18" charset="0"/>
                        </a:rPr>
                        <a:t>Ai et al. (2020)</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To evaluate Household EV charging demand, which is a primary factor for designing smart EV solutions</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Proposed a two-layer hybrid stacking ensemble learning method for better prediction</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r>
            </a:tbl>
          </a:graphicData>
        </a:graphic>
      </p:graphicFrame>
      <p:sp>
        <p:nvSpPr>
          <p:cNvPr id="3" name="Slide Number Placeholder 2"/>
          <p:cNvSpPr>
            <a:spLocks noGrp="1"/>
          </p:cNvSpPr>
          <p:nvPr>
            <p:ph type="sldNum" sz="quarter" idx="12"/>
          </p:nvPr>
        </p:nvSpPr>
        <p:spPr/>
        <p:txBody>
          <a:bodyPr/>
          <a:lstStyle/>
          <a:p>
            <a:fld id="{5C7EBDF9-711D-4B27-B12D-BB7A6D02A401}" type="slidenum">
              <a:rPr lang="en-IN" smtClean="0"/>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836" y="-99392"/>
            <a:ext cx="7886700" cy="859809"/>
          </a:xfrm>
        </p:spPr>
        <p:txBody>
          <a:bodyPr>
            <a:normAutofit/>
          </a:bodyPr>
          <a:lstStyle/>
          <a:p>
            <a:pPr algn="l"/>
            <a:r>
              <a:rPr lang="en-US" sz="3200" dirty="0">
                <a:solidFill>
                  <a:srgbClr val="FF0000"/>
                </a:solidFill>
                <a:latin typeface="Times New Roman" panose="02020603050405020304" pitchFamily="18" charset="0"/>
                <a:cs typeface="Times New Roman" panose="02020603050405020304" pitchFamily="18" charset="0"/>
              </a:rPr>
              <a:t>Contd.</a:t>
            </a:r>
            <a:endParaRPr lang="en-IN" sz="3200" dirty="0">
              <a:solidFill>
                <a:srgbClr val="FF0000"/>
              </a:solidFill>
              <a:latin typeface="Times New Roman" panose="02020603050405020304" pitchFamily="18" charset="0"/>
              <a:cs typeface="Times New Roman" panose="02020603050405020304" pitchFamily="18" charset="0"/>
            </a:endParaRPr>
          </a:p>
        </p:txBody>
      </p:sp>
      <p:graphicFrame>
        <p:nvGraphicFramePr>
          <p:cNvPr id="5" name="Table 5"/>
          <p:cNvGraphicFramePr>
            <a:graphicFrameLocks noGrp="1"/>
          </p:cNvGraphicFramePr>
          <p:nvPr>
            <p:ph idx="1"/>
          </p:nvPr>
        </p:nvGraphicFramePr>
        <p:xfrm>
          <a:off x="459150" y="620688"/>
          <a:ext cx="8291014" cy="6035040"/>
        </p:xfrm>
        <a:graphic>
          <a:graphicData uri="http://schemas.openxmlformats.org/drawingml/2006/table">
            <a:tbl>
              <a:tblPr firstRow="1" bandRow="1">
                <a:tableStyleId>{F5AB1C69-6EDB-4FF4-983F-18BD219EF322}</a:tableStyleId>
              </a:tblPr>
              <a:tblGrid>
                <a:gridCol w="439235"/>
                <a:gridCol w="1785969"/>
                <a:gridCol w="1398875"/>
                <a:gridCol w="2450179"/>
                <a:gridCol w="2216756"/>
              </a:tblGrid>
              <a:tr h="1177222">
                <a:tc>
                  <a:txBody>
                    <a:bodyPr/>
                    <a:lstStyle/>
                    <a:p>
                      <a:r>
                        <a:rPr lang="en-US" dirty="0" err="1">
                          <a:latin typeface="Times New Roman" panose="02020603050405020304" pitchFamily="18" charset="0"/>
                          <a:cs typeface="Times New Roman" panose="02020603050405020304" pitchFamily="18" charset="0"/>
                        </a:rPr>
                        <a:t>Sl</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No.</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Title</a:t>
                      </a:r>
                      <a:r>
                        <a:rPr lang="en-US" baseline="0" dirty="0">
                          <a:latin typeface="Times New Roman" panose="02020603050405020304" pitchFamily="18" charset="0"/>
                          <a:cs typeface="Times New Roman" panose="02020603050405020304" pitchFamily="18" charset="0"/>
                        </a:rPr>
                        <a:t> of the paper</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Authors, </a:t>
                      </a:r>
                      <a:r>
                        <a:rPr lang="en-US" baseline="0" dirty="0">
                          <a:latin typeface="Times New Roman" panose="02020603050405020304" pitchFamily="18" charset="0"/>
                          <a:cs typeface="Times New Roman" panose="02020603050405020304" pitchFamily="18" charset="0"/>
                        </a:rPr>
                        <a:t>year of publication</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Nature of work</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Major findings</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r>
              <a:tr h="2263888">
                <a:tc>
                  <a:txBody>
                    <a:bodyPr/>
                    <a:lstStyle/>
                    <a:p>
                      <a:r>
                        <a:rPr lang="en-US" dirty="0">
                          <a:latin typeface="Times New Roman" panose="02020603050405020304" pitchFamily="18" charset="0"/>
                          <a:cs typeface="Times New Roman" panose="02020603050405020304" pitchFamily="18" charset="0"/>
                        </a:rPr>
                        <a:t>10.</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r>
                        <a:rPr lang="en-US" dirty="0">
                          <a:latin typeface="Times New Roman" panose="02020603050405020304" pitchFamily="18" charset="0"/>
                          <a:cs typeface="Times New Roman" panose="02020603050405020304" pitchFamily="18" charset="0"/>
                        </a:rPr>
                        <a:t>Demand Prediction and Placement Optimization for</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Electric Vehicle Charging Stations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latin typeface="Times New Roman" panose="02020603050405020304" pitchFamily="18" charset="0"/>
                          <a:cs typeface="Times New Roman" panose="02020603050405020304" pitchFamily="18" charset="0"/>
                        </a:rPr>
                        <a:t>Gopalakrishnan et al. (2019)</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latin typeface="Times New Roman" panose="02020603050405020304" pitchFamily="18" charset="0"/>
                          <a:cs typeface="Times New Roman" panose="02020603050405020304" pitchFamily="18" charset="0"/>
                        </a:rPr>
                        <a:t>Predicting Energy demand and optimal location of Charging station for EVs </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c>
                  <a:txBody>
                    <a:bodyPr/>
                    <a:lstStyle/>
                    <a:p>
                      <a:r>
                        <a:rPr lang="en-US" dirty="0">
                          <a:latin typeface="Times New Roman" panose="02020603050405020304" pitchFamily="18" charset="0"/>
                          <a:cs typeface="Times New Roman" panose="02020603050405020304" pitchFamily="18" charset="0"/>
                        </a:rPr>
                        <a:t>a supervised multi-view learning framework</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using Canonical Correlation Analysis (CCA) for demand prediction</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r>
              <a:tr h="2535554">
                <a:tc>
                  <a:txBody>
                    <a:bodyPr/>
                    <a:lstStyle/>
                    <a:p>
                      <a:r>
                        <a:rPr lang="en-IN" dirty="0">
                          <a:latin typeface="Times New Roman" panose="02020603050405020304" pitchFamily="18" charset="0"/>
                          <a:cs typeface="Times New Roman" panose="02020603050405020304" pitchFamily="18" charset="0"/>
                        </a:rPr>
                        <a:t>11.</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Prediction of plug-in electric vehicle's state-of-charge using gradient boosting method and random forest method</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Deb et al. (2020)</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Prediction of State of charge which is a vital factor in order to decide the mode of operation.</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Using GBM and random forest with additional trees to predict SOC</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r>
            </a:tbl>
          </a:graphicData>
        </a:graphic>
      </p:graphicFrame>
      <p:sp>
        <p:nvSpPr>
          <p:cNvPr id="3" name="Slide Number Placeholder 2"/>
          <p:cNvSpPr>
            <a:spLocks noGrp="1"/>
          </p:cNvSpPr>
          <p:nvPr>
            <p:ph type="sldNum" sz="quarter" idx="12"/>
          </p:nvPr>
        </p:nvSpPr>
        <p:spPr/>
        <p:txBody>
          <a:bodyPr/>
          <a:lstStyle/>
          <a:p>
            <a:fld id="{5C7EBDF9-711D-4B27-B12D-BB7A6D02A401}" type="slidenum">
              <a:rPr lang="en-IN" smtClean="0"/>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15416"/>
            <a:ext cx="7886700" cy="1325563"/>
          </a:xfrm>
        </p:spPr>
        <p:txBody>
          <a:bodyPr>
            <a:normAutofit/>
          </a:bodyPr>
          <a:lstStyle/>
          <a:p>
            <a:pPr algn="l"/>
            <a:r>
              <a:rPr lang="en-US" sz="3200" dirty="0">
                <a:solidFill>
                  <a:srgbClr val="FF0000"/>
                </a:solidFill>
                <a:latin typeface="Times New Roman" panose="02020603050405020304" pitchFamily="18" charset="0"/>
                <a:cs typeface="Times New Roman" panose="02020603050405020304" pitchFamily="18" charset="0"/>
              </a:rPr>
              <a:t>Contd. </a:t>
            </a:r>
            <a:endParaRPr lang="en-IN" sz="3200" dirty="0">
              <a:solidFill>
                <a:srgbClr val="FF0000"/>
              </a:solidFill>
              <a:latin typeface="Times New Roman" panose="02020603050405020304" pitchFamily="18" charset="0"/>
              <a:cs typeface="Times New Roman" panose="02020603050405020304" pitchFamily="18" charset="0"/>
            </a:endParaRPr>
          </a:p>
        </p:txBody>
      </p:sp>
      <p:graphicFrame>
        <p:nvGraphicFramePr>
          <p:cNvPr id="5" name="Table 5"/>
          <p:cNvGraphicFramePr>
            <a:graphicFrameLocks noGrp="1"/>
          </p:cNvGraphicFramePr>
          <p:nvPr>
            <p:ph idx="1"/>
          </p:nvPr>
        </p:nvGraphicFramePr>
        <p:xfrm>
          <a:off x="323528" y="647250"/>
          <a:ext cx="8363271" cy="6035040"/>
        </p:xfrm>
        <a:graphic>
          <a:graphicData uri="http://schemas.openxmlformats.org/drawingml/2006/table">
            <a:tbl>
              <a:tblPr firstRow="1" bandRow="1">
                <a:tableStyleId>{F5AB1C69-6EDB-4FF4-983F-18BD219EF322}</a:tableStyleId>
              </a:tblPr>
              <a:tblGrid>
                <a:gridCol w="483592"/>
                <a:gridCol w="1884890"/>
                <a:gridCol w="1424798"/>
                <a:gridCol w="2159459"/>
                <a:gridCol w="2410532"/>
              </a:tblGrid>
              <a:tr h="1158814">
                <a:tc>
                  <a:txBody>
                    <a:bodyPr/>
                    <a:lstStyle/>
                    <a:p>
                      <a:r>
                        <a:rPr lang="en-US" dirty="0" err="1">
                          <a:latin typeface="Times New Roman" panose="02020603050405020304" pitchFamily="18" charset="0"/>
                          <a:cs typeface="Times New Roman" panose="02020603050405020304" pitchFamily="18" charset="0"/>
                        </a:rPr>
                        <a:t>Sl</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No.</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Title</a:t>
                      </a:r>
                      <a:r>
                        <a:rPr lang="en-US" baseline="0" dirty="0">
                          <a:latin typeface="Times New Roman" panose="02020603050405020304" pitchFamily="18" charset="0"/>
                          <a:cs typeface="Times New Roman" panose="02020603050405020304" pitchFamily="18" charset="0"/>
                        </a:rPr>
                        <a:t> of the paper</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Authors, </a:t>
                      </a:r>
                      <a:r>
                        <a:rPr lang="en-US" baseline="0" dirty="0">
                          <a:latin typeface="Times New Roman" panose="02020603050405020304" pitchFamily="18" charset="0"/>
                          <a:cs typeface="Times New Roman" panose="02020603050405020304" pitchFamily="18" charset="0"/>
                        </a:rPr>
                        <a:t>year of publication</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Nature of work</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Major findings</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r>
              <a:tr h="2763325">
                <a:tc>
                  <a:txBody>
                    <a:bodyPr/>
                    <a:lstStyle/>
                    <a:p>
                      <a:r>
                        <a:rPr lang="en-US" dirty="0">
                          <a:latin typeface="Times New Roman" panose="02020603050405020304" pitchFamily="18" charset="0"/>
                          <a:cs typeface="Times New Roman" panose="02020603050405020304" pitchFamily="18" charset="0"/>
                        </a:rPr>
                        <a:t>12</a:t>
                      </a:r>
                      <a:r>
                        <a:rPr lang="en-I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Energy consumption analysis and prediction of electric vehicles based on real-world driving data</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latin typeface="Times New Roman" panose="02020603050405020304" pitchFamily="18" charset="0"/>
                          <a:cs typeface="Times New Roman" panose="02020603050405020304" pitchFamily="18" charset="0"/>
                        </a:rPr>
                        <a:t>Zhang et al. (2021)</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kern="1200" dirty="0">
                          <a:effectLst/>
                          <a:latin typeface="Times New Roman" panose="02020603050405020304" pitchFamily="18" charset="0"/>
                          <a:cs typeface="Times New Roman" panose="02020603050405020304" pitchFamily="18" charset="0"/>
                        </a:rPr>
                        <a:t>Prediction of energy consumption for optimal battery sizing, energy-efficient route planning and charging using real time data of Beijing city</a:t>
                      </a:r>
                      <a:endParaRPr lang="en-US" sz="1800" kern="1200" dirty="0">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kern="1200" dirty="0">
                          <a:effectLst/>
                          <a:latin typeface="Times New Roman" panose="02020603050405020304" pitchFamily="18" charset="0"/>
                          <a:cs typeface="Times New Roman" panose="02020603050405020304" pitchFamily="18" charset="0"/>
                        </a:rPr>
                        <a:t>Proposed a novel machine learning-based energy consumption prediction framework integrated with driving condition prediction</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r>
              <a:tr h="1961069">
                <a:tc>
                  <a:txBody>
                    <a:bodyPr/>
                    <a:lstStyle/>
                    <a:p>
                      <a:r>
                        <a:rPr lang="en-US" dirty="0">
                          <a:latin typeface="Times New Roman" panose="02020603050405020304" pitchFamily="18" charset="0"/>
                          <a:cs typeface="Times New Roman" panose="02020603050405020304" pitchFamily="18" charset="0"/>
                        </a:rPr>
                        <a:t>13.</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Energy prediction for EVs using support vector regression methods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kern="1200" dirty="0" err="1">
                          <a:effectLst/>
                          <a:latin typeface="Times New Roman" panose="02020603050405020304" pitchFamily="18" charset="0"/>
                          <a:cs typeface="Times New Roman" panose="02020603050405020304" pitchFamily="18" charset="0"/>
                        </a:rPr>
                        <a:t>Grubwinkler</a:t>
                      </a:r>
                      <a:r>
                        <a:rPr lang="en-US" sz="1800" kern="1200" dirty="0">
                          <a:effectLst/>
                          <a:latin typeface="Times New Roman" panose="02020603050405020304" pitchFamily="18" charset="0"/>
                          <a:cs typeface="Times New Roman" panose="02020603050405020304" pitchFamily="18" charset="0"/>
                        </a:rPr>
                        <a:t> and </a:t>
                      </a:r>
                      <a:r>
                        <a:rPr lang="en-US" sz="1800" kern="1200" dirty="0" err="1">
                          <a:effectLst/>
                          <a:latin typeface="Times New Roman" panose="02020603050405020304" pitchFamily="18" charset="0"/>
                          <a:cs typeface="Times New Roman" panose="02020603050405020304" pitchFamily="18" charset="0"/>
                        </a:rPr>
                        <a:t>Lienkamp</a:t>
                      </a:r>
                      <a:r>
                        <a:rPr lang="pt-BR" sz="1800" kern="1200" dirty="0">
                          <a:effectLst/>
                          <a:latin typeface="Times New Roman" panose="02020603050405020304" pitchFamily="18" charset="0"/>
                          <a:cs typeface="Times New Roman" panose="02020603050405020304" pitchFamily="18" charset="0"/>
                        </a:rPr>
                        <a:t> </a:t>
                      </a:r>
                      <a:r>
                        <a:rPr lang="pt-BR" dirty="0">
                          <a:latin typeface="Times New Roman" panose="02020603050405020304" pitchFamily="18" charset="0"/>
                          <a:cs typeface="Times New Roman" panose="02020603050405020304" pitchFamily="18" charset="0"/>
                        </a:rPr>
                        <a:t>(2015)</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latin typeface="Times New Roman" panose="02020603050405020304" pitchFamily="18" charset="0"/>
                          <a:cs typeface="Times New Roman" panose="02020603050405020304" pitchFamily="18" charset="0"/>
                        </a:rPr>
                        <a:t>Using normalized consumption values and speed profiles for various EVs to predict energy consumption</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latin typeface="Times New Roman" panose="02020603050405020304" pitchFamily="18" charset="0"/>
                          <a:cs typeface="Times New Roman" panose="02020603050405020304" pitchFamily="18" charset="0"/>
                        </a:rPr>
                        <a:t>Prediction of Energy demand for EVs by training Support vector machines with historical data for accurate prediction</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marL="68580" marR="68580"/>
                </a:tc>
              </a:tr>
            </a:tbl>
          </a:graphicData>
        </a:graphic>
      </p:graphicFrame>
      <p:sp>
        <p:nvSpPr>
          <p:cNvPr id="4" name="Slide Number Placeholder 3"/>
          <p:cNvSpPr>
            <a:spLocks noGrp="1"/>
          </p:cNvSpPr>
          <p:nvPr>
            <p:ph type="sldNum" sz="quarter" idx="12"/>
          </p:nvPr>
        </p:nvSpPr>
        <p:spPr/>
        <p:txBody>
          <a:bodyPr/>
          <a:lstStyle/>
          <a:p>
            <a:fld id="{5C7EBDF9-711D-4B27-B12D-BB7A6D02A401}" type="slidenum">
              <a:rPr lang="en-IN" smtClean="0"/>
            </a:fld>
            <a:endParaRPr lang="en-IN"/>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14617</Words>
  <Application>WPS Presentation</Application>
  <PresentationFormat>On-screen Show (4:3)</PresentationFormat>
  <Paragraphs>675</Paragraphs>
  <Slides>45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45</vt:i4>
      </vt:variant>
    </vt:vector>
  </HeadingPairs>
  <TitlesOfParts>
    <vt:vector size="56" baseType="lpstr">
      <vt:lpstr>Arial</vt:lpstr>
      <vt:lpstr>SimSun</vt:lpstr>
      <vt:lpstr>Wingdings</vt:lpstr>
      <vt:lpstr>Calibri</vt:lpstr>
      <vt:lpstr>Times New Roman</vt:lpstr>
      <vt:lpstr>Arial</vt:lpstr>
      <vt:lpstr>Calibri Light</vt:lpstr>
      <vt:lpstr>Microsoft YaHei</vt:lpstr>
      <vt:lpstr>Arial Unicode MS</vt:lpstr>
      <vt:lpstr>Times New Roman</vt:lpstr>
      <vt:lpstr>Retrospect</vt:lpstr>
      <vt:lpstr>Electric Vehicle Charging Demand Prediction using Machine Learning</vt:lpstr>
      <vt:lpstr>Contents</vt:lpstr>
      <vt:lpstr>Introduction</vt:lpstr>
      <vt:lpstr>Literature Review</vt:lpstr>
      <vt:lpstr>Contd.</vt:lpstr>
      <vt:lpstr>Contd.</vt:lpstr>
      <vt:lpstr>Contd.</vt:lpstr>
      <vt:lpstr>Contd.</vt:lpstr>
      <vt:lpstr>Contd. </vt:lpstr>
      <vt:lpstr>Most relevant sources</vt:lpstr>
      <vt:lpstr>Most relevant Journal Names</vt:lpstr>
      <vt:lpstr>Most relevant sources</vt:lpstr>
      <vt:lpstr>PowerPoint 演示文稿</vt:lpstr>
      <vt:lpstr>Objectives:</vt:lpstr>
      <vt:lpstr>Methodology:</vt:lpstr>
      <vt:lpstr>DATA SET:	</vt:lpstr>
      <vt:lpstr>Dataset (Contd…)</vt:lpstr>
      <vt:lpstr>Pre Processing:</vt:lpstr>
      <vt:lpstr>PowerPoint 演示文稿</vt:lpstr>
      <vt:lpstr>PowerPoint 演示文稿</vt:lpstr>
      <vt:lpstr>PowerPoint 演示文稿</vt:lpstr>
      <vt:lpstr>Libraries Used:</vt:lpstr>
      <vt:lpstr>PowerPoint 演示文稿</vt:lpstr>
      <vt:lpstr>ML Algorithms used:</vt:lpstr>
      <vt:lpstr>Linear Regression:</vt:lpstr>
      <vt:lpstr>Contd…</vt:lpstr>
      <vt:lpstr>PowerPoint 演示文稿</vt:lpstr>
      <vt:lpstr>How does Random Forest algorithm work?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Comparison for various performance metrics among three ML Models:</vt:lpstr>
      <vt:lpstr>Contd..</vt:lpstr>
      <vt:lpstr>Conclusions: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918374400695</dc:creator>
  <cp:lastModifiedBy>DELL</cp:lastModifiedBy>
  <cp:revision>102</cp:revision>
  <dcterms:created xsi:type="dcterms:W3CDTF">2021-11-27T14:07:00Z</dcterms:created>
  <dcterms:modified xsi:type="dcterms:W3CDTF">2022-09-08T21:26:52Z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E740D73930A4477A997E2037186A8CA8</vt:lpwstr>
  </property>
  <property fmtid="{D5CDD505-2E9C-101B-9397-08002B2CF9AE}" pid="3" name="KSOProductBuildVer">
    <vt:lpwstr>1033-11.2.0.11306</vt:lpwstr>
  </property>
</Properties>
</file>