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58" r:id="rId5"/>
    <p:sldId id="276" r:id="rId6"/>
    <p:sldId id="275" r:id="rId7"/>
    <p:sldId id="269" r:id="rId8"/>
    <p:sldId id="283" r:id="rId9"/>
    <p:sldId id="270" r:id="rId10"/>
    <p:sldId id="284" r:id="rId11"/>
    <p:sldId id="271" r:id="rId12"/>
    <p:sldId id="285" r:id="rId13"/>
    <p:sldId id="281" r:id="rId14"/>
    <p:sldId id="282" r:id="rId15"/>
    <p:sldId id="278" r:id="rId16"/>
    <p:sldId id="274" r:id="rId17"/>
    <p:sldId id="286" r:id="rId18"/>
    <p:sldId id="287" r:id="rId19"/>
    <p:sldId id="288" r:id="rId20"/>
    <p:sldId id="289" r:id="rId21"/>
    <p:sldId id="277"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A39A"/>
    <a:srgbClr val="FAD9D5"/>
    <a:srgbClr val="FFE0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varScale="1">
        <p:scale>
          <a:sx n="82" d="100"/>
          <a:sy n="82" d="100"/>
        </p:scale>
        <p:origin x="2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FE85E-AD9F-47A9-87E3-255FAEB3EF63}" type="doc">
      <dgm:prSet loTypeId="urn:microsoft.com/office/officeart/2011/layout/CircleProcess" loCatId="process" qsTypeId="urn:microsoft.com/office/officeart/2005/8/quickstyle/simple1" qsCatId="simple" csTypeId="urn:microsoft.com/office/officeart/2005/8/colors/accent1_2" csCatId="accent1" phldr="1"/>
      <dgm:spPr/>
    </dgm:pt>
    <dgm:pt modelId="{308223CE-7B8A-4705-B991-866EEC994841}">
      <dgm:prSet phldrT="[Text]"/>
      <dgm:spPr/>
      <dgm:t>
        <a:bodyPr/>
        <a:lstStyle/>
        <a:p>
          <a:pPr algn="ctr"/>
          <a:r>
            <a:rPr lang="en-IN" dirty="0"/>
            <a:t>Research</a:t>
          </a:r>
        </a:p>
      </dgm:t>
    </dgm:pt>
    <dgm:pt modelId="{BE77EB11-8F6B-4030-99EA-BC7BEB6CED37}" type="parTrans" cxnId="{BE32EE7A-1949-49F7-9B75-492A589CC3F5}">
      <dgm:prSet/>
      <dgm:spPr/>
      <dgm:t>
        <a:bodyPr/>
        <a:lstStyle/>
        <a:p>
          <a:endParaRPr lang="en-IN"/>
        </a:p>
      </dgm:t>
    </dgm:pt>
    <dgm:pt modelId="{EBB1D6A0-A47C-43F8-8F98-4DA6CF9C3994}" type="sibTrans" cxnId="{BE32EE7A-1949-49F7-9B75-492A589CC3F5}">
      <dgm:prSet/>
      <dgm:spPr/>
      <dgm:t>
        <a:bodyPr/>
        <a:lstStyle/>
        <a:p>
          <a:endParaRPr lang="en-IN"/>
        </a:p>
      </dgm:t>
    </dgm:pt>
    <dgm:pt modelId="{CACDDEC0-24DC-4CB9-8AEB-992AF187FE64}">
      <dgm:prSet phldrT="[Text]"/>
      <dgm:spPr/>
      <dgm:t>
        <a:bodyPr/>
        <a:lstStyle/>
        <a:p>
          <a:r>
            <a:rPr lang="en-IN" dirty="0"/>
            <a:t>Gathering Data</a:t>
          </a:r>
        </a:p>
      </dgm:t>
    </dgm:pt>
    <dgm:pt modelId="{819B6D3E-9136-4520-ABA5-EA5AD7ABDE57}" type="parTrans" cxnId="{FCA55039-AEBD-4FA4-95C1-F7772C89462B}">
      <dgm:prSet/>
      <dgm:spPr/>
      <dgm:t>
        <a:bodyPr/>
        <a:lstStyle/>
        <a:p>
          <a:endParaRPr lang="en-IN"/>
        </a:p>
      </dgm:t>
    </dgm:pt>
    <dgm:pt modelId="{4D18F0EC-5DB8-4585-B7D9-7544B2FBDB78}" type="sibTrans" cxnId="{FCA55039-AEBD-4FA4-95C1-F7772C89462B}">
      <dgm:prSet/>
      <dgm:spPr/>
      <dgm:t>
        <a:bodyPr/>
        <a:lstStyle/>
        <a:p>
          <a:endParaRPr lang="en-IN"/>
        </a:p>
      </dgm:t>
    </dgm:pt>
    <dgm:pt modelId="{1EC1A465-54E9-47AD-A323-561C33DB3E56}">
      <dgm:prSet phldrT="[Text]"/>
      <dgm:spPr/>
      <dgm:t>
        <a:bodyPr/>
        <a:lstStyle/>
        <a:p>
          <a:r>
            <a:rPr lang="en-IN" dirty="0"/>
            <a:t>Processing Data</a:t>
          </a:r>
        </a:p>
      </dgm:t>
    </dgm:pt>
    <dgm:pt modelId="{5FE4076B-1EA1-4FFA-B896-FC006EBC5EC1}" type="parTrans" cxnId="{62235086-D1AC-43EF-A170-6795BB1D035D}">
      <dgm:prSet/>
      <dgm:spPr/>
      <dgm:t>
        <a:bodyPr/>
        <a:lstStyle/>
        <a:p>
          <a:endParaRPr lang="en-IN"/>
        </a:p>
      </dgm:t>
    </dgm:pt>
    <dgm:pt modelId="{3F8DFDAD-1C94-4534-B8A9-E0736C93184B}" type="sibTrans" cxnId="{62235086-D1AC-43EF-A170-6795BB1D035D}">
      <dgm:prSet/>
      <dgm:spPr/>
      <dgm:t>
        <a:bodyPr/>
        <a:lstStyle/>
        <a:p>
          <a:endParaRPr lang="en-IN"/>
        </a:p>
      </dgm:t>
    </dgm:pt>
    <dgm:pt modelId="{432336F2-E8D1-441B-82FA-EE4388F5AD51}">
      <dgm:prSet phldrT="[Text]">
        <dgm:style>
          <a:lnRef idx="0">
            <a:scrgbClr r="0" g="0" b="0"/>
          </a:lnRef>
          <a:fillRef idx="0">
            <a:scrgbClr r="0" g="0" b="0"/>
          </a:fillRef>
          <a:effectRef idx="0">
            <a:scrgbClr r="0" g="0" b="0"/>
          </a:effectRef>
          <a:fontRef idx="minor">
            <a:schemeClr val="dk1"/>
          </a:fontRef>
        </dgm:style>
      </dgm:prSet>
      <dgm:spPr>
        <a:noFill/>
        <a:ln>
          <a:noFill/>
        </a:ln>
      </dgm:spPr>
      <dgm:t>
        <a:bodyPr/>
        <a:lstStyle/>
        <a:p>
          <a:r>
            <a:rPr lang="en-IN" dirty="0"/>
            <a:t>Model Training &amp; Result Analysis</a:t>
          </a:r>
        </a:p>
      </dgm:t>
    </dgm:pt>
    <dgm:pt modelId="{995389BB-C7C3-458F-BA09-77149BF2823E}" type="parTrans" cxnId="{7A0C7665-9687-4E7F-A148-742621E1E8A5}">
      <dgm:prSet/>
      <dgm:spPr/>
      <dgm:t>
        <a:bodyPr/>
        <a:lstStyle/>
        <a:p>
          <a:endParaRPr lang="en-IN"/>
        </a:p>
      </dgm:t>
    </dgm:pt>
    <dgm:pt modelId="{07238649-6D58-4D3F-8079-55C870A944C2}" type="sibTrans" cxnId="{7A0C7665-9687-4E7F-A148-742621E1E8A5}">
      <dgm:prSet/>
      <dgm:spPr/>
      <dgm:t>
        <a:bodyPr/>
        <a:lstStyle/>
        <a:p>
          <a:endParaRPr lang="en-IN"/>
        </a:p>
      </dgm:t>
    </dgm:pt>
    <dgm:pt modelId="{76C0F687-04B5-440A-B563-230A95073900}">
      <dgm:prSet phldrT="[Text]"/>
      <dgm:spPr/>
      <dgm:t>
        <a:bodyPr/>
        <a:lstStyle/>
        <a:p>
          <a:r>
            <a:rPr lang="en-IN" dirty="0"/>
            <a:t>Deployment</a:t>
          </a:r>
        </a:p>
      </dgm:t>
    </dgm:pt>
    <dgm:pt modelId="{F4BEBA85-EDCF-448B-861F-F7963891150B}" type="parTrans" cxnId="{6382EFF8-E7E5-4900-93C7-BC5B234E56EC}">
      <dgm:prSet/>
      <dgm:spPr/>
      <dgm:t>
        <a:bodyPr/>
        <a:lstStyle/>
        <a:p>
          <a:endParaRPr lang="en-IN"/>
        </a:p>
      </dgm:t>
    </dgm:pt>
    <dgm:pt modelId="{CEA70660-A4D3-477C-82C2-7614065D9242}" type="sibTrans" cxnId="{6382EFF8-E7E5-4900-93C7-BC5B234E56EC}">
      <dgm:prSet/>
      <dgm:spPr/>
      <dgm:t>
        <a:bodyPr/>
        <a:lstStyle/>
        <a:p>
          <a:endParaRPr lang="en-IN"/>
        </a:p>
      </dgm:t>
    </dgm:pt>
    <dgm:pt modelId="{8EEF57B8-A24C-4DB4-8FCA-B55D6EA23073}" type="pres">
      <dgm:prSet presAssocID="{869FE85E-AD9F-47A9-87E3-255FAEB3EF63}" presName="Name0" presStyleCnt="0">
        <dgm:presLayoutVars>
          <dgm:chMax val="11"/>
          <dgm:chPref val="11"/>
          <dgm:dir/>
          <dgm:resizeHandles/>
        </dgm:presLayoutVars>
      </dgm:prSet>
      <dgm:spPr/>
    </dgm:pt>
    <dgm:pt modelId="{0A62EFA7-EB71-40D6-A6F0-5A0F0525A1FB}" type="pres">
      <dgm:prSet presAssocID="{76C0F687-04B5-440A-B563-230A95073900}" presName="Accent5" presStyleCnt="0"/>
      <dgm:spPr/>
    </dgm:pt>
    <dgm:pt modelId="{A5600D6D-B81E-4660-8402-2A52430FA56B}" type="pres">
      <dgm:prSet presAssocID="{76C0F687-04B5-440A-B563-230A95073900}" presName="Accent" presStyleLbl="node1" presStyleIdx="0" presStyleCnt="5"/>
      <dgm:spPr/>
    </dgm:pt>
    <dgm:pt modelId="{0EFAF4EE-3474-4163-BEC9-274DDD1FF506}" type="pres">
      <dgm:prSet presAssocID="{76C0F687-04B5-440A-B563-230A95073900}" presName="ParentBackground5" presStyleCnt="0"/>
      <dgm:spPr/>
    </dgm:pt>
    <dgm:pt modelId="{1EA60519-39F5-4870-B1F9-6E9021C3C876}" type="pres">
      <dgm:prSet presAssocID="{76C0F687-04B5-440A-B563-230A95073900}" presName="ParentBackground" presStyleLbl="fgAcc1" presStyleIdx="0" presStyleCnt="5"/>
      <dgm:spPr/>
    </dgm:pt>
    <dgm:pt modelId="{40DEC226-D110-47CC-AD2A-628390537061}" type="pres">
      <dgm:prSet presAssocID="{76C0F687-04B5-440A-B563-230A95073900}" presName="Parent5" presStyleLbl="revTx" presStyleIdx="0" presStyleCnt="0">
        <dgm:presLayoutVars>
          <dgm:chMax val="1"/>
          <dgm:chPref val="1"/>
          <dgm:bulletEnabled val="1"/>
        </dgm:presLayoutVars>
      </dgm:prSet>
      <dgm:spPr/>
    </dgm:pt>
    <dgm:pt modelId="{D239FE38-5F29-48E9-886F-8E4FE505A40E}" type="pres">
      <dgm:prSet presAssocID="{432336F2-E8D1-441B-82FA-EE4388F5AD51}" presName="Accent4" presStyleCnt="0"/>
      <dgm:spPr/>
    </dgm:pt>
    <dgm:pt modelId="{2394844D-8A8F-4F48-A134-904B21EE7AFC}" type="pres">
      <dgm:prSet presAssocID="{432336F2-E8D1-441B-82FA-EE4388F5AD51}" presName="Accent" presStyleLbl="node1" presStyleIdx="1" presStyleCnt="5"/>
      <dgm:spPr/>
    </dgm:pt>
    <dgm:pt modelId="{799E6A8B-477C-4B5C-A9FF-C84C48C58AC1}" type="pres">
      <dgm:prSet presAssocID="{432336F2-E8D1-441B-82FA-EE4388F5AD51}" presName="ParentBackground4" presStyleCnt="0"/>
      <dgm:spPr/>
    </dgm:pt>
    <dgm:pt modelId="{E4EF08DC-8F26-4003-971C-4CB94B213DF6}" type="pres">
      <dgm:prSet presAssocID="{432336F2-E8D1-441B-82FA-EE4388F5AD51}" presName="ParentBackground" presStyleLbl="fgAcc1" presStyleIdx="1" presStyleCnt="5"/>
      <dgm:spPr/>
    </dgm:pt>
    <dgm:pt modelId="{60E0EE9E-AF2F-4551-B6EB-B92E0089446F}" type="pres">
      <dgm:prSet presAssocID="{432336F2-E8D1-441B-82FA-EE4388F5AD51}" presName="Parent4" presStyleLbl="revTx" presStyleIdx="0" presStyleCnt="0">
        <dgm:presLayoutVars>
          <dgm:chMax val="1"/>
          <dgm:chPref val="1"/>
          <dgm:bulletEnabled val="1"/>
        </dgm:presLayoutVars>
      </dgm:prSet>
      <dgm:spPr/>
    </dgm:pt>
    <dgm:pt modelId="{389C2CA3-C320-4ECC-AAA2-CC109F09543A}" type="pres">
      <dgm:prSet presAssocID="{1EC1A465-54E9-47AD-A323-561C33DB3E56}" presName="Accent3" presStyleCnt="0"/>
      <dgm:spPr/>
    </dgm:pt>
    <dgm:pt modelId="{2758B034-AB9A-4E33-8EF5-BC16DC770F47}" type="pres">
      <dgm:prSet presAssocID="{1EC1A465-54E9-47AD-A323-561C33DB3E56}" presName="Accent" presStyleLbl="node1" presStyleIdx="2" presStyleCnt="5"/>
      <dgm:spPr/>
    </dgm:pt>
    <dgm:pt modelId="{D6C2E758-6BFE-4682-A9E6-6C9E8FC1C87B}" type="pres">
      <dgm:prSet presAssocID="{1EC1A465-54E9-47AD-A323-561C33DB3E56}" presName="ParentBackground3" presStyleCnt="0"/>
      <dgm:spPr/>
    </dgm:pt>
    <dgm:pt modelId="{55FB6957-2F15-42CC-B474-F165B2992C21}" type="pres">
      <dgm:prSet presAssocID="{1EC1A465-54E9-47AD-A323-561C33DB3E56}" presName="ParentBackground" presStyleLbl="fgAcc1" presStyleIdx="2" presStyleCnt="5"/>
      <dgm:spPr/>
    </dgm:pt>
    <dgm:pt modelId="{4431432F-140F-4934-9E11-0BA792841BAB}" type="pres">
      <dgm:prSet presAssocID="{1EC1A465-54E9-47AD-A323-561C33DB3E56}" presName="Parent3" presStyleLbl="revTx" presStyleIdx="0" presStyleCnt="0">
        <dgm:presLayoutVars>
          <dgm:chMax val="1"/>
          <dgm:chPref val="1"/>
          <dgm:bulletEnabled val="1"/>
        </dgm:presLayoutVars>
      </dgm:prSet>
      <dgm:spPr/>
    </dgm:pt>
    <dgm:pt modelId="{4C2FC9F3-ED28-4CA3-BC2E-8782BDCE6DD8}" type="pres">
      <dgm:prSet presAssocID="{CACDDEC0-24DC-4CB9-8AEB-992AF187FE64}" presName="Accent2" presStyleCnt="0"/>
      <dgm:spPr/>
    </dgm:pt>
    <dgm:pt modelId="{A6E2CF8A-DFDD-42E4-B2C9-7CABE0FB242D}" type="pres">
      <dgm:prSet presAssocID="{CACDDEC0-24DC-4CB9-8AEB-992AF187FE64}" presName="Accent" presStyleLbl="node1" presStyleIdx="3" presStyleCnt="5"/>
      <dgm:spPr/>
    </dgm:pt>
    <dgm:pt modelId="{92942255-26B0-478A-9AE8-AA5649A2EF53}" type="pres">
      <dgm:prSet presAssocID="{CACDDEC0-24DC-4CB9-8AEB-992AF187FE64}" presName="ParentBackground2" presStyleCnt="0"/>
      <dgm:spPr/>
    </dgm:pt>
    <dgm:pt modelId="{8F41630B-673C-495D-B64B-72827F5210C5}" type="pres">
      <dgm:prSet presAssocID="{CACDDEC0-24DC-4CB9-8AEB-992AF187FE64}" presName="ParentBackground" presStyleLbl="fgAcc1" presStyleIdx="3" presStyleCnt="5"/>
      <dgm:spPr/>
    </dgm:pt>
    <dgm:pt modelId="{705C6F9B-327B-4A65-A98D-015EBDC7CC1F}" type="pres">
      <dgm:prSet presAssocID="{CACDDEC0-24DC-4CB9-8AEB-992AF187FE64}" presName="Parent2" presStyleLbl="revTx" presStyleIdx="0" presStyleCnt="0">
        <dgm:presLayoutVars>
          <dgm:chMax val="1"/>
          <dgm:chPref val="1"/>
          <dgm:bulletEnabled val="1"/>
        </dgm:presLayoutVars>
      </dgm:prSet>
      <dgm:spPr/>
    </dgm:pt>
    <dgm:pt modelId="{052F90B7-E983-46F1-B16C-4D89B3A6B58F}" type="pres">
      <dgm:prSet presAssocID="{308223CE-7B8A-4705-B991-866EEC994841}" presName="Accent1" presStyleCnt="0"/>
      <dgm:spPr/>
    </dgm:pt>
    <dgm:pt modelId="{4702750E-70AD-4225-876C-23F05F90407A}" type="pres">
      <dgm:prSet presAssocID="{308223CE-7B8A-4705-B991-866EEC994841}" presName="Accent" presStyleLbl="node1" presStyleIdx="4" presStyleCnt="5"/>
      <dgm:spPr/>
    </dgm:pt>
    <dgm:pt modelId="{E5D94102-914C-43AA-94A6-F77C9331CA3B}" type="pres">
      <dgm:prSet presAssocID="{308223CE-7B8A-4705-B991-866EEC994841}" presName="ParentBackground1" presStyleCnt="0"/>
      <dgm:spPr/>
    </dgm:pt>
    <dgm:pt modelId="{4EA9D740-B86B-4A82-94F9-815B7FB959FF}" type="pres">
      <dgm:prSet presAssocID="{308223CE-7B8A-4705-B991-866EEC994841}" presName="ParentBackground" presStyleLbl="fgAcc1" presStyleIdx="4" presStyleCnt="5"/>
      <dgm:spPr/>
    </dgm:pt>
    <dgm:pt modelId="{DE5AC967-11B1-44F9-8FE7-83F95DFBB537}" type="pres">
      <dgm:prSet presAssocID="{308223CE-7B8A-4705-B991-866EEC994841}" presName="Parent1" presStyleLbl="revTx" presStyleIdx="0" presStyleCnt="0">
        <dgm:presLayoutVars>
          <dgm:chMax val="1"/>
          <dgm:chPref val="1"/>
          <dgm:bulletEnabled val="1"/>
        </dgm:presLayoutVars>
      </dgm:prSet>
      <dgm:spPr/>
    </dgm:pt>
  </dgm:ptLst>
  <dgm:cxnLst>
    <dgm:cxn modelId="{D26E9B11-0EB8-494F-B4F6-41D9C98B0FB4}" type="presOf" srcId="{CACDDEC0-24DC-4CB9-8AEB-992AF187FE64}" destId="{8F41630B-673C-495D-B64B-72827F5210C5}" srcOrd="0" destOrd="0" presId="urn:microsoft.com/office/officeart/2011/layout/CircleProcess"/>
    <dgm:cxn modelId="{C88FA014-57F9-4B90-8B34-6669EA3FFDFB}" type="presOf" srcId="{432336F2-E8D1-441B-82FA-EE4388F5AD51}" destId="{60E0EE9E-AF2F-4551-B6EB-B92E0089446F}" srcOrd="1" destOrd="0" presId="urn:microsoft.com/office/officeart/2011/layout/CircleProcess"/>
    <dgm:cxn modelId="{3D74972C-5738-4450-B121-5E2B0AFFE23F}" type="presOf" srcId="{1EC1A465-54E9-47AD-A323-561C33DB3E56}" destId="{55FB6957-2F15-42CC-B474-F165B2992C21}" srcOrd="0" destOrd="0" presId="urn:microsoft.com/office/officeart/2011/layout/CircleProcess"/>
    <dgm:cxn modelId="{FCA55039-AEBD-4FA4-95C1-F7772C89462B}" srcId="{869FE85E-AD9F-47A9-87E3-255FAEB3EF63}" destId="{CACDDEC0-24DC-4CB9-8AEB-992AF187FE64}" srcOrd="1" destOrd="0" parTransId="{819B6D3E-9136-4520-ABA5-EA5AD7ABDE57}" sibTransId="{4D18F0EC-5DB8-4585-B7D9-7544B2FBDB78}"/>
    <dgm:cxn modelId="{7509BE43-2F61-4F65-AF21-417A93D8AC2D}" type="presOf" srcId="{432336F2-E8D1-441B-82FA-EE4388F5AD51}" destId="{E4EF08DC-8F26-4003-971C-4CB94B213DF6}" srcOrd="0" destOrd="0" presId="urn:microsoft.com/office/officeart/2011/layout/CircleProcess"/>
    <dgm:cxn modelId="{7A0C7665-9687-4E7F-A148-742621E1E8A5}" srcId="{869FE85E-AD9F-47A9-87E3-255FAEB3EF63}" destId="{432336F2-E8D1-441B-82FA-EE4388F5AD51}" srcOrd="3" destOrd="0" parTransId="{995389BB-C7C3-458F-BA09-77149BF2823E}" sibTransId="{07238649-6D58-4D3F-8079-55C870A944C2}"/>
    <dgm:cxn modelId="{19D20746-C37E-4E3F-A81A-CAA4B61E3308}" type="presOf" srcId="{CACDDEC0-24DC-4CB9-8AEB-992AF187FE64}" destId="{705C6F9B-327B-4A65-A98D-015EBDC7CC1F}" srcOrd="1" destOrd="0" presId="urn:microsoft.com/office/officeart/2011/layout/CircleProcess"/>
    <dgm:cxn modelId="{4FFAE449-7E13-49E1-9411-5587B861A6FD}" type="presOf" srcId="{308223CE-7B8A-4705-B991-866EEC994841}" destId="{DE5AC967-11B1-44F9-8FE7-83F95DFBB537}" srcOrd="1" destOrd="0" presId="urn:microsoft.com/office/officeart/2011/layout/CircleProcess"/>
    <dgm:cxn modelId="{CDC5F259-9687-4EC7-85EC-36E4FCCF70C8}" type="presOf" srcId="{76C0F687-04B5-440A-B563-230A95073900}" destId="{1EA60519-39F5-4870-B1F9-6E9021C3C876}" srcOrd="0" destOrd="0" presId="urn:microsoft.com/office/officeart/2011/layout/CircleProcess"/>
    <dgm:cxn modelId="{BE32EE7A-1949-49F7-9B75-492A589CC3F5}" srcId="{869FE85E-AD9F-47A9-87E3-255FAEB3EF63}" destId="{308223CE-7B8A-4705-B991-866EEC994841}" srcOrd="0" destOrd="0" parTransId="{BE77EB11-8F6B-4030-99EA-BC7BEB6CED37}" sibTransId="{EBB1D6A0-A47C-43F8-8F98-4DA6CF9C3994}"/>
    <dgm:cxn modelId="{62235086-D1AC-43EF-A170-6795BB1D035D}" srcId="{869FE85E-AD9F-47A9-87E3-255FAEB3EF63}" destId="{1EC1A465-54E9-47AD-A323-561C33DB3E56}" srcOrd="2" destOrd="0" parTransId="{5FE4076B-1EA1-4FFA-B896-FC006EBC5EC1}" sibTransId="{3F8DFDAD-1C94-4534-B8A9-E0736C93184B}"/>
    <dgm:cxn modelId="{CEB0778F-7C03-44A5-AC9F-7E8D84203268}" type="presOf" srcId="{1EC1A465-54E9-47AD-A323-561C33DB3E56}" destId="{4431432F-140F-4934-9E11-0BA792841BAB}" srcOrd="1" destOrd="0" presId="urn:microsoft.com/office/officeart/2011/layout/CircleProcess"/>
    <dgm:cxn modelId="{FC15629E-15BA-4B82-8221-D0614EB8C47E}" type="presOf" srcId="{869FE85E-AD9F-47A9-87E3-255FAEB3EF63}" destId="{8EEF57B8-A24C-4DB4-8FCA-B55D6EA23073}" srcOrd="0" destOrd="0" presId="urn:microsoft.com/office/officeart/2011/layout/CircleProcess"/>
    <dgm:cxn modelId="{D23900DA-75BB-4F9F-94C5-1CFFEB3DEE47}" type="presOf" srcId="{308223CE-7B8A-4705-B991-866EEC994841}" destId="{4EA9D740-B86B-4A82-94F9-815B7FB959FF}" srcOrd="0" destOrd="0" presId="urn:microsoft.com/office/officeart/2011/layout/CircleProcess"/>
    <dgm:cxn modelId="{D1EDF9EA-7F64-4DB0-B4B5-52ADBF7D1D1B}" type="presOf" srcId="{76C0F687-04B5-440A-B563-230A95073900}" destId="{40DEC226-D110-47CC-AD2A-628390537061}" srcOrd="1" destOrd="0" presId="urn:microsoft.com/office/officeart/2011/layout/CircleProcess"/>
    <dgm:cxn modelId="{6382EFF8-E7E5-4900-93C7-BC5B234E56EC}" srcId="{869FE85E-AD9F-47A9-87E3-255FAEB3EF63}" destId="{76C0F687-04B5-440A-B563-230A95073900}" srcOrd="4" destOrd="0" parTransId="{F4BEBA85-EDCF-448B-861F-F7963891150B}" sibTransId="{CEA70660-A4D3-477C-82C2-7614065D9242}"/>
    <dgm:cxn modelId="{A482B499-46FD-44A6-84B5-CFE1692ED740}" type="presParOf" srcId="{8EEF57B8-A24C-4DB4-8FCA-B55D6EA23073}" destId="{0A62EFA7-EB71-40D6-A6F0-5A0F0525A1FB}" srcOrd="0" destOrd="0" presId="urn:microsoft.com/office/officeart/2011/layout/CircleProcess"/>
    <dgm:cxn modelId="{76EE863D-EF2A-475A-812D-6B7740C0022D}" type="presParOf" srcId="{0A62EFA7-EB71-40D6-A6F0-5A0F0525A1FB}" destId="{A5600D6D-B81E-4660-8402-2A52430FA56B}" srcOrd="0" destOrd="0" presId="urn:microsoft.com/office/officeart/2011/layout/CircleProcess"/>
    <dgm:cxn modelId="{FDA72F3D-1075-49BE-A8AF-76133F611A86}" type="presParOf" srcId="{8EEF57B8-A24C-4DB4-8FCA-B55D6EA23073}" destId="{0EFAF4EE-3474-4163-BEC9-274DDD1FF506}" srcOrd="1" destOrd="0" presId="urn:microsoft.com/office/officeart/2011/layout/CircleProcess"/>
    <dgm:cxn modelId="{977EDF8B-2F73-45D7-9900-2CF2F14A3FE6}" type="presParOf" srcId="{0EFAF4EE-3474-4163-BEC9-274DDD1FF506}" destId="{1EA60519-39F5-4870-B1F9-6E9021C3C876}" srcOrd="0" destOrd="0" presId="urn:microsoft.com/office/officeart/2011/layout/CircleProcess"/>
    <dgm:cxn modelId="{AC9086A9-2027-42F4-8A5A-D0BBCDB8A878}" type="presParOf" srcId="{8EEF57B8-A24C-4DB4-8FCA-B55D6EA23073}" destId="{40DEC226-D110-47CC-AD2A-628390537061}" srcOrd="2" destOrd="0" presId="urn:microsoft.com/office/officeart/2011/layout/CircleProcess"/>
    <dgm:cxn modelId="{7F404320-702B-4133-A71B-C4E0C6D6E12B}" type="presParOf" srcId="{8EEF57B8-A24C-4DB4-8FCA-B55D6EA23073}" destId="{D239FE38-5F29-48E9-886F-8E4FE505A40E}" srcOrd="3" destOrd="0" presId="urn:microsoft.com/office/officeart/2011/layout/CircleProcess"/>
    <dgm:cxn modelId="{12444EC1-DDA3-4F24-8979-84BE9D97B4C5}" type="presParOf" srcId="{D239FE38-5F29-48E9-886F-8E4FE505A40E}" destId="{2394844D-8A8F-4F48-A134-904B21EE7AFC}" srcOrd="0" destOrd="0" presId="urn:microsoft.com/office/officeart/2011/layout/CircleProcess"/>
    <dgm:cxn modelId="{58E0CC65-B026-4F94-8C5E-F8815BFBC6A6}" type="presParOf" srcId="{8EEF57B8-A24C-4DB4-8FCA-B55D6EA23073}" destId="{799E6A8B-477C-4B5C-A9FF-C84C48C58AC1}" srcOrd="4" destOrd="0" presId="urn:microsoft.com/office/officeart/2011/layout/CircleProcess"/>
    <dgm:cxn modelId="{6C9C729D-3EEE-4528-9BE8-B25FEE20202F}" type="presParOf" srcId="{799E6A8B-477C-4B5C-A9FF-C84C48C58AC1}" destId="{E4EF08DC-8F26-4003-971C-4CB94B213DF6}" srcOrd="0" destOrd="0" presId="urn:microsoft.com/office/officeart/2011/layout/CircleProcess"/>
    <dgm:cxn modelId="{929590FD-6C8F-46F9-ADB8-702B0E5D61B7}" type="presParOf" srcId="{8EEF57B8-A24C-4DB4-8FCA-B55D6EA23073}" destId="{60E0EE9E-AF2F-4551-B6EB-B92E0089446F}" srcOrd="5" destOrd="0" presId="urn:microsoft.com/office/officeart/2011/layout/CircleProcess"/>
    <dgm:cxn modelId="{02391B4B-745F-4444-B40A-12F2A965265D}" type="presParOf" srcId="{8EEF57B8-A24C-4DB4-8FCA-B55D6EA23073}" destId="{389C2CA3-C320-4ECC-AAA2-CC109F09543A}" srcOrd="6" destOrd="0" presId="urn:microsoft.com/office/officeart/2011/layout/CircleProcess"/>
    <dgm:cxn modelId="{35E2CA9C-1C44-4B98-844E-F46962958582}" type="presParOf" srcId="{389C2CA3-C320-4ECC-AAA2-CC109F09543A}" destId="{2758B034-AB9A-4E33-8EF5-BC16DC770F47}" srcOrd="0" destOrd="0" presId="urn:microsoft.com/office/officeart/2011/layout/CircleProcess"/>
    <dgm:cxn modelId="{9AE3419A-722A-4B22-9478-73252433C0F1}" type="presParOf" srcId="{8EEF57B8-A24C-4DB4-8FCA-B55D6EA23073}" destId="{D6C2E758-6BFE-4682-A9E6-6C9E8FC1C87B}" srcOrd="7" destOrd="0" presId="urn:microsoft.com/office/officeart/2011/layout/CircleProcess"/>
    <dgm:cxn modelId="{F3AC7C8A-E3B9-46DD-A653-89F81C51E41B}" type="presParOf" srcId="{D6C2E758-6BFE-4682-A9E6-6C9E8FC1C87B}" destId="{55FB6957-2F15-42CC-B474-F165B2992C21}" srcOrd="0" destOrd="0" presId="urn:microsoft.com/office/officeart/2011/layout/CircleProcess"/>
    <dgm:cxn modelId="{FB6976B7-9D50-4515-8AEC-64A41CC707A2}" type="presParOf" srcId="{8EEF57B8-A24C-4DB4-8FCA-B55D6EA23073}" destId="{4431432F-140F-4934-9E11-0BA792841BAB}" srcOrd="8" destOrd="0" presId="urn:microsoft.com/office/officeart/2011/layout/CircleProcess"/>
    <dgm:cxn modelId="{511CC6F1-DC45-44F7-AAC9-2FCE76EF8F18}" type="presParOf" srcId="{8EEF57B8-A24C-4DB4-8FCA-B55D6EA23073}" destId="{4C2FC9F3-ED28-4CA3-BC2E-8782BDCE6DD8}" srcOrd="9" destOrd="0" presId="urn:microsoft.com/office/officeart/2011/layout/CircleProcess"/>
    <dgm:cxn modelId="{AA5BF519-06EA-4523-932F-4022A0EEC1A1}" type="presParOf" srcId="{4C2FC9F3-ED28-4CA3-BC2E-8782BDCE6DD8}" destId="{A6E2CF8A-DFDD-42E4-B2C9-7CABE0FB242D}" srcOrd="0" destOrd="0" presId="urn:microsoft.com/office/officeart/2011/layout/CircleProcess"/>
    <dgm:cxn modelId="{EE2247AA-7855-4E13-89F8-79A76DA58E71}" type="presParOf" srcId="{8EEF57B8-A24C-4DB4-8FCA-B55D6EA23073}" destId="{92942255-26B0-478A-9AE8-AA5649A2EF53}" srcOrd="10" destOrd="0" presId="urn:microsoft.com/office/officeart/2011/layout/CircleProcess"/>
    <dgm:cxn modelId="{1F9BA48A-6788-45F9-8B61-95CB0D88D968}" type="presParOf" srcId="{92942255-26B0-478A-9AE8-AA5649A2EF53}" destId="{8F41630B-673C-495D-B64B-72827F5210C5}" srcOrd="0" destOrd="0" presId="urn:microsoft.com/office/officeart/2011/layout/CircleProcess"/>
    <dgm:cxn modelId="{EB2CF245-D6E6-4D77-A8D8-446580E76C52}" type="presParOf" srcId="{8EEF57B8-A24C-4DB4-8FCA-B55D6EA23073}" destId="{705C6F9B-327B-4A65-A98D-015EBDC7CC1F}" srcOrd="11" destOrd="0" presId="urn:microsoft.com/office/officeart/2011/layout/CircleProcess"/>
    <dgm:cxn modelId="{F68AF60F-8598-4234-9387-E562667FBD09}" type="presParOf" srcId="{8EEF57B8-A24C-4DB4-8FCA-B55D6EA23073}" destId="{052F90B7-E983-46F1-B16C-4D89B3A6B58F}" srcOrd="12" destOrd="0" presId="urn:microsoft.com/office/officeart/2011/layout/CircleProcess"/>
    <dgm:cxn modelId="{A97D4E3B-0C40-4FE6-BB14-5A46151C0532}" type="presParOf" srcId="{052F90B7-E983-46F1-B16C-4D89B3A6B58F}" destId="{4702750E-70AD-4225-876C-23F05F90407A}" srcOrd="0" destOrd="0" presId="urn:microsoft.com/office/officeart/2011/layout/CircleProcess"/>
    <dgm:cxn modelId="{76A9E514-734E-4F16-B976-509CA67D74FD}" type="presParOf" srcId="{8EEF57B8-A24C-4DB4-8FCA-B55D6EA23073}" destId="{E5D94102-914C-43AA-94A6-F77C9331CA3B}" srcOrd="13" destOrd="0" presId="urn:microsoft.com/office/officeart/2011/layout/CircleProcess"/>
    <dgm:cxn modelId="{6FFD184C-872E-4DEA-878B-74FF59156D5F}" type="presParOf" srcId="{E5D94102-914C-43AA-94A6-F77C9331CA3B}" destId="{4EA9D740-B86B-4A82-94F9-815B7FB959FF}" srcOrd="0" destOrd="0" presId="urn:microsoft.com/office/officeart/2011/layout/CircleProcess"/>
    <dgm:cxn modelId="{DA99C866-8550-49C4-92FB-7A9E48EB97F5}" type="presParOf" srcId="{8EEF57B8-A24C-4DB4-8FCA-B55D6EA23073}" destId="{DE5AC967-11B1-44F9-8FE7-83F95DFBB537}" srcOrd="14"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00D6D-B81E-4660-8402-2A52430FA56B}">
      <dsp:nvSpPr>
        <dsp:cNvPr id="0" name=""/>
        <dsp:cNvSpPr/>
      </dsp:nvSpPr>
      <dsp:spPr>
        <a:xfrm>
          <a:off x="8103881" y="1940600"/>
          <a:ext cx="1847816" cy="18481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A60519-39F5-4870-B1F9-6E9021C3C876}">
      <dsp:nvSpPr>
        <dsp:cNvPr id="0" name=""/>
        <dsp:cNvSpPr/>
      </dsp:nvSpPr>
      <dsp:spPr>
        <a:xfrm>
          <a:off x="8164852" y="2002215"/>
          <a:ext cx="1724891" cy="17248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Deployment</a:t>
          </a:r>
        </a:p>
      </dsp:txBody>
      <dsp:txXfrm>
        <a:off x="8411686" y="2248674"/>
        <a:ext cx="1232205" cy="1231971"/>
      </dsp:txXfrm>
    </dsp:sp>
    <dsp:sp modelId="{2394844D-8A8F-4F48-A134-904B21EE7AFC}">
      <dsp:nvSpPr>
        <dsp:cNvPr id="0" name=""/>
        <dsp:cNvSpPr/>
      </dsp:nvSpPr>
      <dsp:spPr>
        <a:xfrm rot="2700000">
          <a:off x="6193233" y="1940696"/>
          <a:ext cx="1847602" cy="184760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F08DC-8F26-4003-971C-4CB94B213DF6}">
      <dsp:nvSpPr>
        <dsp:cNvPr id="0" name=""/>
        <dsp:cNvSpPr/>
      </dsp:nvSpPr>
      <dsp:spPr>
        <a:xfrm>
          <a:off x="6256064" y="2002215"/>
          <a:ext cx="1724891" cy="1724889"/>
        </a:xfrm>
        <a:prstGeom prst="ellipse">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Model Training &amp; Result Analysis</a:t>
          </a:r>
        </a:p>
      </dsp:txBody>
      <dsp:txXfrm>
        <a:off x="6501915" y="2248674"/>
        <a:ext cx="1232205" cy="1231971"/>
      </dsp:txXfrm>
    </dsp:sp>
    <dsp:sp modelId="{2758B034-AB9A-4E33-8EF5-BC16DC770F47}">
      <dsp:nvSpPr>
        <dsp:cNvPr id="0" name=""/>
        <dsp:cNvSpPr/>
      </dsp:nvSpPr>
      <dsp:spPr>
        <a:xfrm rot="2700000">
          <a:off x="4284446" y="1940696"/>
          <a:ext cx="1847602" cy="184760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FB6957-2F15-42CC-B474-F165B2992C21}">
      <dsp:nvSpPr>
        <dsp:cNvPr id="0" name=""/>
        <dsp:cNvSpPr/>
      </dsp:nvSpPr>
      <dsp:spPr>
        <a:xfrm>
          <a:off x="4346293" y="2002215"/>
          <a:ext cx="1724891" cy="17248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Processing Data</a:t>
          </a:r>
        </a:p>
      </dsp:txBody>
      <dsp:txXfrm>
        <a:off x="4592144" y="2248674"/>
        <a:ext cx="1232205" cy="1231971"/>
      </dsp:txXfrm>
    </dsp:sp>
    <dsp:sp modelId="{A6E2CF8A-DFDD-42E4-B2C9-7CABE0FB242D}">
      <dsp:nvSpPr>
        <dsp:cNvPr id="0" name=""/>
        <dsp:cNvSpPr/>
      </dsp:nvSpPr>
      <dsp:spPr>
        <a:xfrm rot="2700000">
          <a:off x="2374675" y="1940696"/>
          <a:ext cx="1847602" cy="184760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41630B-673C-495D-B64B-72827F5210C5}">
      <dsp:nvSpPr>
        <dsp:cNvPr id="0" name=""/>
        <dsp:cNvSpPr/>
      </dsp:nvSpPr>
      <dsp:spPr>
        <a:xfrm>
          <a:off x="2436522" y="2002215"/>
          <a:ext cx="1724891" cy="17248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Gathering Data</a:t>
          </a:r>
        </a:p>
      </dsp:txBody>
      <dsp:txXfrm>
        <a:off x="2683357" y="2248674"/>
        <a:ext cx="1232205" cy="1231971"/>
      </dsp:txXfrm>
    </dsp:sp>
    <dsp:sp modelId="{4702750E-70AD-4225-876C-23F05F90407A}">
      <dsp:nvSpPr>
        <dsp:cNvPr id="0" name=""/>
        <dsp:cNvSpPr/>
      </dsp:nvSpPr>
      <dsp:spPr>
        <a:xfrm rot="2700000">
          <a:off x="464904" y="1940696"/>
          <a:ext cx="1847602" cy="184760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9D740-B86B-4A82-94F9-815B7FB959FF}">
      <dsp:nvSpPr>
        <dsp:cNvPr id="0" name=""/>
        <dsp:cNvSpPr/>
      </dsp:nvSpPr>
      <dsp:spPr>
        <a:xfrm>
          <a:off x="526751" y="2002215"/>
          <a:ext cx="1724891" cy="17248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Research</a:t>
          </a:r>
        </a:p>
      </dsp:txBody>
      <dsp:txXfrm>
        <a:off x="773586" y="2248674"/>
        <a:ext cx="1232205" cy="123197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3/4/2023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tx1"/>
                </a:solidFill>
                <a:latin typeface="Calibri" panose="020F0502020204030204"/>
                <a:cs typeface="Calibri" panose="020F0502020204030204"/>
              </a:defRPr>
            </a:lvl1pPr>
          </a:lstStyle>
          <a:p>
            <a:pPr marL="12700">
              <a:lnSpc>
                <a:spcPts val="1150"/>
              </a:lnSpc>
            </a:pPr>
            <a:r>
              <a:rPr dirty="0"/>
              <a:t>MJP</a:t>
            </a:r>
            <a:r>
              <a:rPr spc="-25" dirty="0"/>
              <a:t> </a:t>
            </a:r>
            <a:r>
              <a:rPr dirty="0"/>
              <a:t>(PILFTSED)</a:t>
            </a:r>
            <a:r>
              <a:rPr spc="-35" dirty="0"/>
              <a:t> </a:t>
            </a:r>
            <a:r>
              <a:rPr dirty="0"/>
              <a:t>Team</a:t>
            </a:r>
            <a:r>
              <a:rPr spc="-20" dirty="0"/>
              <a:t> </a:t>
            </a:r>
            <a:r>
              <a:rPr dirty="0"/>
              <a:t>–</a:t>
            </a:r>
            <a:r>
              <a:rPr spc="-10" dirty="0"/>
              <a:t> </a:t>
            </a:r>
            <a:r>
              <a:rPr dirty="0"/>
              <a:t>17 Review</a:t>
            </a:r>
            <a:r>
              <a:rPr spc="-10" dirty="0"/>
              <a:t> </a:t>
            </a:r>
            <a:r>
              <a:rPr dirty="0"/>
              <a:t>–</a:t>
            </a:r>
            <a:r>
              <a:rPr spc="-10" dirty="0"/>
              <a:t> </a:t>
            </a:r>
            <a:r>
              <a:rPr dirty="0"/>
              <a:t>3</a:t>
            </a:r>
            <a:r>
              <a:rPr spc="-5" dirty="0"/>
              <a:t> </a:t>
            </a:r>
            <a:r>
              <a:rPr dirty="0"/>
              <a:t>(AY:</a:t>
            </a:r>
            <a:r>
              <a:rPr spc="5" dirty="0"/>
              <a:t> </a:t>
            </a:r>
            <a:r>
              <a:rPr dirty="0"/>
              <a:t>2022-2023)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100282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3/4/2023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p:cNvPicPr>
            <a:picLocks noChangeAspect="1"/>
          </p:cNvPicPr>
          <p:nvPr/>
        </p:nvPicPr>
        <p:blipFill rotWithShape="1">
          <a:blip r:embed="rId2">
            <a:alphaModFix amt="40000"/>
          </a:blip>
          <a:srcRect l="5023" r="6110"/>
          <a:stretch>
            <a:fillRect/>
          </a:stretch>
        </p:blipFill>
        <p:spPr>
          <a:xfrm>
            <a:off x="3049" y="29220"/>
            <a:ext cx="12188951" cy="6857990"/>
          </a:xfrm>
          <a:prstGeom prst="rect">
            <a:avLst/>
          </a:prstGeom>
        </p:spPr>
      </p:pic>
      <p:grpSp>
        <p:nvGrpSpPr>
          <p:cNvPr id="13"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14" name="Oval 13"/>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1395952" y="1286809"/>
            <a:ext cx="9726445" cy="1824334"/>
          </a:xfrm>
        </p:spPr>
        <p:txBody>
          <a:bodyPr>
            <a:normAutofit/>
          </a:bodyPr>
          <a:lstStyle/>
          <a:p>
            <a:r>
              <a:rPr lang="en-US" dirty="0">
                <a:solidFill>
                  <a:srgbClr val="FFFFFF"/>
                </a:solidFill>
              </a:rPr>
              <a:t>Detecting Logging of Forest Trees using Sound Event Detection</a:t>
            </a:r>
            <a:endParaRPr lang="en-IN" dirty="0">
              <a:solidFill>
                <a:srgbClr val="FFFFFF"/>
              </a:solidFill>
            </a:endParaRPr>
          </a:p>
        </p:txBody>
      </p:sp>
      <p:sp>
        <p:nvSpPr>
          <p:cNvPr id="3" name="Subtitle 2"/>
          <p:cNvSpPr>
            <a:spLocks noGrp="1"/>
          </p:cNvSpPr>
          <p:nvPr>
            <p:ph type="subTitle" idx="1"/>
          </p:nvPr>
        </p:nvSpPr>
        <p:spPr>
          <a:xfrm>
            <a:off x="1668315" y="3428999"/>
            <a:ext cx="8796655" cy="2925147"/>
          </a:xfrm>
        </p:spPr>
        <p:txBody>
          <a:bodyPr>
            <a:noAutofit/>
          </a:bodyPr>
          <a:lstStyle/>
          <a:p>
            <a:pPr algn="l"/>
            <a:r>
              <a:rPr lang="en-IN" sz="1600" dirty="0">
                <a:solidFill>
                  <a:srgbClr val="FFFFFF"/>
                </a:solidFill>
              </a:rPr>
              <a:t>Team Members </a:t>
            </a:r>
            <a:r>
              <a:rPr lang="en-US" altLang="en-IN" sz="1600" dirty="0">
                <a:solidFill>
                  <a:srgbClr val="FFFFFF"/>
                </a:solidFill>
              </a:rPr>
              <a:t>(Team - 17)</a:t>
            </a:r>
            <a:endParaRPr lang="en-IN" sz="1600" dirty="0">
              <a:solidFill>
                <a:srgbClr val="FFFFFF"/>
              </a:solidFill>
            </a:endParaRPr>
          </a:p>
          <a:p>
            <a:pPr algn="l"/>
            <a:r>
              <a:rPr lang="en-IN" sz="1400" dirty="0">
                <a:solidFill>
                  <a:srgbClr val="FFFFFF"/>
                </a:solidFill>
              </a:rPr>
              <a:t>19K41A0594 - B</a:t>
            </a:r>
            <a:r>
              <a:rPr lang="en-US" altLang="en-IN" sz="1400" dirty="0">
                <a:solidFill>
                  <a:srgbClr val="FFFFFF"/>
                </a:solidFill>
              </a:rPr>
              <a:t>.</a:t>
            </a:r>
            <a:r>
              <a:rPr lang="en-IN" sz="1400" dirty="0">
                <a:solidFill>
                  <a:srgbClr val="FFFFFF"/>
                </a:solidFill>
              </a:rPr>
              <a:t>RAJU</a:t>
            </a:r>
          </a:p>
          <a:p>
            <a:pPr algn="l"/>
            <a:r>
              <a:rPr lang="en-IN" sz="1500" dirty="0">
                <a:solidFill>
                  <a:srgbClr val="FFFFFF"/>
                </a:solidFill>
              </a:rPr>
              <a:t>19K41A0510 - JINUKALA VAMSHI</a:t>
            </a:r>
          </a:p>
          <a:p>
            <a:pPr algn="l"/>
            <a:r>
              <a:rPr lang="en-IN" sz="1500" dirty="0">
                <a:solidFill>
                  <a:srgbClr val="FFFFFF"/>
                </a:solidFill>
              </a:rPr>
              <a:t>19K41A0517 - MOHAMMED RAAMIZUDDIN</a:t>
            </a:r>
          </a:p>
          <a:p>
            <a:pPr algn="l"/>
            <a:r>
              <a:rPr lang="en-IN" sz="1500" dirty="0">
                <a:solidFill>
                  <a:srgbClr val="FFFFFF"/>
                </a:solidFill>
              </a:rPr>
              <a:t>19K41A05E9 - BHONAGIRI SHREYA</a:t>
            </a:r>
          </a:p>
          <a:p>
            <a:pPr algn="l"/>
            <a:r>
              <a:rPr lang="en-IN" sz="1500" dirty="0">
                <a:solidFill>
                  <a:srgbClr val="FFFFFF"/>
                </a:solidFill>
              </a:rPr>
              <a:t>19K41A05F7 - JUPALLY YOCHITHA</a:t>
            </a:r>
          </a:p>
          <a:p>
            <a:r>
              <a:rPr lang="en-US" sz="1500" b="1" u="sng" dirty="0">
                <a:ln w="9525" cmpd="sng">
                  <a:solidFill>
                    <a:schemeClr val="accent1"/>
                  </a:solidFill>
                  <a:prstDash val="solid"/>
                </a:ln>
                <a:solidFill>
                  <a:srgbClr val="70AD47">
                    <a:tint val="1000"/>
                  </a:srgbClr>
                </a:solidFill>
                <a:effectLst>
                  <a:glow rad="38100">
                    <a:schemeClr val="accent1">
                      <a:alpha val="40000"/>
                    </a:schemeClr>
                  </a:glow>
                </a:effectLst>
              </a:rPr>
              <a:t>Project Guide</a:t>
            </a:r>
          </a:p>
          <a:p>
            <a:r>
              <a:rPr lang="en-US" sz="1500" b="1" i="1" dirty="0" err="1">
                <a:ln w="9525" cmpd="sng">
                  <a:solidFill>
                    <a:schemeClr val="accent1"/>
                  </a:solidFill>
                  <a:prstDash val="solid"/>
                </a:ln>
                <a:solidFill>
                  <a:srgbClr val="70AD47">
                    <a:tint val="1000"/>
                  </a:srgbClr>
                </a:solidFill>
                <a:effectLst>
                  <a:glow rad="38100">
                    <a:schemeClr val="accent1">
                      <a:alpha val="40000"/>
                    </a:schemeClr>
                  </a:glow>
                </a:effectLst>
                <a:sym typeface="+mn-ea"/>
              </a:rPr>
              <a:t>Sallauddin</a:t>
            </a:r>
            <a:r>
              <a:rPr lang="en-US" sz="1500" b="1" i="1">
                <a:ln w="9525" cmpd="sng">
                  <a:solidFill>
                    <a:schemeClr val="accent1"/>
                  </a:solidFill>
                  <a:prstDash val="solid"/>
                </a:ln>
                <a:solidFill>
                  <a:srgbClr val="70AD47">
                    <a:tint val="1000"/>
                  </a:srgbClr>
                </a:solidFill>
                <a:effectLst>
                  <a:glow rad="38100">
                    <a:schemeClr val="accent1">
                      <a:alpha val="40000"/>
                    </a:schemeClr>
                  </a:glow>
                </a:effectLst>
                <a:sym typeface="+mn-ea"/>
              </a:rPr>
              <a:t> Mohmmad </a:t>
            </a:r>
            <a:endParaRPr lang="en-US" sz="1500" b="1" i="1"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1500" b="1" i="1" dirty="0">
                <a:ln w="9525" cmpd="sng">
                  <a:solidFill>
                    <a:schemeClr val="accent1"/>
                  </a:solidFill>
                  <a:prstDash val="solid"/>
                </a:ln>
                <a:solidFill>
                  <a:srgbClr val="70AD47">
                    <a:tint val="1000"/>
                  </a:srgbClr>
                </a:solidFill>
                <a:effectLst>
                  <a:glow rad="38100">
                    <a:schemeClr val="accent1">
                      <a:alpha val="40000"/>
                    </a:schemeClr>
                  </a:glow>
                </a:effectLst>
                <a:sym typeface="+mn-ea"/>
              </a:rPr>
              <a:t>Assistant Professor</a:t>
            </a:r>
            <a:endParaRPr lang="en-US" sz="1500" b="1" i="1" dirty="0">
              <a:ln w="9525" cmpd="sng">
                <a:solidFill>
                  <a:schemeClr val="accent1"/>
                </a:solidFill>
                <a:prstDash val="solid"/>
              </a:ln>
              <a:solidFill>
                <a:srgbClr val="70AD47">
                  <a:tint val="1000"/>
                </a:srgbClr>
              </a:solidFill>
              <a:effectLst>
                <a:glow rad="38100">
                  <a:schemeClr val="accent1">
                    <a:alpha val="40000"/>
                  </a:schemeClr>
                </a:glow>
              </a:effectLst>
            </a:endParaRPr>
          </a:p>
          <a:p>
            <a:endParaRPr lang="en-US" sz="1700" b="1" i="1"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TextBox 4"/>
          <p:cNvSpPr txBox="1"/>
          <p:nvPr/>
        </p:nvSpPr>
        <p:spPr>
          <a:xfrm>
            <a:off x="3939262" y="578923"/>
            <a:ext cx="4254759" cy="707886"/>
          </a:xfrm>
          <a:prstGeom prst="rect">
            <a:avLst/>
          </a:prstGeom>
          <a:noFill/>
        </p:spPr>
        <p:txBody>
          <a:bodyPr wrap="square" rtlCol="0">
            <a:spAutoFit/>
          </a:bodyPr>
          <a:lstStyle/>
          <a:p>
            <a:pPr algn="ctr"/>
            <a:r>
              <a:rPr lang="en-IN" sz="2000" dirty="0"/>
              <a:t>Major Project Phase - II</a:t>
            </a:r>
          </a:p>
          <a:p>
            <a:pPr algn="ctr"/>
            <a:r>
              <a:rPr lang="en-IN" sz="2000" dirty="0"/>
              <a:t>Review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D404-0912-5886-AC02-C5E5BE5C255D}"/>
              </a:ext>
            </a:extLst>
          </p:cNvPr>
          <p:cNvSpPr>
            <a:spLocks noGrp="1"/>
          </p:cNvSpPr>
          <p:nvPr>
            <p:ph type="title"/>
          </p:nvPr>
        </p:nvSpPr>
        <p:spPr>
          <a:xfrm>
            <a:off x="777240" y="113199"/>
            <a:ext cx="10659110" cy="1325563"/>
          </a:xfrm>
        </p:spPr>
        <p:txBody>
          <a:bodyPr/>
          <a:lstStyle/>
          <a:p>
            <a:r>
              <a:rPr lang="en-IN" dirty="0"/>
              <a:t>Audio Waveforms</a:t>
            </a:r>
          </a:p>
        </p:txBody>
      </p:sp>
      <p:sp>
        <p:nvSpPr>
          <p:cNvPr id="3" name="Content Placeholder 2">
            <a:extLst>
              <a:ext uri="{FF2B5EF4-FFF2-40B4-BE49-F238E27FC236}">
                <a16:creationId xmlns:a16="http://schemas.microsoft.com/office/drawing/2014/main" id="{28A32CF0-0AED-DC22-467C-E32AB4619E22}"/>
              </a:ext>
            </a:extLst>
          </p:cNvPr>
          <p:cNvSpPr>
            <a:spLocks noGrp="1"/>
          </p:cNvSpPr>
          <p:nvPr>
            <p:ph idx="1"/>
          </p:nvPr>
        </p:nvSpPr>
        <p:spPr>
          <a:xfrm>
            <a:off x="777239" y="1196166"/>
            <a:ext cx="10783389" cy="5232625"/>
          </a:xfrm>
        </p:spPr>
        <p:txBody>
          <a:bodyPr>
            <a:normAutofit/>
          </a:bodyPr>
          <a:lstStyle/>
          <a:p>
            <a:pPr algn="just">
              <a:lnSpc>
                <a:spcPct val="150000"/>
              </a:lnSpc>
            </a:pPr>
            <a:r>
              <a:rPr lang="en-US" dirty="0"/>
              <a:t>Below are the audio waveform representations of some audio classes after applying the pre-processing steps:</a:t>
            </a:r>
          </a:p>
          <a:p>
            <a:pPr marL="0" indent="0">
              <a:lnSpc>
                <a:spcPct val="150000"/>
              </a:lnSpc>
              <a:buNone/>
            </a:pPr>
            <a:endParaRPr lang="en-US" dirty="0"/>
          </a:p>
        </p:txBody>
      </p:sp>
      <p:pic>
        <p:nvPicPr>
          <p:cNvPr id="6" name="Picture 5">
            <a:extLst>
              <a:ext uri="{FF2B5EF4-FFF2-40B4-BE49-F238E27FC236}">
                <a16:creationId xmlns:a16="http://schemas.microsoft.com/office/drawing/2014/main" id="{5D3A3D92-561A-4FAB-222A-B521A7CACB57}"/>
              </a:ext>
            </a:extLst>
          </p:cNvPr>
          <p:cNvPicPr>
            <a:picLocks noChangeAspect="1"/>
          </p:cNvPicPr>
          <p:nvPr/>
        </p:nvPicPr>
        <p:blipFill>
          <a:blip r:embed="rId2"/>
          <a:stretch>
            <a:fillRect/>
          </a:stretch>
        </p:blipFill>
        <p:spPr>
          <a:xfrm>
            <a:off x="1095470" y="2228000"/>
            <a:ext cx="4512226" cy="1672363"/>
          </a:xfrm>
          <a:prstGeom prst="rect">
            <a:avLst/>
          </a:prstGeom>
        </p:spPr>
      </p:pic>
      <p:sp>
        <p:nvSpPr>
          <p:cNvPr id="7" name="TextBox 6">
            <a:extLst>
              <a:ext uri="{FF2B5EF4-FFF2-40B4-BE49-F238E27FC236}">
                <a16:creationId xmlns:a16="http://schemas.microsoft.com/office/drawing/2014/main" id="{3609A552-5F41-0B02-1BB4-57551C34C8AC}"/>
              </a:ext>
            </a:extLst>
          </p:cNvPr>
          <p:cNvSpPr txBox="1"/>
          <p:nvPr/>
        </p:nvSpPr>
        <p:spPr>
          <a:xfrm>
            <a:off x="2320550" y="3900363"/>
            <a:ext cx="2062065" cy="369332"/>
          </a:xfrm>
          <a:prstGeom prst="rect">
            <a:avLst/>
          </a:prstGeom>
          <a:noFill/>
        </p:spPr>
        <p:txBody>
          <a:bodyPr wrap="square" rtlCol="0">
            <a:spAutoFit/>
          </a:bodyPr>
          <a:lstStyle/>
          <a:p>
            <a:pPr algn="ctr"/>
            <a:r>
              <a:rPr lang="en-IN" dirty="0"/>
              <a:t>Axe cutting Sounds</a:t>
            </a:r>
          </a:p>
        </p:txBody>
      </p:sp>
      <p:pic>
        <p:nvPicPr>
          <p:cNvPr id="9" name="Picture 8">
            <a:extLst>
              <a:ext uri="{FF2B5EF4-FFF2-40B4-BE49-F238E27FC236}">
                <a16:creationId xmlns:a16="http://schemas.microsoft.com/office/drawing/2014/main" id="{DAA58B99-66D0-18B0-D1F3-2D5AFFB843F2}"/>
              </a:ext>
            </a:extLst>
          </p:cNvPr>
          <p:cNvPicPr>
            <a:picLocks noChangeAspect="1"/>
          </p:cNvPicPr>
          <p:nvPr/>
        </p:nvPicPr>
        <p:blipFill>
          <a:blip r:embed="rId3"/>
          <a:stretch>
            <a:fillRect/>
          </a:stretch>
        </p:blipFill>
        <p:spPr>
          <a:xfrm>
            <a:off x="6330724" y="2228000"/>
            <a:ext cx="4512226" cy="1685836"/>
          </a:xfrm>
          <a:prstGeom prst="rect">
            <a:avLst/>
          </a:prstGeom>
        </p:spPr>
      </p:pic>
      <p:sp>
        <p:nvSpPr>
          <p:cNvPr id="10" name="TextBox 9">
            <a:extLst>
              <a:ext uri="{FF2B5EF4-FFF2-40B4-BE49-F238E27FC236}">
                <a16:creationId xmlns:a16="http://schemas.microsoft.com/office/drawing/2014/main" id="{EAA4FE22-0BCF-A8B8-7D28-974CE8A25D51}"/>
              </a:ext>
            </a:extLst>
          </p:cNvPr>
          <p:cNvSpPr txBox="1"/>
          <p:nvPr/>
        </p:nvSpPr>
        <p:spPr>
          <a:xfrm>
            <a:off x="7555804" y="3900363"/>
            <a:ext cx="2062065" cy="369332"/>
          </a:xfrm>
          <a:prstGeom prst="rect">
            <a:avLst/>
          </a:prstGeom>
          <a:noFill/>
        </p:spPr>
        <p:txBody>
          <a:bodyPr wrap="square" rtlCol="0">
            <a:spAutoFit/>
          </a:bodyPr>
          <a:lstStyle/>
          <a:p>
            <a:pPr algn="ctr"/>
            <a:r>
              <a:rPr lang="en-IN" dirty="0"/>
              <a:t>Chainsaw Sounds</a:t>
            </a:r>
          </a:p>
        </p:txBody>
      </p:sp>
      <p:pic>
        <p:nvPicPr>
          <p:cNvPr id="12" name="Picture 11">
            <a:extLst>
              <a:ext uri="{FF2B5EF4-FFF2-40B4-BE49-F238E27FC236}">
                <a16:creationId xmlns:a16="http://schemas.microsoft.com/office/drawing/2014/main" id="{944113C4-7588-8020-740C-4F4B71D0E251}"/>
              </a:ext>
            </a:extLst>
          </p:cNvPr>
          <p:cNvPicPr>
            <a:picLocks noChangeAspect="1"/>
          </p:cNvPicPr>
          <p:nvPr/>
        </p:nvPicPr>
        <p:blipFill>
          <a:blip r:embed="rId4"/>
          <a:stretch>
            <a:fillRect/>
          </a:stretch>
        </p:blipFill>
        <p:spPr>
          <a:xfrm>
            <a:off x="1008047" y="4301171"/>
            <a:ext cx="4599650" cy="1718499"/>
          </a:xfrm>
          <a:prstGeom prst="rect">
            <a:avLst/>
          </a:prstGeom>
        </p:spPr>
      </p:pic>
      <p:sp>
        <p:nvSpPr>
          <p:cNvPr id="13" name="TextBox 12">
            <a:extLst>
              <a:ext uri="{FF2B5EF4-FFF2-40B4-BE49-F238E27FC236}">
                <a16:creationId xmlns:a16="http://schemas.microsoft.com/office/drawing/2014/main" id="{16C5D51B-F5B9-AA6F-D358-2B869EB80540}"/>
              </a:ext>
            </a:extLst>
          </p:cNvPr>
          <p:cNvSpPr txBox="1"/>
          <p:nvPr/>
        </p:nvSpPr>
        <p:spPr>
          <a:xfrm>
            <a:off x="2320550" y="5993708"/>
            <a:ext cx="2062065" cy="369332"/>
          </a:xfrm>
          <a:prstGeom prst="rect">
            <a:avLst/>
          </a:prstGeom>
          <a:noFill/>
        </p:spPr>
        <p:txBody>
          <a:bodyPr wrap="square" rtlCol="0">
            <a:spAutoFit/>
          </a:bodyPr>
          <a:lstStyle/>
          <a:p>
            <a:pPr algn="ctr"/>
            <a:r>
              <a:rPr lang="en-IN" dirty="0"/>
              <a:t>Forest Sounds</a:t>
            </a:r>
          </a:p>
        </p:txBody>
      </p:sp>
      <p:pic>
        <p:nvPicPr>
          <p:cNvPr id="15" name="Picture 14">
            <a:extLst>
              <a:ext uri="{FF2B5EF4-FFF2-40B4-BE49-F238E27FC236}">
                <a16:creationId xmlns:a16="http://schemas.microsoft.com/office/drawing/2014/main" id="{FB56D786-F64E-6B17-1D5A-E6E9D2658E3F}"/>
              </a:ext>
            </a:extLst>
          </p:cNvPr>
          <p:cNvPicPr>
            <a:picLocks noChangeAspect="1"/>
          </p:cNvPicPr>
          <p:nvPr/>
        </p:nvPicPr>
        <p:blipFill>
          <a:blip r:embed="rId5"/>
          <a:stretch>
            <a:fillRect/>
          </a:stretch>
        </p:blipFill>
        <p:spPr>
          <a:xfrm>
            <a:off x="6264136" y="4315255"/>
            <a:ext cx="4640052" cy="1704415"/>
          </a:xfrm>
          <a:prstGeom prst="rect">
            <a:avLst/>
          </a:prstGeom>
        </p:spPr>
      </p:pic>
      <p:sp>
        <p:nvSpPr>
          <p:cNvPr id="16" name="TextBox 15">
            <a:extLst>
              <a:ext uri="{FF2B5EF4-FFF2-40B4-BE49-F238E27FC236}">
                <a16:creationId xmlns:a16="http://schemas.microsoft.com/office/drawing/2014/main" id="{6F9A8749-5217-1326-98D0-ECD41220FB87}"/>
              </a:ext>
            </a:extLst>
          </p:cNvPr>
          <p:cNvSpPr txBox="1"/>
          <p:nvPr/>
        </p:nvSpPr>
        <p:spPr>
          <a:xfrm>
            <a:off x="7820004" y="6028955"/>
            <a:ext cx="2062065" cy="369332"/>
          </a:xfrm>
          <a:prstGeom prst="rect">
            <a:avLst/>
          </a:prstGeom>
          <a:noFill/>
        </p:spPr>
        <p:txBody>
          <a:bodyPr wrap="square" rtlCol="0">
            <a:spAutoFit/>
          </a:bodyPr>
          <a:lstStyle/>
          <a:p>
            <a:pPr algn="ctr"/>
            <a:r>
              <a:rPr lang="en-IN" dirty="0"/>
              <a:t>Wind Sounds</a:t>
            </a:r>
          </a:p>
        </p:txBody>
      </p:sp>
      <p:sp>
        <p:nvSpPr>
          <p:cNvPr id="17" name="TextBox 16">
            <a:extLst>
              <a:ext uri="{FF2B5EF4-FFF2-40B4-BE49-F238E27FC236}">
                <a16:creationId xmlns:a16="http://schemas.microsoft.com/office/drawing/2014/main" id="{A41ED56D-5851-D501-36AF-CF5F4DBD3B97}"/>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85657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C4B2-DCB4-7FB7-2288-3387448B31FD}"/>
              </a:ext>
            </a:extLst>
          </p:cNvPr>
          <p:cNvSpPr>
            <a:spLocks noGrp="1"/>
          </p:cNvSpPr>
          <p:nvPr>
            <p:ph type="title"/>
          </p:nvPr>
        </p:nvSpPr>
        <p:spPr>
          <a:xfrm>
            <a:off x="766445" y="131860"/>
            <a:ext cx="10659110" cy="1325563"/>
          </a:xfrm>
        </p:spPr>
        <p:txBody>
          <a:bodyPr/>
          <a:lstStyle/>
          <a:p>
            <a:r>
              <a:rPr lang="en-IN" dirty="0"/>
              <a:t>Feature Extraction</a:t>
            </a:r>
          </a:p>
        </p:txBody>
      </p:sp>
      <p:sp>
        <p:nvSpPr>
          <p:cNvPr id="7" name="object 3">
            <a:extLst>
              <a:ext uri="{FF2B5EF4-FFF2-40B4-BE49-F238E27FC236}">
                <a16:creationId xmlns:a16="http://schemas.microsoft.com/office/drawing/2014/main" id="{87A1DF50-3269-25FF-8AF2-7268FD7991E7}"/>
              </a:ext>
            </a:extLst>
          </p:cNvPr>
          <p:cNvSpPr txBox="1">
            <a:spLocks noGrp="1"/>
          </p:cNvSpPr>
          <p:nvPr>
            <p:ph idx="1"/>
          </p:nvPr>
        </p:nvSpPr>
        <p:spPr>
          <a:xfrm>
            <a:off x="767080" y="1359094"/>
            <a:ext cx="10658475" cy="4523160"/>
          </a:xfrm>
          <a:prstGeom prst="rect">
            <a:avLst/>
          </a:prstGeom>
        </p:spPr>
        <p:txBody>
          <a:bodyPr vert="horz" wrap="square" lIns="0" tIns="113664" rIns="0" bIns="0" rtlCol="0">
            <a:spAutoFit/>
          </a:bodyPr>
          <a:lstStyle/>
          <a:p>
            <a:pPr marL="241300" indent="-228600">
              <a:lnSpc>
                <a:spcPct val="100000"/>
              </a:lnSpc>
              <a:spcBef>
                <a:spcPts val="895"/>
              </a:spcBef>
              <a:buClr>
                <a:srgbClr val="467980"/>
              </a:buClr>
              <a:buFont typeface="Arial MT"/>
              <a:buChar char="•"/>
              <a:tabLst>
                <a:tab pos="240665" algn="l"/>
                <a:tab pos="241300" algn="l"/>
              </a:tabLst>
            </a:pPr>
            <a:r>
              <a:rPr sz="1900" spc="-10" dirty="0">
                <a:solidFill>
                  <a:srgbClr val="21393C"/>
                </a:solidFill>
                <a:latin typeface="Calibri" panose="020F0502020204030204"/>
                <a:cs typeface="Calibri" panose="020F0502020204030204"/>
              </a:rPr>
              <a:t>MFCC</a:t>
            </a:r>
            <a:endParaRPr sz="1900" dirty="0">
              <a:latin typeface="Calibri" panose="020F0502020204030204"/>
              <a:cs typeface="Calibri" panose="020F0502020204030204"/>
            </a:endParaRPr>
          </a:p>
          <a:p>
            <a:pPr marL="698500" lvl="1" indent="-228600">
              <a:lnSpc>
                <a:spcPct val="100000"/>
              </a:lnSpc>
              <a:spcBef>
                <a:spcPts val="730"/>
              </a:spcBef>
              <a:buClr>
                <a:srgbClr val="467980"/>
              </a:buClr>
              <a:buFont typeface="Wingdings" panose="05000000000000000000"/>
              <a:buChar char=""/>
              <a:tabLst>
                <a:tab pos="698500" algn="l"/>
              </a:tabLst>
            </a:pPr>
            <a:r>
              <a:rPr sz="1700" spc="-5" dirty="0">
                <a:solidFill>
                  <a:srgbClr val="21393C"/>
                </a:solidFill>
                <a:latin typeface="Calibri" panose="020F0502020204030204"/>
                <a:cs typeface="Calibri" panose="020F0502020204030204"/>
              </a:rPr>
              <a:t>The Mel-frequency</a:t>
            </a:r>
            <a:r>
              <a:rPr sz="1700" spc="-20" dirty="0">
                <a:solidFill>
                  <a:srgbClr val="21393C"/>
                </a:solidFill>
                <a:latin typeface="Calibri" panose="020F0502020204030204"/>
                <a:cs typeface="Calibri" panose="020F0502020204030204"/>
              </a:rPr>
              <a:t> </a:t>
            </a:r>
            <a:r>
              <a:rPr sz="1700" dirty="0">
                <a:solidFill>
                  <a:srgbClr val="21393C"/>
                </a:solidFill>
                <a:latin typeface="Calibri" panose="020F0502020204030204"/>
                <a:cs typeface="Calibri" panose="020F0502020204030204"/>
              </a:rPr>
              <a:t>Cepstrum</a:t>
            </a:r>
            <a:r>
              <a:rPr sz="1700" spc="-25" dirty="0">
                <a:solidFill>
                  <a:srgbClr val="21393C"/>
                </a:solidFill>
                <a:latin typeface="Calibri" panose="020F0502020204030204"/>
                <a:cs typeface="Calibri" panose="020F0502020204030204"/>
              </a:rPr>
              <a:t> </a:t>
            </a:r>
            <a:r>
              <a:rPr sz="1700" spc="-5" dirty="0">
                <a:solidFill>
                  <a:srgbClr val="21393C"/>
                </a:solidFill>
                <a:latin typeface="Calibri" panose="020F0502020204030204"/>
                <a:cs typeface="Calibri" panose="020F0502020204030204"/>
              </a:rPr>
              <a:t>coefficient</a:t>
            </a:r>
            <a:r>
              <a:rPr sz="1700" spc="-15" dirty="0">
                <a:solidFill>
                  <a:srgbClr val="21393C"/>
                </a:solidFill>
                <a:latin typeface="Calibri" panose="020F0502020204030204"/>
                <a:cs typeface="Calibri" panose="020F0502020204030204"/>
              </a:rPr>
              <a:t> </a:t>
            </a:r>
            <a:r>
              <a:rPr sz="1700" dirty="0">
                <a:solidFill>
                  <a:srgbClr val="21393C"/>
                </a:solidFill>
                <a:latin typeface="Calibri" panose="020F0502020204030204"/>
                <a:cs typeface="Calibri" panose="020F0502020204030204"/>
              </a:rPr>
              <a:t>is a</a:t>
            </a:r>
            <a:r>
              <a:rPr sz="1700" spc="10" dirty="0">
                <a:solidFill>
                  <a:srgbClr val="21393C"/>
                </a:solidFill>
                <a:latin typeface="Calibri" panose="020F0502020204030204"/>
                <a:cs typeface="Calibri" panose="020F0502020204030204"/>
              </a:rPr>
              <a:t> </a:t>
            </a:r>
            <a:r>
              <a:rPr sz="1700" spc="-10" dirty="0">
                <a:solidFill>
                  <a:srgbClr val="21393C"/>
                </a:solidFill>
                <a:latin typeface="Calibri" panose="020F0502020204030204"/>
                <a:cs typeface="Calibri" panose="020F0502020204030204"/>
              </a:rPr>
              <a:t>representation </a:t>
            </a:r>
            <a:r>
              <a:rPr sz="1700" dirty="0">
                <a:solidFill>
                  <a:srgbClr val="21393C"/>
                </a:solidFill>
                <a:latin typeface="Calibri" panose="020F0502020204030204"/>
                <a:cs typeface="Calibri" panose="020F0502020204030204"/>
              </a:rPr>
              <a:t>of</a:t>
            </a:r>
            <a:r>
              <a:rPr sz="1700" spc="-10" dirty="0">
                <a:solidFill>
                  <a:srgbClr val="21393C"/>
                </a:solidFill>
                <a:latin typeface="Calibri" panose="020F0502020204030204"/>
                <a:cs typeface="Calibri" panose="020F0502020204030204"/>
              </a:rPr>
              <a:t> </a:t>
            </a:r>
            <a:r>
              <a:rPr sz="1700" dirty="0">
                <a:solidFill>
                  <a:srgbClr val="21393C"/>
                </a:solidFill>
                <a:latin typeface="Calibri" panose="020F0502020204030204"/>
                <a:cs typeface="Calibri" panose="020F0502020204030204"/>
              </a:rPr>
              <a:t>the short-term</a:t>
            </a:r>
            <a:r>
              <a:rPr sz="1700" spc="-40" dirty="0">
                <a:solidFill>
                  <a:srgbClr val="21393C"/>
                </a:solidFill>
                <a:latin typeface="Calibri" panose="020F0502020204030204"/>
                <a:cs typeface="Calibri" panose="020F0502020204030204"/>
              </a:rPr>
              <a:t> </a:t>
            </a:r>
            <a:r>
              <a:rPr sz="1700" spc="-5" dirty="0">
                <a:solidFill>
                  <a:srgbClr val="21393C"/>
                </a:solidFill>
                <a:latin typeface="Calibri" panose="020F0502020204030204"/>
                <a:cs typeface="Calibri" panose="020F0502020204030204"/>
              </a:rPr>
              <a:t>power</a:t>
            </a:r>
            <a:r>
              <a:rPr sz="1700" spc="-10" dirty="0">
                <a:solidFill>
                  <a:srgbClr val="21393C"/>
                </a:solidFill>
                <a:latin typeface="Calibri" panose="020F0502020204030204"/>
                <a:cs typeface="Calibri" panose="020F0502020204030204"/>
              </a:rPr>
              <a:t> </a:t>
            </a:r>
            <a:r>
              <a:rPr sz="1700" dirty="0">
                <a:solidFill>
                  <a:srgbClr val="21393C"/>
                </a:solidFill>
                <a:latin typeface="Calibri" panose="020F0502020204030204"/>
                <a:cs typeface="Calibri" panose="020F0502020204030204"/>
              </a:rPr>
              <a:t>spectrum</a:t>
            </a:r>
            <a:r>
              <a:rPr sz="1700" spc="-30" dirty="0">
                <a:solidFill>
                  <a:srgbClr val="21393C"/>
                </a:solidFill>
                <a:latin typeface="Calibri" panose="020F0502020204030204"/>
                <a:cs typeface="Calibri" panose="020F0502020204030204"/>
              </a:rPr>
              <a:t> </a:t>
            </a:r>
            <a:r>
              <a:rPr sz="1700" dirty="0">
                <a:solidFill>
                  <a:srgbClr val="21393C"/>
                </a:solidFill>
                <a:latin typeface="Calibri" panose="020F0502020204030204"/>
                <a:cs typeface="Calibri" panose="020F0502020204030204"/>
              </a:rPr>
              <a:t>of</a:t>
            </a:r>
            <a:r>
              <a:rPr sz="1700" spc="15" dirty="0">
                <a:solidFill>
                  <a:srgbClr val="21393C"/>
                </a:solidFill>
                <a:latin typeface="Calibri" panose="020F0502020204030204"/>
                <a:cs typeface="Calibri" panose="020F0502020204030204"/>
              </a:rPr>
              <a:t> </a:t>
            </a:r>
            <a:r>
              <a:rPr sz="1700" dirty="0">
                <a:solidFill>
                  <a:srgbClr val="21393C"/>
                </a:solidFill>
                <a:latin typeface="Calibri" panose="020F0502020204030204"/>
                <a:cs typeface="Calibri" panose="020F0502020204030204"/>
              </a:rPr>
              <a:t>a</a:t>
            </a:r>
            <a:r>
              <a:rPr sz="1700" spc="5" dirty="0">
                <a:solidFill>
                  <a:srgbClr val="21393C"/>
                </a:solidFill>
                <a:latin typeface="Calibri" panose="020F0502020204030204"/>
                <a:cs typeface="Calibri" panose="020F0502020204030204"/>
              </a:rPr>
              <a:t> </a:t>
            </a:r>
            <a:r>
              <a:rPr sz="1700" spc="-5" dirty="0">
                <a:solidFill>
                  <a:srgbClr val="21393C"/>
                </a:solidFill>
                <a:latin typeface="Calibri" panose="020F0502020204030204"/>
                <a:cs typeface="Calibri" panose="020F0502020204030204"/>
              </a:rPr>
              <a:t>sound.</a:t>
            </a:r>
            <a:endParaRPr sz="1700" dirty="0">
              <a:latin typeface="Calibri" panose="020F0502020204030204"/>
              <a:cs typeface="Calibri" panose="020F0502020204030204"/>
            </a:endParaRPr>
          </a:p>
          <a:p>
            <a:pPr marL="241300" indent="-228600">
              <a:lnSpc>
                <a:spcPct val="100000"/>
              </a:lnSpc>
              <a:spcBef>
                <a:spcPts val="1205"/>
              </a:spcBef>
              <a:buClr>
                <a:srgbClr val="467980"/>
              </a:buClr>
              <a:buFont typeface="Arial MT"/>
              <a:buChar char="•"/>
              <a:tabLst>
                <a:tab pos="240665" algn="l"/>
                <a:tab pos="241300" algn="l"/>
              </a:tabLst>
            </a:pPr>
            <a:r>
              <a:rPr sz="1900" spc="-10" dirty="0">
                <a:solidFill>
                  <a:srgbClr val="21393C"/>
                </a:solidFill>
                <a:latin typeface="Calibri" panose="020F0502020204030204"/>
                <a:cs typeface="Calibri" panose="020F0502020204030204"/>
              </a:rPr>
              <a:t>S</a:t>
            </a:r>
            <a:r>
              <a:rPr lang="en-US" sz="1900" spc="-10" dirty="0">
                <a:solidFill>
                  <a:srgbClr val="21393C"/>
                </a:solidFill>
                <a:latin typeface="Calibri" panose="020F0502020204030204"/>
                <a:cs typeface="Calibri" panose="020F0502020204030204"/>
              </a:rPr>
              <a:t>PECTRAL CONTRAST</a:t>
            </a:r>
            <a:endParaRPr sz="1900" dirty="0">
              <a:latin typeface="Calibri" panose="020F0502020204030204"/>
              <a:cs typeface="Calibri" panose="020F0502020204030204"/>
            </a:endParaRPr>
          </a:p>
          <a:p>
            <a:pPr marL="698500" lvl="1" indent="-228600">
              <a:lnSpc>
                <a:spcPct val="100000"/>
              </a:lnSpc>
              <a:spcBef>
                <a:spcPts val="730"/>
              </a:spcBef>
              <a:buClr>
                <a:srgbClr val="467980"/>
              </a:buClr>
              <a:buFont typeface="Wingdings" panose="05000000000000000000"/>
              <a:buChar char=""/>
              <a:tabLst>
                <a:tab pos="698500" algn="l"/>
              </a:tabLst>
            </a:pPr>
            <a:r>
              <a:rPr sz="1700" spc="-5" dirty="0">
                <a:solidFill>
                  <a:srgbClr val="21393C"/>
                </a:solidFill>
                <a:latin typeface="Calibri" panose="020F0502020204030204"/>
                <a:cs typeface="Calibri" panose="020F0502020204030204"/>
              </a:rPr>
              <a:t>The</a:t>
            </a:r>
            <a:r>
              <a:rPr sz="1700" spc="-10" dirty="0">
                <a:solidFill>
                  <a:srgbClr val="21393C"/>
                </a:solidFill>
                <a:latin typeface="Calibri" panose="020F0502020204030204"/>
                <a:cs typeface="Calibri" panose="020F0502020204030204"/>
              </a:rPr>
              <a:t> </a:t>
            </a:r>
            <a:r>
              <a:rPr sz="1700" dirty="0">
                <a:solidFill>
                  <a:srgbClr val="21393C"/>
                </a:solidFill>
                <a:latin typeface="Calibri" panose="020F0502020204030204"/>
                <a:cs typeface="Calibri" panose="020F0502020204030204"/>
              </a:rPr>
              <a:t>S</a:t>
            </a:r>
            <a:r>
              <a:rPr lang="en-US" sz="1700" dirty="0">
                <a:solidFill>
                  <a:srgbClr val="21393C"/>
                </a:solidFill>
                <a:latin typeface="Calibri" panose="020F0502020204030204"/>
                <a:cs typeface="Calibri" panose="020F0502020204030204"/>
              </a:rPr>
              <a:t>pectral Contrast</a:t>
            </a:r>
            <a:r>
              <a:rPr sz="1700" spc="-25" dirty="0">
                <a:solidFill>
                  <a:srgbClr val="21393C"/>
                </a:solidFill>
                <a:latin typeface="Calibri" panose="020F0502020204030204"/>
                <a:cs typeface="Calibri" panose="020F0502020204030204"/>
              </a:rPr>
              <a:t> </a:t>
            </a:r>
            <a:r>
              <a:rPr lang="en-US" sz="1700" spc="-25" dirty="0">
                <a:solidFill>
                  <a:srgbClr val="21393C"/>
                </a:solidFill>
                <a:latin typeface="Calibri" panose="020F0502020204030204"/>
                <a:cs typeface="Calibri" panose="020F0502020204030204"/>
              </a:rPr>
              <a:t>used to make decibel difference between peaks and valleys, that helps for echancing of sounds.</a:t>
            </a:r>
            <a:endParaRPr sz="1700" dirty="0">
              <a:latin typeface="Calibri" panose="020F0502020204030204"/>
              <a:cs typeface="Calibri" panose="020F0502020204030204"/>
            </a:endParaRPr>
          </a:p>
          <a:p>
            <a:pPr marL="241300" indent="-228600">
              <a:lnSpc>
                <a:spcPct val="100000"/>
              </a:lnSpc>
              <a:spcBef>
                <a:spcPts val="1205"/>
              </a:spcBef>
              <a:buClr>
                <a:srgbClr val="467980"/>
              </a:buClr>
              <a:buFont typeface="Arial MT"/>
              <a:buChar char="•"/>
              <a:tabLst>
                <a:tab pos="240665" algn="l"/>
                <a:tab pos="241300" algn="l"/>
              </a:tabLst>
            </a:pPr>
            <a:r>
              <a:rPr lang="en-US" sz="1900" dirty="0">
                <a:latin typeface="Calibri" panose="020F0502020204030204"/>
                <a:cs typeface="Calibri" panose="020F0502020204030204"/>
              </a:rPr>
              <a:t>MEL-SPECTROGRAM</a:t>
            </a:r>
            <a:endParaRPr sz="1900" dirty="0">
              <a:latin typeface="Calibri" panose="020F0502020204030204"/>
              <a:cs typeface="Calibri" panose="020F0502020204030204"/>
            </a:endParaRPr>
          </a:p>
          <a:p>
            <a:pPr marL="698500" marR="189865" lvl="1" indent="-228600">
              <a:lnSpc>
                <a:spcPct val="110000"/>
              </a:lnSpc>
              <a:spcBef>
                <a:spcPts val="525"/>
              </a:spcBef>
              <a:buClr>
                <a:srgbClr val="467980"/>
              </a:buClr>
              <a:buFont typeface="Wingdings" panose="05000000000000000000"/>
              <a:buChar char=""/>
              <a:tabLst>
                <a:tab pos="698500" algn="l"/>
              </a:tabLst>
            </a:pPr>
            <a:r>
              <a:rPr lang="en-US" sz="1700" spc="-5" dirty="0">
                <a:solidFill>
                  <a:srgbClr val="21393C"/>
                </a:solidFill>
                <a:latin typeface="Calibri" panose="020F0502020204030204"/>
                <a:cs typeface="Calibri" panose="020F0502020204030204"/>
              </a:rPr>
              <a:t>Mel-Spectrogram is used for rendering the frequencies above certain threshold.</a:t>
            </a:r>
            <a:endParaRPr sz="1700" dirty="0">
              <a:latin typeface="Calibri" panose="020F0502020204030204"/>
              <a:cs typeface="Calibri" panose="020F0502020204030204"/>
            </a:endParaRPr>
          </a:p>
          <a:p>
            <a:pPr marL="241300" indent="-228600">
              <a:lnSpc>
                <a:spcPct val="100000"/>
              </a:lnSpc>
              <a:spcBef>
                <a:spcPts val="1205"/>
              </a:spcBef>
              <a:buClr>
                <a:srgbClr val="467980"/>
              </a:buClr>
              <a:buFont typeface="Arial MT"/>
              <a:buChar char="•"/>
              <a:tabLst>
                <a:tab pos="240665" algn="l"/>
                <a:tab pos="241300" algn="l"/>
              </a:tabLst>
            </a:pPr>
            <a:r>
              <a:rPr lang="en-US" sz="1900" dirty="0">
                <a:latin typeface="Calibri" panose="020F0502020204030204"/>
                <a:cs typeface="Calibri" panose="020F0502020204030204"/>
              </a:rPr>
              <a:t>CHROMA</a:t>
            </a:r>
          </a:p>
          <a:p>
            <a:pPr marL="755650" lvl="1" indent="-285750">
              <a:lnSpc>
                <a:spcPct val="100000"/>
              </a:lnSpc>
              <a:spcBef>
                <a:spcPts val="1205"/>
              </a:spcBef>
              <a:buClr>
                <a:srgbClr val="467980"/>
              </a:buClr>
              <a:buFont typeface="Wingdings" panose="05000000000000000000" charset="0"/>
              <a:buChar char="Ø"/>
              <a:tabLst>
                <a:tab pos="240665" algn="l"/>
                <a:tab pos="241300" algn="l"/>
              </a:tabLst>
            </a:pPr>
            <a:r>
              <a:rPr sz="1700" spc="-5" dirty="0">
                <a:solidFill>
                  <a:srgbClr val="21393C"/>
                </a:solidFill>
                <a:latin typeface="Calibri" panose="020F0502020204030204"/>
                <a:cs typeface="Calibri" panose="020F0502020204030204"/>
                <a:sym typeface="+mn-ea"/>
              </a:rPr>
              <a:t>The Chroma value of </a:t>
            </a:r>
            <a:r>
              <a:rPr sz="1700" dirty="0">
                <a:solidFill>
                  <a:srgbClr val="21393C"/>
                </a:solidFill>
                <a:latin typeface="Calibri" panose="020F0502020204030204"/>
                <a:cs typeface="Calibri" panose="020F0502020204030204"/>
                <a:sym typeface="+mn-ea"/>
              </a:rPr>
              <a:t>an audio </a:t>
            </a:r>
            <a:r>
              <a:rPr sz="1700" spc="-5" dirty="0">
                <a:solidFill>
                  <a:srgbClr val="21393C"/>
                </a:solidFill>
                <a:latin typeface="Calibri" panose="020F0502020204030204"/>
                <a:cs typeface="Calibri" panose="020F0502020204030204"/>
                <a:sym typeface="+mn-ea"/>
              </a:rPr>
              <a:t>basically </a:t>
            </a:r>
            <a:r>
              <a:rPr sz="1700" spc="-10" dirty="0">
                <a:solidFill>
                  <a:srgbClr val="21393C"/>
                </a:solidFill>
                <a:latin typeface="Calibri" panose="020F0502020204030204"/>
                <a:cs typeface="Calibri" panose="020F0502020204030204"/>
                <a:sym typeface="+mn-ea"/>
              </a:rPr>
              <a:t>represent </a:t>
            </a:r>
            <a:r>
              <a:rPr sz="1700" dirty="0">
                <a:solidFill>
                  <a:srgbClr val="21393C"/>
                </a:solidFill>
                <a:latin typeface="Calibri" panose="020F0502020204030204"/>
                <a:cs typeface="Calibri" panose="020F0502020204030204"/>
                <a:sym typeface="+mn-ea"/>
              </a:rPr>
              <a:t>the </a:t>
            </a:r>
            <a:r>
              <a:rPr sz="1700" spc="-5" dirty="0">
                <a:solidFill>
                  <a:srgbClr val="21393C"/>
                </a:solidFill>
                <a:latin typeface="Calibri" panose="020F0502020204030204"/>
                <a:cs typeface="Calibri" panose="020F0502020204030204"/>
                <a:sym typeface="+mn-ea"/>
              </a:rPr>
              <a:t>intensity of </a:t>
            </a:r>
            <a:r>
              <a:rPr sz="1700" dirty="0">
                <a:solidFill>
                  <a:srgbClr val="21393C"/>
                </a:solidFill>
                <a:latin typeface="Calibri" panose="020F0502020204030204"/>
                <a:cs typeface="Calibri" panose="020F0502020204030204"/>
                <a:sym typeface="+mn-ea"/>
              </a:rPr>
              <a:t>the </a:t>
            </a:r>
            <a:r>
              <a:rPr sz="1700" spc="-5" dirty="0">
                <a:solidFill>
                  <a:srgbClr val="21393C"/>
                </a:solidFill>
                <a:latin typeface="Calibri" panose="020F0502020204030204"/>
                <a:cs typeface="Calibri" panose="020F0502020204030204"/>
                <a:sym typeface="+mn-ea"/>
              </a:rPr>
              <a:t>twelve distinctive </a:t>
            </a:r>
            <a:r>
              <a:rPr sz="1700" spc="-10" dirty="0">
                <a:solidFill>
                  <a:srgbClr val="21393C"/>
                </a:solidFill>
                <a:latin typeface="Calibri" panose="020F0502020204030204"/>
                <a:cs typeface="Calibri" panose="020F0502020204030204"/>
                <a:sym typeface="+mn-ea"/>
              </a:rPr>
              <a:t>pitch </a:t>
            </a:r>
            <a:r>
              <a:rPr sz="1700" spc="-370" dirty="0">
                <a:solidFill>
                  <a:srgbClr val="21393C"/>
                </a:solidFill>
                <a:latin typeface="Calibri" panose="020F0502020204030204"/>
                <a:cs typeface="Calibri" panose="020F0502020204030204"/>
                <a:sym typeface="+mn-ea"/>
              </a:rPr>
              <a:t> </a:t>
            </a:r>
            <a:r>
              <a:rPr sz="1700" dirty="0">
                <a:solidFill>
                  <a:srgbClr val="21393C"/>
                </a:solidFill>
                <a:latin typeface="Calibri" panose="020F0502020204030204"/>
                <a:cs typeface="Calibri" panose="020F0502020204030204"/>
                <a:sym typeface="+mn-ea"/>
              </a:rPr>
              <a:t>classes</a:t>
            </a:r>
            <a:r>
              <a:rPr sz="1700" spc="-35" dirty="0">
                <a:solidFill>
                  <a:srgbClr val="21393C"/>
                </a:solidFill>
                <a:latin typeface="Calibri" panose="020F0502020204030204"/>
                <a:cs typeface="Calibri" panose="020F0502020204030204"/>
                <a:sym typeface="+mn-ea"/>
              </a:rPr>
              <a:t> </a:t>
            </a:r>
            <a:r>
              <a:rPr sz="1700" spc="-5" dirty="0">
                <a:solidFill>
                  <a:srgbClr val="21393C"/>
                </a:solidFill>
                <a:latin typeface="Calibri" panose="020F0502020204030204"/>
                <a:cs typeface="Calibri" panose="020F0502020204030204"/>
                <a:sym typeface="+mn-ea"/>
              </a:rPr>
              <a:t>that</a:t>
            </a:r>
            <a:r>
              <a:rPr sz="1700" spc="-10" dirty="0">
                <a:solidFill>
                  <a:srgbClr val="21393C"/>
                </a:solidFill>
                <a:latin typeface="Calibri" panose="020F0502020204030204"/>
                <a:cs typeface="Calibri" panose="020F0502020204030204"/>
                <a:sym typeface="+mn-ea"/>
              </a:rPr>
              <a:t> </a:t>
            </a:r>
            <a:r>
              <a:rPr sz="1700" spc="-5" dirty="0">
                <a:solidFill>
                  <a:srgbClr val="21393C"/>
                </a:solidFill>
                <a:latin typeface="Calibri" panose="020F0502020204030204"/>
                <a:cs typeface="Calibri" panose="020F0502020204030204"/>
                <a:sym typeface="+mn-ea"/>
              </a:rPr>
              <a:t>are</a:t>
            </a:r>
            <a:r>
              <a:rPr sz="1700" spc="-10" dirty="0">
                <a:solidFill>
                  <a:srgbClr val="21393C"/>
                </a:solidFill>
                <a:latin typeface="Calibri" panose="020F0502020204030204"/>
                <a:cs typeface="Calibri" panose="020F0502020204030204"/>
                <a:sym typeface="+mn-ea"/>
              </a:rPr>
              <a:t> </a:t>
            </a:r>
            <a:r>
              <a:rPr sz="1700" dirty="0">
                <a:solidFill>
                  <a:srgbClr val="21393C"/>
                </a:solidFill>
                <a:latin typeface="Calibri" panose="020F0502020204030204"/>
                <a:cs typeface="Calibri" panose="020F0502020204030204"/>
                <a:sym typeface="+mn-ea"/>
              </a:rPr>
              <a:t>used</a:t>
            </a:r>
            <a:r>
              <a:rPr sz="1700" spc="-30" dirty="0">
                <a:solidFill>
                  <a:srgbClr val="21393C"/>
                </a:solidFill>
                <a:latin typeface="Calibri" panose="020F0502020204030204"/>
                <a:cs typeface="Calibri" panose="020F0502020204030204"/>
                <a:sym typeface="+mn-ea"/>
              </a:rPr>
              <a:t> </a:t>
            </a:r>
            <a:r>
              <a:rPr sz="1700" spc="-5" dirty="0">
                <a:solidFill>
                  <a:srgbClr val="21393C"/>
                </a:solidFill>
                <a:latin typeface="Calibri" panose="020F0502020204030204"/>
                <a:cs typeface="Calibri" panose="020F0502020204030204"/>
                <a:sym typeface="+mn-ea"/>
              </a:rPr>
              <a:t>to study</a:t>
            </a:r>
            <a:r>
              <a:rPr sz="1700" spc="-30" dirty="0">
                <a:solidFill>
                  <a:srgbClr val="21393C"/>
                </a:solidFill>
                <a:latin typeface="Calibri" panose="020F0502020204030204"/>
                <a:cs typeface="Calibri" panose="020F0502020204030204"/>
                <a:sym typeface="+mn-ea"/>
              </a:rPr>
              <a:t> </a:t>
            </a:r>
            <a:r>
              <a:rPr sz="1700" dirty="0">
                <a:solidFill>
                  <a:srgbClr val="21393C"/>
                </a:solidFill>
                <a:latin typeface="Calibri" panose="020F0502020204030204"/>
                <a:cs typeface="Calibri" panose="020F0502020204030204"/>
                <a:sym typeface="+mn-ea"/>
              </a:rPr>
              <a:t>music.</a:t>
            </a:r>
            <a:endParaRPr sz="1700" dirty="0">
              <a:latin typeface="Calibri" panose="020F0502020204030204"/>
              <a:cs typeface="Calibri" panose="020F0502020204030204"/>
            </a:endParaRPr>
          </a:p>
          <a:p>
            <a:pPr marL="241300" indent="-228600">
              <a:lnSpc>
                <a:spcPct val="100000"/>
              </a:lnSpc>
              <a:spcBef>
                <a:spcPts val="1205"/>
              </a:spcBef>
              <a:buClr>
                <a:srgbClr val="467980"/>
              </a:buClr>
              <a:buFont typeface="Arial MT"/>
              <a:buChar char="•"/>
              <a:tabLst>
                <a:tab pos="240665" algn="l"/>
                <a:tab pos="241300" algn="l"/>
              </a:tabLst>
            </a:pPr>
            <a:r>
              <a:rPr lang="en-US" sz="1900" dirty="0">
                <a:latin typeface="Calibri" panose="020F0502020204030204"/>
                <a:cs typeface="Calibri" panose="020F0502020204030204"/>
              </a:rPr>
              <a:t>TONNETZ</a:t>
            </a:r>
            <a:endParaRPr sz="1900" dirty="0">
              <a:latin typeface="Calibri" panose="020F0502020204030204"/>
              <a:cs typeface="Calibri" panose="020F0502020204030204"/>
            </a:endParaRPr>
          </a:p>
          <a:p>
            <a:pPr marL="698500" marR="313055" lvl="1" indent="-228600">
              <a:lnSpc>
                <a:spcPct val="110000"/>
              </a:lnSpc>
              <a:spcBef>
                <a:spcPts val="525"/>
              </a:spcBef>
              <a:buClr>
                <a:srgbClr val="467980"/>
              </a:buClr>
              <a:buFont typeface="Wingdings" panose="05000000000000000000"/>
              <a:buChar char=""/>
              <a:tabLst>
                <a:tab pos="698500" algn="l"/>
              </a:tabLst>
            </a:pPr>
            <a:r>
              <a:rPr lang="en-US" sz="1700" dirty="0">
                <a:latin typeface="Calibri" panose="020F0502020204030204"/>
                <a:cs typeface="Calibri" panose="020F0502020204030204"/>
              </a:rPr>
              <a:t>Tonnetz is used for computing the tonal centroid features of sound.</a:t>
            </a:r>
          </a:p>
        </p:txBody>
      </p:sp>
      <p:sp>
        <p:nvSpPr>
          <p:cNvPr id="8" name="TextBox 7">
            <a:extLst>
              <a:ext uri="{FF2B5EF4-FFF2-40B4-BE49-F238E27FC236}">
                <a16:creationId xmlns:a16="http://schemas.microsoft.com/office/drawing/2014/main" id="{E56C941F-A586-FF9B-E53F-01009997B3F0}"/>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23652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C4B2-DCB4-7FB7-2288-3387448B31FD}"/>
              </a:ext>
            </a:extLst>
          </p:cNvPr>
          <p:cNvSpPr>
            <a:spLocks noGrp="1"/>
          </p:cNvSpPr>
          <p:nvPr>
            <p:ph type="title"/>
          </p:nvPr>
        </p:nvSpPr>
        <p:spPr>
          <a:xfrm>
            <a:off x="766445" y="131860"/>
            <a:ext cx="10659110" cy="1325563"/>
          </a:xfrm>
        </p:spPr>
        <p:txBody>
          <a:bodyPr/>
          <a:lstStyle/>
          <a:p>
            <a:r>
              <a:rPr lang="en-IN" dirty="0"/>
              <a:t>Feature Extraction (Contd.)</a:t>
            </a:r>
          </a:p>
        </p:txBody>
      </p:sp>
      <p:sp>
        <p:nvSpPr>
          <p:cNvPr id="7" name="object 3">
            <a:extLst>
              <a:ext uri="{FF2B5EF4-FFF2-40B4-BE49-F238E27FC236}">
                <a16:creationId xmlns:a16="http://schemas.microsoft.com/office/drawing/2014/main" id="{87A1DF50-3269-25FF-8AF2-7268FD7991E7}"/>
              </a:ext>
            </a:extLst>
          </p:cNvPr>
          <p:cNvSpPr txBox="1">
            <a:spLocks noGrp="1"/>
          </p:cNvSpPr>
          <p:nvPr>
            <p:ph idx="1"/>
          </p:nvPr>
        </p:nvSpPr>
        <p:spPr>
          <a:xfrm>
            <a:off x="767080" y="1300322"/>
            <a:ext cx="10658475" cy="814966"/>
          </a:xfrm>
          <a:prstGeom prst="rect">
            <a:avLst/>
          </a:prstGeom>
        </p:spPr>
        <p:txBody>
          <a:bodyPr vert="horz" wrap="square" lIns="0" tIns="113664" rIns="0" bIns="0" rtlCol="0">
            <a:spAutoFit/>
          </a:bodyPr>
          <a:lstStyle/>
          <a:p>
            <a:pPr marL="241300" indent="-228600">
              <a:lnSpc>
                <a:spcPct val="100000"/>
              </a:lnSpc>
              <a:spcBef>
                <a:spcPts val="895"/>
              </a:spcBef>
              <a:buClr>
                <a:srgbClr val="467980"/>
              </a:buClr>
              <a:buFont typeface="Arial MT"/>
              <a:buChar char="•"/>
              <a:tabLst>
                <a:tab pos="240665" algn="l"/>
                <a:tab pos="241300" algn="l"/>
              </a:tabLst>
            </a:pPr>
            <a:r>
              <a:rPr lang="en-IN" sz="1900" spc="-10" dirty="0">
                <a:solidFill>
                  <a:srgbClr val="21393C"/>
                </a:solidFill>
                <a:latin typeface="Calibri" panose="020F0502020204030204"/>
                <a:cs typeface="Calibri" panose="020F0502020204030204"/>
              </a:rPr>
              <a:t>Below are the representations of various feature extraction techniques:</a:t>
            </a:r>
          </a:p>
          <a:p>
            <a:pPr marL="12700" indent="0">
              <a:lnSpc>
                <a:spcPct val="100000"/>
              </a:lnSpc>
              <a:spcBef>
                <a:spcPts val="895"/>
              </a:spcBef>
              <a:buClr>
                <a:srgbClr val="467980"/>
              </a:buClr>
              <a:buNone/>
              <a:tabLst>
                <a:tab pos="240665" algn="l"/>
                <a:tab pos="241300" algn="l"/>
              </a:tabLst>
            </a:pPr>
            <a:endParaRPr sz="1900" dirty="0">
              <a:latin typeface="Calibri" panose="020F0502020204030204"/>
              <a:cs typeface="Calibri" panose="020F0502020204030204"/>
            </a:endParaRPr>
          </a:p>
        </p:txBody>
      </p:sp>
      <p:pic>
        <p:nvPicPr>
          <p:cNvPr id="5" name="Picture 4">
            <a:extLst>
              <a:ext uri="{FF2B5EF4-FFF2-40B4-BE49-F238E27FC236}">
                <a16:creationId xmlns:a16="http://schemas.microsoft.com/office/drawing/2014/main" id="{01233CBA-08BA-34B5-25A8-F4903D93FD0B}"/>
              </a:ext>
            </a:extLst>
          </p:cNvPr>
          <p:cNvPicPr>
            <a:picLocks noChangeAspect="1"/>
          </p:cNvPicPr>
          <p:nvPr/>
        </p:nvPicPr>
        <p:blipFill>
          <a:blip r:embed="rId2"/>
          <a:stretch>
            <a:fillRect/>
          </a:stretch>
        </p:blipFill>
        <p:spPr>
          <a:xfrm>
            <a:off x="987867" y="1806957"/>
            <a:ext cx="3126932" cy="2374462"/>
          </a:xfrm>
          <a:prstGeom prst="rect">
            <a:avLst/>
          </a:prstGeom>
        </p:spPr>
      </p:pic>
      <p:pic>
        <p:nvPicPr>
          <p:cNvPr id="8" name="Picture 7">
            <a:extLst>
              <a:ext uri="{FF2B5EF4-FFF2-40B4-BE49-F238E27FC236}">
                <a16:creationId xmlns:a16="http://schemas.microsoft.com/office/drawing/2014/main" id="{8FA4C9D9-697A-FEBE-E1AE-9DD8433E4B61}"/>
              </a:ext>
            </a:extLst>
          </p:cNvPr>
          <p:cNvPicPr>
            <a:picLocks noChangeAspect="1"/>
          </p:cNvPicPr>
          <p:nvPr/>
        </p:nvPicPr>
        <p:blipFill>
          <a:blip r:embed="rId3"/>
          <a:stretch>
            <a:fillRect/>
          </a:stretch>
        </p:blipFill>
        <p:spPr>
          <a:xfrm>
            <a:off x="4646645" y="1841975"/>
            <a:ext cx="3274390" cy="2374461"/>
          </a:xfrm>
          <a:prstGeom prst="rect">
            <a:avLst/>
          </a:prstGeom>
        </p:spPr>
      </p:pic>
      <p:pic>
        <p:nvPicPr>
          <p:cNvPr id="10" name="Picture 9">
            <a:extLst>
              <a:ext uri="{FF2B5EF4-FFF2-40B4-BE49-F238E27FC236}">
                <a16:creationId xmlns:a16="http://schemas.microsoft.com/office/drawing/2014/main" id="{3BC0DA33-6B7E-CA10-F18D-C1D6D2B67AC7}"/>
              </a:ext>
            </a:extLst>
          </p:cNvPr>
          <p:cNvPicPr>
            <a:picLocks noChangeAspect="1"/>
          </p:cNvPicPr>
          <p:nvPr/>
        </p:nvPicPr>
        <p:blipFill>
          <a:blip r:embed="rId4"/>
          <a:stretch>
            <a:fillRect/>
          </a:stretch>
        </p:blipFill>
        <p:spPr>
          <a:xfrm>
            <a:off x="1563033" y="4342028"/>
            <a:ext cx="3083612" cy="2313755"/>
          </a:xfrm>
          <a:prstGeom prst="rect">
            <a:avLst/>
          </a:prstGeom>
        </p:spPr>
      </p:pic>
      <p:pic>
        <p:nvPicPr>
          <p:cNvPr id="12" name="Picture 11">
            <a:extLst>
              <a:ext uri="{FF2B5EF4-FFF2-40B4-BE49-F238E27FC236}">
                <a16:creationId xmlns:a16="http://schemas.microsoft.com/office/drawing/2014/main" id="{53E52865-12B1-7963-8A79-180FAD9583BA}"/>
              </a:ext>
            </a:extLst>
          </p:cNvPr>
          <p:cNvPicPr>
            <a:picLocks noChangeAspect="1"/>
          </p:cNvPicPr>
          <p:nvPr/>
        </p:nvPicPr>
        <p:blipFill>
          <a:blip r:embed="rId5"/>
          <a:stretch>
            <a:fillRect/>
          </a:stretch>
        </p:blipFill>
        <p:spPr>
          <a:xfrm>
            <a:off x="5436588" y="4315589"/>
            <a:ext cx="3274390" cy="2312796"/>
          </a:xfrm>
          <a:prstGeom prst="rect">
            <a:avLst/>
          </a:prstGeom>
        </p:spPr>
      </p:pic>
      <p:pic>
        <p:nvPicPr>
          <p:cNvPr id="14" name="Picture 13">
            <a:extLst>
              <a:ext uri="{FF2B5EF4-FFF2-40B4-BE49-F238E27FC236}">
                <a16:creationId xmlns:a16="http://schemas.microsoft.com/office/drawing/2014/main" id="{65C50F05-6AC5-D29B-F284-C39DA02B2BDA}"/>
              </a:ext>
            </a:extLst>
          </p:cNvPr>
          <p:cNvPicPr>
            <a:picLocks noChangeAspect="1"/>
          </p:cNvPicPr>
          <p:nvPr/>
        </p:nvPicPr>
        <p:blipFill>
          <a:blip r:embed="rId6"/>
          <a:stretch>
            <a:fillRect/>
          </a:stretch>
        </p:blipFill>
        <p:spPr>
          <a:xfrm>
            <a:off x="8371953" y="1841975"/>
            <a:ext cx="3274390" cy="2339444"/>
          </a:xfrm>
          <a:prstGeom prst="rect">
            <a:avLst/>
          </a:prstGeom>
        </p:spPr>
      </p:pic>
      <p:sp>
        <p:nvSpPr>
          <p:cNvPr id="15" name="TextBox 14">
            <a:extLst>
              <a:ext uri="{FF2B5EF4-FFF2-40B4-BE49-F238E27FC236}">
                <a16:creationId xmlns:a16="http://schemas.microsoft.com/office/drawing/2014/main" id="{80CD7BA2-5C48-F6AC-C4FB-E5E035176D90}"/>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174041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302E-FD44-442E-31CC-90A7F44F0157}"/>
              </a:ext>
            </a:extLst>
          </p:cNvPr>
          <p:cNvSpPr>
            <a:spLocks noGrp="1"/>
          </p:cNvSpPr>
          <p:nvPr>
            <p:ph type="title"/>
          </p:nvPr>
        </p:nvSpPr>
        <p:spPr/>
        <p:txBody>
          <a:bodyPr/>
          <a:lstStyle/>
          <a:p>
            <a:r>
              <a:rPr lang="en-IN" dirty="0"/>
              <a:t>Applying Feature Extraction</a:t>
            </a:r>
          </a:p>
        </p:txBody>
      </p:sp>
      <p:sp>
        <p:nvSpPr>
          <p:cNvPr id="3" name="Content Placeholder 2">
            <a:extLst>
              <a:ext uri="{FF2B5EF4-FFF2-40B4-BE49-F238E27FC236}">
                <a16:creationId xmlns:a16="http://schemas.microsoft.com/office/drawing/2014/main" id="{4D2E8989-A2F3-A841-8208-BE4001A709E9}"/>
              </a:ext>
            </a:extLst>
          </p:cNvPr>
          <p:cNvSpPr>
            <a:spLocks noGrp="1"/>
          </p:cNvSpPr>
          <p:nvPr>
            <p:ph idx="1"/>
          </p:nvPr>
        </p:nvSpPr>
        <p:spPr>
          <a:xfrm>
            <a:off x="777240" y="1710580"/>
            <a:ext cx="5318760" cy="3436840"/>
          </a:xfrm>
        </p:spPr>
        <p:txBody>
          <a:bodyPr/>
          <a:lstStyle/>
          <a:p>
            <a:pPr>
              <a:lnSpc>
                <a:spcPct val="150000"/>
              </a:lnSpc>
            </a:pPr>
            <a:r>
              <a:rPr lang="en-IN" dirty="0"/>
              <a:t>The applied feature extraction techniques are:</a:t>
            </a:r>
          </a:p>
          <a:p>
            <a:pPr lvl="1">
              <a:lnSpc>
                <a:spcPct val="150000"/>
              </a:lnSpc>
              <a:buFont typeface="Wingdings" panose="05000000000000000000" pitchFamily="2" charset="2"/>
              <a:buChar char="Ø"/>
            </a:pPr>
            <a:r>
              <a:rPr lang="en-IN" dirty="0"/>
              <a:t>Mel-frequency cepstral coefficients (MFCC)</a:t>
            </a:r>
          </a:p>
          <a:p>
            <a:pPr lvl="1">
              <a:lnSpc>
                <a:spcPct val="150000"/>
              </a:lnSpc>
              <a:buFont typeface="Wingdings" panose="05000000000000000000" pitchFamily="2" charset="2"/>
              <a:buChar char="Ø"/>
            </a:pPr>
            <a:r>
              <a:rPr lang="en-IN" dirty="0"/>
              <a:t>Chroma (STFT)</a:t>
            </a:r>
          </a:p>
          <a:p>
            <a:pPr lvl="1">
              <a:lnSpc>
                <a:spcPct val="150000"/>
              </a:lnSpc>
              <a:buFont typeface="Wingdings" panose="05000000000000000000" pitchFamily="2" charset="2"/>
              <a:buChar char="Ø"/>
            </a:pPr>
            <a:r>
              <a:rPr lang="en-IN" dirty="0"/>
              <a:t>Mel Spectrogram</a:t>
            </a:r>
          </a:p>
          <a:p>
            <a:pPr lvl="1">
              <a:lnSpc>
                <a:spcPct val="150000"/>
              </a:lnSpc>
              <a:buFont typeface="Wingdings" panose="05000000000000000000" pitchFamily="2" charset="2"/>
              <a:buChar char="Ø"/>
            </a:pPr>
            <a:r>
              <a:rPr lang="en-IN" dirty="0"/>
              <a:t>Contrast</a:t>
            </a:r>
          </a:p>
          <a:p>
            <a:pPr lvl="1">
              <a:lnSpc>
                <a:spcPct val="150000"/>
              </a:lnSpc>
              <a:buFont typeface="Wingdings" panose="05000000000000000000" pitchFamily="2" charset="2"/>
              <a:buChar char="Ø"/>
            </a:pPr>
            <a:r>
              <a:rPr lang="en-IN" dirty="0" err="1"/>
              <a:t>Tonnetz</a:t>
            </a:r>
            <a:endParaRPr lang="en-IN" dirty="0"/>
          </a:p>
        </p:txBody>
      </p:sp>
      <p:pic>
        <p:nvPicPr>
          <p:cNvPr id="5122" name="Picture 1">
            <a:extLst>
              <a:ext uri="{FF2B5EF4-FFF2-40B4-BE49-F238E27FC236}">
                <a16:creationId xmlns:a16="http://schemas.microsoft.com/office/drawing/2014/main" id="{344968EC-A318-832B-8042-DCACEA79D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714" y="1875745"/>
            <a:ext cx="5165636" cy="366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8240748-936C-5563-8814-6CF2B60341FC}"/>
              </a:ext>
            </a:extLst>
          </p:cNvPr>
          <p:cNvSpPr txBox="1"/>
          <p:nvPr/>
        </p:nvSpPr>
        <p:spPr>
          <a:xfrm>
            <a:off x="7604448" y="5541219"/>
            <a:ext cx="2761862" cy="369332"/>
          </a:xfrm>
          <a:prstGeom prst="rect">
            <a:avLst/>
          </a:prstGeom>
          <a:noFill/>
        </p:spPr>
        <p:txBody>
          <a:bodyPr wrap="square" rtlCol="0">
            <a:spAutoFit/>
          </a:bodyPr>
          <a:lstStyle/>
          <a:p>
            <a:pPr algn="ctr"/>
            <a:r>
              <a:rPr lang="en-IN" dirty="0"/>
              <a:t>Feature Dimensions</a:t>
            </a:r>
          </a:p>
        </p:txBody>
      </p:sp>
      <p:sp>
        <p:nvSpPr>
          <p:cNvPr id="6" name="TextBox 5">
            <a:extLst>
              <a:ext uri="{FF2B5EF4-FFF2-40B4-BE49-F238E27FC236}">
                <a16:creationId xmlns:a16="http://schemas.microsoft.com/office/drawing/2014/main" id="{EC27B4BF-192F-A18A-841F-73297D7118BE}"/>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1076580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9BE8-B147-8DD1-6DC1-C291FCC577E0}"/>
              </a:ext>
            </a:extLst>
          </p:cNvPr>
          <p:cNvSpPr>
            <a:spLocks noGrp="1"/>
          </p:cNvSpPr>
          <p:nvPr>
            <p:ph type="title"/>
          </p:nvPr>
        </p:nvSpPr>
        <p:spPr>
          <a:xfrm>
            <a:off x="766445" y="158296"/>
            <a:ext cx="10659110" cy="1325563"/>
          </a:xfrm>
        </p:spPr>
        <p:txBody>
          <a:bodyPr/>
          <a:lstStyle/>
          <a:p>
            <a:r>
              <a:rPr lang="en-IN" dirty="0"/>
              <a:t>Time-series Dataset</a:t>
            </a:r>
          </a:p>
        </p:txBody>
      </p:sp>
      <p:pic>
        <p:nvPicPr>
          <p:cNvPr id="6146" name="Picture 1">
            <a:extLst>
              <a:ext uri="{FF2B5EF4-FFF2-40B4-BE49-F238E27FC236}">
                <a16:creationId xmlns:a16="http://schemas.microsoft.com/office/drawing/2014/main" id="{876C705E-D83F-A793-E1BB-41463B1B6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933" y="1375003"/>
            <a:ext cx="8330552" cy="45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55F0DEE-51F0-9E63-5480-02D9698D0022}"/>
              </a:ext>
            </a:extLst>
          </p:cNvPr>
          <p:cNvSpPr txBox="1"/>
          <p:nvPr/>
        </p:nvSpPr>
        <p:spPr>
          <a:xfrm>
            <a:off x="4599278" y="5910003"/>
            <a:ext cx="2761862" cy="369332"/>
          </a:xfrm>
          <a:prstGeom prst="rect">
            <a:avLst/>
          </a:prstGeom>
          <a:noFill/>
        </p:spPr>
        <p:txBody>
          <a:bodyPr wrap="square" rtlCol="0">
            <a:spAutoFit/>
          </a:bodyPr>
          <a:lstStyle/>
          <a:p>
            <a:pPr algn="ctr"/>
            <a:r>
              <a:rPr lang="en-IN" dirty="0"/>
              <a:t>Extracted Features</a:t>
            </a:r>
          </a:p>
        </p:txBody>
      </p:sp>
      <p:sp>
        <p:nvSpPr>
          <p:cNvPr id="3" name="TextBox 2">
            <a:extLst>
              <a:ext uri="{FF2B5EF4-FFF2-40B4-BE49-F238E27FC236}">
                <a16:creationId xmlns:a16="http://schemas.microsoft.com/office/drawing/2014/main" id="{B03FA70A-1432-1F51-2F63-95E6EF9080DB}"/>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248286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81DD-D144-EB19-3BE7-7563E05D8B7E}"/>
              </a:ext>
            </a:extLst>
          </p:cNvPr>
          <p:cNvSpPr>
            <a:spLocks noGrp="1"/>
          </p:cNvSpPr>
          <p:nvPr>
            <p:ph type="title"/>
          </p:nvPr>
        </p:nvSpPr>
        <p:spPr>
          <a:xfrm>
            <a:off x="766445" y="150520"/>
            <a:ext cx="10659110" cy="1325563"/>
          </a:xfrm>
        </p:spPr>
        <p:txBody>
          <a:bodyPr/>
          <a:lstStyle/>
          <a:p>
            <a:r>
              <a:rPr lang="en-IN" dirty="0"/>
              <a:t>Flowchart for Model Training </a:t>
            </a:r>
          </a:p>
        </p:txBody>
      </p:sp>
      <p:pic>
        <p:nvPicPr>
          <p:cNvPr id="2050" name="Picture 1">
            <a:extLst>
              <a:ext uri="{FF2B5EF4-FFF2-40B4-BE49-F238E27FC236}">
                <a16:creationId xmlns:a16="http://schemas.microsoft.com/office/drawing/2014/main" id="{8C7648DA-093B-1190-9B15-1B222BA9C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330" y="1317463"/>
            <a:ext cx="3934278" cy="516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a:extLst>
              <a:ext uri="{FF2B5EF4-FFF2-40B4-BE49-F238E27FC236}">
                <a16:creationId xmlns:a16="http://schemas.microsoft.com/office/drawing/2014/main" id="{F27FB7CB-F36A-FE6C-E296-7F39C16D4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249" y="1317463"/>
            <a:ext cx="4190649" cy="515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71687368-322B-A7BA-30AA-B7A6D8BE332E}"/>
              </a:ext>
            </a:extLst>
          </p:cNvPr>
          <p:cNvCxnSpPr/>
          <p:nvPr/>
        </p:nvCxnSpPr>
        <p:spPr>
          <a:xfrm>
            <a:off x="5153608" y="1317463"/>
            <a:ext cx="202163"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B4A02E6C-FEA4-E98F-545A-C15F53C902B6}"/>
              </a:ext>
            </a:extLst>
          </p:cNvPr>
          <p:cNvCxnSpPr>
            <a:cxnSpLocks/>
          </p:cNvCxnSpPr>
          <p:nvPr/>
        </p:nvCxnSpPr>
        <p:spPr>
          <a:xfrm>
            <a:off x="5355771" y="1317463"/>
            <a:ext cx="0" cy="3105247"/>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5661CB6A-A0A6-67F0-4D28-DC2BB31984EC}"/>
              </a:ext>
            </a:extLst>
          </p:cNvPr>
          <p:cNvCxnSpPr>
            <a:cxnSpLocks/>
          </p:cNvCxnSpPr>
          <p:nvPr/>
        </p:nvCxnSpPr>
        <p:spPr>
          <a:xfrm>
            <a:off x="5153608" y="6469548"/>
            <a:ext cx="202163"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CE5BBE5D-C699-2AF4-B275-39A58D0E4337}"/>
              </a:ext>
            </a:extLst>
          </p:cNvPr>
          <p:cNvCxnSpPr>
            <a:cxnSpLocks/>
          </p:cNvCxnSpPr>
          <p:nvPr/>
        </p:nvCxnSpPr>
        <p:spPr>
          <a:xfrm flipV="1">
            <a:off x="5355771" y="4320073"/>
            <a:ext cx="0" cy="2149475"/>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26305A6-F48B-8EC4-8D5E-00A5FD5C8261}"/>
              </a:ext>
            </a:extLst>
          </p:cNvPr>
          <p:cNvCxnSpPr>
            <a:cxnSpLocks/>
          </p:cNvCxnSpPr>
          <p:nvPr/>
        </p:nvCxnSpPr>
        <p:spPr>
          <a:xfrm>
            <a:off x="5355771" y="4422710"/>
            <a:ext cx="20247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00DCBB88-D6A6-D8B5-0C07-6993102D62E7}"/>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90789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808089" y="1487210"/>
            <a:ext cx="10575821" cy="4316432"/>
          </a:xfrm>
        </p:spPr>
        <p:txBody>
          <a:bodyPr wrap="square"/>
          <a:lstStyle/>
          <a:p>
            <a:pPr marL="241300" indent="-228600" algn="just">
              <a:lnSpc>
                <a:spcPct val="150000"/>
              </a:lnSpc>
              <a:spcBef>
                <a:spcPts val="95"/>
              </a:spcBef>
              <a:buClr>
                <a:srgbClr val="467980"/>
              </a:buClr>
              <a:buFont typeface="Arial MT"/>
              <a:buChar char="•"/>
              <a:tabLst>
                <a:tab pos="240665" algn="l"/>
                <a:tab pos="241300" algn="l"/>
              </a:tabLst>
            </a:pPr>
            <a:r>
              <a:rPr lang="en-US" spc="-40" dirty="0">
                <a:sym typeface="+mn-ea"/>
              </a:rPr>
              <a:t>After extracting the feature vectors as dataset, then we performed the model training. We used various models and compared them.</a:t>
            </a:r>
          </a:p>
          <a:p>
            <a:pPr marL="241300" indent="-228600" algn="just">
              <a:lnSpc>
                <a:spcPct val="150000"/>
              </a:lnSpc>
              <a:spcBef>
                <a:spcPts val="95"/>
              </a:spcBef>
              <a:buClr>
                <a:srgbClr val="467980"/>
              </a:buClr>
              <a:buFont typeface="Arial MT"/>
              <a:buChar char="•"/>
              <a:tabLst>
                <a:tab pos="240665" algn="l"/>
                <a:tab pos="241300" algn="l"/>
              </a:tabLst>
            </a:pPr>
            <a:r>
              <a:rPr lang="en-US" spc="-40" dirty="0">
                <a:sym typeface="+mn-ea"/>
              </a:rPr>
              <a:t>The models considered for analysis at this stage are:</a:t>
            </a:r>
          </a:p>
          <a:p>
            <a:pPr marL="812800" lvl="1" indent="-342900" algn="just">
              <a:lnSpc>
                <a:spcPct val="150000"/>
              </a:lnSpc>
              <a:spcBef>
                <a:spcPts val="95"/>
              </a:spcBef>
              <a:buClr>
                <a:srgbClr val="467980"/>
              </a:buClr>
              <a:buFont typeface="+mj-lt"/>
              <a:buAutoNum type="arabicPeriod"/>
              <a:tabLst>
                <a:tab pos="240665" algn="l"/>
                <a:tab pos="241300" algn="l"/>
              </a:tabLst>
            </a:pPr>
            <a:r>
              <a:rPr lang="en-US" spc="-40" dirty="0">
                <a:sym typeface="+mn-ea"/>
              </a:rPr>
              <a:t>Convolutional Neural Network (CNN).</a:t>
            </a:r>
          </a:p>
          <a:p>
            <a:pPr marL="812800" lvl="1" indent="-342900" algn="just">
              <a:lnSpc>
                <a:spcPct val="150000"/>
              </a:lnSpc>
              <a:spcBef>
                <a:spcPts val="95"/>
              </a:spcBef>
              <a:buClr>
                <a:srgbClr val="467980"/>
              </a:buClr>
              <a:buFont typeface="+mj-lt"/>
              <a:buAutoNum type="arabicPeriod"/>
              <a:tabLst>
                <a:tab pos="240665" algn="l"/>
                <a:tab pos="241300" algn="l"/>
              </a:tabLst>
            </a:pPr>
            <a:r>
              <a:rPr lang="en-US" sz="1800" spc="-40" dirty="0">
                <a:sym typeface="+mn-ea"/>
              </a:rPr>
              <a:t>Bi-directional Convolutional Recurrent Neural  Network (BICRNN)</a:t>
            </a:r>
            <a:r>
              <a:rPr lang="en-US" spc="-40" dirty="0">
                <a:sym typeface="+mn-ea"/>
              </a:rPr>
              <a:t>.</a:t>
            </a:r>
            <a:endParaRPr lang="en-US" sz="2000" spc="-40" dirty="0">
              <a:sym typeface="+mn-ea"/>
            </a:endParaRPr>
          </a:p>
          <a:p>
            <a:pPr marL="355600" indent="-342900" algn="just">
              <a:lnSpc>
                <a:spcPct val="150000"/>
              </a:lnSpc>
              <a:spcBef>
                <a:spcPts val="95"/>
              </a:spcBef>
              <a:buClr>
                <a:srgbClr val="467980"/>
              </a:buClr>
              <a:tabLst>
                <a:tab pos="240665" algn="l"/>
                <a:tab pos="241300" algn="l"/>
              </a:tabLst>
            </a:pPr>
            <a:r>
              <a:rPr lang="en-US" spc="-40" dirty="0">
                <a:sym typeface="+mn-ea"/>
              </a:rPr>
              <a:t>The models developed are custom, the architecture of the networks in not pre-determined, the layers of the networks were determined according to the time-series data generated.</a:t>
            </a:r>
          </a:p>
          <a:p>
            <a:pPr marL="355600" indent="-342900" algn="just">
              <a:lnSpc>
                <a:spcPct val="150000"/>
              </a:lnSpc>
              <a:spcBef>
                <a:spcPts val="95"/>
              </a:spcBef>
              <a:buClr>
                <a:srgbClr val="467980"/>
              </a:buClr>
              <a:tabLst>
                <a:tab pos="240665" algn="l"/>
                <a:tab pos="241300" algn="l"/>
              </a:tabLst>
            </a:pPr>
            <a:r>
              <a:rPr lang="en-US" spc="-40" dirty="0">
                <a:sym typeface="+mn-ea"/>
              </a:rPr>
              <a:t>These models are considered for analyzing the results and improving the efficiency of classification further by altering the architecture or tuning the hyperparameters. </a:t>
            </a:r>
          </a:p>
          <a:p>
            <a:pPr marL="355600" indent="-342900" algn="just">
              <a:lnSpc>
                <a:spcPct val="150000"/>
              </a:lnSpc>
              <a:spcBef>
                <a:spcPts val="95"/>
              </a:spcBef>
              <a:buClr>
                <a:srgbClr val="467980"/>
              </a:buClr>
              <a:tabLst>
                <a:tab pos="240665" algn="l"/>
                <a:tab pos="241300" algn="l"/>
              </a:tabLst>
            </a:pPr>
            <a:endParaRPr lang="en-US" spc="-40" dirty="0">
              <a:sym typeface="+mn-ea"/>
            </a:endParaRPr>
          </a:p>
          <a:p>
            <a:pPr marL="469900" lvl="1" indent="0">
              <a:lnSpc>
                <a:spcPct val="100000"/>
              </a:lnSpc>
              <a:spcBef>
                <a:spcPts val="95"/>
              </a:spcBef>
              <a:buClr>
                <a:srgbClr val="467980"/>
              </a:buClr>
              <a:buNone/>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endParaRPr lang="en-US" sz="2000" dirty="0"/>
          </a:p>
        </p:txBody>
      </p:sp>
      <p:sp>
        <p:nvSpPr>
          <p:cNvPr id="4" name="Title 3"/>
          <p:cNvSpPr>
            <a:spLocks noGrp="1"/>
          </p:cNvSpPr>
          <p:nvPr>
            <p:ph type="ctrTitle"/>
          </p:nvPr>
        </p:nvSpPr>
        <p:spPr>
          <a:xfrm>
            <a:off x="914400" y="546268"/>
            <a:ext cx="10363200" cy="747897"/>
          </a:xfrm>
        </p:spPr>
        <p:txBody>
          <a:bodyPr wrap="square"/>
          <a:lstStyle/>
          <a:p>
            <a:r>
              <a:rPr lang="en-IN" dirty="0"/>
              <a:t>Models Used</a:t>
            </a:r>
            <a:endParaRPr lang="en-US" sz="5400" dirty="0">
              <a:solidFill>
                <a:schemeClr val="tx1"/>
              </a:solidFill>
              <a:effectLst>
                <a:outerShdw blurRad="38100" dist="19050" dir="2700000" algn="tl" rotWithShape="0">
                  <a:schemeClr val="dk1">
                    <a:alpha val="40000"/>
                  </a:schemeClr>
                </a:outerShdw>
              </a:effectLst>
              <a:latin typeface="Tahoma" panose="020B0604030504040204" charset="0"/>
              <a:cs typeface="Tahoma" panose="020B0604030504040204" charset="0"/>
            </a:endParaRPr>
          </a:p>
        </p:txBody>
      </p:sp>
      <p:sp>
        <p:nvSpPr>
          <p:cNvPr id="2" name="TextBox 1">
            <a:extLst>
              <a:ext uri="{FF2B5EF4-FFF2-40B4-BE49-F238E27FC236}">
                <a16:creationId xmlns:a16="http://schemas.microsoft.com/office/drawing/2014/main" id="{B3579BAE-717B-009F-0060-FF71282E4E89}"/>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877673" y="1365911"/>
            <a:ext cx="10575821" cy="518874"/>
          </a:xfrm>
        </p:spPr>
        <p:txBody>
          <a:bodyPr wrap="square"/>
          <a:lstStyle/>
          <a:p>
            <a:pPr marL="241300" indent="-228600" algn="just">
              <a:lnSpc>
                <a:spcPct val="150000"/>
              </a:lnSpc>
              <a:spcBef>
                <a:spcPts val="95"/>
              </a:spcBef>
              <a:buClr>
                <a:srgbClr val="467980"/>
              </a:buClr>
              <a:buFont typeface="Arial MT"/>
              <a:buChar char="•"/>
              <a:tabLst>
                <a:tab pos="240665" algn="l"/>
                <a:tab pos="241300" algn="l"/>
              </a:tabLst>
            </a:pPr>
            <a:r>
              <a:rPr lang="en-US" spc="-40" dirty="0">
                <a:sym typeface="+mn-ea"/>
              </a:rPr>
              <a:t>The architectures of models are represented below:</a:t>
            </a:r>
          </a:p>
          <a:p>
            <a:pPr marL="241300" indent="-228600" algn="just">
              <a:lnSpc>
                <a:spcPct val="150000"/>
              </a:lnSpc>
              <a:spcBef>
                <a:spcPts val="95"/>
              </a:spcBef>
              <a:buClr>
                <a:srgbClr val="467980"/>
              </a:buClr>
              <a:buFont typeface="Arial MT"/>
              <a:buChar char="•"/>
              <a:tabLst>
                <a:tab pos="240665" algn="l"/>
                <a:tab pos="241300" algn="l"/>
              </a:tabLst>
            </a:pPr>
            <a:endParaRPr lang="en-US"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endParaRPr lang="en-US" sz="2000" dirty="0"/>
          </a:p>
        </p:txBody>
      </p:sp>
      <p:sp>
        <p:nvSpPr>
          <p:cNvPr id="4" name="Title 3"/>
          <p:cNvSpPr>
            <a:spLocks noGrp="1"/>
          </p:cNvSpPr>
          <p:nvPr>
            <p:ph type="ctrTitle"/>
          </p:nvPr>
        </p:nvSpPr>
        <p:spPr>
          <a:xfrm>
            <a:off x="914400" y="546268"/>
            <a:ext cx="10363200" cy="747897"/>
          </a:xfrm>
        </p:spPr>
        <p:txBody>
          <a:bodyPr wrap="square"/>
          <a:lstStyle/>
          <a:p>
            <a:r>
              <a:rPr lang="en-IN" dirty="0"/>
              <a:t>Model Architecture</a:t>
            </a:r>
            <a:endParaRPr lang="en-US" sz="5400" dirty="0">
              <a:solidFill>
                <a:schemeClr val="tx1"/>
              </a:solidFill>
              <a:effectLst>
                <a:outerShdw blurRad="38100" dist="19050" dir="2700000" algn="tl" rotWithShape="0">
                  <a:schemeClr val="dk1">
                    <a:alpha val="40000"/>
                  </a:schemeClr>
                </a:outerShdw>
              </a:effectLst>
              <a:latin typeface="Tahoma" panose="020B0604030504040204" charset="0"/>
              <a:cs typeface="Tahoma" panose="020B0604030504040204" charset="0"/>
            </a:endParaRPr>
          </a:p>
        </p:txBody>
      </p:sp>
      <p:pic>
        <p:nvPicPr>
          <p:cNvPr id="2" name="Picture 4" descr="Table&#10;&#10;Description automatically generated">
            <a:extLst>
              <a:ext uri="{FF2B5EF4-FFF2-40B4-BE49-F238E27FC236}">
                <a16:creationId xmlns:a16="http://schemas.microsoft.com/office/drawing/2014/main" id="{83C7A0C5-DF5C-B7F2-855D-D5A62C56133B}"/>
              </a:ext>
            </a:extLst>
          </p:cNvPr>
          <p:cNvPicPr>
            <a:picLocks noChangeAspect="1"/>
          </p:cNvPicPr>
          <p:nvPr/>
        </p:nvPicPr>
        <p:blipFill>
          <a:blip r:embed="rId2"/>
          <a:stretch>
            <a:fillRect/>
          </a:stretch>
        </p:blipFill>
        <p:spPr>
          <a:xfrm>
            <a:off x="625151" y="1970768"/>
            <a:ext cx="5357495" cy="3610610"/>
          </a:xfrm>
          <a:prstGeom prst="rect">
            <a:avLst/>
          </a:prstGeom>
        </p:spPr>
      </p:pic>
      <p:pic>
        <p:nvPicPr>
          <p:cNvPr id="5" name="Picture 6" descr="Table&#10;&#10;Description automatically generated">
            <a:extLst>
              <a:ext uri="{FF2B5EF4-FFF2-40B4-BE49-F238E27FC236}">
                <a16:creationId xmlns:a16="http://schemas.microsoft.com/office/drawing/2014/main" id="{4BB89CC6-DE42-2F24-0E75-4F75371C3534}"/>
              </a:ext>
            </a:extLst>
          </p:cNvPr>
          <p:cNvPicPr>
            <a:picLocks noChangeAspect="1"/>
          </p:cNvPicPr>
          <p:nvPr/>
        </p:nvPicPr>
        <p:blipFill>
          <a:blip r:embed="rId3"/>
          <a:srcRect r="6014"/>
          <a:stretch>
            <a:fillRect/>
          </a:stretch>
        </p:blipFill>
        <p:spPr>
          <a:xfrm>
            <a:off x="6371084" y="1956531"/>
            <a:ext cx="5357495" cy="3621794"/>
          </a:xfrm>
          <a:prstGeom prst="rect">
            <a:avLst/>
          </a:prstGeom>
        </p:spPr>
      </p:pic>
      <p:sp>
        <p:nvSpPr>
          <p:cNvPr id="6" name="TextBox 5">
            <a:extLst>
              <a:ext uri="{FF2B5EF4-FFF2-40B4-BE49-F238E27FC236}">
                <a16:creationId xmlns:a16="http://schemas.microsoft.com/office/drawing/2014/main" id="{A791213E-56B3-359A-A7F4-88942A479C60}"/>
              </a:ext>
            </a:extLst>
          </p:cNvPr>
          <p:cNvSpPr txBox="1"/>
          <p:nvPr/>
        </p:nvSpPr>
        <p:spPr>
          <a:xfrm>
            <a:off x="1707502" y="5581652"/>
            <a:ext cx="2939143" cy="369332"/>
          </a:xfrm>
          <a:prstGeom prst="rect">
            <a:avLst/>
          </a:prstGeom>
          <a:noFill/>
        </p:spPr>
        <p:txBody>
          <a:bodyPr wrap="square" rtlCol="0">
            <a:spAutoFit/>
          </a:bodyPr>
          <a:lstStyle/>
          <a:p>
            <a:pPr algn="ctr"/>
            <a:r>
              <a:rPr lang="en-IN" dirty="0"/>
              <a:t>CNN</a:t>
            </a:r>
          </a:p>
        </p:txBody>
      </p:sp>
      <p:sp>
        <p:nvSpPr>
          <p:cNvPr id="8" name="TextBox 7">
            <a:extLst>
              <a:ext uri="{FF2B5EF4-FFF2-40B4-BE49-F238E27FC236}">
                <a16:creationId xmlns:a16="http://schemas.microsoft.com/office/drawing/2014/main" id="{6B722248-3820-CC9F-1A6A-812533BD62C5}"/>
              </a:ext>
            </a:extLst>
          </p:cNvPr>
          <p:cNvSpPr txBox="1"/>
          <p:nvPr/>
        </p:nvSpPr>
        <p:spPr>
          <a:xfrm>
            <a:off x="7700865" y="5581652"/>
            <a:ext cx="2939143" cy="369332"/>
          </a:xfrm>
          <a:prstGeom prst="rect">
            <a:avLst/>
          </a:prstGeom>
          <a:noFill/>
        </p:spPr>
        <p:txBody>
          <a:bodyPr wrap="square" rtlCol="0">
            <a:spAutoFit/>
          </a:bodyPr>
          <a:lstStyle/>
          <a:p>
            <a:pPr algn="ctr"/>
            <a:r>
              <a:rPr lang="en-IN" dirty="0"/>
              <a:t>BICRNN</a:t>
            </a:r>
          </a:p>
        </p:txBody>
      </p:sp>
      <p:sp>
        <p:nvSpPr>
          <p:cNvPr id="9" name="TextBox 8">
            <a:extLst>
              <a:ext uri="{FF2B5EF4-FFF2-40B4-BE49-F238E27FC236}">
                <a16:creationId xmlns:a16="http://schemas.microsoft.com/office/drawing/2014/main" id="{E3573CE7-9223-4777-94BF-7C8B0CA1B9B6}"/>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53753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877673" y="1365911"/>
            <a:ext cx="10575821" cy="4680326"/>
          </a:xfrm>
        </p:spPr>
        <p:txBody>
          <a:bodyPr wrap="square"/>
          <a:lstStyle/>
          <a:p>
            <a:pPr marL="241300" indent="-228600" algn="just">
              <a:lnSpc>
                <a:spcPct val="150000"/>
              </a:lnSpc>
              <a:spcBef>
                <a:spcPts val="95"/>
              </a:spcBef>
              <a:buClr>
                <a:srgbClr val="467980"/>
              </a:buClr>
              <a:buFont typeface="Arial MT"/>
              <a:buChar char="•"/>
              <a:tabLst>
                <a:tab pos="240665" algn="l"/>
                <a:tab pos="241300" algn="l"/>
              </a:tabLst>
            </a:pPr>
            <a:r>
              <a:rPr lang="en-US" spc="-40" dirty="0">
                <a:sym typeface="+mn-ea"/>
              </a:rPr>
              <a:t>The training for each model took approximately ~25 minutes.</a:t>
            </a:r>
          </a:p>
          <a:p>
            <a:pPr marL="241300" indent="-228600" algn="just">
              <a:lnSpc>
                <a:spcPct val="150000"/>
              </a:lnSpc>
              <a:spcBef>
                <a:spcPts val="95"/>
              </a:spcBef>
              <a:buClr>
                <a:srgbClr val="467980"/>
              </a:buClr>
              <a:buFont typeface="Arial MT"/>
              <a:buChar char="•"/>
              <a:tabLst>
                <a:tab pos="240665" algn="l"/>
                <a:tab pos="241300" algn="l"/>
              </a:tabLst>
            </a:pPr>
            <a:r>
              <a:rPr lang="en-US" spc="-40" dirty="0">
                <a:sym typeface="+mn-ea"/>
              </a:rPr>
              <a:t>The Confusion matrices of Convolutional Neural network is given below:</a:t>
            </a:r>
          </a:p>
          <a:p>
            <a:pPr marL="241300" indent="-228600" algn="just">
              <a:lnSpc>
                <a:spcPct val="150000"/>
              </a:lnSpc>
              <a:spcBef>
                <a:spcPts val="95"/>
              </a:spcBef>
              <a:buClr>
                <a:srgbClr val="467980"/>
              </a:buClr>
              <a:buFont typeface="Arial MT"/>
              <a:buChar char="•"/>
              <a:tabLst>
                <a:tab pos="240665" algn="l"/>
                <a:tab pos="241300" algn="l"/>
              </a:tabLst>
            </a:pPr>
            <a:endParaRPr lang="en-US"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endParaRPr lang="en-US" sz="2000" dirty="0"/>
          </a:p>
        </p:txBody>
      </p:sp>
      <p:sp>
        <p:nvSpPr>
          <p:cNvPr id="9" name="Title 3">
            <a:extLst>
              <a:ext uri="{FF2B5EF4-FFF2-40B4-BE49-F238E27FC236}">
                <a16:creationId xmlns:a16="http://schemas.microsoft.com/office/drawing/2014/main" id="{D3813888-10B0-E891-0D16-D28163E8AF37}"/>
              </a:ext>
            </a:extLst>
          </p:cNvPr>
          <p:cNvSpPr>
            <a:spLocks noGrp="1"/>
          </p:cNvSpPr>
          <p:nvPr>
            <p:ph type="ctrTitle"/>
          </p:nvPr>
        </p:nvSpPr>
        <p:spPr>
          <a:xfrm>
            <a:off x="914400" y="546100"/>
            <a:ext cx="10363200" cy="747713"/>
          </a:xfrm>
        </p:spPr>
        <p:txBody>
          <a:bodyPr wrap="square"/>
          <a:lstStyle/>
          <a:p>
            <a:r>
              <a:rPr lang="en-IN" dirty="0"/>
              <a:t>Result Analysis</a:t>
            </a:r>
            <a:endParaRPr lang="en-US" sz="5400" dirty="0">
              <a:solidFill>
                <a:schemeClr val="tx1"/>
              </a:solidFill>
              <a:effectLst>
                <a:outerShdw blurRad="38100" dist="19050" dir="2700000" algn="tl" rotWithShape="0">
                  <a:schemeClr val="dk1">
                    <a:alpha val="40000"/>
                  </a:schemeClr>
                </a:outerShdw>
              </a:effectLst>
              <a:latin typeface="Tahoma" panose="020B0604030504040204" charset="0"/>
              <a:cs typeface="Tahoma" panose="020B0604030504040204" charset="0"/>
            </a:endParaRPr>
          </a:p>
        </p:txBody>
      </p:sp>
      <p:pic>
        <p:nvPicPr>
          <p:cNvPr id="11" name="Picture 10">
            <a:extLst>
              <a:ext uri="{FF2B5EF4-FFF2-40B4-BE49-F238E27FC236}">
                <a16:creationId xmlns:a16="http://schemas.microsoft.com/office/drawing/2014/main" id="{A705E4A6-EED2-DDFA-BD23-81CD3D4F8F19}"/>
              </a:ext>
            </a:extLst>
          </p:cNvPr>
          <p:cNvPicPr>
            <a:picLocks noChangeAspect="1"/>
          </p:cNvPicPr>
          <p:nvPr/>
        </p:nvPicPr>
        <p:blipFill>
          <a:blip r:embed="rId2"/>
          <a:stretch>
            <a:fillRect/>
          </a:stretch>
        </p:blipFill>
        <p:spPr>
          <a:xfrm>
            <a:off x="308186" y="2465711"/>
            <a:ext cx="3764417" cy="3378323"/>
          </a:xfrm>
          <a:prstGeom prst="rect">
            <a:avLst/>
          </a:prstGeom>
        </p:spPr>
      </p:pic>
      <p:pic>
        <p:nvPicPr>
          <p:cNvPr id="13" name="Picture 12">
            <a:extLst>
              <a:ext uri="{FF2B5EF4-FFF2-40B4-BE49-F238E27FC236}">
                <a16:creationId xmlns:a16="http://schemas.microsoft.com/office/drawing/2014/main" id="{9486C722-83BE-A5C4-F4E9-C8CB789A5398}"/>
              </a:ext>
            </a:extLst>
          </p:cNvPr>
          <p:cNvPicPr>
            <a:picLocks noChangeAspect="1"/>
          </p:cNvPicPr>
          <p:nvPr/>
        </p:nvPicPr>
        <p:blipFill>
          <a:blip r:embed="rId3"/>
          <a:stretch>
            <a:fillRect/>
          </a:stretch>
        </p:blipFill>
        <p:spPr>
          <a:xfrm>
            <a:off x="4213792" y="2465711"/>
            <a:ext cx="3764416" cy="3378322"/>
          </a:xfrm>
          <a:prstGeom prst="rect">
            <a:avLst/>
          </a:prstGeom>
        </p:spPr>
      </p:pic>
      <p:pic>
        <p:nvPicPr>
          <p:cNvPr id="15" name="Picture 14">
            <a:extLst>
              <a:ext uri="{FF2B5EF4-FFF2-40B4-BE49-F238E27FC236}">
                <a16:creationId xmlns:a16="http://schemas.microsoft.com/office/drawing/2014/main" id="{120C1D3B-0CC4-40F7-3EE7-3DA095629C96}"/>
              </a:ext>
            </a:extLst>
          </p:cNvPr>
          <p:cNvPicPr>
            <a:picLocks noChangeAspect="1"/>
          </p:cNvPicPr>
          <p:nvPr/>
        </p:nvPicPr>
        <p:blipFill>
          <a:blip r:embed="rId4"/>
          <a:stretch>
            <a:fillRect/>
          </a:stretch>
        </p:blipFill>
        <p:spPr>
          <a:xfrm>
            <a:off x="8119398" y="2465711"/>
            <a:ext cx="3764416" cy="3378322"/>
          </a:xfrm>
          <a:prstGeom prst="rect">
            <a:avLst/>
          </a:prstGeom>
        </p:spPr>
      </p:pic>
      <p:sp>
        <p:nvSpPr>
          <p:cNvPr id="16" name="TextBox 15">
            <a:extLst>
              <a:ext uri="{FF2B5EF4-FFF2-40B4-BE49-F238E27FC236}">
                <a16:creationId xmlns:a16="http://schemas.microsoft.com/office/drawing/2014/main" id="{3AF376F2-461E-4D57-326C-08BEFBE3AC29}"/>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68016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808089" y="1455825"/>
            <a:ext cx="10575821" cy="649501"/>
          </a:xfrm>
        </p:spPr>
        <p:txBody>
          <a:bodyPr wrap="square"/>
          <a:lstStyle/>
          <a:p>
            <a:pPr marL="241300" indent="-228600" algn="just">
              <a:lnSpc>
                <a:spcPct val="150000"/>
              </a:lnSpc>
              <a:spcBef>
                <a:spcPts val="95"/>
              </a:spcBef>
              <a:buClr>
                <a:srgbClr val="467980"/>
              </a:buClr>
              <a:buFont typeface="Arial MT"/>
              <a:buChar char="•"/>
              <a:tabLst>
                <a:tab pos="240665" algn="l"/>
                <a:tab pos="241300" algn="l"/>
              </a:tabLst>
            </a:pPr>
            <a:r>
              <a:rPr lang="en-US" spc="-40" dirty="0">
                <a:sym typeface="+mn-ea"/>
              </a:rPr>
              <a:t>The Confusion matrices of Bidirectional Convolutional Recurrent Neural network is given below:</a:t>
            </a:r>
          </a:p>
          <a:p>
            <a:pPr marL="241300" indent="-228600" algn="just">
              <a:lnSpc>
                <a:spcPct val="150000"/>
              </a:lnSpc>
              <a:spcBef>
                <a:spcPts val="95"/>
              </a:spcBef>
              <a:buClr>
                <a:srgbClr val="467980"/>
              </a:buClr>
              <a:buFont typeface="Arial MT"/>
              <a:buChar char="•"/>
              <a:tabLst>
                <a:tab pos="240665" algn="l"/>
                <a:tab pos="241300" algn="l"/>
              </a:tabLst>
            </a:pPr>
            <a:endParaRPr lang="en-US"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pPr marL="755650" lvl="1" indent="-285750">
              <a:lnSpc>
                <a:spcPct val="100000"/>
              </a:lnSpc>
              <a:spcBef>
                <a:spcPts val="95"/>
              </a:spcBef>
              <a:buClr>
                <a:srgbClr val="467980"/>
              </a:buClr>
              <a:buFont typeface="Wingdings" panose="05000000000000000000" charset="0"/>
              <a:buChar char="Ø"/>
              <a:tabLst>
                <a:tab pos="240665" algn="l"/>
                <a:tab pos="241300" algn="l"/>
              </a:tabLst>
            </a:pPr>
            <a:endParaRPr lang="en-US" sz="2000" spc="-40" dirty="0">
              <a:sym typeface="+mn-ea"/>
            </a:endParaRPr>
          </a:p>
          <a:p>
            <a:endParaRPr lang="en-US" sz="2000" dirty="0"/>
          </a:p>
        </p:txBody>
      </p:sp>
      <p:sp>
        <p:nvSpPr>
          <p:cNvPr id="9" name="Title 3">
            <a:extLst>
              <a:ext uri="{FF2B5EF4-FFF2-40B4-BE49-F238E27FC236}">
                <a16:creationId xmlns:a16="http://schemas.microsoft.com/office/drawing/2014/main" id="{D3813888-10B0-E891-0D16-D28163E8AF37}"/>
              </a:ext>
            </a:extLst>
          </p:cNvPr>
          <p:cNvSpPr>
            <a:spLocks noGrp="1"/>
          </p:cNvSpPr>
          <p:nvPr>
            <p:ph type="ctrTitle"/>
          </p:nvPr>
        </p:nvSpPr>
        <p:spPr>
          <a:xfrm>
            <a:off x="914400" y="546100"/>
            <a:ext cx="10363200" cy="747713"/>
          </a:xfrm>
        </p:spPr>
        <p:txBody>
          <a:bodyPr wrap="square"/>
          <a:lstStyle/>
          <a:p>
            <a:r>
              <a:rPr lang="en-IN" dirty="0"/>
              <a:t>Result Analysis (Contd.)</a:t>
            </a:r>
            <a:endParaRPr lang="en-US" sz="5400" dirty="0">
              <a:solidFill>
                <a:schemeClr val="tx1"/>
              </a:solidFill>
              <a:effectLst>
                <a:outerShdw blurRad="38100" dist="19050" dir="2700000" algn="tl" rotWithShape="0">
                  <a:schemeClr val="dk1">
                    <a:alpha val="40000"/>
                  </a:schemeClr>
                </a:outerShdw>
              </a:effectLst>
              <a:latin typeface="Tahoma" panose="020B0604030504040204" charset="0"/>
              <a:cs typeface="Tahoma" panose="020B0604030504040204" charset="0"/>
            </a:endParaRPr>
          </a:p>
        </p:txBody>
      </p:sp>
      <p:pic>
        <p:nvPicPr>
          <p:cNvPr id="4" name="Picture 3">
            <a:extLst>
              <a:ext uri="{FF2B5EF4-FFF2-40B4-BE49-F238E27FC236}">
                <a16:creationId xmlns:a16="http://schemas.microsoft.com/office/drawing/2014/main" id="{7468D21E-43D3-8C89-5A72-C9DA69361011}"/>
              </a:ext>
            </a:extLst>
          </p:cNvPr>
          <p:cNvPicPr>
            <a:picLocks noChangeAspect="1"/>
          </p:cNvPicPr>
          <p:nvPr/>
        </p:nvPicPr>
        <p:blipFill>
          <a:blip r:embed="rId2"/>
          <a:stretch>
            <a:fillRect/>
          </a:stretch>
        </p:blipFill>
        <p:spPr>
          <a:xfrm>
            <a:off x="308188" y="2267339"/>
            <a:ext cx="3764416" cy="3378322"/>
          </a:xfrm>
          <a:prstGeom prst="rect">
            <a:avLst/>
          </a:prstGeom>
        </p:spPr>
      </p:pic>
      <p:pic>
        <p:nvPicPr>
          <p:cNvPr id="6" name="Picture 5">
            <a:extLst>
              <a:ext uri="{FF2B5EF4-FFF2-40B4-BE49-F238E27FC236}">
                <a16:creationId xmlns:a16="http://schemas.microsoft.com/office/drawing/2014/main" id="{075287A5-55E2-E552-CDA0-CC50F875FD38}"/>
              </a:ext>
            </a:extLst>
          </p:cNvPr>
          <p:cNvPicPr>
            <a:picLocks noChangeAspect="1"/>
          </p:cNvPicPr>
          <p:nvPr/>
        </p:nvPicPr>
        <p:blipFill>
          <a:blip r:embed="rId3"/>
          <a:stretch>
            <a:fillRect/>
          </a:stretch>
        </p:blipFill>
        <p:spPr>
          <a:xfrm>
            <a:off x="4213792" y="2267339"/>
            <a:ext cx="3764416" cy="3378322"/>
          </a:xfrm>
          <a:prstGeom prst="rect">
            <a:avLst/>
          </a:prstGeom>
        </p:spPr>
      </p:pic>
      <p:pic>
        <p:nvPicPr>
          <p:cNvPr id="8" name="Picture 7">
            <a:extLst>
              <a:ext uri="{FF2B5EF4-FFF2-40B4-BE49-F238E27FC236}">
                <a16:creationId xmlns:a16="http://schemas.microsoft.com/office/drawing/2014/main" id="{5F8CB0FE-6CB5-3E2E-0AB2-74261555F6D1}"/>
              </a:ext>
            </a:extLst>
          </p:cNvPr>
          <p:cNvPicPr>
            <a:picLocks noChangeAspect="1"/>
          </p:cNvPicPr>
          <p:nvPr/>
        </p:nvPicPr>
        <p:blipFill>
          <a:blip r:embed="rId4"/>
          <a:stretch>
            <a:fillRect/>
          </a:stretch>
        </p:blipFill>
        <p:spPr>
          <a:xfrm>
            <a:off x="8119396" y="2267339"/>
            <a:ext cx="3764417" cy="3378323"/>
          </a:xfrm>
          <a:prstGeom prst="rect">
            <a:avLst/>
          </a:prstGeom>
        </p:spPr>
      </p:pic>
      <p:sp>
        <p:nvSpPr>
          <p:cNvPr id="10" name="TextBox 9">
            <a:extLst>
              <a:ext uri="{FF2B5EF4-FFF2-40B4-BE49-F238E27FC236}">
                <a16:creationId xmlns:a16="http://schemas.microsoft.com/office/drawing/2014/main" id="{22AAB7F4-6630-1B0B-9966-48A6D86DC815}"/>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99726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258762"/>
            <a:ext cx="10659110" cy="1325563"/>
          </a:xfrm>
        </p:spPr>
        <p:txBody>
          <a:bodyPr/>
          <a:lstStyle/>
          <a:p>
            <a:r>
              <a:rPr lang="en-US" dirty="0"/>
              <a:t>Introduction</a:t>
            </a:r>
          </a:p>
        </p:txBody>
      </p:sp>
      <p:sp>
        <p:nvSpPr>
          <p:cNvPr id="3" name="Content Placeholder 2"/>
          <p:cNvSpPr>
            <a:spLocks noGrp="1"/>
          </p:cNvSpPr>
          <p:nvPr>
            <p:ph idx="1"/>
          </p:nvPr>
        </p:nvSpPr>
        <p:spPr>
          <a:xfrm>
            <a:off x="581025" y="1584325"/>
            <a:ext cx="10855325" cy="4405928"/>
          </a:xfrm>
        </p:spPr>
        <p:txBody>
          <a:bodyPr>
            <a:normAutofit fontScale="97500"/>
          </a:bodyPr>
          <a:lstStyle/>
          <a:p>
            <a:pPr algn="just">
              <a:lnSpc>
                <a:spcPct val="160000"/>
              </a:lnSpc>
            </a:pPr>
            <a:r>
              <a:rPr lang="en-US" sz="2000" u="sng" dirty="0">
                <a:sym typeface="+mn-ea"/>
              </a:rPr>
              <a:t>Domain:</a:t>
            </a:r>
          </a:p>
          <a:p>
            <a:pPr lvl="1" algn="just">
              <a:lnSpc>
                <a:spcPct val="160000"/>
              </a:lnSpc>
              <a:buFont typeface="Wingdings" panose="05000000000000000000" pitchFamily="2" charset="2"/>
              <a:buChar char="Ø"/>
            </a:pPr>
            <a:r>
              <a:rPr lang="en-US" sz="2100" dirty="0">
                <a:sym typeface="+mn-ea"/>
              </a:rPr>
              <a:t>Prevention of illegal logging of forest trees and preserving natural resources.</a:t>
            </a:r>
            <a:endParaRPr lang="en-US" sz="2100" dirty="0"/>
          </a:p>
          <a:p>
            <a:pPr lvl="1" algn="just">
              <a:lnSpc>
                <a:spcPct val="160000"/>
              </a:lnSpc>
              <a:buFont typeface="Wingdings" panose="05000000000000000000" charset="0"/>
              <a:buChar char="Ø"/>
            </a:pPr>
            <a:r>
              <a:rPr lang="en-US" sz="2100" dirty="0">
                <a:sym typeface="+mn-ea"/>
              </a:rPr>
              <a:t>As tree cutting generates lot of noise, it can be detected by regularly monitoring the acoustic signals inside the forest.</a:t>
            </a:r>
            <a:endParaRPr lang="en-US" sz="2100" dirty="0"/>
          </a:p>
          <a:p>
            <a:pPr algn="just">
              <a:lnSpc>
                <a:spcPct val="160000"/>
              </a:lnSpc>
            </a:pPr>
            <a:r>
              <a:rPr lang="en-US" u="sng" dirty="0">
                <a:sym typeface="+mn-ea"/>
              </a:rPr>
              <a:t>Implementation Domain</a:t>
            </a:r>
            <a:r>
              <a:rPr lang="en-US" sz="2000" u="sng" dirty="0">
                <a:sym typeface="+mn-ea"/>
              </a:rPr>
              <a:t>:</a:t>
            </a:r>
            <a:endParaRPr lang="en-US" sz="2000" u="sng" dirty="0"/>
          </a:p>
          <a:p>
            <a:pPr lvl="1" algn="just">
              <a:lnSpc>
                <a:spcPct val="160000"/>
              </a:lnSpc>
              <a:buFont typeface="Wingdings" panose="05000000000000000000" charset="0"/>
              <a:buChar char="Ø"/>
            </a:pPr>
            <a:r>
              <a:rPr lang="en-US" sz="2200" dirty="0">
                <a:sym typeface="+mn-ea"/>
              </a:rPr>
              <a:t> </a:t>
            </a:r>
            <a:r>
              <a:rPr lang="en-US" sz="2100" dirty="0">
                <a:sym typeface="+mn-ea"/>
              </a:rPr>
              <a:t>In the context of our project domain, we will be using a deep learning techniques.</a:t>
            </a:r>
            <a:endParaRPr lang="en-US" sz="2100" dirty="0"/>
          </a:p>
          <a:p>
            <a:pPr lvl="1" algn="just">
              <a:lnSpc>
                <a:spcPct val="160000"/>
              </a:lnSpc>
              <a:buFont typeface="Wingdings" panose="05000000000000000000" charset="0"/>
              <a:buChar char="Ø"/>
            </a:pPr>
            <a:r>
              <a:rPr lang="en-US" sz="2100" dirty="0">
                <a:sym typeface="+mn-ea"/>
              </a:rPr>
              <a:t> Deep learning is a type of Artificial Intelligence that imitates the way humans gain certain type of knowledge.</a:t>
            </a:r>
            <a:endParaRPr lang="en-US" sz="2100" dirty="0"/>
          </a:p>
          <a:p>
            <a:pPr>
              <a:lnSpc>
                <a:spcPct val="150000"/>
              </a:lnSpc>
            </a:pPr>
            <a:endParaRPr lang="en-US" dirty="0"/>
          </a:p>
        </p:txBody>
      </p:sp>
      <p:sp>
        <p:nvSpPr>
          <p:cNvPr id="5" name="TextBox 4">
            <a:extLst>
              <a:ext uri="{FF2B5EF4-FFF2-40B4-BE49-F238E27FC236}">
                <a16:creationId xmlns:a16="http://schemas.microsoft.com/office/drawing/2014/main" id="{80F462FA-0111-C4F2-CC86-5B0155CBF0C6}"/>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762000" y="1442246"/>
            <a:ext cx="8534400" cy="3370795"/>
          </a:xfrm>
        </p:spPr>
        <p:txBody>
          <a:bodyPr/>
          <a:lstStyle/>
          <a:p>
            <a:pPr marL="241300" indent="-228600">
              <a:lnSpc>
                <a:spcPct val="150000"/>
              </a:lnSpc>
              <a:spcBef>
                <a:spcPts val="95"/>
              </a:spcBef>
              <a:buClr>
                <a:srgbClr val="467980"/>
              </a:buClr>
              <a:buFont typeface="Arial MT"/>
              <a:buChar char="•"/>
              <a:tabLst>
                <a:tab pos="240665" algn="l"/>
                <a:tab pos="241300" algn="l"/>
              </a:tabLst>
            </a:pPr>
            <a:r>
              <a:rPr lang="en-US" spc="-40" dirty="0">
                <a:latin typeface="Calibri" panose="020F0502020204030204"/>
                <a:cs typeface="Calibri" panose="020F0502020204030204"/>
                <a:sym typeface="+mn-ea"/>
              </a:rPr>
              <a:t>Accuracy and loss for CNN and BICRNN are determined below:</a:t>
            </a:r>
          </a:p>
          <a:p>
            <a:pPr marL="812800" lvl="1" indent="-342900">
              <a:lnSpc>
                <a:spcPct val="150000"/>
              </a:lnSpc>
              <a:spcBef>
                <a:spcPts val="95"/>
              </a:spcBef>
              <a:buClr>
                <a:srgbClr val="467980"/>
              </a:buClr>
              <a:buFont typeface="+mj-lt"/>
              <a:buAutoNum type="arabicPeriod"/>
              <a:tabLst>
                <a:tab pos="240665" algn="l"/>
                <a:tab pos="241300" algn="l"/>
              </a:tabLst>
            </a:pPr>
            <a:r>
              <a:rPr lang="en-US" spc="-40" dirty="0">
                <a:latin typeface="Calibri" panose="020F0502020204030204"/>
                <a:cs typeface="Calibri" panose="020F0502020204030204"/>
                <a:sym typeface="+mn-ea"/>
              </a:rPr>
              <a:t>Convolutional Neural Network (CNN):</a:t>
            </a:r>
            <a:endParaRPr lang="en-US" spc="-40" dirty="0">
              <a:sym typeface="+mn-ea"/>
            </a:endParaRPr>
          </a:p>
          <a:p>
            <a:pPr marL="12700" indent="0">
              <a:lnSpc>
                <a:spcPct val="150000"/>
              </a:lnSpc>
              <a:spcBef>
                <a:spcPts val="95"/>
              </a:spcBef>
              <a:buClr>
                <a:srgbClr val="467980"/>
              </a:buClr>
              <a:buNone/>
              <a:tabLst>
                <a:tab pos="240665" algn="l"/>
                <a:tab pos="241300" algn="l"/>
              </a:tabLst>
            </a:pPr>
            <a:endParaRPr lang="en-US" spc="-40" dirty="0">
              <a:sym typeface="+mn-ea"/>
            </a:endParaRPr>
          </a:p>
          <a:p>
            <a:pPr marL="241300" indent="-228600">
              <a:lnSpc>
                <a:spcPct val="100000"/>
              </a:lnSpc>
              <a:spcBef>
                <a:spcPts val="95"/>
              </a:spcBef>
              <a:buClr>
                <a:srgbClr val="467980"/>
              </a:buClr>
              <a:buFont typeface="Arial MT"/>
              <a:buChar char="•"/>
              <a:tabLst>
                <a:tab pos="240665" algn="l"/>
                <a:tab pos="241300" algn="l"/>
              </a:tabLst>
            </a:pPr>
            <a:endParaRPr lang="en-US" spc="-40" dirty="0">
              <a:sym typeface="+mn-ea"/>
            </a:endParaRPr>
          </a:p>
          <a:p>
            <a:pPr marL="12700" indent="0">
              <a:lnSpc>
                <a:spcPct val="100000"/>
              </a:lnSpc>
              <a:spcBef>
                <a:spcPts val="95"/>
              </a:spcBef>
              <a:buClr>
                <a:srgbClr val="467980"/>
              </a:buClr>
              <a:buNone/>
              <a:tabLst>
                <a:tab pos="240665" algn="l"/>
                <a:tab pos="241300" algn="l"/>
              </a:tabLst>
            </a:pPr>
            <a:endParaRPr lang="en-US" spc="-40" dirty="0">
              <a:sym typeface="+mn-ea"/>
            </a:endParaRPr>
          </a:p>
          <a:p>
            <a:pPr marL="12700" indent="0">
              <a:lnSpc>
                <a:spcPct val="100000"/>
              </a:lnSpc>
              <a:spcBef>
                <a:spcPts val="95"/>
              </a:spcBef>
              <a:buClr>
                <a:srgbClr val="467980"/>
              </a:buClr>
              <a:buNone/>
              <a:tabLst>
                <a:tab pos="240665" algn="l"/>
                <a:tab pos="241300" algn="l"/>
              </a:tabLst>
            </a:pPr>
            <a:endParaRPr dirty="0">
              <a:latin typeface="Calibri" panose="020F0502020204030204"/>
              <a:cs typeface="Calibri" panose="020F0502020204030204"/>
            </a:endParaRPr>
          </a:p>
          <a:p>
            <a:pPr marL="469900" marR="41275" lvl="1" indent="0">
              <a:lnSpc>
                <a:spcPct val="150000"/>
              </a:lnSpc>
              <a:spcBef>
                <a:spcPts val="1000"/>
              </a:spcBef>
              <a:buClr>
                <a:srgbClr val="467980"/>
              </a:buClr>
              <a:buNone/>
              <a:tabLst>
                <a:tab pos="240665" algn="l"/>
                <a:tab pos="241300" algn="l"/>
              </a:tabLst>
            </a:pPr>
            <a:r>
              <a:rPr lang="en-US" dirty="0"/>
              <a:t>2. Bi-Directional Convolutional Recurrent Neural Network (BICRNN):</a:t>
            </a:r>
          </a:p>
          <a:p>
            <a:pPr marL="469900" marR="41275" lvl="1" indent="0">
              <a:lnSpc>
                <a:spcPct val="150000"/>
              </a:lnSpc>
              <a:spcBef>
                <a:spcPts val="1000"/>
              </a:spcBef>
              <a:buClr>
                <a:srgbClr val="467980"/>
              </a:buClr>
              <a:buNone/>
              <a:tabLst>
                <a:tab pos="240665" algn="l"/>
                <a:tab pos="241300" algn="l"/>
              </a:tabLst>
            </a:pPr>
            <a:endParaRPr lang="en-US" dirty="0"/>
          </a:p>
        </p:txBody>
      </p:sp>
      <p:sp>
        <p:nvSpPr>
          <p:cNvPr id="6" name="Title 3">
            <a:extLst>
              <a:ext uri="{FF2B5EF4-FFF2-40B4-BE49-F238E27FC236}">
                <a16:creationId xmlns:a16="http://schemas.microsoft.com/office/drawing/2014/main" id="{9DB653C3-C544-65B3-A420-9C7E85C3D8EB}"/>
              </a:ext>
            </a:extLst>
          </p:cNvPr>
          <p:cNvSpPr txBox="1">
            <a:spLocks/>
          </p:cNvSpPr>
          <p:nvPr/>
        </p:nvSpPr>
        <p:spPr>
          <a:xfrm>
            <a:off x="914400" y="546100"/>
            <a:ext cx="10363200" cy="747713"/>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IN" dirty="0"/>
              <a:t>Result Analysis (Contd.)</a:t>
            </a:r>
            <a:endParaRPr lang="en-US" dirty="0">
              <a:solidFill>
                <a:schemeClr val="tx1"/>
              </a:solidFill>
              <a:effectLst>
                <a:outerShdw blurRad="38100" dist="19050" dir="2700000" algn="tl" rotWithShape="0">
                  <a:schemeClr val="dk1">
                    <a:alpha val="40000"/>
                  </a:schemeClr>
                </a:outerShdw>
              </a:effectLst>
              <a:latin typeface="Tahoma" panose="020B0604030504040204" charset="0"/>
              <a:cs typeface="Tahoma" panose="020B0604030504040204" charset="0"/>
            </a:endParaRPr>
          </a:p>
        </p:txBody>
      </p:sp>
      <p:pic>
        <p:nvPicPr>
          <p:cNvPr id="7" name="Picture 13">
            <a:extLst>
              <a:ext uri="{FF2B5EF4-FFF2-40B4-BE49-F238E27FC236}">
                <a16:creationId xmlns:a16="http://schemas.microsoft.com/office/drawing/2014/main" id="{1EFA3792-171F-1436-1BA9-815CA465D98A}"/>
              </a:ext>
            </a:extLst>
          </p:cNvPr>
          <p:cNvPicPr>
            <a:picLocks noChangeAspect="1"/>
          </p:cNvPicPr>
          <p:nvPr/>
        </p:nvPicPr>
        <p:blipFill>
          <a:blip r:embed="rId2"/>
          <a:stretch>
            <a:fillRect/>
          </a:stretch>
        </p:blipFill>
        <p:spPr>
          <a:xfrm>
            <a:off x="1217646" y="2343522"/>
            <a:ext cx="9615195" cy="1354493"/>
          </a:xfrm>
          <a:prstGeom prst="rect">
            <a:avLst/>
          </a:prstGeom>
        </p:spPr>
      </p:pic>
      <p:pic>
        <p:nvPicPr>
          <p:cNvPr id="8" name="Picture 14">
            <a:extLst>
              <a:ext uri="{FF2B5EF4-FFF2-40B4-BE49-F238E27FC236}">
                <a16:creationId xmlns:a16="http://schemas.microsoft.com/office/drawing/2014/main" id="{87465C15-67E2-F6AD-9D4C-DFE83E59321D}"/>
              </a:ext>
            </a:extLst>
          </p:cNvPr>
          <p:cNvPicPr>
            <a:picLocks noChangeAspect="1"/>
          </p:cNvPicPr>
          <p:nvPr/>
        </p:nvPicPr>
        <p:blipFill>
          <a:blip r:embed="rId3"/>
          <a:stretch>
            <a:fillRect/>
          </a:stretch>
        </p:blipFill>
        <p:spPr>
          <a:xfrm>
            <a:off x="1217647" y="4284227"/>
            <a:ext cx="9615194" cy="1354493"/>
          </a:xfrm>
          <a:prstGeom prst="rect">
            <a:avLst/>
          </a:prstGeom>
        </p:spPr>
      </p:pic>
      <p:sp>
        <p:nvSpPr>
          <p:cNvPr id="9" name="TextBox 8">
            <a:extLst>
              <a:ext uri="{FF2B5EF4-FFF2-40B4-BE49-F238E27FC236}">
                <a16:creationId xmlns:a16="http://schemas.microsoft.com/office/drawing/2014/main" id="{6B31A31D-2E7F-68C7-A4F9-4A083582AE5A}"/>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8C24-48B1-3084-6BDA-6A9606C0FA1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3054851-65E4-5214-5D75-387136C961B9}"/>
              </a:ext>
            </a:extLst>
          </p:cNvPr>
          <p:cNvSpPr>
            <a:spLocks noGrp="1"/>
          </p:cNvSpPr>
          <p:nvPr>
            <p:ph idx="1"/>
          </p:nvPr>
        </p:nvSpPr>
        <p:spPr>
          <a:xfrm>
            <a:off x="777240" y="1502406"/>
            <a:ext cx="10659110" cy="4351338"/>
          </a:xfrm>
        </p:spPr>
        <p:txBody>
          <a:bodyPr>
            <a:normAutofit fontScale="92500" lnSpcReduction="10000"/>
          </a:bodyPr>
          <a:lstStyle/>
          <a:p>
            <a:pPr>
              <a:lnSpc>
                <a:spcPct val="150000"/>
              </a:lnSpc>
            </a:pPr>
            <a:r>
              <a:rPr lang="en-IN" dirty="0"/>
              <a:t>We p</a:t>
            </a:r>
            <a:r>
              <a:rPr lang="en-US" b="0" i="0" dirty="0">
                <a:solidFill>
                  <a:srgbClr val="2E2E2E"/>
                </a:solidFill>
                <a:effectLst/>
                <a:latin typeface="NexusSerif"/>
              </a:rPr>
              <a:t>resented technological solution to </a:t>
            </a:r>
            <a:r>
              <a:rPr lang="en-US" dirty="0">
                <a:solidFill>
                  <a:srgbClr val="2E2E2E"/>
                </a:solidFill>
                <a:latin typeface="NexusSerif"/>
              </a:rPr>
              <a:t>detect</a:t>
            </a:r>
            <a:r>
              <a:rPr lang="en-US" b="0" i="0" dirty="0">
                <a:solidFill>
                  <a:srgbClr val="2E2E2E"/>
                </a:solidFill>
                <a:effectLst/>
                <a:latin typeface="NexusSerif"/>
              </a:rPr>
              <a:t> tree cutting event through acoustic signal processing.</a:t>
            </a:r>
          </a:p>
          <a:p>
            <a:pPr>
              <a:lnSpc>
                <a:spcPct val="150000"/>
              </a:lnSpc>
            </a:pPr>
            <a:r>
              <a:rPr lang="en-US" dirty="0">
                <a:solidFill>
                  <a:srgbClr val="2E2E2E"/>
                </a:solidFill>
                <a:latin typeface="NexusSerif"/>
              </a:rPr>
              <a:t>We have described and determined the Audio pre-processing techniques which we are going to be used for the development of this system.</a:t>
            </a:r>
            <a:endParaRPr lang="en-IN" dirty="0">
              <a:solidFill>
                <a:srgbClr val="2E2E2E"/>
              </a:solidFill>
              <a:latin typeface="NexusSerif"/>
            </a:endParaRPr>
          </a:p>
          <a:p>
            <a:pPr>
              <a:lnSpc>
                <a:spcPct val="150000"/>
              </a:lnSpc>
            </a:pPr>
            <a:r>
              <a:rPr lang="en-IN" dirty="0">
                <a:solidFill>
                  <a:srgbClr val="2E2E2E"/>
                </a:solidFill>
                <a:latin typeface="NexusSerif"/>
              </a:rPr>
              <a:t>The various Feature extraction techniques are also described by which crucial features will be extracted and used for classifying the data.</a:t>
            </a:r>
          </a:p>
          <a:p>
            <a:pPr>
              <a:lnSpc>
                <a:spcPct val="150000"/>
              </a:lnSpc>
            </a:pPr>
            <a:r>
              <a:rPr lang="en-IN" dirty="0">
                <a:solidFill>
                  <a:srgbClr val="2E2E2E"/>
                </a:solidFill>
                <a:latin typeface="NexusSerif"/>
              </a:rPr>
              <a:t>Further, the extracted features are classified using various models and the results are being analysed.</a:t>
            </a:r>
          </a:p>
          <a:p>
            <a:pPr>
              <a:lnSpc>
                <a:spcPct val="150000"/>
              </a:lnSpc>
            </a:pPr>
            <a:r>
              <a:rPr lang="en-IN" dirty="0">
                <a:solidFill>
                  <a:srgbClr val="2E2E2E"/>
                </a:solidFill>
                <a:latin typeface="NexusSerif"/>
              </a:rPr>
              <a:t>For better efficiency distance-based algorithms are also being researched upon for implementation.</a:t>
            </a:r>
          </a:p>
          <a:p>
            <a:pPr>
              <a:lnSpc>
                <a:spcPct val="150000"/>
              </a:lnSpc>
            </a:pPr>
            <a:r>
              <a:rPr lang="en-IN" dirty="0">
                <a:solidFill>
                  <a:srgbClr val="2E2E2E"/>
                </a:solidFill>
                <a:latin typeface="NexusSerif"/>
              </a:rPr>
              <a:t>Multi-labelled audio classification is also being researched such that the system can be made more accurate.</a:t>
            </a:r>
            <a:endParaRPr lang="en-US" dirty="0">
              <a:solidFill>
                <a:srgbClr val="2E2E2E"/>
              </a:solidFill>
              <a:latin typeface="NexusSerif"/>
            </a:endParaRPr>
          </a:p>
        </p:txBody>
      </p:sp>
      <p:sp>
        <p:nvSpPr>
          <p:cNvPr id="5" name="TextBox 4">
            <a:extLst>
              <a:ext uri="{FF2B5EF4-FFF2-40B4-BE49-F238E27FC236}">
                <a16:creationId xmlns:a16="http://schemas.microsoft.com/office/drawing/2014/main" id="{D5EAE537-D3F2-8A3D-108D-EC954BA7BCB4}"/>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2930741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47" y="2766218"/>
            <a:ext cx="10659110" cy="1325563"/>
          </a:xfrm>
        </p:spPr>
        <p:txBody>
          <a:bodyPr/>
          <a:lstStyle/>
          <a:p>
            <a:pPr algn="ctr"/>
            <a:r>
              <a:rPr lang="en-IN"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215835"/>
            <a:ext cx="10659110" cy="1325563"/>
          </a:xfrm>
        </p:spPr>
        <p:txBody>
          <a:bodyPr/>
          <a:lstStyle/>
          <a:p>
            <a:r>
              <a:rPr lang="en-IN" dirty="0"/>
              <a:t>Problem Statement</a:t>
            </a:r>
          </a:p>
        </p:txBody>
      </p:sp>
      <p:sp>
        <p:nvSpPr>
          <p:cNvPr id="3" name="Content Placeholder 2"/>
          <p:cNvSpPr>
            <a:spLocks noGrp="1"/>
          </p:cNvSpPr>
          <p:nvPr>
            <p:ph idx="1"/>
          </p:nvPr>
        </p:nvSpPr>
        <p:spPr>
          <a:xfrm>
            <a:off x="777240" y="1541398"/>
            <a:ext cx="10659110" cy="4700781"/>
          </a:xfrm>
        </p:spPr>
        <p:txBody>
          <a:bodyPr>
            <a:normAutofit/>
          </a:bodyPr>
          <a:lstStyle/>
          <a:p>
            <a:pPr algn="just">
              <a:lnSpc>
                <a:spcPct val="160000"/>
              </a:lnSpc>
            </a:pPr>
            <a:r>
              <a:rPr lang="en-US" b="0" i="0" dirty="0">
                <a:solidFill>
                  <a:srgbClr val="2E2E2E"/>
                </a:solidFill>
                <a:effectLst/>
                <a:latin typeface="NexusSerif"/>
              </a:rPr>
              <a:t>In forests, tree cutting activities are illegal but due to shortage of manpower and other resources, governments are not very successful in curbing this menace</a:t>
            </a:r>
            <a:r>
              <a:rPr lang="en-IN" dirty="0"/>
              <a:t>.</a:t>
            </a:r>
          </a:p>
          <a:p>
            <a:pPr algn="just">
              <a:lnSpc>
                <a:spcPct val="160000"/>
              </a:lnSpc>
            </a:pPr>
            <a:r>
              <a:rPr lang="en-US" b="0" i="0" dirty="0">
                <a:solidFill>
                  <a:srgbClr val="2E2E2E"/>
                </a:solidFill>
                <a:effectLst/>
                <a:latin typeface="NexusSerif"/>
              </a:rPr>
              <a:t>India is placed on third position for illegally importing logged timber in the world.</a:t>
            </a:r>
            <a:endParaRPr lang="en-IN" dirty="0"/>
          </a:p>
          <a:p>
            <a:pPr algn="just">
              <a:lnSpc>
                <a:spcPct val="160000"/>
              </a:lnSpc>
            </a:pPr>
            <a:r>
              <a:rPr lang="en-US" b="0" i="0" dirty="0">
                <a:solidFill>
                  <a:srgbClr val="2E2E2E"/>
                </a:solidFill>
                <a:effectLst/>
                <a:latin typeface="NexusSerif"/>
              </a:rPr>
              <a:t>The issue of this level illicit logging must be dealt very seriously as it exhausts the forest assets. </a:t>
            </a:r>
          </a:p>
          <a:p>
            <a:pPr algn="just">
              <a:lnSpc>
                <a:spcPct val="160000"/>
              </a:lnSpc>
            </a:pPr>
            <a:r>
              <a:rPr lang="en-US" dirty="0">
                <a:solidFill>
                  <a:srgbClr val="2E2E2E"/>
                </a:solidFill>
                <a:latin typeface="NexusSerif"/>
              </a:rPr>
              <a:t>Monitoring the forest assets visually requires a lot of equipment.</a:t>
            </a:r>
          </a:p>
          <a:p>
            <a:pPr algn="just">
              <a:lnSpc>
                <a:spcPct val="160000"/>
              </a:lnSpc>
            </a:pPr>
            <a:r>
              <a:rPr lang="en-US" b="0" i="0" dirty="0">
                <a:solidFill>
                  <a:srgbClr val="2E2E2E"/>
                </a:solidFill>
                <a:effectLst/>
                <a:latin typeface="NexusSerif"/>
              </a:rPr>
              <a:t>An acoustic signature can provide valuable information about the activities of any intruder inside the forest.</a:t>
            </a:r>
            <a:endParaRPr lang="en-US" dirty="0"/>
          </a:p>
        </p:txBody>
      </p:sp>
      <p:sp>
        <p:nvSpPr>
          <p:cNvPr id="6" name="TextBox 5">
            <a:extLst>
              <a:ext uri="{FF2B5EF4-FFF2-40B4-BE49-F238E27FC236}">
                <a16:creationId xmlns:a16="http://schemas.microsoft.com/office/drawing/2014/main" id="{130A1CE6-A354-F3A2-1BEE-EC72578B5917}"/>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77692"/>
            <a:ext cx="10659110" cy="1325563"/>
          </a:xfrm>
        </p:spPr>
        <p:txBody>
          <a:bodyPr/>
          <a:lstStyle/>
          <a:p>
            <a:r>
              <a:rPr lang="en-IN" dirty="0"/>
              <a:t>Methodology</a:t>
            </a:r>
          </a:p>
        </p:txBody>
      </p:sp>
      <p:sp>
        <p:nvSpPr>
          <p:cNvPr id="3" name="Content Placeholder 2"/>
          <p:cNvSpPr>
            <a:spLocks noGrp="1"/>
          </p:cNvSpPr>
          <p:nvPr>
            <p:ph idx="1"/>
          </p:nvPr>
        </p:nvSpPr>
        <p:spPr>
          <a:xfrm>
            <a:off x="777240" y="1253330"/>
            <a:ext cx="10659110" cy="5140069"/>
          </a:xfrm>
        </p:spPr>
        <p:txBody>
          <a:bodyPr>
            <a:normAutofit/>
          </a:bodyPr>
          <a:lstStyle/>
          <a:p>
            <a:pPr algn="just"/>
            <a:r>
              <a:rPr lang="en-IN" dirty="0"/>
              <a:t>The solution to the mentioned problem can be achieved by using the below workflow :</a:t>
            </a:r>
          </a:p>
          <a:p>
            <a:pPr marL="0" indent="0">
              <a:buNone/>
            </a:pPr>
            <a:endParaRPr lang="en-IN" dirty="0"/>
          </a:p>
          <a:p>
            <a:pPr marL="0" indent="0">
              <a:buNone/>
            </a:pPr>
            <a:r>
              <a:rPr lang="en-IN" dirty="0"/>
              <a:t>	</a:t>
            </a:r>
          </a:p>
        </p:txBody>
      </p:sp>
      <p:sp>
        <p:nvSpPr>
          <p:cNvPr id="11" name="TextBox 10">
            <a:extLst>
              <a:ext uri="{FF2B5EF4-FFF2-40B4-BE49-F238E27FC236}">
                <a16:creationId xmlns:a16="http://schemas.microsoft.com/office/drawing/2014/main" id="{835BF55E-464F-B638-6800-01A75AA28D40}"/>
              </a:ext>
            </a:extLst>
          </p:cNvPr>
          <p:cNvSpPr txBox="1"/>
          <p:nvPr/>
        </p:nvSpPr>
        <p:spPr>
          <a:xfrm>
            <a:off x="4448388" y="6239288"/>
            <a:ext cx="2565918" cy="369332"/>
          </a:xfrm>
          <a:prstGeom prst="rect">
            <a:avLst/>
          </a:prstGeom>
          <a:noFill/>
        </p:spPr>
        <p:txBody>
          <a:bodyPr wrap="square" rtlCol="0">
            <a:spAutoFit/>
          </a:bodyPr>
          <a:lstStyle/>
          <a:p>
            <a:pPr algn="ctr"/>
            <a:r>
              <a:rPr lang="en-IN" dirty="0"/>
              <a:t>Block Diagram</a:t>
            </a:r>
          </a:p>
        </p:txBody>
      </p:sp>
      <p:pic>
        <p:nvPicPr>
          <p:cNvPr id="4" name="Picture 1" descr="Graphical user interface&#10;&#10;Description automatically generated">
            <a:extLst>
              <a:ext uri="{FF2B5EF4-FFF2-40B4-BE49-F238E27FC236}">
                <a16:creationId xmlns:a16="http://schemas.microsoft.com/office/drawing/2014/main" id="{8DCA4449-1593-6C01-3064-BE83CA995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99160" y="1606550"/>
            <a:ext cx="9966325" cy="4649470"/>
          </a:xfrm>
          <a:prstGeom prst="rect">
            <a:avLst/>
          </a:prstGeom>
          <a:noFill/>
          <a:ln>
            <a:noFill/>
          </a:ln>
        </p:spPr>
      </p:pic>
      <p:sp>
        <p:nvSpPr>
          <p:cNvPr id="5" name="TextBox 4">
            <a:extLst>
              <a:ext uri="{FF2B5EF4-FFF2-40B4-BE49-F238E27FC236}">
                <a16:creationId xmlns:a16="http://schemas.microsoft.com/office/drawing/2014/main" id="{AB669B5C-151D-8F77-5AA2-D7D4B2FFC3B9}"/>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0903-533B-F88E-8214-5FE58810EB08}"/>
              </a:ext>
            </a:extLst>
          </p:cNvPr>
          <p:cNvSpPr>
            <a:spLocks noGrp="1"/>
          </p:cNvSpPr>
          <p:nvPr>
            <p:ph type="title"/>
          </p:nvPr>
        </p:nvSpPr>
        <p:spPr/>
        <p:txBody>
          <a:bodyPr/>
          <a:lstStyle/>
          <a:p>
            <a:r>
              <a:rPr lang="en-IN" dirty="0"/>
              <a:t>Project Timeline</a:t>
            </a:r>
          </a:p>
        </p:txBody>
      </p:sp>
      <p:graphicFrame>
        <p:nvGraphicFramePr>
          <p:cNvPr id="5" name="Diagram 4">
            <a:extLst>
              <a:ext uri="{FF2B5EF4-FFF2-40B4-BE49-F238E27FC236}">
                <a16:creationId xmlns:a16="http://schemas.microsoft.com/office/drawing/2014/main" id="{EC094A1C-E219-EAF0-7239-6E85986E4A82}"/>
              </a:ext>
            </a:extLst>
          </p:cNvPr>
          <p:cNvGraphicFramePr/>
          <p:nvPr>
            <p:extLst>
              <p:ext uri="{D42A27DB-BD31-4B8C-83A1-F6EECF244321}">
                <p14:modId xmlns:p14="http://schemas.microsoft.com/office/powerpoint/2010/main" val="1466353307"/>
              </p:ext>
            </p:extLst>
          </p:nvPr>
        </p:nvGraphicFramePr>
        <p:xfrm>
          <a:off x="509641" y="550506"/>
          <a:ext cx="10033951" cy="5728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85615C5-97AD-E241-31B2-1C14F0590912}"/>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180767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50A2-D654-C18F-D6C7-F771C2B32690}"/>
              </a:ext>
            </a:extLst>
          </p:cNvPr>
          <p:cNvSpPr>
            <a:spLocks noGrp="1"/>
          </p:cNvSpPr>
          <p:nvPr>
            <p:ph type="title"/>
          </p:nvPr>
        </p:nvSpPr>
        <p:spPr/>
        <p:txBody>
          <a:bodyPr/>
          <a:lstStyle/>
          <a:p>
            <a:r>
              <a:rPr lang="en-US" dirty="0">
                <a:solidFill>
                  <a:schemeClr val="tx1"/>
                </a:solidFill>
              </a:rPr>
              <a:t>Research Outcomes</a:t>
            </a:r>
            <a:endParaRPr lang="en-IN" dirty="0"/>
          </a:p>
        </p:txBody>
      </p:sp>
      <p:sp>
        <p:nvSpPr>
          <p:cNvPr id="3" name="Content Placeholder 2">
            <a:extLst>
              <a:ext uri="{FF2B5EF4-FFF2-40B4-BE49-F238E27FC236}">
                <a16:creationId xmlns:a16="http://schemas.microsoft.com/office/drawing/2014/main" id="{15C96492-F6AF-1496-B940-21DCE0A92521}"/>
              </a:ext>
            </a:extLst>
          </p:cNvPr>
          <p:cNvSpPr>
            <a:spLocks noGrp="1"/>
          </p:cNvSpPr>
          <p:nvPr>
            <p:ph idx="1"/>
          </p:nvPr>
        </p:nvSpPr>
        <p:spPr>
          <a:xfrm>
            <a:off x="777240" y="1573697"/>
            <a:ext cx="10659110" cy="4621829"/>
          </a:xfrm>
        </p:spPr>
        <p:txBody>
          <a:bodyPr>
            <a:normAutofit/>
          </a:bodyPr>
          <a:lstStyle/>
          <a:p>
            <a:pPr algn="just">
              <a:lnSpc>
                <a:spcPct val="150000"/>
              </a:lnSpc>
            </a:pPr>
            <a:r>
              <a:rPr lang="en-US" dirty="0">
                <a:latin typeface="NexusSerif"/>
              </a:rPr>
              <a:t>The research done on sound event detection usually comprises of the following steps: </a:t>
            </a:r>
          </a:p>
          <a:p>
            <a:pPr marL="457200" lvl="1" indent="0" algn="just">
              <a:lnSpc>
                <a:spcPct val="150000"/>
              </a:lnSpc>
              <a:buNone/>
            </a:pPr>
            <a:r>
              <a:rPr lang="en-US" dirty="0">
                <a:latin typeface="NexusSerif"/>
              </a:rPr>
              <a:t>1. Collecting the sound signals or audio data, </a:t>
            </a:r>
          </a:p>
          <a:p>
            <a:pPr marL="457200" lvl="1" indent="0" algn="just">
              <a:lnSpc>
                <a:spcPct val="150000"/>
              </a:lnSpc>
              <a:buNone/>
            </a:pPr>
            <a:r>
              <a:rPr lang="en-US" dirty="0">
                <a:latin typeface="NexusSerif"/>
              </a:rPr>
              <a:t>2. Extracting the crucial features from the audio data, </a:t>
            </a:r>
          </a:p>
          <a:p>
            <a:pPr marL="457200" lvl="1" indent="0" algn="just">
              <a:lnSpc>
                <a:spcPct val="150000"/>
              </a:lnSpc>
              <a:buNone/>
            </a:pPr>
            <a:r>
              <a:rPr lang="en-US" dirty="0">
                <a:latin typeface="NexusSerif"/>
              </a:rPr>
              <a:t>3. Making clusters of identical features or labelling the data, </a:t>
            </a:r>
          </a:p>
          <a:p>
            <a:pPr marL="457200" lvl="1" indent="0" algn="just">
              <a:lnSpc>
                <a:spcPct val="150000"/>
              </a:lnSpc>
              <a:buNone/>
            </a:pPr>
            <a:r>
              <a:rPr lang="en-US" dirty="0">
                <a:latin typeface="NexusSerif"/>
              </a:rPr>
              <a:t>4. Classifying the features. </a:t>
            </a:r>
          </a:p>
          <a:p>
            <a:pPr algn="just">
              <a:lnSpc>
                <a:spcPct val="150000"/>
              </a:lnSpc>
            </a:pPr>
            <a:r>
              <a:rPr lang="en-US" dirty="0">
                <a:latin typeface="NexusSerif"/>
              </a:rPr>
              <a:t>Most of the authors used the coefficients of Mel frequency </a:t>
            </a:r>
            <a:r>
              <a:rPr lang="en-US" dirty="0" err="1">
                <a:latin typeface="NexusSerif"/>
              </a:rPr>
              <a:t>cepstrum</a:t>
            </a:r>
            <a:r>
              <a:rPr lang="en-US" dirty="0">
                <a:latin typeface="NexusSerif"/>
              </a:rPr>
              <a:t> to extract the features which are used for classifying the sounds by CNN or GMM. </a:t>
            </a:r>
          </a:p>
          <a:p>
            <a:pPr algn="just">
              <a:lnSpc>
                <a:spcPct val="150000"/>
              </a:lnSpc>
            </a:pPr>
            <a:r>
              <a:rPr lang="en-US" dirty="0">
                <a:latin typeface="NexusSerif"/>
              </a:rPr>
              <a:t>Further, after these features are classified, the environmental audio scene is also identified using the Neural Network.</a:t>
            </a:r>
            <a:endParaRPr lang="en-IN" dirty="0">
              <a:latin typeface="NexusSerif"/>
            </a:endParaRPr>
          </a:p>
        </p:txBody>
      </p:sp>
      <p:sp>
        <p:nvSpPr>
          <p:cNvPr id="4" name="TextBox 3">
            <a:extLst>
              <a:ext uri="{FF2B5EF4-FFF2-40B4-BE49-F238E27FC236}">
                <a16:creationId xmlns:a16="http://schemas.microsoft.com/office/drawing/2014/main" id="{185C7ABD-C12B-CEEE-F2E0-E9EDB80BBFF9}"/>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24582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9D9D-FA8A-46C8-2DCD-34179D839145}"/>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911DABED-906E-F7F1-B4EC-51DCC9BD57BE}"/>
              </a:ext>
            </a:extLst>
          </p:cNvPr>
          <p:cNvSpPr>
            <a:spLocks noGrp="1"/>
          </p:cNvSpPr>
          <p:nvPr>
            <p:ph idx="1"/>
          </p:nvPr>
        </p:nvSpPr>
        <p:spPr>
          <a:xfrm>
            <a:off x="766445" y="1438760"/>
            <a:ext cx="10659110" cy="5183981"/>
          </a:xfrm>
        </p:spPr>
        <p:txBody>
          <a:bodyPr/>
          <a:lstStyle/>
          <a:p>
            <a:pPr algn="just">
              <a:lnSpc>
                <a:spcPct val="150000"/>
              </a:lnSpc>
            </a:pPr>
            <a:r>
              <a:rPr lang="en-IN" dirty="0"/>
              <a:t>The dataset that we will be using is an environmental dataset that contains of Tree logging sounds as well as the sounds that can be classified into this class by collecting the sound samples corresponding to it.</a:t>
            </a:r>
          </a:p>
          <a:p>
            <a:pPr algn="just">
              <a:lnSpc>
                <a:spcPct val="150000"/>
              </a:lnSpc>
            </a:pPr>
            <a:r>
              <a:rPr lang="en-IN" dirty="0"/>
              <a:t>The dataset should also contain some negative classes, complexity of the dataset would be high.</a:t>
            </a:r>
          </a:p>
          <a:p>
            <a:pPr algn="just">
              <a:lnSpc>
                <a:spcPct val="150000"/>
              </a:lnSpc>
            </a:pPr>
            <a:r>
              <a:rPr lang="en-IN" dirty="0"/>
              <a:t>The Dataset considered consists of six classes (Chainsaw, Handsaw, Axe cutting, Wind, Forest, Rain and Thunder Sounds) that should be categorized according to the samples collected.</a:t>
            </a:r>
          </a:p>
          <a:p>
            <a:endParaRPr lang="en-IN" dirty="0"/>
          </a:p>
        </p:txBody>
      </p:sp>
      <p:sp>
        <p:nvSpPr>
          <p:cNvPr id="4" name="TextBox 3">
            <a:extLst>
              <a:ext uri="{FF2B5EF4-FFF2-40B4-BE49-F238E27FC236}">
                <a16:creationId xmlns:a16="http://schemas.microsoft.com/office/drawing/2014/main" id="{99192122-1A55-BEA7-9C22-194F3C0976A8}"/>
              </a:ext>
            </a:extLst>
          </p:cNvPr>
          <p:cNvSpPr txBox="1"/>
          <p:nvPr/>
        </p:nvSpPr>
        <p:spPr>
          <a:xfrm>
            <a:off x="4729601" y="6108154"/>
            <a:ext cx="2754387" cy="384721"/>
          </a:xfrm>
          <a:prstGeom prst="rect">
            <a:avLst/>
          </a:prstGeom>
          <a:noFill/>
        </p:spPr>
        <p:txBody>
          <a:bodyPr wrap="square" rtlCol="0">
            <a:spAutoFit/>
          </a:bodyPr>
          <a:lstStyle/>
          <a:p>
            <a:pPr algn="ctr"/>
            <a:r>
              <a:rPr lang="en-IN" sz="1900" dirty="0">
                <a:latin typeface="NexusSerif"/>
              </a:rPr>
              <a:t>Collected Audio Files</a:t>
            </a:r>
          </a:p>
        </p:txBody>
      </p:sp>
      <p:pic>
        <p:nvPicPr>
          <p:cNvPr id="10" name="Picture 9">
            <a:extLst>
              <a:ext uri="{FF2B5EF4-FFF2-40B4-BE49-F238E27FC236}">
                <a16:creationId xmlns:a16="http://schemas.microsoft.com/office/drawing/2014/main" id="{330C1485-E131-6406-B675-39FF3E53C49C}"/>
              </a:ext>
            </a:extLst>
          </p:cNvPr>
          <p:cNvPicPr>
            <a:picLocks noChangeAspect="1"/>
          </p:cNvPicPr>
          <p:nvPr/>
        </p:nvPicPr>
        <p:blipFill>
          <a:blip r:embed="rId2"/>
          <a:stretch>
            <a:fillRect/>
          </a:stretch>
        </p:blipFill>
        <p:spPr>
          <a:xfrm>
            <a:off x="3177286" y="4700088"/>
            <a:ext cx="5829805" cy="624894"/>
          </a:xfrm>
          <a:prstGeom prst="rect">
            <a:avLst/>
          </a:prstGeom>
        </p:spPr>
      </p:pic>
      <p:pic>
        <p:nvPicPr>
          <p:cNvPr id="12" name="Picture 11">
            <a:extLst>
              <a:ext uri="{FF2B5EF4-FFF2-40B4-BE49-F238E27FC236}">
                <a16:creationId xmlns:a16="http://schemas.microsoft.com/office/drawing/2014/main" id="{5D3FE7E8-AE18-925B-7738-021C5045520F}"/>
              </a:ext>
            </a:extLst>
          </p:cNvPr>
          <p:cNvPicPr>
            <a:picLocks noChangeAspect="1"/>
          </p:cNvPicPr>
          <p:nvPr/>
        </p:nvPicPr>
        <p:blipFill>
          <a:blip r:embed="rId3"/>
          <a:stretch>
            <a:fillRect/>
          </a:stretch>
        </p:blipFill>
        <p:spPr>
          <a:xfrm>
            <a:off x="3177286" y="5454848"/>
            <a:ext cx="5837426" cy="655377"/>
          </a:xfrm>
          <a:prstGeom prst="rect">
            <a:avLst/>
          </a:prstGeom>
        </p:spPr>
      </p:pic>
      <p:sp>
        <p:nvSpPr>
          <p:cNvPr id="13" name="TextBox 12">
            <a:extLst>
              <a:ext uri="{FF2B5EF4-FFF2-40B4-BE49-F238E27FC236}">
                <a16:creationId xmlns:a16="http://schemas.microsoft.com/office/drawing/2014/main" id="{352105A4-4CC7-32C1-02E5-0D2A00695514}"/>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7500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9D9D-FA8A-46C8-2DCD-34179D839145}"/>
              </a:ext>
            </a:extLst>
          </p:cNvPr>
          <p:cNvSpPr>
            <a:spLocks noGrp="1"/>
          </p:cNvSpPr>
          <p:nvPr>
            <p:ph type="title"/>
          </p:nvPr>
        </p:nvSpPr>
        <p:spPr/>
        <p:txBody>
          <a:bodyPr/>
          <a:lstStyle/>
          <a:p>
            <a:r>
              <a:rPr lang="en-IN" dirty="0"/>
              <a:t>Dataset (Contd.)</a:t>
            </a:r>
          </a:p>
        </p:txBody>
      </p:sp>
      <p:sp>
        <p:nvSpPr>
          <p:cNvPr id="3" name="Content Placeholder 2">
            <a:extLst>
              <a:ext uri="{FF2B5EF4-FFF2-40B4-BE49-F238E27FC236}">
                <a16:creationId xmlns:a16="http://schemas.microsoft.com/office/drawing/2014/main" id="{911DABED-906E-F7F1-B4EC-51DCC9BD57BE}"/>
              </a:ext>
            </a:extLst>
          </p:cNvPr>
          <p:cNvSpPr>
            <a:spLocks noGrp="1"/>
          </p:cNvSpPr>
          <p:nvPr>
            <p:ph idx="1"/>
          </p:nvPr>
        </p:nvSpPr>
        <p:spPr>
          <a:xfrm>
            <a:off x="766445" y="1438760"/>
            <a:ext cx="10659110" cy="5183981"/>
          </a:xfrm>
        </p:spPr>
        <p:txBody>
          <a:bodyPr/>
          <a:lstStyle/>
          <a:p>
            <a:pPr algn="just">
              <a:lnSpc>
                <a:spcPct val="150000"/>
              </a:lnSpc>
            </a:pPr>
            <a:r>
              <a:rPr lang="en-US" sz="2000" dirty="0">
                <a:latin typeface="Calibri" panose="020F0502020204030204"/>
                <a:cs typeface="Calibri" panose="020F0502020204030204"/>
              </a:rPr>
              <a:t>The audio data was collected from various sources such as AudioSet and by manually collecting the data. </a:t>
            </a:r>
            <a:r>
              <a:rPr lang="en-US" dirty="0">
                <a:latin typeface="Calibri" panose="020F0502020204030204"/>
                <a:cs typeface="Calibri" panose="020F0502020204030204"/>
              </a:rPr>
              <a:t>Each class of audio had hours content in it, the audio was split into ten seconds from the hours long file to get more samples.</a:t>
            </a:r>
          </a:p>
          <a:p>
            <a:pPr algn="just">
              <a:lnSpc>
                <a:spcPct val="150000"/>
              </a:lnSpc>
            </a:pPr>
            <a:r>
              <a:rPr lang="en-US" sz="2000" dirty="0">
                <a:latin typeface="Calibri" panose="020F0502020204030204"/>
                <a:cs typeface="Calibri" panose="020F0502020204030204"/>
              </a:rPr>
              <a:t>Each class has 1200 samples. Therefore, 7200 audio files of ten seconds each for all the classes.</a:t>
            </a:r>
          </a:p>
          <a:p>
            <a:pPr algn="just">
              <a:lnSpc>
                <a:spcPct val="150000"/>
              </a:lnSpc>
            </a:pPr>
            <a:endParaRPr lang="en-US" sz="2000" dirty="0">
              <a:latin typeface="Calibri" panose="020F0502020204030204"/>
              <a:cs typeface="Calibri" panose="020F0502020204030204"/>
            </a:endParaRPr>
          </a:p>
        </p:txBody>
      </p:sp>
      <p:pic>
        <p:nvPicPr>
          <p:cNvPr id="5" name="Picture 4" descr="Chart, bar chart&#10;&#10;Description automatically generated">
            <a:extLst>
              <a:ext uri="{FF2B5EF4-FFF2-40B4-BE49-F238E27FC236}">
                <a16:creationId xmlns:a16="http://schemas.microsoft.com/office/drawing/2014/main" id="{24F6CD32-4BB0-BA1A-DF88-4AE88CBEAF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205307" y="3545717"/>
            <a:ext cx="3781386" cy="2836039"/>
          </a:xfrm>
          <a:prstGeom prst="rect">
            <a:avLst/>
          </a:prstGeom>
          <a:noFill/>
          <a:ln>
            <a:noFill/>
          </a:ln>
        </p:spPr>
      </p:pic>
      <p:sp>
        <p:nvSpPr>
          <p:cNvPr id="6" name="TextBox 5">
            <a:extLst>
              <a:ext uri="{FF2B5EF4-FFF2-40B4-BE49-F238E27FC236}">
                <a16:creationId xmlns:a16="http://schemas.microsoft.com/office/drawing/2014/main" id="{953BE041-05D1-2B89-17AB-E2BDB5CA9BAB}"/>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29110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D404-0912-5886-AC02-C5E5BE5C255D}"/>
              </a:ext>
            </a:extLst>
          </p:cNvPr>
          <p:cNvSpPr>
            <a:spLocks noGrp="1"/>
          </p:cNvSpPr>
          <p:nvPr>
            <p:ph type="title"/>
          </p:nvPr>
        </p:nvSpPr>
        <p:spPr>
          <a:xfrm>
            <a:off x="777240" y="113199"/>
            <a:ext cx="10659110" cy="1325563"/>
          </a:xfrm>
        </p:spPr>
        <p:txBody>
          <a:bodyPr/>
          <a:lstStyle/>
          <a:p>
            <a:r>
              <a:rPr lang="en-IN" dirty="0"/>
              <a:t>Audio Pre-Processing</a:t>
            </a:r>
          </a:p>
        </p:txBody>
      </p:sp>
      <p:sp>
        <p:nvSpPr>
          <p:cNvPr id="3" name="Content Placeholder 2">
            <a:extLst>
              <a:ext uri="{FF2B5EF4-FFF2-40B4-BE49-F238E27FC236}">
                <a16:creationId xmlns:a16="http://schemas.microsoft.com/office/drawing/2014/main" id="{28A32CF0-0AED-DC22-467C-E32AB4619E22}"/>
              </a:ext>
            </a:extLst>
          </p:cNvPr>
          <p:cNvSpPr>
            <a:spLocks noGrp="1"/>
          </p:cNvSpPr>
          <p:nvPr>
            <p:ph idx="1"/>
          </p:nvPr>
        </p:nvSpPr>
        <p:spPr>
          <a:xfrm>
            <a:off x="777240" y="1196167"/>
            <a:ext cx="10659110" cy="4952708"/>
          </a:xfrm>
        </p:spPr>
        <p:txBody>
          <a:bodyPr>
            <a:normAutofit fontScale="92500" lnSpcReduction="20000"/>
          </a:bodyPr>
          <a:lstStyle/>
          <a:p>
            <a:pPr>
              <a:lnSpc>
                <a:spcPct val="150000"/>
              </a:lnSpc>
            </a:pPr>
            <a:r>
              <a:rPr lang="en-IN" dirty="0"/>
              <a:t>Sampling and Sampling Frequency determination</a:t>
            </a:r>
            <a:r>
              <a:rPr lang="en-US" dirty="0"/>
              <a:t>.</a:t>
            </a:r>
          </a:p>
          <a:p>
            <a:pPr lvl="1">
              <a:lnSpc>
                <a:spcPct val="150000"/>
              </a:lnSpc>
              <a:buFont typeface="Wingdings" panose="05000000000000000000" pitchFamily="2" charset="2"/>
              <a:buChar char="Ø"/>
            </a:pPr>
            <a:r>
              <a:rPr lang="en-IN" spc="-5" dirty="0">
                <a:solidFill>
                  <a:srgbClr val="292929"/>
                </a:solidFill>
                <a:effectLst/>
                <a:ea typeface="Calibri" panose="020F0502020204030204" pitchFamily="34" charset="0"/>
                <a:cs typeface="Times New Roman" panose="02020603050405020304" pitchFamily="18" charset="0"/>
              </a:rPr>
              <a:t>sampling is the reduction of a continuous signal into a series of discrete values.</a:t>
            </a:r>
          </a:p>
          <a:p>
            <a:pPr lvl="1">
              <a:lnSpc>
                <a:spcPct val="150000"/>
              </a:lnSpc>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The sampling frequency or rate is the number of samples taken over some fixed amount of time.</a:t>
            </a:r>
            <a:endParaRPr lang="en-US" dirty="0"/>
          </a:p>
          <a:p>
            <a:pPr>
              <a:lnSpc>
                <a:spcPct val="150000"/>
              </a:lnSpc>
            </a:pPr>
            <a:r>
              <a:rPr lang="en-US" dirty="0"/>
              <a:t>Amplitude determination.</a:t>
            </a:r>
          </a:p>
          <a:p>
            <a:pPr lvl="1">
              <a:lnSpc>
                <a:spcPct val="150000"/>
              </a:lnSpc>
              <a:buFont typeface="Wingdings" panose="05000000000000000000" pitchFamily="2" charset="2"/>
              <a:buChar char="Ø"/>
            </a:pPr>
            <a:r>
              <a:rPr lang="en-US" dirty="0"/>
              <a:t>The amplitude of a sound wave is a measure of its change over a period (usually of time).</a:t>
            </a:r>
          </a:p>
          <a:p>
            <a:pPr>
              <a:lnSpc>
                <a:spcPct val="150000"/>
              </a:lnSpc>
            </a:pPr>
            <a:r>
              <a:rPr lang="en-US" dirty="0"/>
              <a:t>Bit-rate Conversion.</a:t>
            </a:r>
          </a:p>
          <a:p>
            <a:pPr lvl="1">
              <a:lnSpc>
                <a:spcPct val="150000"/>
              </a:lnSpc>
              <a:buFont typeface="Wingdings" panose="05000000000000000000" pitchFamily="2" charset="2"/>
              <a:buChar char="Ø"/>
            </a:pPr>
            <a:r>
              <a:rPr lang="en-US" dirty="0"/>
              <a:t>Bit-rate is the number of bits per second that can be transmitted along a digital network.</a:t>
            </a:r>
          </a:p>
          <a:p>
            <a:pPr>
              <a:lnSpc>
                <a:spcPct val="150000"/>
              </a:lnSpc>
            </a:pPr>
            <a:r>
              <a:rPr lang="en-US" dirty="0"/>
              <a:t>Audio Channel Manipulation.</a:t>
            </a:r>
          </a:p>
          <a:p>
            <a:pPr lvl="1">
              <a:lnSpc>
                <a:spcPct val="150000"/>
              </a:lnSpc>
              <a:buFont typeface="Wingdings" panose="05000000000000000000" pitchFamily="2" charset="2"/>
              <a:buChar char="Ø"/>
            </a:pPr>
            <a:r>
              <a:rPr lang="en-US" dirty="0"/>
              <a:t>Audio Channel is a single stream of recorded sound with a location in a sound field.</a:t>
            </a:r>
          </a:p>
          <a:p>
            <a:pPr>
              <a:lnSpc>
                <a:spcPct val="150000"/>
              </a:lnSpc>
            </a:pPr>
            <a:r>
              <a:rPr lang="en-US" dirty="0"/>
              <a:t>Bit-depth Conversion.</a:t>
            </a:r>
          </a:p>
          <a:p>
            <a:pPr lvl="1">
              <a:lnSpc>
                <a:spcPct val="150000"/>
              </a:lnSpc>
              <a:buFont typeface="Wingdings" panose="05000000000000000000" pitchFamily="2" charset="2"/>
              <a:buChar char="Ø"/>
            </a:pPr>
            <a:r>
              <a:rPr lang="en-US" dirty="0"/>
              <a:t>The audio bit depth determines the number of possible amplitude values we can record for each audio sample.</a:t>
            </a:r>
          </a:p>
        </p:txBody>
      </p:sp>
      <p:sp>
        <p:nvSpPr>
          <p:cNvPr id="5" name="TextBox 4">
            <a:extLst>
              <a:ext uri="{FF2B5EF4-FFF2-40B4-BE49-F238E27FC236}">
                <a16:creationId xmlns:a16="http://schemas.microsoft.com/office/drawing/2014/main" id="{A1EA7A1E-CE67-7CEF-E02C-1A339004DC6A}"/>
              </a:ext>
            </a:extLst>
          </p:cNvPr>
          <p:cNvSpPr txBox="1"/>
          <p:nvPr/>
        </p:nvSpPr>
        <p:spPr>
          <a:xfrm>
            <a:off x="8705461" y="6622742"/>
            <a:ext cx="3486539" cy="261610"/>
          </a:xfrm>
          <a:prstGeom prst="rect">
            <a:avLst/>
          </a:prstGeom>
          <a:noFill/>
        </p:spPr>
        <p:txBody>
          <a:bodyPr wrap="square" rtlCol="0">
            <a:spAutoFit/>
          </a:bodyPr>
          <a:lstStyle/>
          <a:p>
            <a:r>
              <a:rPr lang="en-IN" sz="1100" dirty="0"/>
              <a:t>MJP (DLFTSED) Team – 17 P-II Review – 1 (AY: 2022-2023)</a:t>
            </a:r>
          </a:p>
        </p:txBody>
      </p:sp>
    </p:spTree>
    <p:extLst>
      <p:ext uri="{BB962C8B-B14F-4D97-AF65-F5344CB8AC3E}">
        <p14:creationId xmlns:p14="http://schemas.microsoft.com/office/powerpoint/2010/main" val="3186734230"/>
      </p:ext>
    </p:extLst>
  </p:cSld>
  <p:clrMapOvr>
    <a:masterClrMapping/>
  </p:clrMapOvr>
</p:sld>
</file>

<file path=ppt/theme/theme1.xml><?xml version="1.0" encoding="utf-8"?>
<a:theme xmlns:a="http://schemas.openxmlformats.org/drawingml/2006/main" name="ConfettiVTI">
  <a:themeElements>
    <a:clrScheme name="AnalogousFromRegularSeedLeftStep">
      <a:dk1>
        <a:srgbClr val="000000"/>
      </a:dk1>
      <a:lt1>
        <a:srgbClr val="FFFFFF"/>
      </a:lt1>
      <a:dk2>
        <a:srgbClr val="223A3D"/>
      </a:dk2>
      <a:lt2>
        <a:srgbClr val="E8E6E2"/>
      </a:lt2>
      <a:accent1>
        <a:srgbClr val="2971E7"/>
      </a:accent1>
      <a:accent2>
        <a:srgbClr val="17AED5"/>
      </a:accent2>
      <a:accent3>
        <a:srgbClr val="20B596"/>
      </a:accent3>
      <a:accent4>
        <a:srgbClr val="14BC52"/>
      </a:accent4>
      <a:accent5>
        <a:srgbClr val="28BB21"/>
      </a:accent5>
      <a:accent6>
        <a:srgbClr val="5FB714"/>
      </a:accent6>
      <a:hlink>
        <a:srgbClr val="A57B37"/>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1430</Words>
  <Application>Microsoft Office PowerPoint</Application>
  <PresentationFormat>Widescreen</PresentationFormat>
  <Paragraphs>174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MT</vt:lpstr>
      <vt:lpstr>Calibri</vt:lpstr>
      <vt:lpstr>Gill Sans Nova</vt:lpstr>
      <vt:lpstr>NexusSerif</vt:lpstr>
      <vt:lpstr>Tahoma</vt:lpstr>
      <vt:lpstr>Wingdings</vt:lpstr>
      <vt:lpstr>ConfettiVTI</vt:lpstr>
      <vt:lpstr>Detecting Logging of Forest Trees using Sound Event Detection</vt:lpstr>
      <vt:lpstr>Introduction</vt:lpstr>
      <vt:lpstr>Problem Statement</vt:lpstr>
      <vt:lpstr>Methodology</vt:lpstr>
      <vt:lpstr>Project Timeline</vt:lpstr>
      <vt:lpstr>Research Outcomes</vt:lpstr>
      <vt:lpstr>Dataset</vt:lpstr>
      <vt:lpstr>Dataset (Contd.)</vt:lpstr>
      <vt:lpstr>Audio Pre-Processing</vt:lpstr>
      <vt:lpstr>Audio Waveforms</vt:lpstr>
      <vt:lpstr>Feature Extraction</vt:lpstr>
      <vt:lpstr>Feature Extraction (Contd.)</vt:lpstr>
      <vt:lpstr>Applying Feature Extraction</vt:lpstr>
      <vt:lpstr>Time-series Dataset</vt:lpstr>
      <vt:lpstr>Flowchart for Model Training </vt:lpstr>
      <vt:lpstr>Models Used</vt:lpstr>
      <vt:lpstr>Model Architecture</vt:lpstr>
      <vt:lpstr>Result Analysis</vt:lpstr>
      <vt:lpstr>Result Analysis (Contd.)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Anti-Theft System using Sound Event Detection</dc:title>
  <dc:creator>317</dc:creator>
  <cp:lastModifiedBy>Mohammed Raamizuddin</cp:lastModifiedBy>
  <cp:revision>28</cp:revision>
  <dcterms:created xsi:type="dcterms:W3CDTF">2022-09-09T14:03:00Z</dcterms:created>
  <dcterms:modified xsi:type="dcterms:W3CDTF">2023-03-04T01:39:57Z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4ABFCAA88C074C24B0F09738B42C9959</vt:lpwstr>
  </property>
  <property fmtid="{D5CDD505-2E9C-101B-9397-08002B2CF9AE}" pid="3" name="KSOProductBuildVer">
    <vt:lpwstr>1033-11.2.0.11306</vt:lpwstr>
  </property>
</Properties>
</file>