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13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13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13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8E6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788" y="726948"/>
            <a:ext cx="172211" cy="1737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9452" y="137160"/>
            <a:ext cx="114300" cy="112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574780" y="5859779"/>
            <a:ext cx="306705" cy="304800"/>
          </a:xfrm>
          <a:custGeom>
            <a:avLst/>
            <a:gdLst/>
            <a:ahLst/>
            <a:cxnLst/>
            <a:rect l="l" t="t" r="r" b="b"/>
            <a:pathLst>
              <a:path w="306704" h="304800">
                <a:moveTo>
                  <a:pt x="153162" y="0"/>
                </a:moveTo>
                <a:lnTo>
                  <a:pt x="104753" y="7769"/>
                </a:lnTo>
                <a:lnTo>
                  <a:pt x="62709" y="29405"/>
                </a:lnTo>
                <a:lnTo>
                  <a:pt x="29553" y="62396"/>
                </a:lnTo>
                <a:lnTo>
                  <a:pt x="7808" y="104231"/>
                </a:lnTo>
                <a:lnTo>
                  <a:pt x="0" y="152400"/>
                </a:lnTo>
                <a:lnTo>
                  <a:pt x="7808" y="200568"/>
                </a:lnTo>
                <a:lnTo>
                  <a:pt x="29553" y="242403"/>
                </a:lnTo>
                <a:lnTo>
                  <a:pt x="62709" y="275394"/>
                </a:lnTo>
                <a:lnTo>
                  <a:pt x="104753" y="297030"/>
                </a:lnTo>
                <a:lnTo>
                  <a:pt x="153162" y="304800"/>
                </a:lnTo>
                <a:lnTo>
                  <a:pt x="201570" y="297030"/>
                </a:lnTo>
                <a:lnTo>
                  <a:pt x="243614" y="275394"/>
                </a:lnTo>
                <a:lnTo>
                  <a:pt x="276770" y="242403"/>
                </a:lnTo>
                <a:lnTo>
                  <a:pt x="298515" y="200568"/>
                </a:lnTo>
                <a:lnTo>
                  <a:pt x="306324" y="152400"/>
                </a:lnTo>
                <a:lnTo>
                  <a:pt x="298515" y="104231"/>
                </a:lnTo>
                <a:lnTo>
                  <a:pt x="276770" y="62396"/>
                </a:lnTo>
                <a:lnTo>
                  <a:pt x="243614" y="29405"/>
                </a:lnTo>
                <a:lnTo>
                  <a:pt x="201570" y="7769"/>
                </a:lnTo>
                <a:lnTo>
                  <a:pt x="153162" y="0"/>
                </a:lnTo>
                <a:close/>
              </a:path>
            </a:pathLst>
          </a:custGeom>
          <a:solidFill>
            <a:srgbClr val="7EAAF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1" y="1133855"/>
            <a:ext cx="227076" cy="22707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536680" y="554736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382904" h="382905">
                <a:moveTo>
                  <a:pt x="191262" y="0"/>
                </a:moveTo>
                <a:lnTo>
                  <a:pt x="147397" y="5049"/>
                </a:lnTo>
                <a:lnTo>
                  <a:pt x="107135" y="19434"/>
                </a:lnTo>
                <a:lnTo>
                  <a:pt x="71623" y="42007"/>
                </a:lnTo>
                <a:lnTo>
                  <a:pt x="42007" y="71623"/>
                </a:lnTo>
                <a:lnTo>
                  <a:pt x="19434" y="107135"/>
                </a:lnTo>
                <a:lnTo>
                  <a:pt x="5049" y="147397"/>
                </a:lnTo>
                <a:lnTo>
                  <a:pt x="0" y="191262"/>
                </a:lnTo>
                <a:lnTo>
                  <a:pt x="5049" y="235126"/>
                </a:lnTo>
                <a:lnTo>
                  <a:pt x="19434" y="275388"/>
                </a:lnTo>
                <a:lnTo>
                  <a:pt x="42007" y="310900"/>
                </a:lnTo>
                <a:lnTo>
                  <a:pt x="71623" y="340516"/>
                </a:lnTo>
                <a:lnTo>
                  <a:pt x="107135" y="363089"/>
                </a:lnTo>
                <a:lnTo>
                  <a:pt x="147397" y="377474"/>
                </a:lnTo>
                <a:lnTo>
                  <a:pt x="191262" y="382524"/>
                </a:lnTo>
                <a:lnTo>
                  <a:pt x="235126" y="377474"/>
                </a:lnTo>
                <a:lnTo>
                  <a:pt x="275388" y="363089"/>
                </a:lnTo>
                <a:lnTo>
                  <a:pt x="310900" y="340516"/>
                </a:lnTo>
                <a:lnTo>
                  <a:pt x="340516" y="310900"/>
                </a:lnTo>
                <a:lnTo>
                  <a:pt x="363089" y="275388"/>
                </a:lnTo>
                <a:lnTo>
                  <a:pt x="377474" y="235126"/>
                </a:lnTo>
                <a:lnTo>
                  <a:pt x="382524" y="191262"/>
                </a:lnTo>
                <a:lnTo>
                  <a:pt x="377474" y="147397"/>
                </a:lnTo>
                <a:lnTo>
                  <a:pt x="363089" y="107135"/>
                </a:lnTo>
                <a:lnTo>
                  <a:pt x="340516" y="71623"/>
                </a:lnTo>
                <a:lnTo>
                  <a:pt x="310900" y="42007"/>
                </a:lnTo>
                <a:lnTo>
                  <a:pt x="275388" y="19434"/>
                </a:lnTo>
                <a:lnTo>
                  <a:pt x="235126" y="5049"/>
                </a:lnTo>
                <a:lnTo>
                  <a:pt x="191262" y="0"/>
                </a:lnTo>
                <a:close/>
              </a:path>
            </a:pathLst>
          </a:custGeom>
          <a:solidFill>
            <a:srgbClr val="6BD3EE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24259" y="300227"/>
            <a:ext cx="112775" cy="11277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629643" y="5481828"/>
            <a:ext cx="94487" cy="9448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15015" y="6124955"/>
            <a:ext cx="114300" cy="11277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120883" y="6256019"/>
            <a:ext cx="304800" cy="306705"/>
          </a:xfrm>
          <a:custGeom>
            <a:avLst/>
            <a:gdLst/>
            <a:ahLst/>
            <a:cxnLst/>
            <a:rect l="l" t="t" r="r" b="b"/>
            <a:pathLst>
              <a:path w="304800" h="306704">
                <a:moveTo>
                  <a:pt x="152400" y="0"/>
                </a:moveTo>
                <a:lnTo>
                  <a:pt x="104217" y="7807"/>
                </a:lnTo>
                <a:lnTo>
                  <a:pt x="62380" y="29549"/>
                </a:lnTo>
                <a:lnTo>
                  <a:pt x="29394" y="62704"/>
                </a:lnTo>
                <a:lnTo>
                  <a:pt x="7766" y="104748"/>
                </a:lnTo>
                <a:lnTo>
                  <a:pt x="0" y="153161"/>
                </a:lnTo>
                <a:lnTo>
                  <a:pt x="7766" y="201575"/>
                </a:lnTo>
                <a:lnTo>
                  <a:pt x="29394" y="243619"/>
                </a:lnTo>
                <a:lnTo>
                  <a:pt x="62380" y="276774"/>
                </a:lnTo>
                <a:lnTo>
                  <a:pt x="104217" y="298516"/>
                </a:lnTo>
                <a:lnTo>
                  <a:pt x="152400" y="306323"/>
                </a:lnTo>
                <a:lnTo>
                  <a:pt x="200582" y="298516"/>
                </a:lnTo>
                <a:lnTo>
                  <a:pt x="242419" y="276774"/>
                </a:lnTo>
                <a:lnTo>
                  <a:pt x="275405" y="243619"/>
                </a:lnTo>
                <a:lnTo>
                  <a:pt x="297033" y="201575"/>
                </a:lnTo>
                <a:lnTo>
                  <a:pt x="304800" y="153161"/>
                </a:lnTo>
                <a:lnTo>
                  <a:pt x="297033" y="104748"/>
                </a:lnTo>
                <a:lnTo>
                  <a:pt x="275405" y="62704"/>
                </a:lnTo>
                <a:lnTo>
                  <a:pt x="242419" y="29549"/>
                </a:lnTo>
                <a:lnTo>
                  <a:pt x="200582" y="7807"/>
                </a:lnTo>
                <a:lnTo>
                  <a:pt x="152400" y="0"/>
                </a:lnTo>
                <a:close/>
              </a:path>
            </a:pathLst>
          </a:custGeom>
          <a:solidFill>
            <a:srgbClr val="D3E2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34956" y="6204203"/>
            <a:ext cx="112775" cy="11277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641835" y="6316979"/>
            <a:ext cx="550545" cy="541020"/>
          </a:xfrm>
          <a:custGeom>
            <a:avLst/>
            <a:gdLst/>
            <a:ahLst/>
            <a:cxnLst/>
            <a:rect l="l" t="t" r="r" b="b"/>
            <a:pathLst>
              <a:path w="550545" h="541020">
                <a:moveTo>
                  <a:pt x="318389" y="0"/>
                </a:moveTo>
                <a:lnTo>
                  <a:pt x="271356" y="3454"/>
                </a:lnTo>
                <a:lnTo>
                  <a:pt x="226460" y="13490"/>
                </a:lnTo>
                <a:lnTo>
                  <a:pt x="184195" y="29615"/>
                </a:lnTo>
                <a:lnTo>
                  <a:pt x="145055" y="51334"/>
                </a:lnTo>
                <a:lnTo>
                  <a:pt x="109532" y="78157"/>
                </a:lnTo>
                <a:lnTo>
                  <a:pt x="78120" y="109588"/>
                </a:lnTo>
                <a:lnTo>
                  <a:pt x="51312" y="145137"/>
                </a:lnTo>
                <a:lnTo>
                  <a:pt x="29603" y="184310"/>
                </a:lnTo>
                <a:lnTo>
                  <a:pt x="13486" y="226613"/>
                </a:lnTo>
                <a:lnTo>
                  <a:pt x="3453" y="271555"/>
                </a:lnTo>
                <a:lnTo>
                  <a:pt x="0" y="318643"/>
                </a:lnTo>
                <a:lnTo>
                  <a:pt x="4976" y="375052"/>
                </a:lnTo>
                <a:lnTo>
                  <a:pt x="19335" y="428209"/>
                </a:lnTo>
                <a:lnTo>
                  <a:pt x="42219" y="477256"/>
                </a:lnTo>
                <a:lnTo>
                  <a:pt x="72771" y="521336"/>
                </a:lnTo>
                <a:lnTo>
                  <a:pt x="90550" y="541019"/>
                </a:lnTo>
                <a:lnTo>
                  <a:pt x="546354" y="541019"/>
                </a:lnTo>
                <a:lnTo>
                  <a:pt x="550164" y="536769"/>
                </a:lnTo>
                <a:lnTo>
                  <a:pt x="550164" y="100520"/>
                </a:lnTo>
                <a:lnTo>
                  <a:pt x="506564" y="61480"/>
                </a:lnTo>
                <a:lnTo>
                  <a:pt x="464821" y="35565"/>
                </a:lnTo>
                <a:lnTo>
                  <a:pt x="419109" y="16243"/>
                </a:lnTo>
                <a:lnTo>
                  <a:pt x="370081" y="4170"/>
                </a:lnTo>
                <a:lnTo>
                  <a:pt x="318389" y="0"/>
                </a:lnTo>
                <a:close/>
              </a:path>
            </a:pathLst>
          </a:custGeom>
          <a:solidFill>
            <a:srgbClr val="BDF3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0"/>
            <a:ext cx="510540" cy="538480"/>
          </a:xfrm>
          <a:custGeom>
            <a:avLst/>
            <a:gdLst/>
            <a:ahLst/>
            <a:cxnLst/>
            <a:rect l="l" t="t" r="r" b="b"/>
            <a:pathLst>
              <a:path w="510540" h="538480">
                <a:moveTo>
                  <a:pt x="459587" y="0"/>
                </a:moveTo>
                <a:lnTo>
                  <a:pt x="0" y="0"/>
                </a:lnTo>
                <a:lnTo>
                  <a:pt x="0" y="502412"/>
                </a:lnTo>
                <a:lnTo>
                  <a:pt x="46807" y="521898"/>
                </a:lnTo>
                <a:lnTo>
                  <a:pt x="116552" y="536122"/>
                </a:lnTo>
                <a:lnTo>
                  <a:pt x="153098" y="537972"/>
                </a:lnTo>
                <a:lnTo>
                  <a:pt x="201601" y="534714"/>
                </a:lnTo>
                <a:lnTo>
                  <a:pt x="248120" y="525224"/>
                </a:lnTo>
                <a:lnTo>
                  <a:pt x="292230" y="509926"/>
                </a:lnTo>
                <a:lnTo>
                  <a:pt x="333505" y="489246"/>
                </a:lnTo>
                <a:lnTo>
                  <a:pt x="371520" y="463607"/>
                </a:lnTo>
                <a:lnTo>
                  <a:pt x="405847" y="433435"/>
                </a:lnTo>
                <a:lnTo>
                  <a:pt x="436062" y="399153"/>
                </a:lnTo>
                <a:lnTo>
                  <a:pt x="461738" y="361188"/>
                </a:lnTo>
                <a:lnTo>
                  <a:pt x="482450" y="319962"/>
                </a:lnTo>
                <a:lnTo>
                  <a:pt x="497771" y="275902"/>
                </a:lnTo>
                <a:lnTo>
                  <a:pt x="507276" y="229431"/>
                </a:lnTo>
                <a:lnTo>
                  <a:pt x="510540" y="180975"/>
                </a:lnTo>
                <a:lnTo>
                  <a:pt x="508693" y="144496"/>
                </a:lnTo>
                <a:lnTo>
                  <a:pt x="503275" y="109077"/>
                </a:lnTo>
                <a:lnTo>
                  <a:pt x="494466" y="74872"/>
                </a:lnTo>
                <a:lnTo>
                  <a:pt x="482447" y="42036"/>
                </a:lnTo>
                <a:lnTo>
                  <a:pt x="459587" y="0"/>
                </a:lnTo>
                <a:close/>
              </a:path>
            </a:pathLst>
          </a:custGeom>
          <a:solidFill>
            <a:srgbClr val="D3E2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0529316" y="0"/>
            <a:ext cx="553720" cy="283845"/>
          </a:xfrm>
          <a:custGeom>
            <a:avLst/>
            <a:gdLst/>
            <a:ahLst/>
            <a:cxnLst/>
            <a:rect l="l" t="t" r="r" b="b"/>
            <a:pathLst>
              <a:path w="553720" h="283845">
                <a:moveTo>
                  <a:pt x="552068" y="0"/>
                </a:moveTo>
                <a:lnTo>
                  <a:pt x="1142" y="0"/>
                </a:lnTo>
                <a:lnTo>
                  <a:pt x="0" y="5715"/>
                </a:lnTo>
                <a:lnTo>
                  <a:pt x="4455" y="55645"/>
                </a:lnTo>
                <a:lnTo>
                  <a:pt x="17303" y="102638"/>
                </a:lnTo>
                <a:lnTo>
                  <a:pt x="37761" y="145908"/>
                </a:lnTo>
                <a:lnTo>
                  <a:pt x="65049" y="184673"/>
                </a:lnTo>
                <a:lnTo>
                  <a:pt x="98385" y="218147"/>
                </a:lnTo>
                <a:lnTo>
                  <a:pt x="136990" y="245547"/>
                </a:lnTo>
                <a:lnTo>
                  <a:pt x="180082" y="266089"/>
                </a:lnTo>
                <a:lnTo>
                  <a:pt x="226881" y="278989"/>
                </a:lnTo>
                <a:lnTo>
                  <a:pt x="276605" y="283464"/>
                </a:lnTo>
                <a:lnTo>
                  <a:pt x="326330" y="278989"/>
                </a:lnTo>
                <a:lnTo>
                  <a:pt x="373129" y="266089"/>
                </a:lnTo>
                <a:lnTo>
                  <a:pt x="416221" y="245547"/>
                </a:lnTo>
                <a:lnTo>
                  <a:pt x="454826" y="218147"/>
                </a:lnTo>
                <a:lnTo>
                  <a:pt x="488162" y="184673"/>
                </a:lnTo>
                <a:lnTo>
                  <a:pt x="515450" y="145908"/>
                </a:lnTo>
                <a:lnTo>
                  <a:pt x="535908" y="102638"/>
                </a:lnTo>
                <a:lnTo>
                  <a:pt x="548756" y="55645"/>
                </a:lnTo>
                <a:lnTo>
                  <a:pt x="553211" y="5715"/>
                </a:lnTo>
                <a:lnTo>
                  <a:pt x="552068" y="0"/>
                </a:lnTo>
                <a:close/>
              </a:path>
            </a:pathLst>
          </a:custGeom>
          <a:solidFill>
            <a:srgbClr val="5BED9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4444" y="1132332"/>
            <a:ext cx="83820" cy="85343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51792" y="5576315"/>
            <a:ext cx="137159" cy="2103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9413" y="431749"/>
            <a:ext cx="4313173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13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49" y="1523746"/>
            <a:ext cx="10528300" cy="3500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785352" y="6683146"/>
            <a:ext cx="331215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730" cy="6858000"/>
            <a:chOff x="0" y="0"/>
            <a:chExt cx="12190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0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3803903"/>
              <a:ext cx="94488" cy="944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944" y="3044951"/>
              <a:ext cx="227076" cy="225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87683" y="385572"/>
              <a:ext cx="467995" cy="466725"/>
            </a:xfrm>
            <a:custGeom>
              <a:avLst/>
              <a:gdLst/>
              <a:ahLst/>
              <a:cxnLst/>
              <a:rect l="l" t="t" r="r" b="b"/>
              <a:pathLst>
                <a:path w="467995" h="466725">
                  <a:moveTo>
                    <a:pt x="233934" y="0"/>
                  </a:moveTo>
                  <a:lnTo>
                    <a:pt x="186799" y="4737"/>
                  </a:lnTo>
                  <a:lnTo>
                    <a:pt x="142892" y="18323"/>
                  </a:lnTo>
                  <a:lnTo>
                    <a:pt x="103156" y="39821"/>
                  </a:lnTo>
                  <a:lnTo>
                    <a:pt x="68532" y="68294"/>
                  </a:lnTo>
                  <a:lnTo>
                    <a:pt x="39962" y="102803"/>
                  </a:lnTo>
                  <a:lnTo>
                    <a:pt x="18389" y="142410"/>
                  </a:lnTo>
                  <a:lnTo>
                    <a:pt x="4754" y="186179"/>
                  </a:lnTo>
                  <a:lnTo>
                    <a:pt x="0" y="233172"/>
                  </a:lnTo>
                  <a:lnTo>
                    <a:pt x="4754" y="280164"/>
                  </a:lnTo>
                  <a:lnTo>
                    <a:pt x="18389" y="323933"/>
                  </a:lnTo>
                  <a:lnTo>
                    <a:pt x="39962" y="363540"/>
                  </a:lnTo>
                  <a:lnTo>
                    <a:pt x="68532" y="398049"/>
                  </a:lnTo>
                  <a:lnTo>
                    <a:pt x="103156" y="426522"/>
                  </a:lnTo>
                  <a:lnTo>
                    <a:pt x="142892" y="448020"/>
                  </a:lnTo>
                  <a:lnTo>
                    <a:pt x="186799" y="461606"/>
                  </a:lnTo>
                  <a:lnTo>
                    <a:pt x="233934" y="466343"/>
                  </a:lnTo>
                  <a:lnTo>
                    <a:pt x="281068" y="461606"/>
                  </a:lnTo>
                  <a:lnTo>
                    <a:pt x="324975" y="448020"/>
                  </a:lnTo>
                  <a:lnTo>
                    <a:pt x="364711" y="426522"/>
                  </a:lnTo>
                  <a:lnTo>
                    <a:pt x="399335" y="398049"/>
                  </a:lnTo>
                  <a:lnTo>
                    <a:pt x="427905" y="363540"/>
                  </a:lnTo>
                  <a:lnTo>
                    <a:pt x="449478" y="323933"/>
                  </a:lnTo>
                  <a:lnTo>
                    <a:pt x="463113" y="280164"/>
                  </a:lnTo>
                  <a:lnTo>
                    <a:pt x="467868" y="233172"/>
                  </a:lnTo>
                  <a:lnTo>
                    <a:pt x="463113" y="186179"/>
                  </a:lnTo>
                  <a:lnTo>
                    <a:pt x="449478" y="142410"/>
                  </a:lnTo>
                  <a:lnTo>
                    <a:pt x="427905" y="102803"/>
                  </a:lnTo>
                  <a:lnTo>
                    <a:pt x="399335" y="68294"/>
                  </a:lnTo>
                  <a:lnTo>
                    <a:pt x="364711" y="39821"/>
                  </a:lnTo>
                  <a:lnTo>
                    <a:pt x="324975" y="18323"/>
                  </a:lnTo>
                  <a:lnTo>
                    <a:pt x="281068" y="4737"/>
                  </a:lnTo>
                  <a:lnTo>
                    <a:pt x="233934" y="0"/>
                  </a:lnTo>
                  <a:close/>
                </a:path>
              </a:pathLst>
            </a:custGeom>
            <a:solidFill>
              <a:srgbClr val="6BD3EE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5764" y="236220"/>
              <a:ext cx="112775" cy="1127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1331" y="2516123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2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3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2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2970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30355" y="4588764"/>
              <a:ext cx="112775" cy="1127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02695" y="539495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799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9C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8919" y="5160264"/>
              <a:ext cx="112775" cy="1143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21078" y="1052829"/>
            <a:ext cx="9478645" cy="545084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727710" marR="5080" indent="-715010">
              <a:lnSpc>
                <a:spcPts val="5830"/>
              </a:lnSpc>
              <a:spcBef>
                <a:spcPts val="835"/>
              </a:spcBef>
              <a:tabLst>
                <a:tab pos="6091555" algn="l"/>
              </a:tabLst>
            </a:pP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Detecting</a:t>
            </a:r>
            <a:r>
              <a:rPr dirty="0" sz="5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Logging</a:t>
            </a:r>
            <a:r>
              <a:rPr dirty="0" sz="5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-5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Forest</a:t>
            </a:r>
            <a:r>
              <a:rPr dirty="0" sz="540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-40">
                <a:solidFill>
                  <a:srgbClr val="FFFFFF"/>
                </a:solidFill>
                <a:latin typeface="Times New Roman"/>
                <a:cs typeface="Times New Roman"/>
              </a:rPr>
              <a:t>Trees </a:t>
            </a:r>
            <a:r>
              <a:rPr dirty="0" sz="5400" spc="-1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5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Sound</a:t>
            </a:r>
            <a:r>
              <a:rPr dirty="0" sz="5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Event</a:t>
            </a:r>
            <a:r>
              <a:rPr dirty="0" sz="5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5400">
              <a:latin typeface="Times New Roman"/>
              <a:cs typeface="Times New Roman"/>
            </a:endParaRPr>
          </a:p>
          <a:p>
            <a:pPr marL="198755" marR="6009640">
              <a:lnSpc>
                <a:spcPct val="131800"/>
              </a:lnSpc>
              <a:spcBef>
                <a:spcPts val="665"/>
              </a:spcBef>
            </a:pP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Members 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(Team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17)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19K41A0594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- Boda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Raju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19K41A0510</a:t>
            </a: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Jinukala</a:t>
            </a:r>
            <a:r>
              <a:rPr dirty="0" sz="20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Vamshi</a:t>
            </a:r>
            <a:endParaRPr sz="2000">
              <a:latin typeface="Times New Roman"/>
              <a:cs typeface="Times New Roman"/>
            </a:endParaRPr>
          </a:p>
          <a:p>
            <a:pPr marL="198755" marR="5032375">
              <a:lnSpc>
                <a:spcPts val="3160"/>
              </a:lnSpc>
              <a:spcBef>
                <a:spcPts val="22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19K41A0517</a:t>
            </a: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Mohammed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Raamizuddin </a:t>
            </a:r>
            <a:r>
              <a:rPr dirty="0" sz="2000" spc="-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19K41A05E9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Bhonagiri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Shreya</a:t>
            </a:r>
            <a:endParaRPr sz="20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  <a:spcBef>
                <a:spcPts val="535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19K41A05F7</a:t>
            </a: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Jupally</a:t>
            </a:r>
            <a:r>
              <a:rPr dirty="0" sz="20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Yochitha</a:t>
            </a:r>
            <a:endParaRPr sz="2000">
              <a:latin typeface="Times New Roman"/>
              <a:cs typeface="Times New Roman"/>
            </a:endParaRPr>
          </a:p>
          <a:p>
            <a:pPr algn="ctr" marL="3375025" marR="3836035">
              <a:lnSpc>
                <a:spcPct val="131600"/>
              </a:lnSpc>
              <a:spcBef>
                <a:spcPts val="1200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Project Guide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Sallauddin</a:t>
            </a:r>
            <a:r>
              <a:rPr dirty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Mohmmad</a:t>
            </a:r>
            <a:endParaRPr sz="2000">
              <a:latin typeface="Times New Roman"/>
              <a:cs typeface="Times New Roman"/>
            </a:endParaRPr>
          </a:p>
          <a:p>
            <a:pPr algn="ctr" marR="457834">
              <a:lnSpc>
                <a:spcPct val="100000"/>
              </a:lnSpc>
              <a:spcBef>
                <a:spcPts val="765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Assistant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Professor,</a:t>
            </a: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Dept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78477" y="165353"/>
            <a:ext cx="29552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3590" marR="5080" indent="-7715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</a:rPr>
              <a:t>Major</a:t>
            </a:r>
            <a:r>
              <a:rPr dirty="0" sz="2400" spc="-15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Project</a:t>
            </a:r>
            <a:r>
              <a:rPr dirty="0" sz="2400" spc="-4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Phase</a:t>
            </a:r>
            <a:r>
              <a:rPr dirty="0" sz="2400" spc="5">
                <a:solidFill>
                  <a:srgbClr val="FFFFFF"/>
                </a:solidFill>
              </a:rPr>
              <a:t> </a:t>
            </a:r>
            <a:r>
              <a:rPr dirty="0" sz="2400">
                <a:solidFill>
                  <a:srgbClr val="FFFFFF"/>
                </a:solidFill>
              </a:rPr>
              <a:t>-</a:t>
            </a:r>
            <a:r>
              <a:rPr dirty="0" sz="2400" spc="-10">
                <a:solidFill>
                  <a:srgbClr val="FFFFFF"/>
                </a:solidFill>
              </a:rPr>
              <a:t> </a:t>
            </a:r>
            <a:r>
              <a:rPr dirty="0" sz="2400">
                <a:solidFill>
                  <a:srgbClr val="FFFFFF"/>
                </a:solidFill>
              </a:rPr>
              <a:t>II </a:t>
            </a:r>
            <a:r>
              <a:rPr dirty="0" sz="2400" spc="-585">
                <a:solidFill>
                  <a:srgbClr val="FFFFFF"/>
                </a:solidFill>
              </a:rPr>
              <a:t> </a:t>
            </a:r>
            <a:r>
              <a:rPr dirty="0" sz="2400">
                <a:solidFill>
                  <a:srgbClr val="FFFFFF"/>
                </a:solidFill>
              </a:rPr>
              <a:t>Review</a:t>
            </a:r>
            <a:r>
              <a:rPr dirty="0" sz="2400" spc="-35">
                <a:solidFill>
                  <a:srgbClr val="FFFFFF"/>
                </a:solidFill>
              </a:rPr>
              <a:t> </a:t>
            </a:r>
            <a:r>
              <a:rPr dirty="0" sz="2400">
                <a:solidFill>
                  <a:srgbClr val="FFFFFF"/>
                </a:solidFill>
              </a:rPr>
              <a:t>–</a:t>
            </a:r>
            <a:r>
              <a:rPr dirty="0" sz="2400" spc="-10">
                <a:solidFill>
                  <a:srgbClr val="FFFFFF"/>
                </a:solidFill>
              </a:rPr>
              <a:t> </a:t>
            </a:r>
            <a:r>
              <a:rPr dirty="0" sz="2400">
                <a:solidFill>
                  <a:srgbClr val="FFFFFF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575" y="288163"/>
            <a:ext cx="50431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Audio</a:t>
            </a:r>
            <a:r>
              <a:rPr dirty="0" spc="-170"/>
              <a:t> </a:t>
            </a:r>
            <a:r>
              <a:rPr dirty="0" spc="-50"/>
              <a:t>Waveforms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065" y="1052829"/>
            <a:ext cx="9754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Below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are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the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 audio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waveform</a:t>
            </a:r>
            <a:r>
              <a:rPr dirty="0" sz="2800" spc="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representations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some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audio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79" y="1591055"/>
            <a:ext cx="3611879" cy="1338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39110" y="2981655"/>
            <a:ext cx="1791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Axe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cutting</a:t>
            </a:r>
            <a:r>
              <a:rPr dirty="0" sz="1800" spc="-5">
                <a:latin typeface="Calibri"/>
                <a:cs typeface="Calibri"/>
              </a:rPr>
              <a:t> Sounds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6667" y="1610867"/>
            <a:ext cx="3611880" cy="13487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3457" y="2987802"/>
            <a:ext cx="1638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Chainsaw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Sounds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155" y="3284220"/>
            <a:ext cx="3611879" cy="13502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70758" y="4637913"/>
            <a:ext cx="1331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Forest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Sounds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6667" y="3337559"/>
            <a:ext cx="3611880" cy="13274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50328" y="4668392"/>
            <a:ext cx="1249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Wind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Sounds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24015" y="5018532"/>
            <a:ext cx="3494532" cy="12938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9155" y="4962144"/>
            <a:ext cx="3611879" cy="13380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98547" y="6301232"/>
            <a:ext cx="1674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Rain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Thunder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32623" y="6317386"/>
            <a:ext cx="87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306704"/>
            <a:ext cx="99675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</a:t>
            </a:r>
            <a:r>
              <a:rPr dirty="0" spc="20"/>
              <a:t> </a:t>
            </a:r>
            <a:r>
              <a:rPr dirty="0" spc="-5"/>
              <a:t>Extraction</a:t>
            </a:r>
            <a:r>
              <a:rPr dirty="0" spc="-90"/>
              <a:t> </a:t>
            </a:r>
            <a:r>
              <a:rPr dirty="0" spc="-40"/>
              <a:t>Techniques</a:t>
            </a:r>
            <a:r>
              <a:rPr dirty="0" spc="10"/>
              <a:t> </a:t>
            </a:r>
            <a:r>
              <a:rPr dirty="0" spc="-5"/>
              <a:t>Used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63" y="1292479"/>
            <a:ext cx="10676255" cy="5512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6985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20393B"/>
                </a:solidFill>
                <a:latin typeface="Times New Roman"/>
                <a:cs typeface="Times New Roman"/>
              </a:rPr>
              <a:t>MFCC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:</a:t>
            </a:r>
            <a:r>
              <a:rPr dirty="0" sz="2800" spc="3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The</a:t>
            </a:r>
            <a:r>
              <a:rPr dirty="0" sz="2800" spc="32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Mel-frequency</a:t>
            </a:r>
            <a:r>
              <a:rPr dirty="0" sz="2800" spc="32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Cepstrum</a:t>
            </a:r>
            <a:r>
              <a:rPr dirty="0" sz="2800" spc="32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coefficient</a:t>
            </a:r>
            <a:r>
              <a:rPr dirty="0" sz="2800" spc="29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is</a:t>
            </a:r>
            <a:r>
              <a:rPr dirty="0" sz="2800" spc="31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a</a:t>
            </a:r>
            <a:r>
              <a:rPr dirty="0" sz="2800" spc="32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representation</a:t>
            </a:r>
            <a:r>
              <a:rPr dirty="0" sz="2800" spc="30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of </a:t>
            </a:r>
            <a:r>
              <a:rPr dirty="0" sz="2800" spc="-68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the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short-term</a:t>
            </a:r>
            <a:r>
              <a:rPr dirty="0" sz="2800" spc="-5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power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spectrum</a:t>
            </a:r>
            <a:r>
              <a:rPr dirty="0" sz="2800" spc="-3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of</a:t>
            </a:r>
            <a:r>
              <a:rPr dirty="0" sz="2800" spc="2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sound.</a:t>
            </a:r>
            <a:endParaRPr sz="28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  <a:tab pos="2266315" algn="l"/>
                <a:tab pos="4487545" algn="l"/>
                <a:tab pos="4862195" algn="l"/>
                <a:tab pos="5249545" algn="l"/>
                <a:tab pos="5831840" algn="l"/>
                <a:tab pos="6990080" algn="l"/>
                <a:tab pos="8549640" algn="l"/>
                <a:tab pos="9865995" algn="l"/>
              </a:tabLst>
            </a:pPr>
            <a:r>
              <a:rPr dirty="0" sz="2800" spc="-15" b="1">
                <a:solidFill>
                  <a:srgbClr val="20393B"/>
                </a:solidFill>
                <a:latin typeface="Times New Roman"/>
                <a:cs typeface="Times New Roman"/>
              </a:rPr>
              <a:t>S</a:t>
            </a:r>
            <a:r>
              <a:rPr dirty="0" sz="2800" spc="-5" b="1">
                <a:solidFill>
                  <a:srgbClr val="20393B"/>
                </a:solidFill>
                <a:latin typeface="Times New Roman"/>
                <a:cs typeface="Times New Roman"/>
              </a:rPr>
              <a:t>P</a:t>
            </a:r>
            <a:r>
              <a:rPr dirty="0" sz="2800" spc="-15" b="1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20" b="1">
                <a:solidFill>
                  <a:srgbClr val="20393B"/>
                </a:solidFill>
                <a:latin typeface="Times New Roman"/>
                <a:cs typeface="Times New Roman"/>
              </a:rPr>
              <a:t>C</a:t>
            </a:r>
            <a:r>
              <a:rPr dirty="0" sz="2800" spc="-5" b="1">
                <a:solidFill>
                  <a:srgbClr val="20393B"/>
                </a:solidFill>
                <a:latin typeface="Times New Roman"/>
                <a:cs typeface="Times New Roman"/>
              </a:rPr>
              <a:t>TR</a:t>
            </a:r>
            <a:r>
              <a:rPr dirty="0" sz="2800" spc="-30" b="1">
                <a:solidFill>
                  <a:srgbClr val="20393B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20393B"/>
                </a:solidFill>
                <a:latin typeface="Times New Roman"/>
                <a:cs typeface="Times New Roman"/>
              </a:rPr>
              <a:t>L</a:t>
            </a:r>
            <a:r>
              <a:rPr dirty="0" sz="2800" b="1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20" b="1">
                <a:solidFill>
                  <a:srgbClr val="20393B"/>
                </a:solidFill>
                <a:latin typeface="Times New Roman"/>
                <a:cs typeface="Times New Roman"/>
              </a:rPr>
              <a:t>C</a:t>
            </a:r>
            <a:r>
              <a:rPr dirty="0" sz="2800" spc="-5" b="1">
                <a:solidFill>
                  <a:srgbClr val="20393B"/>
                </a:solidFill>
                <a:latin typeface="Times New Roman"/>
                <a:cs typeface="Times New Roman"/>
              </a:rPr>
              <a:t>ON</a:t>
            </a:r>
            <a:r>
              <a:rPr dirty="0" sz="2800" spc="-30" b="1">
                <a:solidFill>
                  <a:srgbClr val="20393B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20393B"/>
                </a:solidFill>
                <a:latin typeface="Times New Roman"/>
                <a:cs typeface="Times New Roman"/>
              </a:rPr>
              <a:t>RA</a:t>
            </a:r>
            <a:r>
              <a:rPr dirty="0" sz="2800" spc="-20" b="1">
                <a:solidFill>
                  <a:srgbClr val="20393B"/>
                </a:solidFill>
                <a:latin typeface="Times New Roman"/>
                <a:cs typeface="Times New Roman"/>
              </a:rPr>
              <a:t>S</a:t>
            </a:r>
            <a:r>
              <a:rPr dirty="0" sz="2800" spc="-25" b="1">
                <a:solidFill>
                  <a:srgbClr val="20393B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: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It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s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30">
                <a:solidFill>
                  <a:srgbClr val="20393B"/>
                </a:solidFill>
                <a:latin typeface="Times New Roman"/>
                <a:cs typeface="Times New Roman"/>
              </a:rPr>
              <a:t>t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d</a:t>
            </a:r>
            <a:r>
              <a:rPr dirty="0" sz="2800" spc="-50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c</a:t>
            </a:r>
            <a:r>
              <a:rPr dirty="0" sz="2800" spc="-30">
                <a:solidFill>
                  <a:srgbClr val="20393B"/>
                </a:solidFill>
                <a:latin typeface="Times New Roman"/>
                <a:cs typeface="Times New Roman"/>
              </a:rPr>
              <a:t>i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b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l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d</a:t>
            </a:r>
            <a:r>
              <a:rPr dirty="0" sz="2800" spc="-30">
                <a:solidFill>
                  <a:srgbClr val="20393B"/>
                </a:solidFill>
                <a:latin typeface="Times New Roman"/>
                <a:cs typeface="Times New Roman"/>
              </a:rPr>
              <a:t>i</a:t>
            </a:r>
            <a:r>
              <a:rPr dirty="0" sz="2800" spc="-75">
                <a:solidFill>
                  <a:srgbClr val="20393B"/>
                </a:solidFill>
                <a:latin typeface="Times New Roman"/>
                <a:cs typeface="Times New Roman"/>
              </a:rPr>
              <a:t>f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f</a:t>
            </a:r>
            <a:r>
              <a:rPr dirty="0" sz="2800" spc="-50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r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n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b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et</a:t>
            </a:r>
            <a:r>
              <a:rPr dirty="0" sz="2800" spc="-35">
                <a:solidFill>
                  <a:srgbClr val="20393B"/>
                </a:solidFill>
                <a:latin typeface="Times New Roman"/>
                <a:cs typeface="Times New Roman"/>
              </a:rPr>
              <a:t>w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ee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p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ea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k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s  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and</a:t>
            </a:r>
            <a:r>
              <a:rPr dirty="0" sz="2800" spc="-6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valleys,</a:t>
            </a:r>
            <a:r>
              <a:rPr dirty="0" sz="2800" spc="-6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that</a:t>
            </a:r>
            <a:r>
              <a:rPr dirty="0" sz="2800" spc="-6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helps</a:t>
            </a:r>
            <a:r>
              <a:rPr dirty="0" sz="2800" spc="-7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for</a:t>
            </a:r>
            <a:r>
              <a:rPr dirty="0" sz="2800" spc="-4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0393B"/>
                </a:solidFill>
                <a:latin typeface="Times New Roman"/>
                <a:cs typeface="Times New Roman"/>
              </a:rPr>
              <a:t>echancing</a:t>
            </a:r>
            <a:r>
              <a:rPr dirty="0" sz="2800" spc="-7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of</a:t>
            </a:r>
            <a:r>
              <a:rPr dirty="0" sz="2800" spc="-5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sounds.</a:t>
            </a:r>
            <a:endParaRPr sz="2800">
              <a:latin typeface="Times New Roman"/>
              <a:cs typeface="Times New Roman"/>
            </a:endParaRPr>
          </a:p>
          <a:p>
            <a:pPr marL="240665" marR="6350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21393C"/>
                </a:solidFill>
                <a:latin typeface="Times New Roman"/>
                <a:cs typeface="Times New Roman"/>
              </a:rPr>
              <a:t>MEL-SPECTROGRAM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:</a:t>
            </a:r>
            <a:r>
              <a:rPr dirty="0" sz="2800" spc="9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It</a:t>
            </a:r>
            <a:r>
              <a:rPr dirty="0" sz="2800" spc="114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is</a:t>
            </a:r>
            <a:r>
              <a:rPr dirty="0" sz="2800" spc="10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used</a:t>
            </a:r>
            <a:r>
              <a:rPr dirty="0" sz="2800" spc="10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for</a:t>
            </a:r>
            <a:r>
              <a:rPr dirty="0" sz="2800" spc="9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rendering</a:t>
            </a:r>
            <a:r>
              <a:rPr dirty="0" sz="2800" spc="8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the</a:t>
            </a:r>
            <a:r>
              <a:rPr dirty="0" sz="2800" spc="9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frequencies</a:t>
            </a:r>
            <a:r>
              <a:rPr dirty="0" sz="2800" spc="11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0393B"/>
                </a:solidFill>
                <a:latin typeface="Times New Roman"/>
                <a:cs typeface="Times New Roman"/>
              </a:rPr>
              <a:t>above </a:t>
            </a:r>
            <a:r>
              <a:rPr dirty="0" sz="2800" spc="-68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a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certain</a:t>
            </a:r>
            <a:r>
              <a:rPr dirty="0" sz="2800" spc="-4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threshold</a:t>
            </a:r>
            <a:r>
              <a:rPr dirty="0" sz="2800" spc="-5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frequency.</a:t>
            </a:r>
            <a:endParaRPr sz="2800">
              <a:latin typeface="Times New Roman"/>
              <a:cs typeface="Times New Roman"/>
            </a:endParaRPr>
          </a:p>
          <a:p>
            <a:pPr marL="240665" marR="6985" indent="-228600">
              <a:lnSpc>
                <a:spcPct val="100000"/>
              </a:lnSpc>
              <a:spcBef>
                <a:spcPts val="240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  <a:tab pos="2165985" algn="l"/>
                <a:tab pos="2886710" algn="l"/>
                <a:tab pos="3821429" algn="l"/>
                <a:tab pos="4286250" algn="l"/>
                <a:tab pos="4787900" algn="l"/>
                <a:tab pos="5746115" algn="l"/>
                <a:tab pos="6781165" algn="l"/>
                <a:tab pos="8375650" algn="l"/>
                <a:tab pos="8977630" algn="l"/>
                <a:tab pos="10363200" algn="l"/>
              </a:tabLst>
            </a:pPr>
            <a:r>
              <a:rPr dirty="0" sz="2800" spc="-5" b="1">
                <a:solidFill>
                  <a:srgbClr val="21393C"/>
                </a:solidFill>
                <a:latin typeface="Times New Roman"/>
                <a:cs typeface="Times New Roman"/>
              </a:rPr>
              <a:t>CHROMA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: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The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v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al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ue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f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audio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w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i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r</a:t>
            </a:r>
            <a:r>
              <a:rPr dirty="0" sz="2800" spc="-35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p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r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s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n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s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nt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n</a:t>
            </a:r>
            <a:r>
              <a:rPr dirty="0" sz="2800" spc="-25">
                <a:solidFill>
                  <a:srgbClr val="20393B"/>
                </a:solidFill>
                <a:latin typeface="Times New Roman"/>
                <a:cs typeface="Times New Roman"/>
              </a:rPr>
              <a:t>s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it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y</a:t>
            </a:r>
            <a:r>
              <a:rPr dirty="0" sz="2800">
                <a:solidFill>
                  <a:srgbClr val="20393B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of 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twelve</a:t>
            </a:r>
            <a:r>
              <a:rPr dirty="0" sz="2800" spc="-4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distinctive</a:t>
            </a:r>
            <a:r>
              <a:rPr dirty="0" sz="2800" spc="-7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0393B"/>
                </a:solidFill>
                <a:latin typeface="Times New Roman"/>
                <a:cs typeface="Times New Roman"/>
              </a:rPr>
              <a:t>pitch</a:t>
            </a:r>
            <a:r>
              <a:rPr dirty="0" sz="2800" spc="31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classes</a:t>
            </a:r>
            <a:r>
              <a:rPr dirty="0" sz="2800" spc="-6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that</a:t>
            </a:r>
            <a:r>
              <a:rPr dirty="0" sz="2800" spc="-3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are</a:t>
            </a:r>
            <a:r>
              <a:rPr dirty="0" sz="2800" spc="-2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used</a:t>
            </a:r>
            <a:r>
              <a:rPr dirty="0" sz="2800" spc="-5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to analyse</a:t>
            </a:r>
            <a:r>
              <a:rPr dirty="0" sz="2800" spc="-7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0393B"/>
                </a:solidFill>
                <a:latin typeface="Times New Roman"/>
                <a:cs typeface="Times New Roman"/>
              </a:rPr>
              <a:t>music.</a:t>
            </a:r>
            <a:endParaRPr sz="2800">
              <a:latin typeface="Times New Roman"/>
              <a:cs typeface="Times New Roman"/>
            </a:endParaRPr>
          </a:p>
          <a:p>
            <a:pPr marL="240665" marR="8255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  <a:tab pos="2251075" algn="l"/>
                <a:tab pos="2650490" algn="l"/>
                <a:tab pos="3069590" algn="l"/>
                <a:tab pos="3903979" algn="l"/>
                <a:tab pos="4500880" algn="l"/>
                <a:tab pos="6202045" algn="l"/>
                <a:tab pos="6817995" algn="l"/>
                <a:tab pos="7709534" algn="l"/>
                <a:tab pos="9057005" algn="l"/>
                <a:tab pos="10361295" algn="l"/>
              </a:tabLst>
            </a:pPr>
            <a:r>
              <a:rPr dirty="0" sz="2800" spc="-60" b="1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21393C"/>
                </a:solidFill>
                <a:latin typeface="Times New Roman"/>
                <a:cs typeface="Times New Roman"/>
              </a:rPr>
              <a:t>ONNETZ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: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It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ed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co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ti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l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id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atures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of 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sound.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035" y="509981"/>
            <a:ext cx="758825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dirty="0" spc="-30"/>
              <a:t> </a:t>
            </a:r>
            <a:r>
              <a:rPr dirty="0"/>
              <a:t>Extraction</a:t>
            </a:r>
            <a:r>
              <a:rPr dirty="0" spc="-30"/>
              <a:t> </a:t>
            </a:r>
            <a:r>
              <a:rPr dirty="0" spc="-5"/>
              <a:t>(Contd.)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6383" y="5854700"/>
            <a:ext cx="185991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Feature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Dimensions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65804" y="1834514"/>
          <a:ext cx="5688330" cy="394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5575"/>
                <a:gridCol w="1703070"/>
              </a:tblGrid>
              <a:tr h="46977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Data/Feature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Dimensions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Sampling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22050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Audio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(220500,)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MFCC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Matrix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(40,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STFT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(1025,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Chroma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gram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Matrix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(12,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Mel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Spectrogram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Matrix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(128,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Spectral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Contrast Matrix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(7,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  <a:tr h="43277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Tonal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Centroid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Matrix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(6,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431)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204" y="349707"/>
            <a:ext cx="10235565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00" spc="-5"/>
              <a:t>Feature</a:t>
            </a:r>
            <a:r>
              <a:rPr dirty="0" sz="4900"/>
              <a:t> </a:t>
            </a:r>
            <a:r>
              <a:rPr dirty="0" sz="4900" spc="-5"/>
              <a:t>Extraction</a:t>
            </a:r>
            <a:r>
              <a:rPr dirty="0" sz="4900" spc="45"/>
              <a:t> </a:t>
            </a:r>
            <a:r>
              <a:rPr dirty="0" sz="4900" spc="-5"/>
              <a:t>Image</a:t>
            </a:r>
            <a:r>
              <a:rPr dirty="0" sz="4900"/>
              <a:t> </a:t>
            </a:r>
            <a:r>
              <a:rPr dirty="0" sz="4900" spc="-5"/>
              <a:t>Representation</a:t>
            </a:r>
            <a:endParaRPr sz="4900"/>
          </a:p>
        </p:txBody>
      </p:sp>
      <p:sp>
        <p:nvSpPr>
          <p:cNvPr id="3" name="object 3"/>
          <p:cNvSpPr txBox="1"/>
          <p:nvPr/>
        </p:nvSpPr>
        <p:spPr>
          <a:xfrm>
            <a:off x="766673" y="1390599"/>
            <a:ext cx="87572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Below</a:t>
            </a:r>
            <a:r>
              <a:rPr dirty="0" sz="2400" spc="-3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are</a:t>
            </a:r>
            <a:r>
              <a:rPr dirty="0" sz="2400" spc="-4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representations</a:t>
            </a:r>
            <a:r>
              <a:rPr dirty="0" sz="2400" spc="-5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of</a:t>
            </a:r>
            <a:r>
              <a:rPr dirty="0" sz="2400" spc="-2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various</a:t>
            </a:r>
            <a:r>
              <a:rPr dirty="0" sz="2400" spc="-3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feature</a:t>
            </a:r>
            <a:r>
              <a:rPr dirty="0" sz="2400" spc="-40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393B"/>
                </a:solidFill>
                <a:latin typeface="Times New Roman"/>
                <a:cs typeface="Times New Roman"/>
              </a:rPr>
              <a:t>extraction</a:t>
            </a:r>
            <a:r>
              <a:rPr dirty="0" sz="2400" spc="-55">
                <a:solidFill>
                  <a:srgbClr val="20393B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0393B"/>
                </a:solidFill>
                <a:latin typeface="Times New Roman"/>
                <a:cs typeface="Times New Roman"/>
              </a:rPr>
              <a:t>techniques: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1847088"/>
            <a:ext cx="3125724" cy="2374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4567" y="1882139"/>
            <a:ext cx="3275076" cy="2374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1967" y="4349496"/>
            <a:ext cx="3084576" cy="23134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3576" y="4317491"/>
            <a:ext cx="3275076" cy="23119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0747" y="1882139"/>
            <a:ext cx="3273552" cy="23393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821" y="1462786"/>
            <a:ext cx="10596880" cy="4963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80">
                <a:solidFill>
                  <a:srgbClr val="21393C"/>
                </a:solidFill>
                <a:latin typeface="Times New Roman"/>
                <a:cs typeface="Times New Roman"/>
              </a:rPr>
              <a:t>V</a:t>
            </a:r>
            <a:r>
              <a:rPr dirty="0" sz="2800" spc="-80">
                <a:solidFill>
                  <a:srgbClr val="21393C"/>
                </a:solidFill>
                <a:latin typeface="Times New Roman"/>
                <a:cs typeface="Times New Roman"/>
              </a:rPr>
              <a:t>arious</a:t>
            </a:r>
            <a:r>
              <a:rPr dirty="0" sz="2800" spc="-1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CNN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models</a:t>
            </a:r>
            <a:r>
              <a:rPr dirty="0" sz="2800" spc="-9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were</a:t>
            </a:r>
            <a:r>
              <a:rPr dirty="0" sz="2800" spc="-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trained</a:t>
            </a:r>
            <a:r>
              <a:rPr dirty="0" sz="2800" spc="-1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using</a:t>
            </a:r>
            <a:r>
              <a:rPr dirty="0" sz="2800" spc="-1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-1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extracted</a:t>
            </a:r>
            <a:r>
              <a:rPr dirty="0" sz="2800" spc="-114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features.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-9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models</a:t>
            </a:r>
            <a:r>
              <a:rPr dirty="0" sz="2800" spc="-9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considered</a:t>
            </a:r>
            <a:r>
              <a:rPr dirty="0" sz="2800" spc="-1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for</a:t>
            </a:r>
            <a:r>
              <a:rPr dirty="0" sz="2800" spc="-8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analysis</a:t>
            </a:r>
            <a:r>
              <a:rPr dirty="0" sz="28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at</a:t>
            </a:r>
            <a:r>
              <a:rPr dirty="0" sz="2800" spc="-8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this</a:t>
            </a:r>
            <a:r>
              <a:rPr dirty="0" sz="28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stage</a:t>
            </a:r>
            <a:r>
              <a:rPr dirty="0" sz="2800" spc="-114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AutoNum type="arabicPeriod"/>
              <a:tabLst>
                <a:tab pos="813435" algn="l"/>
              </a:tabLst>
            </a:pP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Convolutional</a:t>
            </a:r>
            <a:r>
              <a:rPr dirty="0" sz="2800" spc="-13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Neural</a:t>
            </a:r>
            <a:r>
              <a:rPr dirty="0" sz="28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Network</a:t>
            </a:r>
            <a:r>
              <a:rPr dirty="0" sz="2800" spc="-9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(CNN)</a:t>
            </a:r>
            <a:endParaRPr sz="28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AutoNum type="arabicPeriod"/>
              <a:tabLst>
                <a:tab pos="813435" algn="l"/>
                <a:tab pos="5405120" algn="l"/>
              </a:tabLst>
            </a:pP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Convolutional</a:t>
            </a:r>
            <a:r>
              <a:rPr dirty="0" sz="2800" spc="-1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Recurrent</a:t>
            </a:r>
            <a:r>
              <a:rPr dirty="0" sz="2800" spc="-9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Neural	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Network</a:t>
            </a:r>
            <a:r>
              <a:rPr dirty="0" sz="2800" spc="-1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(BICRNN)</a:t>
            </a:r>
            <a:endParaRPr sz="28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2405"/>
              </a:spcBef>
              <a:buClr>
                <a:srgbClr val="467980"/>
              </a:buClr>
              <a:buAutoNum type="arabicPeriod"/>
              <a:tabLst>
                <a:tab pos="813435" algn="l"/>
                <a:tab pos="7389495" algn="l"/>
              </a:tabLst>
            </a:pP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Bi-directional</a:t>
            </a:r>
            <a:r>
              <a:rPr dirty="0" sz="28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Convolutional</a:t>
            </a:r>
            <a:r>
              <a:rPr dirty="0" sz="2800" spc="-1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Recurrent</a:t>
            </a:r>
            <a:r>
              <a:rPr dirty="0" sz="2800" spc="-9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Neural	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Network</a:t>
            </a:r>
            <a:r>
              <a:rPr dirty="0" sz="2800" spc="-114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(BICRNN)</a:t>
            </a:r>
            <a:endParaRPr sz="28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These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models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are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considered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for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analyzing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the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results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and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improving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the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efficiency</a:t>
            </a:r>
            <a:r>
              <a:rPr dirty="0" sz="2800" spc="35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36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classification</a:t>
            </a:r>
            <a:r>
              <a:rPr dirty="0" sz="2800" spc="37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further</a:t>
            </a:r>
            <a:r>
              <a:rPr dirty="0" sz="2800" spc="36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by</a:t>
            </a:r>
            <a:r>
              <a:rPr dirty="0" sz="2800" spc="37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altering</a:t>
            </a:r>
            <a:r>
              <a:rPr dirty="0" sz="2800" spc="35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35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architecture</a:t>
            </a:r>
            <a:r>
              <a:rPr dirty="0" sz="2800" spc="35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or</a:t>
            </a:r>
            <a:r>
              <a:rPr dirty="0" sz="2800" spc="36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tuning </a:t>
            </a:r>
            <a:r>
              <a:rPr dirty="0" sz="2800" spc="-69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-1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hyperparameters.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4278" y="432308"/>
            <a:ext cx="36633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0915" algn="l"/>
              </a:tabLst>
            </a:pPr>
            <a:r>
              <a:rPr dirty="0" spc="-5"/>
              <a:t>Models</a:t>
            </a:r>
            <a:r>
              <a:rPr dirty="0" spc="-5"/>
              <a:t>	</a:t>
            </a:r>
            <a:r>
              <a:rPr dirty="0" spc="-5"/>
              <a:t>Used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1460372"/>
            <a:ext cx="6231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h</a:t>
            </a:r>
            <a:r>
              <a:rPr dirty="0" sz="240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400" spc="-9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arc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h</a:t>
            </a:r>
            <a:r>
              <a:rPr dirty="0" sz="2400" spc="-45">
                <a:solidFill>
                  <a:srgbClr val="21393C"/>
                </a:solidFill>
                <a:latin typeface="Times New Roman"/>
                <a:cs typeface="Times New Roman"/>
              </a:rPr>
              <a:t>it</a:t>
            </a:r>
            <a:r>
              <a:rPr dirty="0" sz="2400" spc="-5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c</a:t>
            </a:r>
            <a:r>
              <a:rPr dirty="0" sz="2400" spc="-4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400" spc="-50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400" spc="-5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400" spc="-5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400" spc="-114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400">
                <a:solidFill>
                  <a:srgbClr val="21393C"/>
                </a:solidFill>
                <a:latin typeface="Times New Roman"/>
                <a:cs typeface="Times New Roman"/>
              </a:rPr>
              <a:t>f</a:t>
            </a:r>
            <a:r>
              <a:rPr dirty="0" sz="2400" spc="-8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1393C"/>
                </a:solidFill>
                <a:latin typeface="Times New Roman"/>
                <a:cs typeface="Times New Roman"/>
              </a:rPr>
              <a:t>m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od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el</a:t>
            </a:r>
            <a:r>
              <a:rPr dirty="0" sz="2400" spc="-5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400" spc="-9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ar</a:t>
            </a:r>
            <a:r>
              <a:rPr dirty="0" sz="240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4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re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p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re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400" spc="-50">
                <a:solidFill>
                  <a:srgbClr val="21393C"/>
                </a:solidFill>
                <a:latin typeface="Times New Roman"/>
                <a:cs typeface="Times New Roman"/>
              </a:rPr>
              <a:t>en</a:t>
            </a:r>
            <a:r>
              <a:rPr dirty="0" sz="2400" spc="-4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1393C"/>
                </a:solidFill>
                <a:latin typeface="Times New Roman"/>
                <a:cs typeface="Times New Roman"/>
              </a:rPr>
              <a:t>d</a:t>
            </a:r>
            <a:r>
              <a:rPr dirty="0" sz="2400" spc="-1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b</a:t>
            </a:r>
            <a:r>
              <a:rPr dirty="0" sz="2400" spc="-35">
                <a:solidFill>
                  <a:srgbClr val="21393C"/>
                </a:solidFill>
                <a:latin typeface="Times New Roman"/>
                <a:cs typeface="Times New Roman"/>
              </a:rPr>
              <a:t>el</a:t>
            </a:r>
            <a:r>
              <a:rPr dirty="0" sz="2400" spc="-4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400" spc="-50">
                <a:solidFill>
                  <a:srgbClr val="21393C"/>
                </a:solidFill>
                <a:latin typeface="Times New Roman"/>
                <a:cs typeface="Times New Roman"/>
              </a:rPr>
              <a:t>w</a:t>
            </a:r>
            <a:r>
              <a:rPr dirty="0" sz="2400">
                <a:solidFill>
                  <a:srgbClr val="21393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885" y="432308"/>
            <a:ext cx="538162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290"/>
              <a:t> </a:t>
            </a:r>
            <a:r>
              <a:rPr dirty="0" spc="-5"/>
              <a:t>Arch</a:t>
            </a:r>
            <a:r>
              <a:rPr dirty="0" spc="5"/>
              <a:t>i</a:t>
            </a:r>
            <a:r>
              <a:rPr dirty="0" spc="-5"/>
              <a:t>tectu</a:t>
            </a:r>
            <a:r>
              <a:rPr dirty="0" spc="5"/>
              <a:t>r</a:t>
            </a:r>
            <a:r>
              <a:rPr dirty="0" spc="-5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" y="1970532"/>
            <a:ext cx="3258312" cy="38816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3795" y="2069592"/>
            <a:ext cx="3256788" cy="38816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81452" y="5970219"/>
            <a:ext cx="442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0691" y="5970219"/>
            <a:ext cx="749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CRNN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047" y="1970532"/>
            <a:ext cx="3258311" cy="38816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9233" y="5970219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CRNN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1341500"/>
            <a:ext cx="1059497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he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Confusion</a:t>
            </a:r>
            <a:r>
              <a:rPr dirty="0" sz="2800" spc="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matrices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Convolutional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Neural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Network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(CNN)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is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given </a:t>
            </a:r>
            <a:r>
              <a:rPr dirty="0" sz="2800" spc="-6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  <a:r>
              <a:rPr dirty="0" spc="-305"/>
              <a:t> </a:t>
            </a:r>
            <a:r>
              <a:rPr dirty="0"/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5" y="2662427"/>
            <a:ext cx="3281172" cy="2944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392" y="2662427"/>
            <a:ext cx="3372611" cy="30266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3944" y="3011423"/>
            <a:ext cx="3852672" cy="23286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1341500"/>
            <a:ext cx="1059370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  <a:tab pos="986155" algn="l"/>
                <a:tab pos="2627630" algn="l"/>
                <a:tab pos="3995420" algn="l"/>
                <a:tab pos="4487545" algn="l"/>
                <a:tab pos="6662420" algn="l"/>
                <a:tab pos="8224520" algn="l"/>
                <a:tab pos="9368155" algn="l"/>
              </a:tabLst>
            </a:pP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C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nf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i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m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at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ri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c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C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nvo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l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ut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i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l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c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en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ra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l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w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k 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(CRNN)</a:t>
            </a:r>
            <a:r>
              <a:rPr dirty="0" sz="2800" spc="-7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is</a:t>
            </a:r>
            <a:r>
              <a:rPr dirty="0" sz="2800" spc="-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given</a:t>
            </a:r>
            <a:r>
              <a:rPr dirty="0" sz="28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  <a:r>
              <a:rPr dirty="0" spc="-305"/>
              <a:t> </a:t>
            </a:r>
            <a:r>
              <a:rPr dirty="0"/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662427"/>
            <a:ext cx="3262884" cy="2944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9535" y="2662427"/>
            <a:ext cx="3354324" cy="30266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4611" y="3011423"/>
            <a:ext cx="3831336" cy="23286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1341500"/>
            <a:ext cx="1059497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he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Confusion</a:t>
            </a:r>
            <a:r>
              <a:rPr dirty="0" sz="2800" spc="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matrices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1393C"/>
                </a:solidFill>
                <a:latin typeface="Times New Roman"/>
                <a:cs typeface="Times New Roman"/>
              </a:rPr>
              <a:t>Convolutional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Neural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Network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(CNN)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is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given </a:t>
            </a:r>
            <a:r>
              <a:rPr dirty="0" sz="2800" spc="-6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  <a:r>
              <a:rPr dirty="0" spc="-305"/>
              <a:t> </a:t>
            </a:r>
            <a:r>
              <a:rPr dirty="0"/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5" y="2663951"/>
            <a:ext cx="3281172" cy="2941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0392" y="2663951"/>
            <a:ext cx="3372611" cy="30236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9352" y="2926079"/>
            <a:ext cx="4273296" cy="22753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491" y="1554861"/>
            <a:ext cx="72745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ccuracy</a:t>
            </a:r>
            <a:r>
              <a:rPr dirty="0" sz="2800" spc="-1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and</a:t>
            </a:r>
            <a:r>
              <a:rPr dirty="0" sz="2800" spc="-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loss</a:t>
            </a:r>
            <a:r>
              <a:rPr dirty="0" sz="28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for</a:t>
            </a:r>
            <a:r>
              <a:rPr dirty="0" sz="2800" spc="-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-10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1393C"/>
                </a:solidFill>
                <a:latin typeface="Times New Roman"/>
                <a:cs typeface="Times New Roman"/>
              </a:rPr>
              <a:t>models</a:t>
            </a:r>
            <a:r>
              <a:rPr dirty="0" sz="2800" spc="-1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are</a:t>
            </a:r>
            <a:r>
              <a:rPr dirty="0" sz="2800" spc="-9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shown</a:t>
            </a:r>
            <a:r>
              <a:rPr dirty="0" sz="2800" spc="-1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below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1798" y="431749"/>
            <a:ext cx="6788784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  <a:r>
              <a:rPr dirty="0" spc="-335"/>
              <a:t> </a:t>
            </a:r>
            <a:r>
              <a:rPr dirty="0"/>
              <a:t>Analysis</a:t>
            </a:r>
            <a:r>
              <a:rPr dirty="0" spc="-30"/>
              <a:t> </a:t>
            </a:r>
            <a:r>
              <a:rPr dirty="0" spc="-5"/>
              <a:t>(Contd.)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2360167"/>
          <a:ext cx="10707370" cy="319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090"/>
                <a:gridCol w="1601470"/>
                <a:gridCol w="1640205"/>
                <a:gridCol w="1640204"/>
                <a:gridCol w="1398904"/>
                <a:gridCol w="1398904"/>
                <a:gridCol w="1398904"/>
              </a:tblGrid>
              <a:tr h="6366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486409">
                        <a:lnSpc>
                          <a:spcPct val="100000"/>
                        </a:lnSpc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Type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CNN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3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CRNN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3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6644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Bi-CRNN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3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677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Accuracy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Loss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Accuracy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Loss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Accuracy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Loss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636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Training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0.951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0.938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636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Testing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1.680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0.938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0.159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636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Validation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0.942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0.182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6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0.942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566" y="2803093"/>
            <a:ext cx="24650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21393C"/>
                </a:solidFill>
                <a:latin typeface="Times New Roman"/>
                <a:cs typeface="Times New Roman"/>
              </a:rPr>
              <a:t>Contents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544" y="1327861"/>
            <a:ext cx="22352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Int</a:t>
            </a:r>
            <a:r>
              <a:rPr dirty="0" sz="3200" spc="-65" b="1">
                <a:solidFill>
                  <a:srgbClr val="2970E7"/>
                </a:solidFill>
                <a:latin typeface="Times New Roman"/>
                <a:cs typeface="Times New Roman"/>
              </a:rPr>
              <a:t>r</a:t>
            </a: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9892" y="2397963"/>
            <a:ext cx="23107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Methodology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8621" y="3568065"/>
            <a:ext cx="35947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Re</a:t>
            </a:r>
            <a:r>
              <a:rPr dirty="0" sz="3200" spc="5" b="1">
                <a:solidFill>
                  <a:srgbClr val="2970E7"/>
                </a:solidFill>
                <a:latin typeface="Times New Roman"/>
                <a:cs typeface="Times New Roman"/>
              </a:rPr>
              <a:t>s</a:t>
            </a: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ults</a:t>
            </a:r>
            <a:r>
              <a:rPr dirty="0" sz="3200" spc="-15" b="1">
                <a:solidFill>
                  <a:srgbClr val="2970E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and</a:t>
            </a:r>
            <a:r>
              <a:rPr dirty="0" sz="3200" spc="-195" b="1">
                <a:solidFill>
                  <a:srgbClr val="2970E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928" y="1240282"/>
            <a:ext cx="736600" cy="288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 b="1">
                <a:solidFill>
                  <a:srgbClr val="2970E7"/>
                </a:solidFill>
                <a:latin typeface="Times New Roman"/>
                <a:cs typeface="Times New Roman"/>
              </a:rPr>
              <a:t>01.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dirty="0" sz="4400" spc="5" b="1">
                <a:solidFill>
                  <a:srgbClr val="2970E7"/>
                </a:solidFill>
                <a:latin typeface="Times New Roman"/>
                <a:cs typeface="Times New Roman"/>
              </a:rPr>
              <a:t>02</a:t>
            </a:r>
            <a:r>
              <a:rPr dirty="0" sz="4400" b="1">
                <a:solidFill>
                  <a:srgbClr val="2970E7"/>
                </a:solidFill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70"/>
              </a:spcBef>
            </a:pPr>
            <a:r>
              <a:rPr dirty="0" sz="4400" spc="5" b="1">
                <a:solidFill>
                  <a:srgbClr val="2970E7"/>
                </a:solidFill>
                <a:latin typeface="Times New Roman"/>
                <a:cs typeface="Times New Roman"/>
              </a:rPr>
              <a:t>03</a:t>
            </a:r>
            <a:r>
              <a:rPr dirty="0" sz="4400" b="1">
                <a:solidFill>
                  <a:srgbClr val="2970E7"/>
                </a:solidFill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8180" y="4737861"/>
            <a:ext cx="19704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970E7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928" y="4600702"/>
            <a:ext cx="73660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 b="1">
                <a:solidFill>
                  <a:srgbClr val="2970E7"/>
                </a:solidFill>
                <a:latin typeface="Times New Roman"/>
                <a:cs typeface="Times New Roman"/>
              </a:rPr>
              <a:t>04</a:t>
            </a:r>
            <a:r>
              <a:rPr dirty="0" sz="4400" b="1">
                <a:solidFill>
                  <a:srgbClr val="2970E7"/>
                </a:solidFill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2757" y="539572"/>
            <a:ext cx="31515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543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pc="-5"/>
              <a:t>Audio</a:t>
            </a:r>
            <a:r>
              <a:rPr dirty="0" spc="5"/>
              <a:t> </a:t>
            </a:r>
            <a:r>
              <a:rPr dirty="0" spc="-5"/>
              <a:t>pre-processing</a:t>
            </a:r>
            <a:r>
              <a:rPr dirty="0" spc="-10"/>
              <a:t> </a:t>
            </a:r>
            <a:r>
              <a:rPr dirty="0" spc="-5"/>
              <a:t>techniques</a:t>
            </a:r>
            <a:r>
              <a:rPr dirty="0" spc="-10"/>
              <a:t> </a:t>
            </a:r>
            <a:r>
              <a:rPr dirty="0" spc="-5"/>
              <a:t>were</a:t>
            </a:r>
            <a:r>
              <a:rPr dirty="0" spc="15"/>
              <a:t> </a:t>
            </a:r>
            <a:r>
              <a:rPr dirty="0"/>
              <a:t>studied.</a:t>
            </a:r>
          </a:p>
          <a:p>
            <a:pPr marL="265430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various</a:t>
            </a:r>
            <a:r>
              <a:rPr dirty="0" spc="5"/>
              <a:t> </a:t>
            </a:r>
            <a:r>
              <a:rPr dirty="0" spc="-5"/>
              <a:t>feature</a:t>
            </a:r>
            <a:r>
              <a:rPr dirty="0" spc="5"/>
              <a:t> </a:t>
            </a:r>
            <a:r>
              <a:rPr dirty="0" spc="-5"/>
              <a:t>extraction</a:t>
            </a:r>
            <a:r>
              <a:rPr dirty="0" spc="-10"/>
              <a:t> </a:t>
            </a:r>
            <a:r>
              <a:rPr dirty="0" spc="-5"/>
              <a:t>techniques</a:t>
            </a:r>
            <a:r>
              <a:rPr dirty="0" spc="5"/>
              <a:t> </a:t>
            </a:r>
            <a:r>
              <a:rPr dirty="0" spc="-5"/>
              <a:t>were</a:t>
            </a:r>
            <a:r>
              <a:rPr dirty="0" spc="5"/>
              <a:t> </a:t>
            </a:r>
            <a:r>
              <a:rPr dirty="0"/>
              <a:t>discussed.</a:t>
            </a:r>
          </a:p>
          <a:p>
            <a:pPr marL="265430" marR="5080" indent="-228600">
              <a:lnSpc>
                <a:spcPct val="100000"/>
              </a:lnSpc>
              <a:spcBef>
                <a:spcPts val="2405"/>
              </a:spcBef>
              <a:buClr>
                <a:srgbClr val="467980"/>
              </a:buClr>
              <a:buFont typeface="Arial MT"/>
              <a:buChar char="•"/>
              <a:tabLst>
                <a:tab pos="265430" algn="l"/>
                <a:tab pos="1767839" algn="l"/>
                <a:tab pos="3034665" algn="l"/>
                <a:tab pos="3609340" algn="l"/>
                <a:tab pos="5092700" algn="l"/>
                <a:tab pos="6003925" algn="l"/>
                <a:tab pos="7192645" algn="l"/>
                <a:tab pos="8360409" algn="l"/>
                <a:tab pos="9013825" algn="l"/>
                <a:tab pos="9588500" algn="l"/>
              </a:tabLst>
            </a:pPr>
            <a:r>
              <a:rPr dirty="0" spc="-10"/>
              <a:t>E</a:t>
            </a:r>
            <a:r>
              <a:rPr dirty="0" spc="-5"/>
              <a:t>x</a:t>
            </a:r>
            <a:r>
              <a:rPr dirty="0"/>
              <a:t>t</a:t>
            </a:r>
            <a:r>
              <a:rPr dirty="0" spc="-5"/>
              <a:t>ract</a:t>
            </a:r>
            <a:r>
              <a:rPr dirty="0" spc="-15"/>
              <a:t>e</a:t>
            </a:r>
            <a:r>
              <a:rPr dirty="0" spc="-5"/>
              <a:t>d</a:t>
            </a:r>
            <a:r>
              <a:rPr dirty="0"/>
              <a:t>	</a:t>
            </a:r>
            <a:r>
              <a:rPr dirty="0" spc="-5"/>
              <a:t>features</a:t>
            </a:r>
            <a:r>
              <a:rPr dirty="0"/>
              <a:t>	</a:t>
            </a:r>
            <a:r>
              <a:rPr dirty="0" spc="-5"/>
              <a:t>are</a:t>
            </a:r>
            <a:r>
              <a:rPr dirty="0"/>
              <a:t>	</a:t>
            </a:r>
            <a:r>
              <a:rPr dirty="0" spc="-5"/>
              <a:t>classified</a:t>
            </a:r>
            <a:r>
              <a:rPr dirty="0"/>
              <a:t>	</a:t>
            </a:r>
            <a:r>
              <a:rPr dirty="0" spc="-5"/>
              <a:t>using</a:t>
            </a:r>
            <a:r>
              <a:rPr dirty="0"/>
              <a:t>	</a:t>
            </a:r>
            <a:r>
              <a:rPr dirty="0" spc="-5"/>
              <a:t>v</a:t>
            </a:r>
            <a:r>
              <a:rPr dirty="0" spc="-20"/>
              <a:t>a</a:t>
            </a:r>
            <a:r>
              <a:rPr dirty="0" spc="-5"/>
              <a:t>ri</a:t>
            </a:r>
            <a:r>
              <a:rPr dirty="0" spc="5"/>
              <a:t>o</a:t>
            </a:r>
            <a:r>
              <a:rPr dirty="0" spc="-5"/>
              <a:t>us</a:t>
            </a:r>
            <a:r>
              <a:rPr dirty="0"/>
              <a:t>	</a:t>
            </a:r>
            <a:r>
              <a:rPr dirty="0" spc="-20"/>
              <a:t>m</a:t>
            </a:r>
            <a:r>
              <a:rPr dirty="0" spc="-5"/>
              <a:t>o</a:t>
            </a:r>
            <a:r>
              <a:rPr dirty="0"/>
              <a:t>d</a:t>
            </a:r>
            <a:r>
              <a:rPr dirty="0" spc="-5"/>
              <a:t>els</a:t>
            </a:r>
            <a:r>
              <a:rPr dirty="0"/>
              <a:t>	</a:t>
            </a:r>
            <a:r>
              <a:rPr dirty="0" spc="-15"/>
              <a:t>an</a:t>
            </a:r>
            <a:r>
              <a:rPr dirty="0" spc="-5"/>
              <a:t>d</a:t>
            </a:r>
            <a:r>
              <a:rPr dirty="0"/>
              <a:t>	</a:t>
            </a:r>
            <a:r>
              <a:rPr dirty="0" spc="-15"/>
              <a:t>t</a:t>
            </a:r>
            <a:r>
              <a:rPr dirty="0" spc="-5"/>
              <a:t>he</a:t>
            </a:r>
            <a:r>
              <a:rPr dirty="0"/>
              <a:t>	</a:t>
            </a:r>
            <a:r>
              <a:rPr dirty="0" spc="-5"/>
              <a:t>res</a:t>
            </a:r>
            <a:r>
              <a:rPr dirty="0"/>
              <a:t>u</a:t>
            </a:r>
            <a:r>
              <a:rPr dirty="0" spc="-15"/>
              <a:t>lt</a:t>
            </a:r>
            <a:r>
              <a:rPr dirty="0" spc="-5"/>
              <a:t>s  </a:t>
            </a:r>
            <a:r>
              <a:rPr dirty="0" spc="-5"/>
              <a:t>were compared.</a:t>
            </a:r>
          </a:p>
          <a:p>
            <a:pPr marL="265430" marR="5715" indent="-228600">
              <a:lnSpc>
                <a:spcPct val="100000"/>
              </a:lnSpc>
              <a:spcBef>
                <a:spcPts val="2395"/>
              </a:spcBef>
              <a:buClr>
                <a:srgbClr val="467980"/>
              </a:buClr>
              <a:buFont typeface="Arial MT"/>
              <a:buChar char="•"/>
              <a:tabLst>
                <a:tab pos="265430" algn="l"/>
                <a:tab pos="2470785" algn="l"/>
                <a:tab pos="3432810" algn="l"/>
                <a:tab pos="5479415" algn="l"/>
                <a:tab pos="5890895" algn="l"/>
                <a:tab pos="6855459" algn="l"/>
                <a:tab pos="8547735" algn="l"/>
                <a:tab pos="9371965" algn="l"/>
                <a:tab pos="10079355" algn="l"/>
              </a:tabLst>
            </a:pPr>
            <a:r>
              <a:rPr dirty="0" spc="-5"/>
              <a:t>Mu</a:t>
            </a:r>
            <a:r>
              <a:rPr dirty="0"/>
              <a:t>l</a:t>
            </a:r>
            <a:r>
              <a:rPr dirty="0" spc="-5"/>
              <a:t>ti</a:t>
            </a:r>
            <a:r>
              <a:rPr dirty="0" spc="-15"/>
              <a:t>-</a:t>
            </a:r>
            <a:r>
              <a:rPr dirty="0" spc="-5"/>
              <a:t>lab</a:t>
            </a:r>
            <a:r>
              <a:rPr dirty="0" spc="-25"/>
              <a:t>e</a:t>
            </a:r>
            <a:r>
              <a:rPr dirty="0" spc="-5"/>
              <a:t>lled</a:t>
            </a:r>
            <a:r>
              <a:rPr dirty="0"/>
              <a:t>	</a:t>
            </a:r>
            <a:r>
              <a:rPr dirty="0" spc="-5"/>
              <a:t>audio</a:t>
            </a:r>
            <a:r>
              <a:rPr dirty="0"/>
              <a:t>	</a:t>
            </a:r>
            <a:r>
              <a:rPr dirty="0" spc="-5"/>
              <a:t>cl</a:t>
            </a:r>
            <a:r>
              <a:rPr dirty="0" spc="-20"/>
              <a:t>a</a:t>
            </a:r>
            <a:r>
              <a:rPr dirty="0" spc="-5"/>
              <a:t>ss</a:t>
            </a:r>
            <a:r>
              <a:rPr dirty="0"/>
              <a:t>i</a:t>
            </a:r>
            <a:r>
              <a:rPr dirty="0" spc="-5"/>
              <a:t>fic</a:t>
            </a:r>
            <a:r>
              <a:rPr dirty="0" spc="-25"/>
              <a:t>a</a:t>
            </a:r>
            <a:r>
              <a:rPr dirty="0" spc="-5"/>
              <a:t>tion</a:t>
            </a:r>
            <a:r>
              <a:rPr dirty="0"/>
              <a:t>	</a:t>
            </a:r>
            <a:r>
              <a:rPr dirty="0" spc="-5"/>
              <a:t>is</a:t>
            </a:r>
            <a:r>
              <a:rPr dirty="0"/>
              <a:t>	</a:t>
            </a:r>
            <a:r>
              <a:rPr dirty="0" spc="-5"/>
              <a:t>being</a:t>
            </a:r>
            <a:r>
              <a:rPr dirty="0"/>
              <a:t>	</a:t>
            </a:r>
            <a:r>
              <a:rPr dirty="0" spc="-5"/>
              <a:t>rese</a:t>
            </a:r>
            <a:r>
              <a:rPr dirty="0" spc="-20"/>
              <a:t>a</a:t>
            </a:r>
            <a:r>
              <a:rPr dirty="0" spc="-5"/>
              <a:t>rched</a:t>
            </a:r>
            <a:r>
              <a:rPr dirty="0"/>
              <a:t>	</a:t>
            </a:r>
            <a:r>
              <a:rPr dirty="0" spc="-5"/>
              <a:t>such</a:t>
            </a:r>
            <a:r>
              <a:rPr dirty="0"/>
              <a:t>	</a:t>
            </a:r>
            <a:r>
              <a:rPr dirty="0" spc="-5"/>
              <a:t>that</a:t>
            </a:r>
            <a:r>
              <a:rPr dirty="0"/>
              <a:t>	</a:t>
            </a:r>
            <a:r>
              <a:rPr dirty="0" spc="-5"/>
              <a:t>the 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 spc="-10"/>
              <a:t>can</a:t>
            </a:r>
            <a:r>
              <a:rPr dirty="0"/>
              <a:t> be </a:t>
            </a:r>
            <a:r>
              <a:rPr dirty="0" spc="-10"/>
              <a:t>made</a:t>
            </a:r>
            <a:r>
              <a:rPr dirty="0" spc="5"/>
              <a:t> </a:t>
            </a:r>
            <a:r>
              <a:rPr dirty="0" spc="-5"/>
              <a:t>more</a:t>
            </a:r>
            <a:r>
              <a:rPr dirty="0" spc="15"/>
              <a:t> </a:t>
            </a:r>
            <a:r>
              <a:rPr dirty="0" spc="-5"/>
              <a:t>accurate.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4370" y="2914853"/>
            <a:ext cx="298196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>
                <a:latin typeface="Tahoma"/>
                <a:cs typeface="Tahoma"/>
              </a:rPr>
              <a:t>Thank</a:t>
            </a:r>
            <a:r>
              <a:rPr dirty="0" spc="-204">
                <a:latin typeface="Tahoma"/>
                <a:cs typeface="Tahoma"/>
              </a:rPr>
              <a:t> </a:t>
            </a:r>
            <a:r>
              <a:rPr dirty="0" spc="-610">
                <a:latin typeface="Tahoma"/>
                <a:cs typeface="Tahoma"/>
              </a:rPr>
              <a:t>Y</a:t>
            </a:r>
            <a:r>
              <a:rPr dirty="0" spc="-125">
                <a:latin typeface="Tahoma"/>
                <a:cs typeface="Tahoma"/>
              </a:rPr>
              <a:t>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645" y="310083"/>
            <a:ext cx="3417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402206"/>
            <a:ext cx="10504805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2D2D2D"/>
                </a:solidFill>
                <a:latin typeface="Times New Roman"/>
                <a:cs typeface="Times New Roman"/>
              </a:rPr>
              <a:t>Tree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logging</a:t>
            </a:r>
            <a:r>
              <a:rPr dirty="0" sz="2800" spc="-1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D2D2D"/>
                </a:solidFill>
                <a:latin typeface="Times New Roman"/>
                <a:cs typeface="Times New Roman"/>
              </a:rPr>
              <a:t>an</a:t>
            </a:r>
            <a:r>
              <a:rPr dirty="0" sz="2800" spc="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illegal</a:t>
            </a:r>
            <a:r>
              <a:rPr dirty="0" sz="2800" spc="-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D2D2D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India</a:t>
            </a:r>
            <a:r>
              <a:rPr dirty="0" sz="2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ranked</a:t>
            </a:r>
            <a:r>
              <a:rPr dirty="0" sz="2800" spc="1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third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for</a:t>
            </a:r>
            <a:r>
              <a:rPr dirty="0" sz="2800" spc="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illegally</a:t>
            </a:r>
            <a:r>
              <a:rPr dirty="0" sz="2800" spc="-1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importing</a:t>
            </a:r>
            <a:r>
              <a:rPr dirty="0" sz="2800" spc="-1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logged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 timber</a:t>
            </a:r>
            <a:r>
              <a:rPr dirty="0" sz="2800" spc="1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in</a:t>
            </a:r>
            <a:r>
              <a:rPr dirty="0" sz="2800" spc="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 world.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2800" spc="3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issue</a:t>
            </a:r>
            <a:r>
              <a:rPr dirty="0" sz="2800" spc="32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must</a:t>
            </a:r>
            <a:r>
              <a:rPr dirty="0" sz="2800" spc="3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be</a:t>
            </a:r>
            <a:r>
              <a:rPr dirty="0" sz="2800" spc="32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dealt</a:t>
            </a:r>
            <a:r>
              <a:rPr dirty="0" sz="2800" spc="3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very</a:t>
            </a:r>
            <a:r>
              <a:rPr dirty="0" sz="2800" spc="3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seriously</a:t>
            </a:r>
            <a:r>
              <a:rPr dirty="0" sz="2800" spc="34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2D2D2D"/>
                </a:solidFill>
                <a:latin typeface="Times New Roman"/>
                <a:cs typeface="Times New Roman"/>
              </a:rPr>
              <a:t>as</a:t>
            </a:r>
            <a:r>
              <a:rPr dirty="0" sz="2800" spc="3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it</a:t>
            </a:r>
            <a:r>
              <a:rPr dirty="0" sz="2800" spc="3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D2D2D"/>
                </a:solidFill>
                <a:latin typeface="Times New Roman"/>
                <a:cs typeface="Times New Roman"/>
              </a:rPr>
              <a:t>exhausts</a:t>
            </a:r>
            <a:r>
              <a:rPr dirty="0" sz="2800" spc="3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2800" spc="3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forest</a:t>
            </a:r>
            <a:r>
              <a:rPr dirty="0" sz="2800" spc="34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assets </a:t>
            </a:r>
            <a:r>
              <a:rPr dirty="0" sz="2800" spc="-68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and </a:t>
            </a:r>
            <a:r>
              <a:rPr dirty="0" sz="2800" spc="-10">
                <a:solidFill>
                  <a:srgbClr val="2D2D2D"/>
                </a:solidFill>
                <a:latin typeface="Times New Roman"/>
                <a:cs typeface="Times New Roman"/>
              </a:rPr>
              <a:t>may</a:t>
            </a:r>
            <a:r>
              <a:rPr dirty="0" sz="2800" spc="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increase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deforestation.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0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Monitoring</a:t>
            </a:r>
            <a:r>
              <a:rPr dirty="0" sz="2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 forest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assets</a:t>
            </a:r>
            <a:r>
              <a:rPr dirty="0" sz="2800" spc="-1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visually requires a</a:t>
            </a:r>
            <a:r>
              <a:rPr dirty="0" sz="2800" spc="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lot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dirty="0" sz="2800" spc="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equipment.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24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  <a:tab pos="884555" algn="l"/>
                <a:tab pos="2256155" algn="l"/>
                <a:tab pos="3764915" algn="l"/>
                <a:tab pos="4464685" algn="l"/>
                <a:tab pos="5761990" algn="l"/>
                <a:tab pos="7171690" algn="l"/>
                <a:tab pos="9057005" algn="l"/>
                <a:tab pos="10057130" algn="l"/>
              </a:tabLst>
            </a:pPr>
            <a:r>
              <a:rPr dirty="0" sz="2800" spc="-10">
                <a:solidFill>
                  <a:srgbClr val="2D2D2D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a</a:t>
            </a:r>
            <a:r>
              <a:rPr dirty="0" sz="2800" spc="-20">
                <a:solidFill>
                  <a:srgbClr val="2D2D2D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u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stic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signa</a:t>
            </a:r>
            <a:r>
              <a:rPr dirty="0" sz="2800" spc="-20">
                <a:solidFill>
                  <a:srgbClr val="2D2D2D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ure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2D2D2D"/>
                </a:solidFill>
                <a:latin typeface="Times New Roman"/>
                <a:cs typeface="Times New Roman"/>
              </a:rPr>
              <a:t>ca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p</a:t>
            </a:r>
            <a:r>
              <a:rPr dirty="0" sz="2800" spc="10">
                <a:solidFill>
                  <a:srgbClr val="2D2D2D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v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ide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va</a:t>
            </a:r>
            <a:r>
              <a:rPr dirty="0" sz="2800" spc="-20">
                <a:solidFill>
                  <a:srgbClr val="2D2D2D"/>
                </a:solidFill>
                <a:latin typeface="Times New Roman"/>
                <a:cs typeface="Times New Roman"/>
              </a:rPr>
              <a:t>l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uable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in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f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dirty="0" sz="2800" spc="-25">
                <a:solidFill>
                  <a:srgbClr val="2D2D2D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ation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abou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the 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activities</a:t>
            </a:r>
            <a:r>
              <a:rPr dirty="0" sz="2800" spc="-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of 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any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 intruder</a:t>
            </a:r>
            <a:r>
              <a:rPr dirty="0" sz="2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inside</a:t>
            </a:r>
            <a:r>
              <a:rPr dirty="0" sz="2800" spc="-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2800" spc="-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D2D2D"/>
                </a:solidFill>
                <a:latin typeface="Times New Roman"/>
                <a:cs typeface="Times New Roman"/>
              </a:rPr>
              <a:t>forest.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645" y="194259"/>
            <a:ext cx="3417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532636"/>
            <a:ext cx="7101205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heavy" sz="2800" spc="-5">
                <a:solidFill>
                  <a:srgbClr val="21393C"/>
                </a:solidFill>
                <a:uFill>
                  <a:solidFill>
                    <a:srgbClr val="21393C"/>
                  </a:solidFill>
                </a:uFill>
                <a:latin typeface="Times New Roman"/>
                <a:cs typeface="Times New Roman"/>
              </a:rPr>
              <a:t>Domain:</a:t>
            </a:r>
            <a:endParaRPr sz="2800">
              <a:latin typeface="Times New Roman"/>
              <a:cs typeface="Times New Roman"/>
            </a:endParaRPr>
          </a:p>
          <a:p>
            <a:pPr lvl="1" marL="840105" indent="-370840">
              <a:lnSpc>
                <a:spcPct val="100000"/>
              </a:lnSpc>
              <a:spcBef>
                <a:spcPts val="2014"/>
              </a:spcBef>
              <a:buClr>
                <a:srgbClr val="467980"/>
              </a:buClr>
              <a:buFont typeface="Wingdings"/>
              <a:buChar char=""/>
              <a:tabLst>
                <a:tab pos="840740" algn="l"/>
              </a:tabLst>
            </a:pP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Sound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Event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Detection.</a:t>
            </a:r>
            <a:endParaRPr sz="2800">
              <a:latin typeface="Times New Roman"/>
              <a:cs typeface="Times New Roman"/>
            </a:endParaRPr>
          </a:p>
          <a:p>
            <a:pPr lvl="1" marL="840105" indent="-370840">
              <a:lnSpc>
                <a:spcPct val="100000"/>
              </a:lnSpc>
              <a:spcBef>
                <a:spcPts val="2020"/>
              </a:spcBef>
              <a:buClr>
                <a:srgbClr val="467980"/>
              </a:buClr>
              <a:buFont typeface="Wingdings"/>
              <a:buChar char=""/>
              <a:tabLst>
                <a:tab pos="840740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Prevention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illegal</a:t>
            </a: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logging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forest trees.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heavy" sz="2800" spc="-5">
                <a:solidFill>
                  <a:srgbClr val="21393C"/>
                </a:solidFill>
                <a:uFill>
                  <a:solidFill>
                    <a:srgbClr val="21393C"/>
                  </a:solidFill>
                </a:uFill>
                <a:latin typeface="Times New Roman"/>
                <a:cs typeface="Times New Roman"/>
              </a:rPr>
              <a:t>Implementation</a:t>
            </a:r>
            <a:r>
              <a:rPr dirty="0" u="heavy" sz="2800" spc="-35">
                <a:solidFill>
                  <a:srgbClr val="21393C"/>
                </a:solidFill>
                <a:uFill>
                  <a:solidFill>
                    <a:srgbClr val="21393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21393C"/>
                </a:solidFill>
                <a:uFill>
                  <a:solidFill>
                    <a:srgbClr val="21393C"/>
                  </a:solidFill>
                </a:uFill>
                <a:latin typeface="Times New Roman"/>
                <a:cs typeface="Times New Roman"/>
              </a:rPr>
              <a:t>Domain:</a:t>
            </a:r>
            <a:endParaRPr sz="2800">
              <a:latin typeface="Times New Roman"/>
              <a:cs typeface="Times New Roman"/>
            </a:endParaRPr>
          </a:p>
          <a:p>
            <a:pPr lvl="1" marL="840105" indent="-370840">
              <a:lnSpc>
                <a:spcPct val="100000"/>
              </a:lnSpc>
              <a:spcBef>
                <a:spcPts val="2020"/>
              </a:spcBef>
              <a:buClr>
                <a:srgbClr val="467980"/>
              </a:buClr>
              <a:buFont typeface="Wingdings"/>
              <a:buChar char=""/>
              <a:tabLst>
                <a:tab pos="840740" algn="l"/>
              </a:tabLst>
            </a:pP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Sound</a:t>
            </a: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Feature</a:t>
            </a: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Extraction</a:t>
            </a:r>
            <a:r>
              <a:rPr dirty="0" sz="2800" spc="-6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Techniques.</a:t>
            </a:r>
            <a:endParaRPr sz="2800">
              <a:latin typeface="Times New Roman"/>
              <a:cs typeface="Times New Roman"/>
            </a:endParaRPr>
          </a:p>
          <a:p>
            <a:pPr lvl="1" marL="840105" indent="-370840">
              <a:lnSpc>
                <a:spcPct val="100000"/>
              </a:lnSpc>
              <a:spcBef>
                <a:spcPts val="2014"/>
              </a:spcBef>
              <a:buClr>
                <a:srgbClr val="467980"/>
              </a:buClr>
              <a:buFont typeface="Wingdings"/>
              <a:buChar char=""/>
              <a:tabLst>
                <a:tab pos="840740" algn="l"/>
              </a:tabLst>
            </a:pP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Deep</a:t>
            </a:r>
            <a:r>
              <a:rPr dirty="0" sz="2800" spc="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techniques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for</a:t>
            </a:r>
            <a:r>
              <a:rPr dirty="0" sz="2800" spc="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Classification.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990" y="352120"/>
            <a:ext cx="3723004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270761"/>
            <a:ext cx="105035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  <a:tab pos="930275" algn="l"/>
                <a:tab pos="2212975" algn="l"/>
                <a:tab pos="2626360" algn="l"/>
                <a:tab pos="3196590" algn="l"/>
                <a:tab pos="4831715" algn="l"/>
                <a:tab pos="6153150" algn="l"/>
                <a:tab pos="6783070" algn="l"/>
                <a:tab pos="7255509" algn="l"/>
                <a:tab pos="8654415" algn="l"/>
                <a:tab pos="9145270" algn="l"/>
                <a:tab pos="10053955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l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ti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on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to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enti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ned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lem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ca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achie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v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ed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y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u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ing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 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below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workflow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935" y="2331720"/>
            <a:ext cx="7882127" cy="39029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898" y="325069"/>
            <a:ext cx="8236584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Flowchart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Model</a:t>
            </a:r>
            <a:r>
              <a:rPr dirty="0" spc="-140"/>
              <a:t> </a:t>
            </a:r>
            <a:r>
              <a:rPr dirty="0" spc="-25"/>
              <a:t>Training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3167" y="1291208"/>
            <a:ext cx="8966200" cy="5189855"/>
            <a:chOff x="963167" y="1291208"/>
            <a:chExt cx="8966200" cy="5189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5415" y="1299971"/>
              <a:ext cx="3933443" cy="51648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56097" y="1300733"/>
              <a:ext cx="1483995" cy="5170805"/>
            </a:xfrm>
            <a:custGeom>
              <a:avLst/>
              <a:gdLst/>
              <a:ahLst/>
              <a:cxnLst/>
              <a:rect l="l" t="t" r="r" b="b"/>
              <a:pathLst>
                <a:path w="1483995" h="5170805">
                  <a:moveTo>
                    <a:pt x="1250315" y="0"/>
                  </a:moveTo>
                  <a:lnTo>
                    <a:pt x="0" y="17906"/>
                  </a:lnTo>
                </a:path>
                <a:path w="1483995" h="5170805">
                  <a:moveTo>
                    <a:pt x="0" y="16763"/>
                  </a:moveTo>
                  <a:lnTo>
                    <a:pt x="0" y="3122041"/>
                  </a:lnTo>
                </a:path>
                <a:path w="1483995" h="5170805">
                  <a:moveTo>
                    <a:pt x="1483613" y="5164836"/>
                  </a:moveTo>
                  <a:lnTo>
                    <a:pt x="0" y="5170258"/>
                  </a:lnTo>
                </a:path>
                <a:path w="1483995" h="5170805">
                  <a:moveTo>
                    <a:pt x="0" y="5170043"/>
                  </a:moveTo>
                  <a:lnTo>
                    <a:pt x="0" y="302056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7" y="1316735"/>
              <a:ext cx="4191000" cy="51526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5838" y="4333494"/>
              <a:ext cx="2075180" cy="76200"/>
            </a:xfrm>
            <a:custGeom>
              <a:avLst/>
              <a:gdLst/>
              <a:ahLst/>
              <a:cxnLst/>
              <a:rect l="l" t="t" r="r" b="b"/>
              <a:pathLst>
                <a:path w="2075179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7624"/>
                  </a:lnTo>
                  <a:lnTo>
                    <a:pt x="63500" y="47624"/>
                  </a:lnTo>
                  <a:lnTo>
                    <a:pt x="63500" y="28574"/>
                  </a:lnTo>
                  <a:lnTo>
                    <a:pt x="76200" y="28574"/>
                  </a:lnTo>
                  <a:lnTo>
                    <a:pt x="76200" y="0"/>
                  </a:lnTo>
                  <a:close/>
                </a:path>
                <a:path w="2075179" h="76200">
                  <a:moveTo>
                    <a:pt x="76200" y="28574"/>
                  </a:moveTo>
                  <a:lnTo>
                    <a:pt x="63500" y="28574"/>
                  </a:lnTo>
                  <a:lnTo>
                    <a:pt x="63500" y="47624"/>
                  </a:lnTo>
                  <a:lnTo>
                    <a:pt x="76200" y="47624"/>
                  </a:lnTo>
                  <a:lnTo>
                    <a:pt x="76200" y="28574"/>
                  </a:lnTo>
                  <a:close/>
                </a:path>
                <a:path w="2075179" h="76200">
                  <a:moveTo>
                    <a:pt x="2075052" y="28574"/>
                  </a:moveTo>
                  <a:lnTo>
                    <a:pt x="76200" y="28574"/>
                  </a:lnTo>
                  <a:lnTo>
                    <a:pt x="76200" y="47624"/>
                  </a:lnTo>
                  <a:lnTo>
                    <a:pt x="2075052" y="47624"/>
                  </a:lnTo>
                  <a:lnTo>
                    <a:pt x="2075052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157" y="410921"/>
            <a:ext cx="208280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395882"/>
            <a:ext cx="10503535" cy="432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  <a:tab pos="1003300" algn="l"/>
                <a:tab pos="2199640" algn="l"/>
                <a:tab pos="3594100" algn="l"/>
                <a:tab pos="4574540" algn="l"/>
                <a:tab pos="5911215" algn="l"/>
                <a:tab pos="6633209" algn="l"/>
                <a:tab pos="8046720" algn="l"/>
                <a:tab pos="9331325" algn="l"/>
                <a:tab pos="10055225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dataset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con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ai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equal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sitive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an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d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negative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classes,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and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 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orthogonality</a:t>
            </a:r>
            <a:r>
              <a:rPr dirty="0" sz="28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data is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high.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50100"/>
              </a:lnSpc>
              <a:spcBef>
                <a:spcPts val="11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There</a:t>
            </a:r>
            <a:r>
              <a:rPr dirty="0" sz="2800" spc="3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are</a:t>
            </a:r>
            <a:r>
              <a:rPr dirty="0" sz="2800" spc="5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six</a:t>
            </a:r>
            <a:r>
              <a:rPr dirty="0" sz="2800" spc="5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annotated</a:t>
            </a:r>
            <a:r>
              <a:rPr dirty="0" sz="2800" spc="5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classes</a:t>
            </a:r>
            <a:r>
              <a:rPr dirty="0" sz="2800" spc="3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in</a:t>
            </a:r>
            <a:r>
              <a:rPr dirty="0" sz="2800" spc="5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4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dataset</a:t>
            </a:r>
            <a:r>
              <a:rPr dirty="0" sz="2800" spc="4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(Chainsaw,</a:t>
            </a:r>
            <a:r>
              <a:rPr dirty="0" sz="2800" spc="6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Handsaw,</a:t>
            </a:r>
            <a:r>
              <a:rPr dirty="0" sz="2800" spc="5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Axe </a:t>
            </a:r>
            <a:r>
              <a:rPr dirty="0" sz="2800" spc="-6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cutting,</a:t>
            </a:r>
            <a:r>
              <a:rPr dirty="0" sz="2800" spc="-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1393C"/>
                </a:solidFill>
                <a:latin typeface="Times New Roman"/>
                <a:cs typeface="Times New Roman"/>
              </a:rPr>
              <a:t>Wind,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Forest,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Rain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and</a:t>
            </a:r>
            <a:r>
              <a:rPr dirty="0" sz="2800" spc="-5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Thunder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Sounds).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67980"/>
              </a:buClr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Each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class</a:t>
            </a: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has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1200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 samples.</a:t>
            </a:r>
            <a:r>
              <a:rPr dirty="0" sz="2800" spc="-4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Therefore,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7200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 audio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files.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67980"/>
              </a:buClr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audio</a:t>
            </a: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files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are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10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seconds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1393C"/>
                </a:solidFill>
                <a:latin typeface="Times New Roman"/>
                <a:cs typeface="Times New Roman"/>
              </a:rPr>
              <a:t>each.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890" y="410921"/>
            <a:ext cx="45599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90"/>
              <a:t> </a:t>
            </a:r>
            <a:r>
              <a:rPr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472946"/>
            <a:ext cx="1050226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number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samples</a:t>
            </a:r>
            <a:r>
              <a:rPr dirty="0" sz="2800" spc="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gathered</a:t>
            </a:r>
            <a:r>
              <a:rPr dirty="0" sz="2800" spc="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and</a:t>
            </a:r>
            <a:r>
              <a:rPr dirty="0" sz="2800" spc="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8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number</a:t>
            </a:r>
            <a:r>
              <a:rPr dirty="0" sz="2800" spc="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800" spc="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samples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utilized</a:t>
            </a:r>
            <a:r>
              <a:rPr dirty="0" sz="2800" spc="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for </a:t>
            </a:r>
            <a:r>
              <a:rPr dirty="0" sz="2800" spc="-68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training,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testing</a:t>
            </a:r>
            <a:r>
              <a:rPr dirty="0" sz="28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and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validation</a:t>
            </a:r>
            <a:r>
              <a:rPr dirty="0" sz="2800" spc="-3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are</a:t>
            </a:r>
            <a:r>
              <a:rPr dirty="0" sz="2800">
                <a:solidFill>
                  <a:srgbClr val="21393C"/>
                </a:solidFill>
                <a:latin typeface="Times New Roman"/>
                <a:cs typeface="Times New Roman"/>
              </a:rPr>
              <a:t> shown </a:t>
            </a:r>
            <a:r>
              <a:rPr dirty="0" sz="2800" spc="-5">
                <a:solidFill>
                  <a:srgbClr val="21393C"/>
                </a:solidFill>
                <a:latin typeface="Times New Roman"/>
                <a:cs typeface="Times New Roman"/>
              </a:rPr>
              <a:t>below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" y="2580132"/>
            <a:ext cx="5207508" cy="38816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6208" y="2580132"/>
            <a:ext cx="5199888" cy="38816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847" y="288163"/>
            <a:ext cx="60267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8014" algn="l"/>
              </a:tabLst>
            </a:pPr>
            <a:r>
              <a:rPr dirty="0" spc="-5"/>
              <a:t>Audio	Pr</a:t>
            </a:r>
            <a:r>
              <a:rPr dirty="0" spc="5"/>
              <a:t>e</a:t>
            </a:r>
            <a:r>
              <a:rPr dirty="0" spc="-5"/>
              <a:t>-Processing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dirty="0" spc="-20"/>
              <a:t> </a:t>
            </a:r>
            <a:r>
              <a:rPr dirty="0" spc="-5"/>
              <a:t>(DLFTSED)</a:t>
            </a:r>
            <a:r>
              <a:rPr dirty="0" spc="-30"/>
              <a:t> </a:t>
            </a:r>
            <a:r>
              <a:rPr dirty="0"/>
              <a:t>Team</a:t>
            </a:r>
            <a:r>
              <a:rPr dirty="0" spc="-10"/>
              <a:t> </a:t>
            </a:r>
            <a:r>
              <a:rPr dirty="0"/>
              <a:t>– 17</a:t>
            </a:r>
            <a:r>
              <a:rPr dirty="0" spc="-10"/>
              <a:t> </a:t>
            </a:r>
            <a:r>
              <a:rPr dirty="0"/>
              <a:t>P-II</a:t>
            </a:r>
            <a:r>
              <a:rPr dirty="0" spc="-15"/>
              <a:t> </a:t>
            </a:r>
            <a:r>
              <a:rPr dirty="0"/>
              <a:t>Review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1 (AY:</a:t>
            </a:r>
            <a:r>
              <a:rPr dirty="0" spc="5"/>
              <a:t> </a:t>
            </a:r>
            <a:r>
              <a:rPr dirty="0"/>
              <a:t>2022-2023)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357325"/>
            <a:ext cx="10140315" cy="4497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6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audio</a:t>
            </a:r>
            <a:r>
              <a:rPr dirty="0" sz="26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samples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collected were</a:t>
            </a:r>
            <a:r>
              <a:rPr dirty="0" sz="26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of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various</a:t>
            </a:r>
            <a:r>
              <a:rPr dirty="0" sz="26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durations.</a:t>
            </a:r>
            <a:endParaRPr sz="2600">
              <a:latin typeface="Times New Roman"/>
              <a:cs typeface="Times New Roman"/>
            </a:endParaRPr>
          </a:p>
          <a:p>
            <a:pPr marL="241300" marR="285115" indent="-228600">
              <a:lnSpc>
                <a:spcPct val="150000"/>
              </a:lnSpc>
              <a:spcBef>
                <a:spcPts val="1000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All the 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samples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were divided into 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several samples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of ten seconds 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each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in </a:t>
            </a:r>
            <a:r>
              <a:rPr dirty="0" sz="2600" spc="-63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order</a:t>
            </a:r>
            <a:r>
              <a:rPr dirty="0" sz="2600" spc="-3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to keep</a:t>
            </a:r>
            <a:r>
              <a:rPr dirty="0" sz="26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the samples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of 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same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duration.</a:t>
            </a:r>
            <a:endParaRPr sz="2600">
              <a:latin typeface="Times New Roman"/>
              <a:cs typeface="Times New Roman"/>
            </a:endParaRPr>
          </a:p>
          <a:p>
            <a:pPr marL="241300" marR="112395" indent="-228600">
              <a:lnSpc>
                <a:spcPct val="150000"/>
              </a:lnSpc>
              <a:spcBef>
                <a:spcPts val="994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6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class</a:t>
            </a:r>
            <a:r>
              <a:rPr dirty="0" sz="26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with</a:t>
            </a:r>
            <a:r>
              <a:rPr dirty="0" sz="26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least</a:t>
            </a:r>
            <a:r>
              <a:rPr dirty="0" sz="26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samples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was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chainsaw</a:t>
            </a:r>
            <a:r>
              <a:rPr dirty="0" sz="2600" spc="-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sounds</a:t>
            </a:r>
            <a:r>
              <a:rPr dirty="0" sz="26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with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1356</a:t>
            </a:r>
            <a:r>
              <a:rPr dirty="0" sz="2600" spc="-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samples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and </a:t>
            </a:r>
            <a:r>
              <a:rPr dirty="0" sz="2600" spc="-63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the 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class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with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highest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samples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was</a:t>
            </a:r>
            <a:r>
              <a:rPr dirty="0" sz="26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handsaw</a:t>
            </a:r>
            <a:r>
              <a:rPr dirty="0" sz="26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sounds</a:t>
            </a:r>
            <a:r>
              <a:rPr dirty="0" sz="2600" spc="-3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with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3582</a:t>
            </a:r>
            <a:r>
              <a:rPr dirty="0" sz="2600" spc="-2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samples.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7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1200</a:t>
            </a:r>
            <a:r>
              <a:rPr dirty="0" sz="2600" spc="-3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samples</a:t>
            </a:r>
            <a:r>
              <a:rPr dirty="0" sz="2600" spc="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were</a:t>
            </a:r>
            <a:r>
              <a:rPr dirty="0" sz="2600" spc="-5">
                <a:solidFill>
                  <a:srgbClr val="21393C"/>
                </a:solidFill>
                <a:latin typeface="Times New Roman"/>
                <a:cs typeface="Times New Roman"/>
              </a:rPr>
              <a:t> selected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at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random</a:t>
            </a:r>
            <a:r>
              <a:rPr dirty="0" sz="26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in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order</a:t>
            </a:r>
            <a:r>
              <a:rPr dirty="0" sz="26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to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avoid</a:t>
            </a:r>
            <a:r>
              <a:rPr dirty="0" sz="26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imbalance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of data.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55"/>
              </a:spcBef>
              <a:buClr>
                <a:srgbClr val="46798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Audio</a:t>
            </a:r>
            <a:r>
              <a:rPr dirty="0" sz="26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sampling was</a:t>
            </a:r>
            <a:r>
              <a:rPr dirty="0" sz="26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performed,</a:t>
            </a:r>
            <a:r>
              <a:rPr dirty="0" sz="2600" spc="-1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and</a:t>
            </a:r>
            <a:r>
              <a:rPr dirty="0" sz="26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data was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loaded</a:t>
            </a:r>
            <a:r>
              <a:rPr dirty="0" sz="2600" spc="-20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into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1393C"/>
                </a:solidFill>
                <a:latin typeface="Times New Roman"/>
                <a:cs typeface="Times New Roman"/>
              </a:rPr>
              <a:t>the</a:t>
            </a:r>
            <a:r>
              <a:rPr dirty="0" sz="2600" spc="-15">
                <a:solidFill>
                  <a:srgbClr val="21393C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1393C"/>
                </a:solidFill>
                <a:latin typeface="Times New Roman"/>
                <a:cs typeface="Times New Roman"/>
              </a:rPr>
              <a:t>python.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317</dc:creator>
  <dc:title>Anti-Theft System using Sound Event Detection</dc:title>
  <dcterms:created xsi:type="dcterms:W3CDTF">2023-04-26T07:38:20Z</dcterms:created>
  <dcterms:modified xsi:type="dcterms:W3CDTF">2023-04-26T07:38:20Z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2023-04-26T00:00:00Z</vt:filetime>
  </property>
</Properties>
</file>