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57" r:id="rId4"/>
    <p:sldId id="262" r:id="rId5"/>
    <p:sldId id="299" r:id="rId6"/>
    <p:sldId id="258" r:id="rId7"/>
    <p:sldId id="278" r:id="rId8"/>
    <p:sldId id="269" r:id="rId9"/>
    <p:sldId id="298" r:id="rId10"/>
    <p:sldId id="270" r:id="rId11"/>
    <p:sldId id="284" r:id="rId12"/>
    <p:sldId id="271" r:id="rId13"/>
    <p:sldId id="281" r:id="rId14"/>
    <p:sldId id="285" r:id="rId15"/>
    <p:sldId id="274" r:id="rId16"/>
    <p:sldId id="286" r:id="rId17"/>
    <p:sldId id="287" r:id="rId18"/>
    <p:sldId id="296" r:id="rId19"/>
    <p:sldId id="295" r:id="rId20"/>
    <p:sldId id="297" r:id="rId21"/>
    <p:sldId id="277" r:id="rId22"/>
    <p:sldId id="30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39A"/>
    <a:srgbClr val="FAD9D5"/>
    <a:srgbClr val="FFE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41" autoAdjust="0"/>
    <p:restoredTop sz="94660"/>
  </p:normalViewPr>
  <p:slideViewPr>
    <p:cSldViewPr snapToGrid="0">
      <p:cViewPr>
        <p:scale>
          <a:sx n="82" d="100"/>
          <a:sy n="82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MJP</a:t>
            </a:r>
            <a:r>
              <a:rPr spc="-25" dirty="0"/>
              <a:t> </a:t>
            </a:r>
            <a:r>
              <a:rPr dirty="0"/>
              <a:t>(PILFTSED)</a:t>
            </a:r>
            <a:r>
              <a:rPr spc="-35" dirty="0"/>
              <a:t> </a:t>
            </a:r>
            <a:r>
              <a:rPr dirty="0"/>
              <a:t>Team</a:t>
            </a:r>
            <a:r>
              <a:rPr spc="-2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17 Review</a:t>
            </a:r>
            <a:r>
              <a:rPr spc="-1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3</a:t>
            </a:r>
            <a:r>
              <a:rPr spc="-5" dirty="0"/>
              <a:t> </a:t>
            </a:r>
            <a:r>
              <a:rPr dirty="0"/>
              <a:t>(AY:</a:t>
            </a:r>
            <a:r>
              <a:rPr spc="5" dirty="0"/>
              <a:t> </a:t>
            </a:r>
            <a:r>
              <a:rPr dirty="0"/>
              <a:t>2022-2023)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282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/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4/27/2023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sz="10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023" r="6110"/>
          <a:stretch>
            <a:fillRect/>
          </a:stretch>
        </p:blipFill>
        <p:spPr>
          <a:xfrm>
            <a:off x="-1526" y="1725"/>
            <a:ext cx="12185902" cy="6856275"/>
          </a:xfrm>
          <a:prstGeom prst="rect">
            <a:avLst/>
          </a:prstGeom>
        </p:spPr>
      </p:pic>
      <p:grpSp>
        <p:nvGrpSpPr>
          <p:cNvPr id="13" name="decorative circle"/>
          <p:cNvGrpSpPr>
            <a:grpSpLocks noGrp="1" noUngrp="1" noRot="1" noChangeAspect="1" noMove="1" noResize="1"/>
          </p:cNvGrpSpPr>
          <p:nvPr/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/>
            <p:cNvSpPr/>
            <p:nvPr/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952" y="872961"/>
            <a:ext cx="9726445" cy="18243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Logging of Forest Trees using Sound Event Detection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199" y="2813974"/>
            <a:ext cx="8796655" cy="3771911"/>
          </a:xfrm>
        </p:spPr>
        <p:txBody>
          <a:bodyPr>
            <a:noAutofit/>
          </a:bodyPr>
          <a:lstStyle/>
          <a:p>
            <a:pPr algn="l"/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  <a:r>
              <a:rPr lang="en-US" alt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(Team - 17)</a:t>
            </a:r>
            <a:endParaRPr lang="en-I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19K41A0594 - B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oda</a:t>
            </a:r>
            <a:r>
              <a:rPr lang="en-US" alt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Raju</a:t>
            </a:r>
          </a:p>
          <a:p>
            <a:pPr algn="l"/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19K41A0510 - </a:t>
            </a:r>
            <a:r>
              <a:rPr lang="en-I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Jinukala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Vamshi</a:t>
            </a:r>
          </a:p>
          <a:p>
            <a:pPr algn="l"/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19K41A0517 - Mohammed Raamizuddin</a:t>
            </a:r>
          </a:p>
          <a:p>
            <a:pPr algn="l"/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19K41A05E9 - </a:t>
            </a:r>
            <a:r>
              <a:rPr lang="en-I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Bhonagiri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Shreya</a:t>
            </a:r>
          </a:p>
          <a:p>
            <a:pPr algn="l">
              <a:spcAft>
                <a:spcPts val="1200"/>
              </a:spcAft>
            </a:pP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19K41A05F7 - </a:t>
            </a:r>
            <a:r>
              <a:rPr lang="en-I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Jupally</a:t>
            </a:r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Yochitha</a:t>
            </a:r>
            <a:endParaRPr lang="en-I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Sallauddin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Mohmmad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Assistant Professor, Dept of CSE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8466" y="142870"/>
            <a:ext cx="425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Phase - II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–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D404-0912-5886-AC02-C5E5BE5C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3199"/>
            <a:ext cx="1065911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Pre-Processing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6C406E-A45E-1B87-F50B-A5EA6951518C}"/>
              </a:ext>
            </a:extLst>
          </p:cNvPr>
          <p:cNvSpPr txBox="1">
            <a:spLocks/>
          </p:cNvSpPr>
          <p:nvPr/>
        </p:nvSpPr>
        <p:spPr>
          <a:xfrm>
            <a:off x="777240" y="1208608"/>
            <a:ext cx="10659110" cy="4917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audio samples collected were of various durations.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samples were divided into several samples of ten seconds each in order to keep the samples of same duration.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with least samples was chainsaw sounds with 1356 samples and the class with highest samples was handsaw sounds with 3582 samples.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 samples were selected at random in order to avoid imbalance of data.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sampling was performed, and data was loaded into the python.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29985-A6F1-3666-954A-39076A7B50BB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318673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D404-0912-5886-AC02-C5E5BE5C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3199"/>
            <a:ext cx="1065911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Waveforms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2CF0-0AED-DC22-467C-E32AB461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07" y="894484"/>
            <a:ext cx="10783389" cy="6519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audio waveform representations of some audio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A3D92-561A-4FAB-222A-B521A7CA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78" y="1591162"/>
            <a:ext cx="3611906" cy="1338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9A552-5F41-0B02-1BB4-57551C34C8AC}"/>
              </a:ext>
            </a:extLst>
          </p:cNvPr>
          <p:cNvSpPr txBox="1"/>
          <p:nvPr/>
        </p:nvSpPr>
        <p:spPr>
          <a:xfrm>
            <a:off x="2404668" y="2963566"/>
            <a:ext cx="20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Axe cutting Sounds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58B99-66D0-18B0-D1F3-2D5AFFB8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067" y="1610857"/>
            <a:ext cx="3611906" cy="1349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A4FE22-0BCF-A8B8-7D28-974CE8A25D51}"/>
              </a:ext>
            </a:extLst>
          </p:cNvPr>
          <p:cNvSpPr txBox="1"/>
          <p:nvPr/>
        </p:nvSpPr>
        <p:spPr>
          <a:xfrm>
            <a:off x="6881988" y="2969161"/>
            <a:ext cx="20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Chainsaw Sounds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4113C4-7588-8020-740C-4F4B71D0E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746" y="3284334"/>
            <a:ext cx="3611906" cy="13494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C5D51B-F5B9-AA6F-D358-2B869EB80540}"/>
              </a:ext>
            </a:extLst>
          </p:cNvPr>
          <p:cNvSpPr txBox="1"/>
          <p:nvPr/>
        </p:nvSpPr>
        <p:spPr>
          <a:xfrm>
            <a:off x="2404668" y="4618959"/>
            <a:ext cx="20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Forest Sounds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56D786-F64E-6B17-1D5A-E6E9D2658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67" y="3337527"/>
            <a:ext cx="3611906" cy="1326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9A8749-5217-1326-98D0-ECD41220FB87}"/>
              </a:ext>
            </a:extLst>
          </p:cNvPr>
          <p:cNvSpPr txBox="1"/>
          <p:nvPr/>
        </p:nvSpPr>
        <p:spPr>
          <a:xfrm>
            <a:off x="7043945" y="4649439"/>
            <a:ext cx="20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Wind Sounds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08A62-8A20-497C-1E2B-817397857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678" y="5018771"/>
            <a:ext cx="3495295" cy="1294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45744D-7395-D8FD-59CB-1FA000FA5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746" y="4961886"/>
            <a:ext cx="3611906" cy="13386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D041D9-7139-82D6-4EEA-4CB24A0A581C}"/>
              </a:ext>
            </a:extLst>
          </p:cNvPr>
          <p:cNvSpPr txBox="1"/>
          <p:nvPr/>
        </p:nvSpPr>
        <p:spPr>
          <a:xfrm>
            <a:off x="2404666" y="6282457"/>
            <a:ext cx="20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Rain and Thunder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024E4-ED0B-C70C-6235-5C623D24DBC6}"/>
              </a:ext>
            </a:extLst>
          </p:cNvPr>
          <p:cNvSpPr txBox="1"/>
          <p:nvPr/>
        </p:nvSpPr>
        <p:spPr>
          <a:xfrm>
            <a:off x="6940292" y="6298099"/>
            <a:ext cx="20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Handsaw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E2870-23C6-0EDD-D172-139A27389AFB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385657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C4B2-DCB4-7FB7-2288-3387448B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131860"/>
            <a:ext cx="1065911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Techniques Used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7A1DF50-3269-25FF-8AF2-7268FD7991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6445" y="1203248"/>
            <a:ext cx="10658475" cy="565475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z="2800" b="1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Mel-frequency</a:t>
            </a:r>
            <a:r>
              <a:rPr sz="2800" spc="-2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r>
              <a:rPr sz="2800" spc="-2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sz="2800" spc="-1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sz="2800" spc="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short-term</a:t>
            </a:r>
            <a:r>
              <a:rPr sz="2800" spc="-4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2800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spectrum</a:t>
            </a:r>
            <a:r>
              <a:rPr sz="2800" spc="-3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b="1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PECTRAL CONTRAST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spc="-2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decibel difference between peaks and valleys, that helps for echancing of sounds.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MEL-SPECTROGRAM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rendering the frequencies above a certain threshold frequency.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value of 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audio </a:t>
            </a:r>
            <a:r>
              <a:rPr lang="en-IN"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which</a:t>
            </a:r>
            <a:r>
              <a:rPr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represent</a:t>
            </a:r>
            <a:r>
              <a:rPr lang="en-IN" sz="2800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sz="2800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intensity of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twelve distinctive </a:t>
            </a:r>
            <a:r>
              <a:rPr sz="2800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pitch </a:t>
            </a:r>
            <a:r>
              <a:rPr sz="2800" spc="-37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classes</a:t>
            </a:r>
            <a:r>
              <a:rPr sz="2800" spc="-3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</a:t>
            </a:r>
            <a:r>
              <a:rPr sz="2800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</a:t>
            </a:r>
            <a:r>
              <a:rPr sz="2800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</a:t>
            </a:r>
            <a:r>
              <a:rPr sz="2800" spc="-3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</a:t>
            </a:r>
            <a:r>
              <a:rPr lang="en-IN" sz="2800" spc="-5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analyse</a:t>
            </a:r>
            <a:r>
              <a:rPr sz="2800" spc="-3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music.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TONNETZ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for computing the tonal centroid features of sound.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C9694-62B3-93AA-5423-F35F01A479D9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323652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302E-FD44-442E-31CC-90A7F44F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35607"/>
            <a:ext cx="1065911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(Contd.)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40748-936C-5563-8814-6CF2B60341FC}"/>
              </a:ext>
            </a:extLst>
          </p:cNvPr>
          <p:cNvSpPr txBox="1"/>
          <p:nvPr/>
        </p:nvSpPr>
        <p:spPr>
          <a:xfrm>
            <a:off x="4473802" y="5828415"/>
            <a:ext cx="310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Dimensions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B89E4E-2B3F-378E-4F6E-542AD8FDD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44150"/>
              </p:ext>
            </p:extLst>
          </p:nvPr>
        </p:nvGraphicFramePr>
        <p:xfrm>
          <a:off x="3272155" y="1840833"/>
          <a:ext cx="5669280" cy="3931920"/>
        </p:xfrm>
        <a:graphic>
          <a:graphicData uri="http://schemas.openxmlformats.org/drawingml/2006/table">
            <a:tbl>
              <a:tblPr firstRow="1" firstCol="1" bandRow="1"/>
              <a:tblGrid>
                <a:gridCol w="3965850">
                  <a:extLst>
                    <a:ext uri="{9D8B030D-6E8A-4147-A177-3AD203B41FA5}">
                      <a16:colId xmlns:a16="http://schemas.microsoft.com/office/drawing/2014/main" val="404888528"/>
                    </a:ext>
                  </a:extLst>
                </a:gridCol>
                <a:gridCol w="1703430">
                  <a:extLst>
                    <a:ext uri="{9D8B030D-6E8A-4147-A177-3AD203B41FA5}">
                      <a16:colId xmlns:a16="http://schemas.microsoft.com/office/drawing/2014/main" val="2608807988"/>
                    </a:ext>
                  </a:extLst>
                </a:gridCol>
              </a:tblGrid>
              <a:tr h="469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Data/Feature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Dimensions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699797"/>
                  </a:ext>
                </a:extLst>
              </a:tr>
              <a:tr h="432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Sampling Rate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22050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460749"/>
                  </a:ext>
                </a:extLst>
              </a:tr>
              <a:tr h="432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Audio File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(220500,)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461789"/>
                  </a:ext>
                </a:extLst>
              </a:tr>
              <a:tr h="432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MFCC Matrix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(40, 431)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35701"/>
                  </a:ext>
                </a:extLst>
              </a:tr>
              <a:tr h="432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STFT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(1025, 431)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30991"/>
                  </a:ext>
                </a:extLst>
              </a:tr>
              <a:tr h="432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Chroma gram Matrix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(12, 431)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116378"/>
                  </a:ext>
                </a:extLst>
              </a:tr>
              <a:tr h="432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Mel Spectrogram Matrix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(128, 431)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469003"/>
                  </a:ext>
                </a:extLst>
              </a:tr>
              <a:tr h="432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Spectral Contrast Matrix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(7, 431)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30735"/>
                  </a:ext>
                </a:extLst>
              </a:tr>
              <a:tr h="432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Tonal Centroid Features Matrix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(6, 431)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350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059832-72C7-AD79-E5C1-4B4E6C035DFC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107658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C4B2-DCB4-7FB7-2288-3387448B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131860"/>
            <a:ext cx="106591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Image Representation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7A1DF50-3269-25FF-8AF2-7268FD7991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7080" y="1300322"/>
            <a:ext cx="10658475" cy="484106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5"/>
              </a:spcBef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z="2400" spc="-10" dirty="0">
                <a:solidFill>
                  <a:srgbClr val="2139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representations of various feature extraction techniques: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33CBA-08BA-34B5-25A8-F4903D93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7" y="1847597"/>
            <a:ext cx="3126932" cy="2374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A4C9D9-697A-FEBE-E1AE-9DD8433E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45" y="1882615"/>
            <a:ext cx="3274390" cy="2374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0DA33-6B7E-CA10-F18D-C1D6D2B67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393" y="4349627"/>
            <a:ext cx="3083612" cy="2313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E52865-12B1-7963-8A79-180FAD958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548" y="4316960"/>
            <a:ext cx="3274390" cy="2312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C50F05-6AC5-D29B-F284-C39DA02B2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0353" y="1882615"/>
            <a:ext cx="3274390" cy="2339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9C0B91-50ED-54BC-5C06-187A78C559AE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174041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08089" y="1487210"/>
            <a:ext cx="10575821" cy="5157309"/>
          </a:xfrm>
        </p:spPr>
        <p:txBody>
          <a:bodyPr wrap="square"/>
          <a:lstStyle/>
          <a:p>
            <a:pPr marL="241300" indent="-2286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Various CNN models were trained using the extracted features.</a:t>
            </a:r>
          </a:p>
          <a:p>
            <a:pPr marL="241300" indent="-2286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models considered for analysis at this stage are:</a:t>
            </a:r>
          </a:p>
          <a:p>
            <a:pPr marL="812800" lvl="1" indent="-3429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67980"/>
              </a:buClr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Convolutional Neural Network (CNN)</a:t>
            </a:r>
          </a:p>
          <a:p>
            <a:pPr marL="812800" lvl="1" indent="-3429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67980"/>
              </a:buClr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Convolutional Recurrent Neural  Network (CRNN)</a:t>
            </a:r>
          </a:p>
          <a:p>
            <a:pPr marL="812800" lvl="1" indent="-3429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67980"/>
              </a:buClr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Bi-directional Convolutional Recurrent Neural  Network (BI-CRNN)</a:t>
            </a: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467980"/>
              </a:buClr>
              <a:tabLst>
                <a:tab pos="240665" algn="l"/>
                <a:tab pos="241300" algn="l"/>
              </a:tabLst>
            </a:pP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 models are considered for analyzing the results and improving the efficiency of classification further by altering the architecture or tuning the hyperparameters.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546268"/>
            <a:ext cx="10363200" cy="747897"/>
          </a:xfrm>
        </p:spPr>
        <p:txBody>
          <a:bodyPr wrap="square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  <a:endParaRPr lang="en-US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941A0-4E3F-0F85-ADA2-A11E4D4145D3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77673" y="1365911"/>
            <a:ext cx="10575821" cy="487634"/>
          </a:xfrm>
        </p:spPr>
        <p:txBody>
          <a:bodyPr wrap="square"/>
          <a:lstStyle/>
          <a:p>
            <a:pPr marL="241300" indent="-228600" algn="just">
              <a:lnSpc>
                <a:spcPct val="150000"/>
              </a:lnSpc>
              <a:spcBef>
                <a:spcPts val="0"/>
              </a:spcBef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architectures of models are represented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546268"/>
            <a:ext cx="10363200" cy="747897"/>
          </a:xfrm>
        </p:spPr>
        <p:txBody>
          <a:bodyPr wrap="square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en-US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3C7A0C5-DF5C-B7F2-855D-D5A62C56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1" y="2001478"/>
            <a:ext cx="3257939" cy="3881392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BB89CC6-DE42-2F24-0E75-4F75371C3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r="1969"/>
          <a:stretch/>
        </p:blipFill>
        <p:spPr>
          <a:xfrm>
            <a:off x="8158823" y="1933364"/>
            <a:ext cx="3372285" cy="4017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1213E-56B3-359A-A7F4-88942A479C60}"/>
              </a:ext>
            </a:extLst>
          </p:cNvPr>
          <p:cNvSpPr txBox="1"/>
          <p:nvPr/>
        </p:nvSpPr>
        <p:spPr>
          <a:xfrm>
            <a:off x="1233197" y="5950984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22248-3820-CC9F-1A6A-812533BD62C5}"/>
              </a:ext>
            </a:extLst>
          </p:cNvPr>
          <p:cNvSpPr txBox="1"/>
          <p:nvPr/>
        </p:nvSpPr>
        <p:spPr>
          <a:xfrm>
            <a:off x="4696011" y="5950984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BICRNN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69D8E0-3A3D-747B-8D4A-28A3EAC45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612" y="1970768"/>
            <a:ext cx="3257939" cy="388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5671C-CF9E-A0E3-4F9E-E03F73BF8662}"/>
              </a:ext>
            </a:extLst>
          </p:cNvPr>
          <p:cNvSpPr txBox="1"/>
          <p:nvPr/>
        </p:nvSpPr>
        <p:spPr>
          <a:xfrm>
            <a:off x="8432566" y="5950984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3B553-6887-2FCA-9143-B9CABB41CA0A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353753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77673" y="1365911"/>
            <a:ext cx="10575821" cy="861774"/>
          </a:xfrm>
        </p:spPr>
        <p:txBody>
          <a:bodyPr wrap="square"/>
          <a:lstStyle/>
          <a:p>
            <a:pPr marL="241300" indent="-228600" algn="just">
              <a:lnSpc>
                <a:spcPct val="100000"/>
              </a:lnSpc>
              <a:spcBef>
                <a:spcPts val="0"/>
              </a:spcBef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Confusion matrices of Convolutional Neural Network (CNN) is given below: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D3813888-10B0-E891-0D16-D28163E8A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46100"/>
            <a:ext cx="10363200" cy="747713"/>
          </a:xfrm>
        </p:spPr>
        <p:txBody>
          <a:bodyPr wrap="square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US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05E4A6-EED2-DDFA-BD23-81CD3D4F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3" y="2662492"/>
            <a:ext cx="3280811" cy="2944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0C1D3B-0CC4-40F7-3EE7-3DA09562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397" y="2662492"/>
            <a:ext cx="3372250" cy="3026378"/>
          </a:xfrm>
          <a:prstGeom prst="rect">
            <a:avLst/>
          </a:prstGeom>
        </p:spPr>
      </p:pic>
      <p:pic>
        <p:nvPicPr>
          <p:cNvPr id="5122" name="Picture 1">
            <a:extLst>
              <a:ext uri="{FF2B5EF4-FFF2-40B4-BE49-F238E27FC236}">
                <a16:creationId xmlns:a16="http://schemas.microsoft.com/office/drawing/2014/main" id="{5C68FEA8-218E-75D4-504D-B8DB51202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04" y="3010976"/>
            <a:ext cx="3852152" cy="232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1B0A7B-24B6-2573-6B8F-B0A0A9C0C7F5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368016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77673" y="1365911"/>
            <a:ext cx="10575821" cy="861774"/>
          </a:xfrm>
        </p:spPr>
        <p:txBody>
          <a:bodyPr wrap="square"/>
          <a:lstStyle/>
          <a:p>
            <a:pPr marL="241300" indent="-228600" algn="just">
              <a:lnSpc>
                <a:spcPct val="100000"/>
              </a:lnSpc>
              <a:spcBef>
                <a:spcPts val="0"/>
              </a:spcBef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Confusion matrices of Convolutional Recurrent Neural Network (CRNN) is given below: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D3813888-10B0-E891-0D16-D28163E8A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46100"/>
            <a:ext cx="10363200" cy="747713"/>
          </a:xfrm>
        </p:spPr>
        <p:txBody>
          <a:bodyPr wrap="square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US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05E4A6-EED2-DDFA-BD23-81CD3D4F8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447" y="2670654"/>
            <a:ext cx="3262622" cy="29279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0C1D3B-0CC4-40F7-3EE7-3DA095629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9745" y="2670881"/>
            <a:ext cx="3353554" cy="3009599"/>
          </a:xfrm>
          <a:prstGeom prst="rect">
            <a:avLst/>
          </a:prstGeom>
        </p:spPr>
      </p:pic>
      <p:pic>
        <p:nvPicPr>
          <p:cNvPr id="5122" name="Picture 1">
            <a:extLst>
              <a:ext uri="{FF2B5EF4-FFF2-40B4-BE49-F238E27FC236}">
                <a16:creationId xmlns:a16="http://schemas.microsoft.com/office/drawing/2014/main" id="{5C68FEA8-218E-75D4-504D-B8DB51202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5683" y="3010976"/>
            <a:ext cx="3829446" cy="232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58F59-4051-6B05-410E-D8C7C654C76C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420005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77673" y="1365911"/>
            <a:ext cx="10575821" cy="861774"/>
          </a:xfrm>
        </p:spPr>
        <p:txBody>
          <a:bodyPr wrap="square"/>
          <a:lstStyle/>
          <a:p>
            <a:pPr marL="241300" indent="-228600" algn="just">
              <a:lnSpc>
                <a:spcPct val="100000"/>
              </a:lnSpc>
              <a:spcBef>
                <a:spcPts val="0"/>
              </a:spcBef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Confusion matrices of Bi-Convolutional Neural </a:t>
            </a:r>
            <a:r>
              <a:rPr lang="en-US" sz="2800" spc="-4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Network (BICNN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is given below: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D3813888-10B0-E891-0D16-D28163E8A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46100"/>
            <a:ext cx="10363200" cy="747713"/>
          </a:xfrm>
        </p:spPr>
        <p:txBody>
          <a:bodyPr wrap="square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US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05E4A6-EED2-DDFA-BD23-81CD3D4F8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480" y="2664401"/>
            <a:ext cx="3276556" cy="29404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0C1D3B-0CC4-40F7-3EE7-3DA095629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2583" y="2664454"/>
            <a:ext cx="3367877" cy="3022454"/>
          </a:xfrm>
          <a:prstGeom prst="rect">
            <a:avLst/>
          </a:prstGeom>
        </p:spPr>
      </p:pic>
      <p:pic>
        <p:nvPicPr>
          <p:cNvPr id="5122" name="Picture 1">
            <a:extLst>
              <a:ext uri="{FF2B5EF4-FFF2-40B4-BE49-F238E27FC236}">
                <a16:creationId xmlns:a16="http://schemas.microsoft.com/office/drawing/2014/main" id="{5C68FEA8-218E-75D4-504D-B8DB51202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8974" y="2928819"/>
            <a:ext cx="4274051" cy="226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4D9CE1-9E63-0F87-3AA4-228F3162B9A0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411981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0F52-6035-7FF7-949C-6E2A4017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99" y="2628087"/>
            <a:ext cx="3984171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4" name="组合 10">
            <a:extLst>
              <a:ext uri="{FF2B5EF4-FFF2-40B4-BE49-F238E27FC236}">
                <a16:creationId xmlns:a16="http://schemas.microsoft.com/office/drawing/2014/main" id="{86DF1985-4249-852F-50E9-3E87DB5235AE}"/>
              </a:ext>
            </a:extLst>
          </p:cNvPr>
          <p:cNvGrpSpPr/>
          <p:nvPr/>
        </p:nvGrpSpPr>
        <p:grpSpPr>
          <a:xfrm>
            <a:off x="5829584" y="1189667"/>
            <a:ext cx="3528503" cy="806367"/>
            <a:chOff x="6085726" y="1380908"/>
            <a:chExt cx="3528503" cy="806367"/>
          </a:xfrm>
        </p:grpSpPr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C4360803-D2D6-D79D-1618-8390E80C372F}"/>
                </a:ext>
              </a:extLst>
            </p:cNvPr>
            <p:cNvSpPr/>
            <p:nvPr/>
          </p:nvSpPr>
          <p:spPr>
            <a:xfrm>
              <a:off x="7204017" y="1380908"/>
              <a:ext cx="2410212" cy="705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7" name="文本框 13">
              <a:extLst>
                <a:ext uri="{FF2B5EF4-FFF2-40B4-BE49-F238E27FC236}">
                  <a16:creationId xmlns:a16="http://schemas.microsoft.com/office/drawing/2014/main" id="{90A4BD89-1124-43DC-4018-537BACA76FEE}"/>
                </a:ext>
              </a:extLst>
            </p:cNvPr>
            <p:cNvSpPr txBox="1"/>
            <p:nvPr/>
          </p:nvSpPr>
          <p:spPr>
            <a:xfrm>
              <a:off x="6085726" y="1417834"/>
              <a:ext cx="10993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01.</a:t>
              </a:r>
              <a:endParaRPr lang="zh-CN" alt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8">
            <a:extLst>
              <a:ext uri="{FF2B5EF4-FFF2-40B4-BE49-F238E27FC236}">
                <a16:creationId xmlns:a16="http://schemas.microsoft.com/office/drawing/2014/main" id="{4D6D1D33-EDC5-2C56-E585-593E5FB9BE5F}"/>
              </a:ext>
            </a:extLst>
          </p:cNvPr>
          <p:cNvGrpSpPr/>
          <p:nvPr/>
        </p:nvGrpSpPr>
        <p:grpSpPr>
          <a:xfrm>
            <a:off x="5829584" y="2259535"/>
            <a:ext cx="3587089" cy="827957"/>
            <a:chOff x="6085726" y="1359318"/>
            <a:chExt cx="3587089" cy="827957"/>
          </a:xfrm>
        </p:grpSpPr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B7B64C69-2346-3D72-B734-C30E031465A5}"/>
                </a:ext>
              </a:extLst>
            </p:cNvPr>
            <p:cNvSpPr/>
            <p:nvPr/>
          </p:nvSpPr>
          <p:spPr>
            <a:xfrm>
              <a:off x="7186237" y="1359318"/>
              <a:ext cx="2486578" cy="705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  <p:sp>
          <p:nvSpPr>
            <p:cNvPr id="15" name="文本框 21">
              <a:extLst>
                <a:ext uri="{FF2B5EF4-FFF2-40B4-BE49-F238E27FC236}">
                  <a16:creationId xmlns:a16="http://schemas.microsoft.com/office/drawing/2014/main" id="{357DFF9C-B972-AF26-0F6E-800B62CD68F8}"/>
                </a:ext>
              </a:extLst>
            </p:cNvPr>
            <p:cNvSpPr txBox="1"/>
            <p:nvPr/>
          </p:nvSpPr>
          <p:spPr>
            <a:xfrm>
              <a:off x="6085726" y="1417834"/>
              <a:ext cx="10993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r>
                <a:rPr lang="en-US" altLang="zh-CN" sz="4400" b="1" dirty="0">
                  <a:solidFill>
                    <a:schemeClr val="accent1"/>
                  </a:solidFill>
                </a:rPr>
                <a:t>.</a:t>
              </a:r>
              <a:endParaRPr lang="zh-CN" altLang="en-US" sz="4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6" name="组合 22">
            <a:extLst>
              <a:ext uri="{FF2B5EF4-FFF2-40B4-BE49-F238E27FC236}">
                <a16:creationId xmlns:a16="http://schemas.microsoft.com/office/drawing/2014/main" id="{49A8C6FC-8FA5-8023-5FC0-42A788772898}"/>
              </a:ext>
            </a:extLst>
          </p:cNvPr>
          <p:cNvGrpSpPr/>
          <p:nvPr/>
        </p:nvGrpSpPr>
        <p:grpSpPr>
          <a:xfrm>
            <a:off x="5829584" y="3429000"/>
            <a:ext cx="3964030" cy="769441"/>
            <a:chOff x="6105317" y="1493303"/>
            <a:chExt cx="3964030" cy="769441"/>
          </a:xfrm>
        </p:grpSpPr>
        <p:sp>
          <p:nvSpPr>
            <p:cNvPr id="17" name="矩形 23">
              <a:extLst>
                <a:ext uri="{FF2B5EF4-FFF2-40B4-BE49-F238E27FC236}">
                  <a16:creationId xmlns:a16="http://schemas.microsoft.com/office/drawing/2014/main" id="{3AEBD1F0-270F-9FB3-BE50-B8D38BD0E127}"/>
                </a:ext>
              </a:extLst>
            </p:cNvPr>
            <p:cNvSpPr/>
            <p:nvPr/>
          </p:nvSpPr>
          <p:spPr>
            <a:xfrm>
              <a:off x="7204652" y="1493303"/>
              <a:ext cx="2864695" cy="705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Analysis</a:t>
              </a:r>
            </a:p>
          </p:txBody>
        </p:sp>
        <p:sp>
          <p:nvSpPr>
            <p:cNvPr id="19" name="文本框 25">
              <a:extLst>
                <a:ext uri="{FF2B5EF4-FFF2-40B4-BE49-F238E27FC236}">
                  <a16:creationId xmlns:a16="http://schemas.microsoft.com/office/drawing/2014/main" id="{AC4853DE-6F20-5269-2E6F-8947CFFE46D6}"/>
                </a:ext>
              </a:extLst>
            </p:cNvPr>
            <p:cNvSpPr txBox="1"/>
            <p:nvPr/>
          </p:nvSpPr>
          <p:spPr>
            <a:xfrm>
              <a:off x="6105317" y="1493303"/>
              <a:ext cx="10993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r>
                <a:rPr lang="en-US" altLang="zh-CN" sz="4400" b="1" dirty="0">
                  <a:solidFill>
                    <a:schemeClr val="accent1"/>
                  </a:solidFill>
                </a:rPr>
                <a:t>.</a:t>
              </a:r>
              <a:endParaRPr lang="zh-CN" altLang="en-US" sz="4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22">
            <a:extLst>
              <a:ext uri="{FF2B5EF4-FFF2-40B4-BE49-F238E27FC236}">
                <a16:creationId xmlns:a16="http://schemas.microsoft.com/office/drawing/2014/main" id="{75E2A9E3-833A-CD91-8195-EBFD5F0077CE}"/>
              </a:ext>
            </a:extLst>
          </p:cNvPr>
          <p:cNvGrpSpPr/>
          <p:nvPr/>
        </p:nvGrpSpPr>
        <p:grpSpPr>
          <a:xfrm>
            <a:off x="5829584" y="4598464"/>
            <a:ext cx="3264066" cy="769441"/>
            <a:chOff x="6085725" y="1493303"/>
            <a:chExt cx="3264066" cy="743798"/>
          </a:xfrm>
        </p:grpSpPr>
        <p:sp>
          <p:nvSpPr>
            <p:cNvPr id="21" name="矩形 23">
              <a:extLst>
                <a:ext uri="{FF2B5EF4-FFF2-40B4-BE49-F238E27FC236}">
                  <a16:creationId xmlns:a16="http://schemas.microsoft.com/office/drawing/2014/main" id="{3DEF5C31-278D-75F2-FDE6-592E22C624DE}"/>
                </a:ext>
              </a:extLst>
            </p:cNvPr>
            <p:cNvSpPr/>
            <p:nvPr/>
          </p:nvSpPr>
          <p:spPr>
            <a:xfrm>
              <a:off x="7204652" y="1493303"/>
              <a:ext cx="2145139" cy="6820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23" name="文本框 25">
              <a:extLst>
                <a:ext uri="{FF2B5EF4-FFF2-40B4-BE49-F238E27FC236}">
                  <a16:creationId xmlns:a16="http://schemas.microsoft.com/office/drawing/2014/main" id="{6B562F17-9305-269E-1BA9-14245C972B1E}"/>
                </a:ext>
              </a:extLst>
            </p:cNvPr>
            <p:cNvSpPr txBox="1"/>
            <p:nvPr/>
          </p:nvSpPr>
          <p:spPr>
            <a:xfrm>
              <a:off x="6085725" y="1493303"/>
              <a:ext cx="1099335" cy="743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r>
                <a:rPr lang="en-US" altLang="zh-CN" sz="4400" b="1" dirty="0">
                  <a:solidFill>
                    <a:schemeClr val="accent1"/>
                  </a:solidFill>
                </a:rPr>
                <a:t>.</a:t>
              </a:r>
              <a:endParaRPr lang="zh-CN" altLang="en-US" sz="4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D4FB0E-C8CE-F772-6575-49715DFCCC79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351700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1442246"/>
            <a:ext cx="8534400" cy="568874"/>
          </a:xfrm>
        </p:spPr>
        <p:txBody>
          <a:bodyPr/>
          <a:lstStyle/>
          <a:p>
            <a:pPr marL="241300" indent="-228600">
              <a:lnSpc>
                <a:spcPct val="150000"/>
              </a:lnSpc>
              <a:spcBef>
                <a:spcPts val="95"/>
              </a:spcBef>
              <a:buClr>
                <a:srgbClr val="46798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Accuracy and loss for the models are shown below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DB653C3-C544-65B3-A420-9C7E85C3D8EB}"/>
              </a:ext>
            </a:extLst>
          </p:cNvPr>
          <p:cNvSpPr txBox="1">
            <a:spLocks/>
          </p:cNvSpPr>
          <p:nvPr/>
        </p:nvSpPr>
        <p:spPr>
          <a:xfrm>
            <a:off x="914400" y="546100"/>
            <a:ext cx="10363200" cy="7477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(Contd.)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02438D-6906-97EF-3C56-441D1707EC52}"/>
              </a:ext>
            </a:extLst>
          </p:cNvPr>
          <p:cNvGraphicFramePr>
            <a:graphicFrameLocks noGrp="1"/>
          </p:cNvGraphicFramePr>
          <p:nvPr/>
        </p:nvGraphicFramePr>
        <p:xfrm>
          <a:off x="751840" y="2366492"/>
          <a:ext cx="10688320" cy="3183570"/>
        </p:xfrm>
        <a:graphic>
          <a:graphicData uri="http://schemas.openxmlformats.org/drawingml/2006/table">
            <a:tbl>
              <a:tblPr firstRow="1" firstCol="1" bandRow="1"/>
              <a:tblGrid>
                <a:gridCol w="1609067">
                  <a:extLst>
                    <a:ext uri="{9D8B030D-6E8A-4147-A177-3AD203B41FA5}">
                      <a16:colId xmlns:a16="http://schemas.microsoft.com/office/drawing/2014/main" val="468888685"/>
                    </a:ext>
                  </a:extLst>
                </a:gridCol>
                <a:gridCol w="1601475">
                  <a:extLst>
                    <a:ext uri="{9D8B030D-6E8A-4147-A177-3AD203B41FA5}">
                      <a16:colId xmlns:a16="http://schemas.microsoft.com/office/drawing/2014/main" val="1057788402"/>
                    </a:ext>
                  </a:extLst>
                </a:gridCol>
                <a:gridCol w="1640269">
                  <a:extLst>
                    <a:ext uri="{9D8B030D-6E8A-4147-A177-3AD203B41FA5}">
                      <a16:colId xmlns:a16="http://schemas.microsoft.com/office/drawing/2014/main" val="2762818147"/>
                    </a:ext>
                  </a:extLst>
                </a:gridCol>
                <a:gridCol w="1640269">
                  <a:extLst>
                    <a:ext uri="{9D8B030D-6E8A-4147-A177-3AD203B41FA5}">
                      <a16:colId xmlns:a16="http://schemas.microsoft.com/office/drawing/2014/main" val="1414364837"/>
                    </a:ext>
                  </a:extLst>
                </a:gridCol>
                <a:gridCol w="1399080">
                  <a:extLst>
                    <a:ext uri="{9D8B030D-6E8A-4147-A177-3AD203B41FA5}">
                      <a16:colId xmlns:a16="http://schemas.microsoft.com/office/drawing/2014/main" val="3947348168"/>
                    </a:ext>
                  </a:extLst>
                </a:gridCol>
                <a:gridCol w="1399080">
                  <a:extLst>
                    <a:ext uri="{9D8B030D-6E8A-4147-A177-3AD203B41FA5}">
                      <a16:colId xmlns:a16="http://schemas.microsoft.com/office/drawing/2014/main" val="2318787585"/>
                    </a:ext>
                  </a:extLst>
                </a:gridCol>
                <a:gridCol w="1399080">
                  <a:extLst>
                    <a:ext uri="{9D8B030D-6E8A-4147-A177-3AD203B41FA5}">
                      <a16:colId xmlns:a16="http://schemas.microsoft.com/office/drawing/2014/main" val="3735047300"/>
                    </a:ext>
                  </a:extLst>
                </a:gridCol>
              </a:tblGrid>
              <a:tr h="63671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CNN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CRNN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Bi-CRNN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53813"/>
                  </a:ext>
                </a:extLst>
              </a:tr>
              <a:tr h="6367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Loss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Loss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30195"/>
                  </a:ext>
                </a:extLst>
              </a:tr>
              <a:tr h="636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Training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0.951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0.204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0.938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0.150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850400"/>
                  </a:ext>
                </a:extLst>
              </a:tr>
              <a:tr h="636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Testing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0.950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1.680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0.938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0.150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91592"/>
                  </a:ext>
                </a:extLst>
              </a:tr>
              <a:tr h="636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Validation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0.942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0.204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0.928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0.182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985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800AB2-C8DE-F4D5-BCDF-93086D2F46CF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156600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8C24-48B1-3084-6BDA-6A9606C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43827"/>
            <a:ext cx="1065911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4851-65E4-5214-5D75-387136C9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381107"/>
            <a:ext cx="10659110" cy="484759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Concept for automatic detection of logging activity in forests using audio recordings was presented.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pre-processing techniques were studied.</a:t>
            </a:r>
            <a:endParaRPr lang="en-IN" sz="28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various feature extraction techniques were discussed.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features are classified using various models and the results were compared.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of results shows that the best model for detecting logging of forest trees is BI-CRNN with 95% Accuracy.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6BC6F-4F08-AF2C-A224-53DEBCAFF6F6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293074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8C24-48B1-3084-6BDA-6A9606C0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4851-65E4-5214-5D75-387136C9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502405"/>
            <a:ext cx="10659110" cy="48475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only investigated using six classes, hence our findings are limited to six audio classes, the classes can be extended to many more audio recordings.</a:t>
            </a:r>
            <a:endParaRPr lang="en-IN" sz="28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Multi-labelled audio classification can be implemented such that the system can be made more accurate.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concept is also being researched such that the system can also locate the source of sound.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the proposed approach can be applied to various other sound event detection domains.</a:t>
            </a:r>
            <a:endParaRPr lang="en-US" sz="28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6BC6F-4F08-AF2C-A224-53DEBCAFF6F6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3899767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47" y="2766218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8497C-6455-CF0E-1166-D1B7359FE411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15836"/>
            <a:ext cx="10659110" cy="116509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380932"/>
            <a:ext cx="10659110" cy="480526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n-US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is an</a:t>
            </a:r>
            <a:r>
              <a:rPr lang="en-US" sz="28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illegal activity. 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 is ranked third for illegally importing logged timber in the world.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issue must be dealt very seriously as it exhausts the forest assets and may increase deforestation.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increasing the efficacy of surveillance for unlawful activities and logging is required.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utomated detection approaches are required for detecting these unlawful activities.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02255-5B92-DDDE-05E4-2B512AFFA86B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5584"/>
            <a:ext cx="10659110" cy="109417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342082"/>
            <a:ext cx="7667237" cy="4405576"/>
          </a:xfrm>
        </p:spPr>
        <p:txBody>
          <a:bodyPr>
            <a:normAutofit fontScale="90000" lnSpcReduction="1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Primary Objectives: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Prevention of illegal logging of forest trees.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Enhance Surveillance Techniques.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Sound Event Detection.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Implemented by using:</a:t>
            </a:r>
            <a:endParaRPr lang="en-US" sz="2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Sound Feature Extraction Techniques.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Deep learning techniques for Classification.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FBF51-E1B5-55B9-70C1-61A498E9F6CB}"/>
              </a:ext>
            </a:extLst>
          </p:cNvPr>
          <p:cNvSpPr txBox="1"/>
          <p:nvPr/>
        </p:nvSpPr>
        <p:spPr>
          <a:xfrm>
            <a:off x="8811209" y="6591611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15836"/>
            <a:ext cx="10659110" cy="116509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45" y="1464908"/>
            <a:ext cx="10659110" cy="451477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Ground patrols </a:t>
            </a:r>
            <a:r>
              <a:rPr lang="en-US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8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to monitor forests and detect illegal tree-cutting . 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nalyzing satellite imagery to identify changes in the landscape, such as the disappearance of trees.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the forest assets visually requires a lot of equipment.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onitoring by staff patrols with on-ground control is too expensive and time-consuming to offer capillary and widespread monitoring. 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A1CE6-A354-F3A2-1BEE-EC72578B5917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190327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77692"/>
            <a:ext cx="1065911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249663"/>
            <a:ext cx="10659110" cy="9855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to the mentioned problem can be achieved by using the below workflow :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DCA4449-1593-6C01-3064-BE83CA99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4397" y="2331310"/>
            <a:ext cx="7883203" cy="39026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96777-D657-AEB0-9D91-AED80C062904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81DD-D144-EB19-3BE7-7563E05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150520"/>
            <a:ext cx="1065911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Model Training </a:t>
            </a: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8C7648DA-093B-1190-9B15-1B222BA9C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918" y="1299567"/>
            <a:ext cx="3934278" cy="516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>
            <a:extLst>
              <a:ext uri="{FF2B5EF4-FFF2-40B4-BE49-F238E27FC236}">
                <a16:creationId xmlns:a16="http://schemas.microsoft.com/office/drawing/2014/main" id="{F27FB7CB-F36A-FE6C-E296-7F39C16D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8" y="1317463"/>
            <a:ext cx="4190649" cy="515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687368-322B-A7BA-30AA-B7A6D8BE332E}"/>
              </a:ext>
            </a:extLst>
          </p:cNvPr>
          <p:cNvCxnSpPr>
            <a:cxnSpLocks/>
          </p:cNvCxnSpPr>
          <p:nvPr/>
        </p:nvCxnSpPr>
        <p:spPr>
          <a:xfrm flipH="1">
            <a:off x="5355771" y="1299567"/>
            <a:ext cx="1250302" cy="17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A02E6C-FEA4-E98F-545A-C15F53C902B6}"/>
              </a:ext>
            </a:extLst>
          </p:cNvPr>
          <p:cNvCxnSpPr>
            <a:cxnSpLocks/>
          </p:cNvCxnSpPr>
          <p:nvPr/>
        </p:nvCxnSpPr>
        <p:spPr>
          <a:xfrm>
            <a:off x="5355771" y="1317463"/>
            <a:ext cx="0" cy="3105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61CB6A-A0A6-67F0-4D28-DC2BB31984EC}"/>
              </a:ext>
            </a:extLst>
          </p:cNvPr>
          <p:cNvCxnSpPr>
            <a:cxnSpLocks/>
          </p:cNvCxnSpPr>
          <p:nvPr/>
        </p:nvCxnSpPr>
        <p:spPr>
          <a:xfrm flipH="1">
            <a:off x="5355771" y="6464122"/>
            <a:ext cx="1483568" cy="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5BBE5D-C699-2AF4-B275-39A58D0E4337}"/>
              </a:ext>
            </a:extLst>
          </p:cNvPr>
          <p:cNvCxnSpPr>
            <a:cxnSpLocks/>
          </p:cNvCxnSpPr>
          <p:nvPr/>
        </p:nvCxnSpPr>
        <p:spPr>
          <a:xfrm flipV="1">
            <a:off x="5355771" y="4320073"/>
            <a:ext cx="0" cy="2149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6305A6-F48B-8EC4-8D5E-00A5FD5C8261}"/>
              </a:ext>
            </a:extLst>
          </p:cNvPr>
          <p:cNvCxnSpPr>
            <a:cxnSpLocks/>
          </p:cNvCxnSpPr>
          <p:nvPr/>
        </p:nvCxnSpPr>
        <p:spPr>
          <a:xfrm flipH="1">
            <a:off x="3275045" y="4371392"/>
            <a:ext cx="2075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928E86-FC38-83EC-B80B-AA38B6D3140E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390789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9D9D-FA8A-46C8-2DCD-34179D83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236490"/>
            <a:ext cx="1065911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ABED-906E-F7F1-B4EC-51DCC9BD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451683"/>
            <a:ext cx="10659110" cy="46412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equal positive and negative classes, and the orthogonality of the data is high.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six annotated classes in the dataset (Chainsaw, Handsaw, Axe cutting, Wind, Forest, Rain and Thunder Sounds).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class has 1200 samples. Therefore, 7200 audio files.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audio files are 10 seconds each.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56D3E-D877-D71F-FC53-B563E129AC17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7500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9D9D-FA8A-46C8-2DCD-34179D83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236490"/>
            <a:ext cx="1065911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ABED-906E-F7F1-B4EC-51DCC9BD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451683"/>
            <a:ext cx="10659110" cy="97655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samples gathered and the number of samples utilized for training, testing and validation are shown below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E25F26-74EB-6469-12C5-26372BB8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" y="2580640"/>
            <a:ext cx="5207170" cy="388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E7E46AFD-D4E8-FC37-3463-818DC44D9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593" y="2580640"/>
            <a:ext cx="5200404" cy="388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934A5E-8820-6F6E-1C31-D4B37C051665}"/>
              </a:ext>
            </a:extLst>
          </p:cNvPr>
          <p:cNvSpPr txBox="1"/>
          <p:nvPr/>
        </p:nvSpPr>
        <p:spPr>
          <a:xfrm>
            <a:off x="8705461" y="6622742"/>
            <a:ext cx="348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MJP (DLFTSED) Team – 17 P-II Review – 3 (AY: 2022-2023)</a:t>
            </a:r>
          </a:p>
        </p:txBody>
      </p:sp>
    </p:spTree>
    <p:extLst>
      <p:ext uri="{BB962C8B-B14F-4D97-AF65-F5344CB8AC3E}">
        <p14:creationId xmlns:p14="http://schemas.microsoft.com/office/powerpoint/2010/main" val="233228521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223A3D"/>
      </a:dk2>
      <a:lt2>
        <a:srgbClr val="E8E6E2"/>
      </a:lt2>
      <a:accent1>
        <a:srgbClr val="2971E7"/>
      </a:accent1>
      <a:accent2>
        <a:srgbClr val="17AED5"/>
      </a:accent2>
      <a:accent3>
        <a:srgbClr val="20B596"/>
      </a:accent3>
      <a:accent4>
        <a:srgbClr val="14BC52"/>
      </a:accent4>
      <a:accent5>
        <a:srgbClr val="28BB21"/>
      </a:accent5>
      <a:accent6>
        <a:srgbClr val="5FB714"/>
      </a:accent6>
      <a:hlink>
        <a:srgbClr val="A57B37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1306</Words>
  <Application>Microsoft Office PowerPoint</Application>
  <PresentationFormat>Widescreen</PresentationFormat>
  <Paragraphs>177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MT</vt:lpstr>
      <vt:lpstr>Calibri</vt:lpstr>
      <vt:lpstr>Gill Sans Nova</vt:lpstr>
      <vt:lpstr>Times New Roman</vt:lpstr>
      <vt:lpstr>Wingdings</vt:lpstr>
      <vt:lpstr>ConfettiVTI</vt:lpstr>
      <vt:lpstr>Detecting Logging of Forest Trees using Sound Event Detection</vt:lpstr>
      <vt:lpstr>Contents</vt:lpstr>
      <vt:lpstr>Introduction</vt:lpstr>
      <vt:lpstr>Objectives</vt:lpstr>
      <vt:lpstr>Existing Methods</vt:lpstr>
      <vt:lpstr>Proposed Methodology</vt:lpstr>
      <vt:lpstr>Flowchart for Model Training </vt:lpstr>
      <vt:lpstr>Dataset</vt:lpstr>
      <vt:lpstr>Dataset (Contd.)</vt:lpstr>
      <vt:lpstr>Audio Pre-Processing</vt:lpstr>
      <vt:lpstr>Audio Waveforms</vt:lpstr>
      <vt:lpstr>Feature Extraction Techniques Used</vt:lpstr>
      <vt:lpstr>Feature Extraction (Contd.)</vt:lpstr>
      <vt:lpstr>Feature Extraction Image Representation</vt:lpstr>
      <vt:lpstr>Models Used</vt:lpstr>
      <vt:lpstr>Model Architecture</vt:lpstr>
      <vt:lpstr>Result Analysis</vt:lpstr>
      <vt:lpstr>Result Analysis</vt:lpstr>
      <vt:lpstr>Result Analysis</vt:lpstr>
      <vt:lpstr>PowerPoint Presentation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Anti-Theft System using Sound Event Detection</dc:title>
  <dc:creator>317</dc:creator>
  <cp:lastModifiedBy>Mohammed Raamizuddin</cp:lastModifiedBy>
  <cp:revision>46</cp:revision>
  <dcterms:created xsi:type="dcterms:W3CDTF">2022-09-09T14:03:00Z</dcterms:created>
  <dcterms:modified xsi:type="dcterms:W3CDTF">2023-04-27T06:19:13Z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4ABFCAA88C074C24B0F09738B42C9959</vt:lpwstr>
  </property>
  <property fmtid="{D5CDD505-2E9C-101B-9397-08002B2CF9AE}" pid="3" name="KSOProductBuildVer">
    <vt:lpwstr>1033-11.2.0.11306</vt:lpwstr>
  </property>
</Properties>
</file>