
<file path=[Content_Types].xml><?xml version="1.0" encoding="utf-8"?>
<Types xmlns="http://schemas.openxmlformats.org/package/2006/content-types">
  <Default Extension="(null)" ContentType="image/x-emf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7" r:id="rId2"/>
    <p:sldId id="2559" r:id="rId3"/>
    <p:sldId id="2571" r:id="rId4"/>
    <p:sldId id="2572" r:id="rId5"/>
    <p:sldId id="2556" r:id="rId6"/>
    <p:sldId id="2555" r:id="rId7"/>
    <p:sldId id="2554" r:id="rId8"/>
    <p:sldId id="2573" r:id="rId9"/>
    <p:sldId id="2590" r:id="rId10"/>
    <p:sldId id="2589" r:id="rId11"/>
    <p:sldId id="2578" r:id="rId12"/>
    <p:sldId id="2593" r:id="rId13"/>
    <p:sldId id="2594" r:id="rId14"/>
    <p:sldId id="2596" r:id="rId15"/>
    <p:sldId id="2595" r:id="rId16"/>
    <p:sldId id="2597" r:id="rId17"/>
    <p:sldId id="2598" r:id="rId18"/>
    <p:sldId id="2599" r:id="rId19"/>
    <p:sldId id="2600" r:id="rId20"/>
    <p:sldId id="2583" r:id="rId21"/>
    <p:sldId id="2582" r:id="rId22"/>
    <p:sldId id="25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REK Peter" initials="BP" lastIdx="2" clrIdx="0">
    <p:extLst>
      <p:ext uri="{19B8F6BF-5375-455C-9EA6-DF929625EA0E}">
        <p15:presenceInfo xmlns:p15="http://schemas.microsoft.com/office/powerpoint/2012/main" userId="S::burek@iiasa.ac.at::0bb359eb-f569-4246-a820-7fcb8bb339d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51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D02D5-C0FE-441E-8F91-6CCDB3F0CBD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495DD-F9B7-4207-8DCE-9AEB12DB3B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58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8794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DEDF10-A130-4586-BC5F-2FA825BAC0C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8794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1076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774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9642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340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816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499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2049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5036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278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4607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837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215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1272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21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421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22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580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509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7846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D2E03-85C5-4F8B-A104-6B523C65F9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63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D2E03-85C5-4F8B-A104-6B523C65F9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91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D2E03-85C5-4F8B-A104-6B523C65F9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31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203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Improvement</a:t>
            </a:r>
            <a:r>
              <a:rPr lang="en-US" baseline="0" dirty="0"/>
              <a:t> in resolution of </a:t>
            </a:r>
            <a:r>
              <a:rPr lang="en-US" baseline="0" dirty="0" err="1"/>
              <a:t>CWatM</a:t>
            </a:r>
            <a:r>
              <a:rPr lang="en-US" baseline="0" dirty="0"/>
              <a:t> model for basin analysis to show more details locally.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2B29A3-1419-4EB2-AE4E-9ED0ED5E3C34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306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0FB13B4-4775-4053-913C-537D75D956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9616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2712" y="1122363"/>
            <a:ext cx="9659112" cy="2387600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2712" y="3712464"/>
            <a:ext cx="8196072" cy="154533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2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D0272A-EBA9-4B7B-A259-F6B18F1BC8B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96524"/>
            <a:ext cx="12192000" cy="1461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432C23-CFC4-DC44-9D7B-0DCBE41B179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062" y="276512"/>
            <a:ext cx="2086125" cy="59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4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8033" y="987427"/>
            <a:ext cx="694943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0FED4CC-B694-4F4C-8AC8-7D4040DFB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B4412EC-2A2F-F34F-AFA3-D552E85C9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904" y="2194560"/>
            <a:ext cx="3932237" cy="367442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355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904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06113" y="987427"/>
            <a:ext cx="7485887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95EF8D4-5B50-564A-8E71-ACB42B8E1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74904" y="2194560"/>
            <a:ext cx="3932237" cy="367442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4642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2111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680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laim (2) &amp; sub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GB" noProof="0" dirty="0"/>
          </a:p>
        </p:txBody>
      </p:sp>
      <p:sp>
        <p:nvSpPr>
          <p:cNvPr id="17" name="Inhaltsplatzhalter 16"/>
          <p:cNvSpPr>
            <a:spLocks noGrp="1"/>
          </p:cNvSpPr>
          <p:nvPr>
            <p:ph sz="quarter" idx="24"/>
          </p:nvPr>
        </p:nvSpPr>
        <p:spPr>
          <a:xfrm>
            <a:off x="911425" y="1916832"/>
            <a:ext cx="10723893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de-DE" dirty="0" smtClean="0"/>
            </a:lvl1pPr>
            <a:lvl2pPr>
              <a:defRPr lang="de-DE" dirty="0" smtClean="0"/>
            </a:lvl2pPr>
            <a:lvl3pPr>
              <a:defRPr lang="de-DE" dirty="0" smtClean="0"/>
            </a:lvl3pPr>
            <a:lvl4pPr>
              <a:defRPr lang="de-DE" dirty="0" smtClean="0"/>
            </a:lvl4pPr>
            <a:lvl5pPr>
              <a:defRPr lang="de-DE" dirty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911425" y="6093296"/>
            <a:ext cx="10723893" cy="28800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GB" noProof="0" dirty="0"/>
              <a:t>Click to edit Subtitle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912285" y="1052514"/>
            <a:ext cx="10656324" cy="792311"/>
          </a:xfrm>
        </p:spPr>
        <p:txBody>
          <a:bodyPr/>
          <a:lstStyle>
            <a:lvl1pPr marL="0" indent="0">
              <a:buNone/>
              <a:defRPr sz="2400" i="1">
                <a:solidFill>
                  <a:srgbClr val="143C86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noProof="0" dirty="0"/>
              <a:t>Click to add Claim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hr-HR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F5633C8-4A1E-AE41-9551-4706842F4652}" type="slidenum">
              <a:rPr kumimoji="0" lang="uk-UA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480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s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C5343C-BA2D-BA4E-A0D2-0D3AB9309CE5}"/>
              </a:ext>
            </a:extLst>
          </p:cNvPr>
          <p:cNvSpPr/>
          <p:nvPr userDrawn="1"/>
        </p:nvSpPr>
        <p:spPr>
          <a:xfrm>
            <a:off x="0" y="5845215"/>
            <a:ext cx="3368233" cy="1012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365127"/>
            <a:ext cx="10991088" cy="119849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FC5C03-3F87-0740-8183-695B10F501A5}" type="datetimeFigureOut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12/19/2024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761617"/>
            <a:ext cx="5574792" cy="435133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 dirty="0"/>
              <a:t>Enter text here</a:t>
            </a:r>
          </a:p>
        </p:txBody>
      </p:sp>
    </p:spTree>
    <p:extLst>
      <p:ext uri="{BB962C8B-B14F-4D97-AF65-F5344CB8AC3E}">
        <p14:creationId xmlns:p14="http://schemas.microsoft.com/office/powerpoint/2010/main" val="1026054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8" descr="entry-slide-content-light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9050"/>
            <a:ext cx="12192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931" y="276347"/>
            <a:ext cx="10515600" cy="71795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494931" y="852260"/>
            <a:ext cx="11697069" cy="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スライド番号プレースホルダー 10"/>
          <p:cNvSpPr>
            <a:spLocks noGrp="1"/>
          </p:cNvSpPr>
          <p:nvPr>
            <p:ph type="sldNum" sz="quarter" idx="12"/>
          </p:nvPr>
        </p:nvSpPr>
        <p:spPr>
          <a:xfrm>
            <a:off x="9285303" y="6400741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3D187B-4C43-40C7-9D44-F1028C8FDEE4}" type="slidenum">
              <a:rPr kumimoji="0" lang="ja-JP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ja-JP" altLang="en-US" sz="8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コンテンツ プレースホルダー 16"/>
          <p:cNvSpPr>
            <a:spLocks noGrp="1"/>
          </p:cNvSpPr>
          <p:nvPr>
            <p:ph sz="quarter" idx="13"/>
          </p:nvPr>
        </p:nvSpPr>
        <p:spPr>
          <a:xfrm>
            <a:off x="5444971" y="-19050"/>
            <a:ext cx="6747029" cy="29539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976064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33CA68-8BFC-2E4B-9706-CD8F1F3984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dirty="0"/>
              <a:t>Click to </a:t>
            </a:r>
            <a:r>
              <a:rPr lang="en-GB" noProof="0" dirty="0"/>
              <a:t>edit</a:t>
            </a:r>
            <a:r>
              <a:rPr lang="en-GB" dirty="0"/>
              <a:t> title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CE152937-DA5F-AD4E-8DC4-ADED40C520B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90550" y="3417888"/>
            <a:ext cx="11229935" cy="153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GB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noProof="0" dirty="0"/>
              <a:t>Click to edit subtitle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B1D1861B-F743-E74C-A3DE-0E6A3FE4B4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0551" y="5083662"/>
            <a:ext cx="11229933" cy="936139"/>
          </a:xfrm>
          <a:prstGeom prst="rect">
            <a:avLst/>
          </a:prstGeom>
        </p:spPr>
        <p:txBody>
          <a:bodyPr lIns="36000" tIns="36000" rIns="36000" bIns="36000" anchor="b"/>
          <a:lstStyle>
            <a:lvl1pPr marL="0" indent="0" algn="r">
              <a:buNone/>
              <a:defRPr sz="2800">
                <a:solidFill>
                  <a:schemeClr val="bg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GB" noProof="0" dirty="0"/>
              <a:t>Click to edit name and conference/location</a:t>
            </a:r>
          </a:p>
        </p:txBody>
      </p:sp>
    </p:spTree>
    <p:extLst>
      <p:ext uri="{BB962C8B-B14F-4D97-AF65-F5344CB8AC3E}">
        <p14:creationId xmlns:p14="http://schemas.microsoft.com/office/powerpoint/2010/main" val="14633991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ith claim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881740"/>
            <a:ext cx="10655300" cy="1044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lang="en-US" sz="3600" i="1" noProof="0" dirty="0">
                <a:solidFill>
                  <a:schemeClr val="tx2"/>
                </a:solidFill>
                <a:latin typeface="Cambria"/>
                <a:cs typeface="Cambria"/>
              </a:defRPr>
            </a:lvl1pPr>
          </a:lstStyle>
          <a:p>
            <a:pPr marL="0" lvl="0" indent="0">
              <a:buNone/>
            </a:pPr>
            <a:r>
              <a:rPr lang="en-US" noProof="0" dirty="0"/>
              <a:t>Click to add claim</a:t>
            </a:r>
            <a:br>
              <a:rPr lang="en-US" noProof="0" dirty="0"/>
            </a:br>
            <a:r>
              <a:rPr lang="en-US" noProof="0" dirty="0"/>
              <a:t>with a second line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752BF138-1775-6148-A974-5C16BE30993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Date' to set second footer line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A4A74F14-897C-6E4D-9528-D7A9EF6FDA3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Footer' to set the first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D5C5EC56-06C5-7043-8E2C-AC0D3AF234A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542429B-F3DE-644E-A4AB-CEBD3E936C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62713" y="1977546"/>
            <a:ext cx="11495912" cy="41738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8951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2017525"/>
            <a:ext cx="1829334" cy="432271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2400" i="0" baseline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 dirty="0"/>
              <a:t>Section #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729D5D4-C64B-074D-8279-BA239F46B4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2713" y="2741044"/>
            <a:ext cx="8911916" cy="653341"/>
          </a:xfrm>
        </p:spPr>
        <p:txBody>
          <a:bodyPr vert="horz" lIns="0" tIns="36000" rIns="0" bIns="36000" rtlCol="0" anchor="b">
            <a:normAutofit/>
          </a:bodyPr>
          <a:lstStyle>
            <a:lvl1pPr>
              <a:defRPr lang="de-DE" sz="40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de-DE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EB4B0E75-1EF5-3F4E-9763-1ADA2EE8CD8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774733" y="6548750"/>
            <a:ext cx="9084295" cy="230266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Date' to set second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EB8A87EB-53EF-6C4E-AEB5-195A5FC670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Footer' to set the first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F79ECAAF-9C72-C046-8E8B-212A51577E4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61950" y="3685633"/>
            <a:ext cx="8912680" cy="24657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77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658179"/>
            <a:ext cx="9610344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3675065"/>
            <a:ext cx="9195816" cy="1500187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6105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(two columns) with cla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67D5EB1-8B5A-C34D-BAA2-CFA49CBAF3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5601" y="881742"/>
            <a:ext cx="10655300" cy="504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3600" i="1" baseline="0">
                <a:solidFill>
                  <a:schemeClr val="tx2"/>
                </a:solidFill>
                <a:latin typeface="Cambria"/>
                <a:cs typeface="Cambria"/>
              </a:defRPr>
            </a:lvl1pPr>
          </a:lstStyle>
          <a:p>
            <a:pPr lvl="0"/>
            <a:r>
              <a:rPr lang="en-US" noProof="0" dirty="0"/>
              <a:t>Click to add claim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729D5D4-C64B-074D-8279-BA239F46B4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de-DE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EB4B0E75-1EF5-3F4E-9763-1ADA2EE8CD8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774733" y="6548750"/>
            <a:ext cx="9084295" cy="230266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Date' to set second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EB8A87EB-53EF-6C4E-AEB5-195A5FC670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Footer' to set the first footer line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F79ECAAF-9C72-C046-8E8B-212A51577E4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361950" y="1439013"/>
            <a:ext cx="5614416" cy="47124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9"/>
          </p:nvPr>
        </p:nvSpPr>
        <p:spPr>
          <a:xfrm>
            <a:off x="6222671" y="1438275"/>
            <a:ext cx="5614416" cy="4713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94943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54BEB4E2-004E-2A4A-A4E5-791ECEE48A3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AT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Date' to set second footer line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E624A94B-69A8-A64E-AC8E-D406AC16748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'Header &amp; Footer - Footer' to set the first footer line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7A718F5-12AB-7444-AEA8-0CAA0EF22F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D7969FA-78A3-8649-902C-D12F28E35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title</a:t>
            </a:r>
            <a:endParaRPr lang="de-DE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7"/>
          </p:nvPr>
        </p:nvSpPr>
        <p:spPr>
          <a:xfrm>
            <a:off x="362713" y="1270661"/>
            <a:ext cx="5610575" cy="48828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8"/>
          </p:nvPr>
        </p:nvSpPr>
        <p:spPr>
          <a:xfrm>
            <a:off x="6246421" y="1270000"/>
            <a:ext cx="5612204" cy="4883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22021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 pitchFamily="34" charset="0"/>
              <a:ea typeface="Tahoma" panose="020B0604030504040204" pitchFamily="34" charset="0"/>
              <a:cs typeface="Arial" pitchFamily="34" charset="0"/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857529-EAD9-48B3-91A9-187C3E17D5B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 pitchFamily="34" charset="0"/>
                <a:ea typeface="Tahoma" panose="020B0604030504040204" pitchFamily="34" charset="0"/>
                <a:cs typeface="Arial" pitchFamily="34" charset="0"/>
              </a:rPr>
              <a:t>, date</a:t>
            </a:r>
          </a:p>
        </p:txBody>
      </p:sp>
    </p:spTree>
    <p:extLst>
      <p:ext uri="{BB962C8B-B14F-4D97-AF65-F5344CB8AC3E}">
        <p14:creationId xmlns:p14="http://schemas.microsoft.com/office/powerpoint/2010/main" val="5298209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December 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palazzo@iiasa.ac.at Global Food Security Conference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BE72-BFB2-4DCD-AE6F-74C058E3833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1" y="1828801"/>
            <a:ext cx="5061617" cy="42743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6272741" y="1828802"/>
            <a:ext cx="5081059" cy="42743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210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F46396B-BD90-784C-8FFE-EBB3D0776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1"/>
            <a:ext cx="10991088" cy="83725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97AD2AC-979A-0344-8551-A78B382E67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711" y="1080655"/>
            <a:ext cx="11542962" cy="50323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/>
              <a:t>Enter text here</a:t>
            </a:r>
          </a:p>
        </p:txBody>
      </p:sp>
    </p:spTree>
    <p:extLst>
      <p:ext uri="{BB962C8B-B14F-4D97-AF65-F5344CB8AC3E}">
        <p14:creationId xmlns:p14="http://schemas.microsoft.com/office/powerpoint/2010/main" val="290081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001487"/>
            <a:ext cx="5574792" cy="511146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6C397A8-4C6E-3540-A9FF-B8B3F768B7BB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54496" y="1001487"/>
            <a:ext cx="5574792" cy="511146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6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D67AE00-67FF-3C4A-9C34-D662128DE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-25887"/>
            <a:ext cx="10515600" cy="10273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79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8240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0"/>
            <a:ext cx="10991088" cy="74504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62712" y="1021007"/>
            <a:ext cx="3675889" cy="509194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A1345C7-1E5A-5D47-B21E-CC22DE822A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258056" y="1021007"/>
            <a:ext cx="3675889" cy="509194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782DDE3-B15D-5C47-980A-E974C39F852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153400" y="1043709"/>
            <a:ext cx="3675889" cy="509194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200"/>
            </a:lvl1pPr>
          </a:lstStyle>
          <a:p>
            <a:pPr lvl="0"/>
            <a:r>
              <a:rPr lang="en-US"/>
              <a:t>Enter text here</a:t>
            </a:r>
          </a:p>
        </p:txBody>
      </p:sp>
    </p:spTree>
    <p:extLst>
      <p:ext uri="{BB962C8B-B14F-4D97-AF65-F5344CB8AC3E}">
        <p14:creationId xmlns:p14="http://schemas.microsoft.com/office/powerpoint/2010/main" val="403014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2712" y="969963"/>
            <a:ext cx="5634864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969963"/>
            <a:ext cx="56205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22BEFAE-1CA8-3D42-9FE8-259F2F4B7EB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62712" y="2068946"/>
            <a:ext cx="5574792" cy="404401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833EADF-0DCB-FF42-8ACF-2E14F284BCD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54496" y="2068946"/>
            <a:ext cx="5574792" cy="404401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000"/>
            </a:lvl1pPr>
          </a:lstStyle>
          <a:p>
            <a:pPr lvl="0"/>
            <a:r>
              <a:rPr lang="en-US"/>
              <a:t>Enter text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A223357-BF2B-1446-9B75-489DB9B4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0"/>
            <a:ext cx="10991088" cy="82391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80779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253225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79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10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712" y="0"/>
            <a:ext cx="10515600" cy="83127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579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38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85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(null)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023257"/>
            <a:ext cx="10655808" cy="5153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2712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86088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8B0777-827F-8D42-90B1-61394C340E65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A2480010-F678-B344-A032-37DB46F8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0"/>
            <a:ext cx="10658856" cy="1023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A1752F-D51E-0D41-BBC4-900B79948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64992" y="6356351"/>
            <a:ext cx="54620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827EF0-AFE4-C747-9A5E-7A066B0223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77661" b="-5127"/>
          <a:stretch/>
        </p:blipFill>
        <p:spPr>
          <a:xfrm>
            <a:off x="11396400" y="163109"/>
            <a:ext cx="411168" cy="4053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DEB544-1A36-D141-A1B5-86E1E45B07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77661" b="-5127"/>
          <a:stretch/>
        </p:blipFill>
        <p:spPr>
          <a:xfrm>
            <a:off x="11396400" y="163905"/>
            <a:ext cx="411168" cy="4053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120ED6A-9B85-4407-9D45-1136FF687F8B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520" y="3464"/>
            <a:ext cx="4564481" cy="68545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63FD1B-2945-9D4A-B758-A8D99159B6D1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558" y="161471"/>
            <a:ext cx="459381" cy="65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9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7" r:id="rId16"/>
    <p:sldLayoutId id="2147483679" r:id="rId17"/>
    <p:sldLayoutId id="2147483680" r:id="rId18"/>
    <p:sldLayoutId id="2147483681" r:id="rId19"/>
    <p:sldLayoutId id="2147483683" r:id="rId20"/>
    <p:sldLayoutId id="2147483684" r:id="rId21"/>
    <p:sldLayoutId id="2147483685" r:id="rId22"/>
    <p:sldLayoutId id="2147483686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579C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watm.iiasa.ac.at/setup.html#external-libraries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1758364"/>
            <a:ext cx="1186791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eaLnBrk="1" latinLnBrk="0" hangingPunct="1">
              <a:lnSpc>
                <a:spcPct val="90000"/>
              </a:lnSpc>
              <a:buNone/>
              <a:defRPr sz="4400" b="1">
                <a:solidFill>
                  <a:srgbClr val="00579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/>
              <a:t>Exercise 3a: </a:t>
            </a:r>
            <a:r>
              <a:rPr lang="en-US" sz="3600" dirty="0"/>
              <a:t>Calibration</a:t>
            </a:r>
          </a:p>
        </p:txBody>
      </p:sp>
      <p:pic>
        <p:nvPicPr>
          <p:cNvPr id="8" name="Picture 6" descr="Image result for kafue fla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683" y="4882568"/>
            <a:ext cx="2641255" cy="1975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Image result for Kariba da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3341" y="4885897"/>
            <a:ext cx="3178363" cy="196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40" t="1463" r="18785" b="282"/>
          <a:stretch/>
        </p:blipFill>
        <p:spPr>
          <a:xfrm>
            <a:off x="2304894" y="4882567"/>
            <a:ext cx="2354660" cy="1968357"/>
          </a:xfrm>
          <a:prstGeom prst="rect">
            <a:avLst/>
          </a:prstGeom>
          <a:ln>
            <a:noFill/>
          </a:ln>
        </p:spPr>
      </p:pic>
      <p:pic>
        <p:nvPicPr>
          <p:cNvPr id="11" name="Picture 2" descr="Image result for irrigation maize afric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2230" y="4886457"/>
            <a:ext cx="2971800" cy="1964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mage result for irrigation rice punjab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938" y="4860039"/>
            <a:ext cx="2655537" cy="1991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76C3B0A-0F5C-4DCE-98B9-24B189E24008}"/>
              </a:ext>
            </a:extLst>
          </p:cNvPr>
          <p:cNvSpPr txBox="1"/>
          <p:nvPr/>
        </p:nvSpPr>
        <p:spPr>
          <a:xfrm>
            <a:off x="2769506" y="3429000"/>
            <a:ext cx="8980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dirty="0">
                <a:solidFill>
                  <a:srgbClr val="2754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Peter Burek, Carla Catania, Silvia </a:t>
            </a:r>
            <a:r>
              <a:rPr lang="en-US" b="1" dirty="0" err="1">
                <a:solidFill>
                  <a:srgbClr val="2754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Artuso</a:t>
            </a:r>
            <a:br>
              <a:rPr lang="en-US" b="1" dirty="0">
                <a:solidFill>
                  <a:srgbClr val="2754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>
                <a:solidFill>
                  <a:srgbClr val="2754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International Institute for Applied Systems Analysis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2754A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Water Security Group </a:t>
            </a:r>
          </a:p>
        </p:txBody>
      </p:sp>
    </p:spTree>
    <p:extLst>
      <p:ext uri="{BB962C8B-B14F-4D97-AF65-F5344CB8AC3E}">
        <p14:creationId xmlns:p14="http://schemas.microsoft.com/office/powerpoint/2010/main" val="2045086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Calibration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3C904B-3330-C6DD-5EF1-7A41F13FE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800" y="1304206"/>
            <a:ext cx="7518227" cy="4761009"/>
          </a:xfrm>
          <a:prstGeom prst="rect">
            <a:avLst/>
          </a:prstGeom>
        </p:spPr>
      </p:pic>
      <p:sp>
        <p:nvSpPr>
          <p:cNvPr id="4" name="TextBox 8">
            <a:extLst>
              <a:ext uri="{FF2B5EF4-FFF2-40B4-BE49-F238E27FC236}">
                <a16:creationId xmlns:a16="http://schemas.microsoft.com/office/drawing/2014/main" id="{A72B4ACA-D320-741F-8083-9FA5A9236FB2}"/>
              </a:ext>
            </a:extLst>
          </p:cNvPr>
          <p:cNvSpPr txBox="1"/>
          <p:nvPr/>
        </p:nvSpPr>
        <p:spPr>
          <a:xfrm>
            <a:off x="730186" y="1204958"/>
            <a:ext cx="75682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 dirty="0">
                <a:effectLst/>
              </a:rPr>
              <a:t>Upstream to downstream calibration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78068-CC02-368C-2799-98F2FE559EC4}"/>
              </a:ext>
            </a:extLst>
          </p:cNvPr>
          <p:cNvSpPr txBox="1"/>
          <p:nvPr/>
        </p:nvSpPr>
        <p:spPr>
          <a:xfrm>
            <a:off x="1192532" y="6118934"/>
            <a:ext cx="75682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 dirty="0"/>
              <a:t>Morava basin with 21 subbasins</a:t>
            </a:r>
            <a:endParaRPr lang="en-US" sz="2000" dirty="0">
              <a:effectLst/>
            </a:endParaRPr>
          </a:p>
          <a:p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B6F8CDC-FED2-FAA9-FC67-82B34EF95C8D}"/>
              </a:ext>
            </a:extLst>
          </p:cNvPr>
          <p:cNvGrpSpPr/>
          <p:nvPr/>
        </p:nvGrpSpPr>
        <p:grpSpPr>
          <a:xfrm>
            <a:off x="1092218" y="1823816"/>
            <a:ext cx="7639887" cy="3936167"/>
            <a:chOff x="1092218" y="1823816"/>
            <a:chExt cx="7639887" cy="393616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F3F46B1-3F87-E605-2882-46AE3486B4A3}"/>
                </a:ext>
              </a:extLst>
            </p:cNvPr>
            <p:cNvSpPr/>
            <p:nvPr/>
          </p:nvSpPr>
          <p:spPr>
            <a:xfrm>
              <a:off x="1469985" y="2280213"/>
              <a:ext cx="1192192" cy="67710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1260FFE-ADC5-37A3-B507-579636B7CEBC}"/>
                </a:ext>
              </a:extLst>
            </p:cNvPr>
            <p:cNvSpPr/>
            <p:nvPr/>
          </p:nvSpPr>
          <p:spPr>
            <a:xfrm>
              <a:off x="3614729" y="2347958"/>
              <a:ext cx="1192192" cy="67710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2A8ABE2-23F8-8AF2-8BCF-7E749F93CA64}"/>
                </a:ext>
              </a:extLst>
            </p:cNvPr>
            <p:cNvSpPr/>
            <p:nvPr/>
          </p:nvSpPr>
          <p:spPr>
            <a:xfrm>
              <a:off x="1280862" y="3314220"/>
              <a:ext cx="1192192" cy="67710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8957412-F672-D604-186B-B249B43A12D0}"/>
                </a:ext>
              </a:extLst>
            </p:cNvPr>
            <p:cNvSpPr/>
            <p:nvPr/>
          </p:nvSpPr>
          <p:spPr>
            <a:xfrm>
              <a:off x="1092218" y="4199573"/>
              <a:ext cx="1192192" cy="67710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3B93B1-78F0-49DB-ED1B-E2A985F1E366}"/>
                </a:ext>
              </a:extLst>
            </p:cNvPr>
            <p:cNvSpPr/>
            <p:nvPr/>
          </p:nvSpPr>
          <p:spPr>
            <a:xfrm>
              <a:off x="5192142" y="1893313"/>
              <a:ext cx="1192192" cy="67710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D72F19-4656-554E-8924-0FCB6005E281}"/>
                </a:ext>
              </a:extLst>
            </p:cNvPr>
            <p:cNvSpPr/>
            <p:nvPr/>
          </p:nvSpPr>
          <p:spPr>
            <a:xfrm>
              <a:off x="6384334" y="1823816"/>
              <a:ext cx="1192192" cy="67710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9BD8E6-97AD-B523-4D1D-0A61ACE0098C}"/>
                </a:ext>
              </a:extLst>
            </p:cNvPr>
            <p:cNvSpPr/>
            <p:nvPr/>
          </p:nvSpPr>
          <p:spPr>
            <a:xfrm>
              <a:off x="7385081" y="2487768"/>
              <a:ext cx="1192192" cy="67710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6E0BB35-D061-91AF-1DC6-928E45D1835E}"/>
                </a:ext>
              </a:extLst>
            </p:cNvPr>
            <p:cNvSpPr/>
            <p:nvPr/>
          </p:nvSpPr>
          <p:spPr>
            <a:xfrm>
              <a:off x="7407236" y="3423470"/>
              <a:ext cx="1192192" cy="67710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2E3EEDB-B984-3306-BC17-672973F254A8}"/>
                </a:ext>
              </a:extLst>
            </p:cNvPr>
            <p:cNvSpPr/>
            <p:nvPr/>
          </p:nvSpPr>
          <p:spPr>
            <a:xfrm>
              <a:off x="7539913" y="4359172"/>
              <a:ext cx="1192192" cy="67710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A916664-F28E-45B3-6799-1F6152D89390}"/>
                </a:ext>
              </a:extLst>
            </p:cNvPr>
            <p:cNvSpPr/>
            <p:nvPr/>
          </p:nvSpPr>
          <p:spPr>
            <a:xfrm>
              <a:off x="6679127" y="5082875"/>
              <a:ext cx="1192192" cy="67710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5FD120-2AE3-393F-8A92-21CE8A0DF64E}"/>
              </a:ext>
            </a:extLst>
          </p:cNvPr>
          <p:cNvGrpSpPr/>
          <p:nvPr/>
        </p:nvGrpSpPr>
        <p:grpSpPr>
          <a:xfrm>
            <a:off x="2178388" y="2497488"/>
            <a:ext cx="5535122" cy="2652191"/>
            <a:chOff x="2178388" y="2497488"/>
            <a:chExt cx="5535122" cy="265219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6337091-7FFD-3A47-5169-AB81978866DC}"/>
                </a:ext>
              </a:extLst>
            </p:cNvPr>
            <p:cNvSpPr/>
            <p:nvPr/>
          </p:nvSpPr>
          <p:spPr>
            <a:xfrm>
              <a:off x="6384334" y="2497488"/>
              <a:ext cx="1192192" cy="677108"/>
            </a:xfrm>
            <a:prstGeom prst="ellipse">
              <a:avLst/>
            </a:prstGeom>
            <a:noFill/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67A7DD8-0042-C6AF-0812-ADE4C3F75464}"/>
                </a:ext>
              </a:extLst>
            </p:cNvPr>
            <p:cNvSpPr/>
            <p:nvPr/>
          </p:nvSpPr>
          <p:spPr>
            <a:xfrm>
              <a:off x="6521318" y="4472571"/>
              <a:ext cx="1192192" cy="677108"/>
            </a:xfrm>
            <a:prstGeom prst="ellipse">
              <a:avLst/>
            </a:prstGeom>
            <a:noFill/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4F286EE-69C5-5FA3-8840-04C34E3F276D}"/>
                </a:ext>
              </a:extLst>
            </p:cNvPr>
            <p:cNvSpPr/>
            <p:nvPr/>
          </p:nvSpPr>
          <p:spPr>
            <a:xfrm>
              <a:off x="2178388" y="2935974"/>
              <a:ext cx="1192192" cy="677108"/>
            </a:xfrm>
            <a:prstGeom prst="ellipse">
              <a:avLst/>
            </a:prstGeom>
            <a:noFill/>
            <a:ln w="76200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9200290-9A3F-291B-02E4-FC6C926E560F}"/>
              </a:ext>
            </a:extLst>
          </p:cNvPr>
          <p:cNvGrpSpPr/>
          <p:nvPr/>
        </p:nvGrpSpPr>
        <p:grpSpPr>
          <a:xfrm>
            <a:off x="2178388" y="3245024"/>
            <a:ext cx="5109804" cy="1700927"/>
            <a:chOff x="2178388" y="3245024"/>
            <a:chExt cx="5109804" cy="1700927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D745921-F056-C822-08BB-6E09F4CC74B2}"/>
                </a:ext>
              </a:extLst>
            </p:cNvPr>
            <p:cNvSpPr/>
            <p:nvPr/>
          </p:nvSpPr>
          <p:spPr>
            <a:xfrm>
              <a:off x="6096000" y="3245024"/>
              <a:ext cx="1192192" cy="677108"/>
            </a:xfrm>
            <a:prstGeom prst="ellipse">
              <a:avLst/>
            </a:prstGeom>
            <a:noFill/>
            <a:ln w="1143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8A3CA8F-CFF1-6FFC-0BD6-9B9E78AA7166}"/>
                </a:ext>
              </a:extLst>
            </p:cNvPr>
            <p:cNvSpPr/>
            <p:nvPr/>
          </p:nvSpPr>
          <p:spPr>
            <a:xfrm>
              <a:off x="2178388" y="4268843"/>
              <a:ext cx="1192192" cy="677108"/>
            </a:xfrm>
            <a:prstGeom prst="ellipse">
              <a:avLst/>
            </a:prstGeom>
            <a:noFill/>
            <a:ln w="1143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B126BB5D-21F6-D05D-459B-4416550C405B}"/>
              </a:ext>
            </a:extLst>
          </p:cNvPr>
          <p:cNvSpPr/>
          <p:nvPr/>
        </p:nvSpPr>
        <p:spPr>
          <a:xfrm>
            <a:off x="3143559" y="4999670"/>
            <a:ext cx="1192192" cy="677108"/>
          </a:xfrm>
          <a:prstGeom prst="ellipse">
            <a:avLst/>
          </a:prstGeom>
          <a:noFill/>
          <a:ln w="1428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104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Calibration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C583C-B5E1-4760-AF34-4B54E4380095}"/>
              </a:ext>
            </a:extLst>
          </p:cNvPr>
          <p:cNvSpPr txBox="1"/>
          <p:nvPr/>
        </p:nvSpPr>
        <p:spPr>
          <a:xfrm>
            <a:off x="560070" y="972775"/>
            <a:ext cx="1035786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4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1.Running a fast calibration for an upstream basin</a:t>
            </a:r>
          </a:p>
          <a:p>
            <a:endParaRPr lang="en-US" sz="20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2000" dirty="0"/>
              <a:t>Go to your basin folder and /</a:t>
            </a:r>
            <a:r>
              <a:rPr lang="en-US" sz="2000" dirty="0" err="1"/>
              <a:t>basin_calibration_tool</a:t>
            </a:r>
            <a:endParaRPr lang="en-US" sz="2000" dirty="0"/>
          </a:p>
          <a:p>
            <a:endParaRPr lang="en-US" sz="20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Correcting path in the settings files:</a:t>
            </a:r>
          </a:p>
          <a:p>
            <a:pPr marL="342900" indent="-342900">
              <a:buAutoNum type="arabicParenR"/>
            </a:pP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Settings1_fast.txt</a:t>
            </a: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Set the path name to your computer settings</a:t>
            </a:r>
          </a:p>
          <a:p>
            <a:pPr marL="342900" indent="-342900">
              <a:buAutoNum type="arabicParenR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342900" indent="-342900">
              <a:buAutoNum type="arabicParenR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Set this to: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Tahoma" panose="020B0604030504040204" pitchFamily="34" charset="0"/>
              </a:rPr>
              <a:t>use_multiprocessing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 = 0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2000" dirty="0">
              <a:solidFill>
                <a:srgbClr val="006FC0"/>
              </a:solidFill>
              <a:latin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437A70-162B-6CA5-AB60-6214C2C6B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188" y="3817123"/>
            <a:ext cx="4221251" cy="9945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8B431C-3644-D3B9-8942-09237AE48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7839" y="3936886"/>
            <a:ext cx="7801733" cy="8053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0D1FD6-9FFE-24C7-0DAE-113A16FA2E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189" y="5498822"/>
            <a:ext cx="5892646" cy="38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72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Calibration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C583C-B5E1-4760-AF34-4B54E4380095}"/>
              </a:ext>
            </a:extLst>
          </p:cNvPr>
          <p:cNvSpPr txBox="1"/>
          <p:nvPr/>
        </p:nvSpPr>
        <p:spPr>
          <a:xfrm>
            <a:off x="560070" y="972775"/>
            <a:ext cx="1035786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4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1.Running a fast calibration for an upstream basin</a:t>
            </a:r>
          </a:p>
          <a:p>
            <a:endParaRPr lang="en-US" sz="20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2000" dirty="0"/>
              <a:t>Go to your basin folder and /</a:t>
            </a:r>
            <a:r>
              <a:rPr lang="en-US" sz="2000" dirty="0" err="1"/>
              <a:t>basin_calibration_tool</a:t>
            </a:r>
            <a:r>
              <a:rPr lang="en-US" sz="2000" dirty="0"/>
              <a:t>/templates</a:t>
            </a:r>
          </a:p>
          <a:p>
            <a:endParaRPr lang="en-US" sz="20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Correcting path in the settings files:</a:t>
            </a: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2) settings_morava_1min2.ini</a:t>
            </a: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Set the path name to your computer settings</a:t>
            </a:r>
          </a:p>
          <a:p>
            <a:pPr marL="342900" indent="-342900">
              <a:buAutoNum type="arabicParenR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342900" indent="-342900">
              <a:buAutoNum type="arabicParenR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2000" dirty="0">
              <a:solidFill>
                <a:srgbClr val="006FC0"/>
              </a:solidFill>
              <a:latin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4CFBE4-3318-48B0-C8E9-70C729D62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" y="3511932"/>
            <a:ext cx="8737999" cy="325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58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Calibration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C583C-B5E1-4760-AF34-4B54E4380095}"/>
              </a:ext>
            </a:extLst>
          </p:cNvPr>
          <p:cNvSpPr txBox="1"/>
          <p:nvPr/>
        </p:nvSpPr>
        <p:spPr>
          <a:xfrm>
            <a:off x="560070" y="972775"/>
            <a:ext cx="10357866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4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2.Running a fast calibration for an upstream basin</a:t>
            </a:r>
          </a:p>
          <a:p>
            <a:endParaRPr lang="en-US" sz="20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2000" dirty="0"/>
              <a:t>Go to your basin folder and /</a:t>
            </a:r>
            <a:r>
              <a:rPr lang="en-US" sz="2000" dirty="0" err="1"/>
              <a:t>basin_calibration_tool</a:t>
            </a:r>
            <a:r>
              <a:rPr lang="en-US" sz="2000" dirty="0"/>
              <a:t>/</a:t>
            </a:r>
            <a:endParaRPr lang="en-US" sz="20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Running a fast calibration</a:t>
            </a: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Execute: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</a:rPr>
              <a:t>runsingle.bat     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or    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</a:rPr>
              <a:t>python calibration_single_single.py</a:t>
            </a: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This will launch a fast calibration in an upstream basin (here: G0022)</a:t>
            </a: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342900" indent="-342900">
              <a:buAutoNum type="arabicParenR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2000" dirty="0">
              <a:solidFill>
                <a:srgbClr val="006FC0"/>
              </a:solidFill>
              <a:latin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D82F05-06CC-C245-7B8C-CF74EBC42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70" y="4109692"/>
            <a:ext cx="9124950" cy="246697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7922916B-9A95-BC8A-3E9E-4E73CE89348B}"/>
              </a:ext>
            </a:extLst>
          </p:cNvPr>
          <p:cNvSpPr/>
          <p:nvPr/>
        </p:nvSpPr>
        <p:spPr>
          <a:xfrm>
            <a:off x="7116896" y="5252692"/>
            <a:ext cx="1311007" cy="722140"/>
          </a:xfrm>
          <a:prstGeom prst="ellipse">
            <a:avLst/>
          </a:prstGeom>
          <a:noFill/>
          <a:ln w="920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119A17-26F6-4853-591F-4EFC2041A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80" y="3749350"/>
            <a:ext cx="54483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021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Calibration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C583C-B5E1-4760-AF34-4B54E4380095}"/>
              </a:ext>
            </a:extLst>
          </p:cNvPr>
          <p:cNvSpPr txBox="1"/>
          <p:nvPr/>
        </p:nvSpPr>
        <p:spPr>
          <a:xfrm>
            <a:off x="560070" y="972775"/>
            <a:ext cx="10357866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4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2.Running a fast calibration for an upstream basin</a:t>
            </a:r>
          </a:p>
          <a:p>
            <a:endParaRPr lang="en-US" sz="20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The fast calibration is using only: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- Initial population of 4 (normally ≥ 256)</a:t>
            </a:r>
          </a:p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- 2 generations (normally ≥ 10)</a:t>
            </a:r>
          </a:p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- 2 runs per generation (normally ≥ 32)</a:t>
            </a:r>
          </a:p>
          <a:p>
            <a:endParaRPr lang="en-GB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Tahoma" panose="020B0604030504040204" pitchFamily="34" charset="0"/>
              </a:rPr>
              <a:t>Please stop the run</a:t>
            </a:r>
          </a:p>
          <a:p>
            <a:r>
              <a:rPr lang="en-GB" dirty="0">
                <a:solidFill>
                  <a:srgbClr val="000000"/>
                </a:solidFill>
                <a:latin typeface="Tahoma" panose="020B0604030504040204" pitchFamily="34" charset="0"/>
              </a:rPr>
              <a:t>Change back:</a:t>
            </a:r>
          </a:p>
          <a:p>
            <a:r>
              <a:rPr lang="en-GB" dirty="0" err="1">
                <a:solidFill>
                  <a:srgbClr val="000000"/>
                </a:solidFill>
                <a:latin typeface="Tahoma" panose="020B0604030504040204" pitchFamily="34" charset="0"/>
              </a:rPr>
              <a:t>Use_multiprocessing</a:t>
            </a:r>
            <a:r>
              <a:rPr lang="en-GB" dirty="0">
                <a:solidFill>
                  <a:srgbClr val="000000"/>
                </a:solidFill>
                <a:latin typeface="Tahoma" panose="020B0604030504040204" pitchFamily="34" charset="0"/>
              </a:rPr>
              <a:t> = 1</a:t>
            </a:r>
          </a:p>
          <a:p>
            <a:endParaRPr lang="en-GB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the calibration is splitting the runs for multiprocessing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Run again: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</a:rPr>
              <a:t>runsingle.bat </a:t>
            </a: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342900" indent="-342900">
              <a:buAutoNum type="arabicParenR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2000" dirty="0">
              <a:solidFill>
                <a:srgbClr val="006FC0"/>
              </a:solidFill>
              <a:latin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B3F30A-3831-5D01-7E20-8E431BAEA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150" y="2279008"/>
            <a:ext cx="4514850" cy="3571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59C32F-587C-F26F-0FD7-EA43CC4C0C70}"/>
              </a:ext>
            </a:extLst>
          </p:cNvPr>
          <p:cNvSpPr txBox="1"/>
          <p:nvPr/>
        </p:nvSpPr>
        <p:spPr>
          <a:xfrm>
            <a:off x="7600032" y="1811563"/>
            <a:ext cx="3646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Settings1_fast.txt – last part</a:t>
            </a:r>
            <a:endParaRPr lang="en-GB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6D19F2-A105-65CB-1B09-79FAA8D1B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070" y="5865409"/>
            <a:ext cx="83153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848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Calibration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C583C-B5E1-4760-AF34-4B54E4380095}"/>
              </a:ext>
            </a:extLst>
          </p:cNvPr>
          <p:cNvSpPr txBox="1"/>
          <p:nvPr/>
        </p:nvSpPr>
        <p:spPr>
          <a:xfrm>
            <a:off x="560070" y="972775"/>
            <a:ext cx="10357866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4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2.Running a fast calibration for an upstream basin</a:t>
            </a:r>
          </a:p>
          <a:p>
            <a:endParaRPr lang="en-US" sz="20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The fast calibration is using only: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- Initial population of 4 (normally ≥ 256)</a:t>
            </a:r>
          </a:p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- 2 generations (normally ≥ 10)</a:t>
            </a:r>
          </a:p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- 2 runs per generation (normally ≥ 32)</a:t>
            </a:r>
          </a:p>
          <a:p>
            <a:endParaRPr lang="en-GB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Tahoma" panose="020B0604030504040204" pitchFamily="34" charset="0"/>
              </a:rPr>
              <a:t>Please stop the run</a:t>
            </a:r>
          </a:p>
          <a:p>
            <a:r>
              <a:rPr lang="en-GB" dirty="0">
                <a:solidFill>
                  <a:srgbClr val="000000"/>
                </a:solidFill>
                <a:latin typeface="Tahoma" panose="020B0604030504040204" pitchFamily="34" charset="0"/>
              </a:rPr>
              <a:t>Change back:</a:t>
            </a:r>
          </a:p>
          <a:p>
            <a:r>
              <a:rPr lang="en-GB" dirty="0" err="1">
                <a:solidFill>
                  <a:srgbClr val="000000"/>
                </a:solidFill>
                <a:latin typeface="Tahoma" panose="020B0604030504040204" pitchFamily="34" charset="0"/>
              </a:rPr>
              <a:t>Use_multiprocessing</a:t>
            </a:r>
            <a:r>
              <a:rPr lang="en-GB" dirty="0">
                <a:solidFill>
                  <a:srgbClr val="000000"/>
                </a:solidFill>
                <a:latin typeface="Tahoma" panose="020B0604030504040204" pitchFamily="34" charset="0"/>
              </a:rPr>
              <a:t> = 1</a:t>
            </a:r>
          </a:p>
          <a:p>
            <a:endParaRPr lang="en-GB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the calibration is splitting the runs for multiprocessing</a:t>
            </a:r>
          </a:p>
          <a:p>
            <a:pPr marL="285750" indent="-285750">
              <a:buFont typeface="Wingdings" panose="05000000000000000000" pitchFamily="2" charset="2"/>
              <a:buChar char="è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Run again: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</a:rPr>
              <a:t>runsingle.bat </a:t>
            </a: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pPr marL="342900" indent="-342900">
              <a:buAutoNum type="arabicParenR"/>
            </a:pP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2000" dirty="0">
              <a:solidFill>
                <a:srgbClr val="006FC0"/>
              </a:solidFill>
              <a:latin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9C32F-587C-F26F-0FD7-EA43CC4C0C70}"/>
              </a:ext>
            </a:extLst>
          </p:cNvPr>
          <p:cNvSpPr txBox="1"/>
          <p:nvPr/>
        </p:nvSpPr>
        <p:spPr>
          <a:xfrm>
            <a:off x="7600032" y="1688720"/>
            <a:ext cx="45075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Folder structure in:</a:t>
            </a:r>
          </a:p>
          <a:p>
            <a:r>
              <a:rPr lang="en-US" sz="1600" dirty="0" err="1"/>
              <a:t>morava_calibration_tool</a:t>
            </a:r>
            <a:r>
              <a:rPr lang="en-US" sz="1600" dirty="0"/>
              <a:t>\calibration1\G0022\out</a:t>
            </a:r>
          </a:p>
          <a:p>
            <a:r>
              <a:rPr lang="en-US" sz="1600" dirty="0"/>
              <a:t>at start: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D04680-0B5B-F0A4-F373-56405B1F3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033" y="2473551"/>
            <a:ext cx="1411766" cy="114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56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Calibration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C583C-B5E1-4760-AF34-4B54E4380095}"/>
              </a:ext>
            </a:extLst>
          </p:cNvPr>
          <p:cNvSpPr txBox="1"/>
          <p:nvPr/>
        </p:nvSpPr>
        <p:spPr>
          <a:xfrm>
            <a:off x="560070" y="972775"/>
            <a:ext cx="10357866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4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3. Look at the results</a:t>
            </a:r>
            <a:endParaRPr lang="en-US" sz="20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Your DOS box should look like this</a:t>
            </a: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After the calibration, the subbasin is run again for a greater time period</a:t>
            </a:r>
          </a:p>
          <a:p>
            <a:endParaRPr lang="en-US" sz="2000" dirty="0">
              <a:solidFill>
                <a:srgbClr val="006FC0"/>
              </a:solidFill>
              <a:latin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9C32F-587C-F26F-0FD7-EA43CC4C0C70}"/>
              </a:ext>
            </a:extLst>
          </p:cNvPr>
          <p:cNvSpPr txBox="1"/>
          <p:nvPr/>
        </p:nvSpPr>
        <p:spPr>
          <a:xfrm>
            <a:off x="7600032" y="1688720"/>
            <a:ext cx="45075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Folder structure in:</a:t>
            </a:r>
          </a:p>
          <a:p>
            <a:r>
              <a:rPr lang="en-US" sz="1600" dirty="0" err="1"/>
              <a:t>morava_calibration_tool</a:t>
            </a:r>
            <a:r>
              <a:rPr lang="en-US" sz="1600" dirty="0"/>
              <a:t>\calibration1\G0022\out</a:t>
            </a:r>
          </a:p>
          <a:p>
            <a:r>
              <a:rPr lang="en-US" sz="1600" dirty="0"/>
              <a:t>at end of the calibration: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810C2C-6D54-CD79-818B-04E513054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22" y="2372358"/>
            <a:ext cx="6537159" cy="36945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7348B5-7767-35E6-8D08-0C49D3D79D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6384" y="2591504"/>
            <a:ext cx="20574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78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Calibration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C583C-B5E1-4760-AF34-4B54E4380095}"/>
              </a:ext>
            </a:extLst>
          </p:cNvPr>
          <p:cNvSpPr txBox="1"/>
          <p:nvPr/>
        </p:nvSpPr>
        <p:spPr>
          <a:xfrm>
            <a:off x="560070" y="972775"/>
            <a:ext cx="10357866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4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3. Look at the results</a:t>
            </a:r>
            <a:endParaRPr lang="en-US" sz="20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Execute: </a:t>
            </a:r>
            <a:r>
              <a:rPr lang="en-US" dirty="0">
                <a:solidFill>
                  <a:srgbClr val="0070C0"/>
                </a:solidFill>
                <a:latin typeface="Tahoma" panose="020B0604030504040204" pitchFamily="34" charset="0"/>
              </a:rPr>
              <a:t>runC10.bat     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or</a:t>
            </a:r>
            <a:b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 sz="1400" dirty="0">
                <a:solidFill>
                  <a:srgbClr val="0070C0"/>
                </a:solidFill>
                <a:latin typeface="Tahoma" panose="020B0604030504040204" pitchFamily="34" charset="0"/>
              </a:rPr>
              <a:t>python CAL_10_COMPUTE_STATS_AND_FIGURES_TIME_SERIES.py settings1_fast.txt</a:t>
            </a:r>
            <a:endParaRPr lang="en-US" dirty="0">
              <a:solidFill>
                <a:srgbClr val="0070C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To create a figure in:</a:t>
            </a:r>
          </a:p>
          <a:p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yourbasin_calibration_tool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\calibration1\FIGURES</a:t>
            </a: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This is the single basin calibration:</a:t>
            </a: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For a “real calibration” you have to change the [DEAP]</a:t>
            </a:r>
            <a:b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parameter in settings1_fast</a:t>
            </a:r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2000" dirty="0">
              <a:solidFill>
                <a:srgbClr val="006FC0"/>
              </a:solidFill>
              <a:latin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9C32F-587C-F26F-0FD7-EA43CC4C0C70}"/>
              </a:ext>
            </a:extLst>
          </p:cNvPr>
          <p:cNvSpPr txBox="1"/>
          <p:nvPr/>
        </p:nvSpPr>
        <p:spPr>
          <a:xfrm>
            <a:off x="7959915" y="6261452"/>
            <a:ext cx="45075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G0022_Morava_Velka_Bystrice_.png</a:t>
            </a:r>
          </a:p>
          <a:p>
            <a:endParaRPr lang="en-GB" sz="1600" dirty="0"/>
          </a:p>
          <a:p>
            <a:endParaRPr lang="en-GB" sz="1600" dirty="0"/>
          </a:p>
          <a:p>
            <a:endParaRPr lang="en-GB" sz="1600" dirty="0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E720F229-D63A-4C5F-BFD6-11CA861C47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4495" y="861398"/>
            <a:ext cx="3947435" cy="540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9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Calibration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C583C-B5E1-4760-AF34-4B54E4380095}"/>
              </a:ext>
            </a:extLst>
          </p:cNvPr>
          <p:cNvSpPr txBox="1"/>
          <p:nvPr/>
        </p:nvSpPr>
        <p:spPr>
          <a:xfrm>
            <a:off x="560070" y="972775"/>
            <a:ext cx="10357866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4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4. Some more information</a:t>
            </a:r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Calibration1:	has the results for different subbasin</a:t>
            </a:r>
            <a:b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		in the beginning it should have only inflow, maps, out</a:t>
            </a:r>
          </a:p>
          <a:p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cwatm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:		A copy of the model</a:t>
            </a:r>
          </a:p>
          <a:p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ListPC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:		This has a list of subbasin. If you run top to downstream</a:t>
            </a:r>
            <a:b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		calibration with several computer:</a:t>
            </a:r>
            <a:b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		it tells each computer what is done, what is running </a:t>
            </a:r>
          </a:p>
          <a:p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Observed_data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:	Has the metadata and the discharge timeseries</a:t>
            </a:r>
            <a:b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		of subbasin stations</a:t>
            </a:r>
          </a:p>
          <a:p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Result,staticdata,temp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: Some folders to store some 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inbetween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 data</a:t>
            </a: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Templates:	hold the 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settingsfile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 for calibration with placeholders:</a:t>
            </a:r>
            <a:b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		e.g. 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SnowMeltCoef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 = %snowmelt</a:t>
            </a:r>
            <a:b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		Placeholders are filled in during each calibration run</a:t>
            </a:r>
          </a:p>
          <a:p>
            <a:b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</a:br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2000" dirty="0">
              <a:solidFill>
                <a:srgbClr val="006FC0"/>
              </a:solidFill>
              <a:latin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03369E-EA36-86CE-0231-55307333A0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38"/>
          <a:stretch/>
        </p:blipFill>
        <p:spPr>
          <a:xfrm>
            <a:off x="9075503" y="1065997"/>
            <a:ext cx="2470174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35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Calibration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C583C-B5E1-4760-AF34-4B54E4380095}"/>
              </a:ext>
            </a:extLst>
          </p:cNvPr>
          <p:cNvSpPr txBox="1"/>
          <p:nvPr/>
        </p:nvSpPr>
        <p:spPr>
          <a:xfrm>
            <a:off x="560070" y="972775"/>
            <a:ext cx="10357866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4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4. Some more information</a:t>
            </a:r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CAL_10_COMPUTE_STATS_AND_FIGURES_TIME_SERIES.py:</a:t>
            </a: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			Tool to produce figures for each subbasin</a:t>
            </a: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calibration_main2.py: 	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Prg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 to run a upstream to downstream calibration</a:t>
            </a: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calibration_single2e.py: 	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Prg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 which is executed by calibration_main2.py </a:t>
            </a:r>
            <a:b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			for each subbasin. First the 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upstreams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 then working down</a:t>
            </a: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calibration_single_single.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py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:`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Prg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 which runs a single basin. No of subbasin is hard coded</a:t>
            </a:r>
            <a:b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del_cal1.py:		Deletes all runs in calibration1</a:t>
            </a: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hydroStats.py		Has all the objective functions</a:t>
            </a: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ParamRanges3.csv	Here the parameter and 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thweir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 range are stored</a:t>
            </a:r>
            <a:b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</a:br>
            <a:b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settings1_fast.txt:		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Settings_file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 for a single subbasin</a:t>
            </a:r>
          </a:p>
          <a:p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settings1.txt:		</a:t>
            </a:r>
            <a:r>
              <a:rPr lang="en-US" dirty="0" err="1">
                <a:solidFill>
                  <a:srgbClr val="000000"/>
                </a:solidFill>
                <a:latin typeface="Tahoma" panose="020B0604030504040204" pitchFamily="34" charset="0"/>
              </a:rPr>
              <a:t>Settingsfile</a:t>
            </a:r>
            <a:r>
              <a:rPr lang="en-US" dirty="0">
                <a:solidFill>
                  <a:srgbClr val="000000"/>
                </a:solidFill>
                <a:latin typeface="Tahoma" panose="020B0604030504040204" pitchFamily="34" charset="0"/>
              </a:rPr>
              <a:t> for a top-down calibration</a:t>
            </a:r>
          </a:p>
          <a:p>
            <a:endParaRPr lang="en-US" sz="18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endParaRPr lang="en-US" sz="2000" dirty="0">
              <a:solidFill>
                <a:srgbClr val="006FC0"/>
              </a:solidFill>
              <a:latin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03369E-EA36-86CE-0231-55307333A0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38"/>
          <a:stretch/>
        </p:blipFill>
        <p:spPr>
          <a:xfrm>
            <a:off x="10210832" y="1065997"/>
            <a:ext cx="2470174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7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Calibration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1632370" y="1126730"/>
            <a:ext cx="8686800" cy="4334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dirty="0"/>
              <a:t>0. What you need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1. Introduction into calibration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3. A fast calibration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4. Visualization of the results</a:t>
            </a:r>
          </a:p>
          <a:p>
            <a:pPr marL="342900" indent="-342900" defTabSz="4572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defRPr sz="2800"/>
            </a:pP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44FEC6C-DB2C-48E8-A809-8D084300C8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23"/>
          <a:stretch/>
        </p:blipFill>
        <p:spPr>
          <a:xfrm>
            <a:off x="10405510" y="1220275"/>
            <a:ext cx="1705926" cy="17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1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Calibration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44FEC6C-DB2C-48E8-A809-8D084300C8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23"/>
          <a:stretch/>
        </p:blipFill>
        <p:spPr>
          <a:xfrm>
            <a:off x="10405510" y="1220275"/>
            <a:ext cx="1705926" cy="1790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CC583C-B5E1-4760-AF34-4B54E4380095}"/>
              </a:ext>
            </a:extLst>
          </p:cNvPr>
          <p:cNvSpPr txBox="1"/>
          <p:nvPr/>
        </p:nvSpPr>
        <p:spPr>
          <a:xfrm>
            <a:off x="459486" y="972775"/>
            <a:ext cx="10357866" cy="6309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4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What can go </a:t>
            </a:r>
            <a:r>
              <a:rPr lang="en-US" sz="3200" dirty="0">
                <a:solidFill>
                  <a:srgbClr val="000000"/>
                </a:solidFill>
                <a:latin typeface="Tahoma" panose="020B0604030504040204" pitchFamily="34" charset="0"/>
              </a:rPr>
              <a:t>wrong 1</a:t>
            </a:r>
          </a:p>
          <a:p>
            <a:endParaRPr lang="en-US" sz="20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2000" b="0" i="0" u="none" strike="noStrike" baseline="0" dirty="0">
                <a:latin typeface="Tahoma" panose="020B0604030504040204" pitchFamily="34" charset="0"/>
              </a:rPr>
              <a:t>Run runsingle.bat</a:t>
            </a:r>
            <a:br>
              <a:rPr lang="en-US" sz="2000" b="0" i="0" u="none" strike="noStrike" baseline="0" dirty="0">
                <a:latin typeface="Tahoma" panose="020B0604030504040204" pitchFamily="34" charset="0"/>
              </a:rPr>
            </a:br>
            <a:r>
              <a:rPr lang="en-US" sz="1400" b="0" i="0" u="none" strike="noStrike" baseline="0" dirty="0">
                <a:solidFill>
                  <a:srgbClr val="006FC0"/>
                </a:solidFill>
                <a:latin typeface="Tahoma" panose="020B0604030504040204" pitchFamily="34" charset="0"/>
              </a:rPr>
              <a:t>python calibration_single_single.py</a:t>
            </a:r>
          </a:p>
          <a:p>
            <a:endParaRPr lang="en-US" sz="1400" dirty="0">
              <a:latin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latin typeface="Tahoma" panose="020B0604030504040204" pitchFamily="34" charset="0"/>
              </a:rPr>
              <a:t>Your python version is starting with python3 or you have to put in the full path of your python version</a:t>
            </a:r>
            <a:br>
              <a:rPr lang="en-US" sz="1400" dirty="0">
                <a:latin typeface="Tahoma" panose="020B0604030504040204" pitchFamily="34" charset="0"/>
              </a:rPr>
            </a:br>
            <a:r>
              <a:rPr lang="en-US" sz="1400" dirty="0">
                <a:latin typeface="Tahoma" panose="020B0604030504040204" pitchFamily="34" charset="0"/>
              </a:rPr>
              <a:t>   c:/python38/python3 c</a:t>
            </a:r>
            <a:r>
              <a:rPr lang="en-US" sz="1400" b="0" i="0" u="none" strike="noStrike" baseline="0" dirty="0">
                <a:latin typeface="Tahoma" panose="020B0604030504040204" pitchFamily="34" charset="0"/>
              </a:rPr>
              <a:t>alibration_single_single.py</a:t>
            </a:r>
          </a:p>
          <a:p>
            <a:pPr marL="285750" indent="-285750">
              <a:buFontTx/>
              <a:buChar char="-"/>
            </a:pPr>
            <a:endParaRPr lang="en-US" sz="1400" dirty="0">
              <a:latin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latin typeface="Tahoma" panose="020B0604030504040204" pitchFamily="34" charset="0"/>
              </a:rPr>
              <a:t>You did not change the path in settings file </a:t>
            </a:r>
            <a:r>
              <a:rPr lang="en-US" sz="1400" b="0" i="0" u="none" strike="noStrike" baseline="0" dirty="0">
                <a:latin typeface="Tahoma" panose="020B0604030504040204" pitchFamily="34" charset="0"/>
              </a:rPr>
              <a:t>settings1_fast.txt and templates/settings_morava_1min2.ini</a:t>
            </a:r>
          </a:p>
          <a:p>
            <a:pPr marL="285750" indent="-285750">
              <a:buFontTx/>
              <a:buChar char="-"/>
            </a:pPr>
            <a:endParaRPr lang="en-US" sz="1400" dirty="0">
              <a:latin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400" b="0" i="0" u="none" strike="noStrike" baseline="0" dirty="0">
                <a:latin typeface="Tahoma" panose="020B0604030504040204" pitchFamily="34" charset="0"/>
              </a:rPr>
              <a:t>You did not download the </a:t>
            </a:r>
            <a:r>
              <a:rPr lang="en-US" sz="1400" b="0" i="0" u="none" strike="noStrike" baseline="0" dirty="0" err="1">
                <a:latin typeface="Tahoma" panose="020B0604030504040204" pitchFamily="34" charset="0"/>
              </a:rPr>
              <a:t>meteo</a:t>
            </a:r>
            <a:r>
              <a:rPr lang="en-US" sz="1400" b="0" i="0" u="none" strike="noStrike" baseline="0" dirty="0">
                <a:latin typeface="Tahoma" panose="020B0604030504040204" pitchFamily="34" charset="0"/>
              </a:rPr>
              <a:t> data from </a:t>
            </a:r>
            <a:r>
              <a:rPr lang="en-US" sz="1400" b="0" i="0" u="none" strike="noStrike" baseline="0" dirty="0" err="1">
                <a:latin typeface="Tahoma" panose="020B0604030504040204" pitchFamily="34" charset="0"/>
              </a:rPr>
              <a:t>Sharepoint</a:t>
            </a:r>
            <a:r>
              <a:rPr lang="en-US" sz="1400" b="0" i="0" u="none" strike="noStrike" baseline="0" dirty="0">
                <a:latin typeface="Tahoma" panose="020B0604030504040204" pitchFamily="34" charset="0"/>
              </a:rPr>
              <a:t> or you did not download other data</a:t>
            </a:r>
            <a:br>
              <a:rPr lang="en-US" sz="1400" b="0" i="0" u="none" strike="noStrike" baseline="0" dirty="0">
                <a:latin typeface="Tahoma" panose="020B0604030504040204" pitchFamily="34" charset="0"/>
              </a:rPr>
            </a:br>
            <a:endParaRPr lang="en-US" sz="1400" dirty="0">
              <a:latin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latin typeface="Tahoma" panose="020B0604030504040204" pitchFamily="34" charset="0"/>
              </a:rPr>
              <a:t>You still have problems with the </a:t>
            </a:r>
            <a:r>
              <a:rPr lang="en-US" sz="1400" dirty="0" err="1">
                <a:latin typeface="Tahoma" panose="020B0604030504040204" pitchFamily="34" charset="0"/>
              </a:rPr>
              <a:t>gdal</a:t>
            </a:r>
            <a:r>
              <a:rPr lang="en-US" sz="1400" dirty="0">
                <a:latin typeface="Tahoma" panose="020B0604030504040204" pitchFamily="34" charset="0"/>
              </a:rPr>
              <a:t> library</a:t>
            </a:r>
          </a:p>
          <a:p>
            <a:r>
              <a:rPr lang="en-US" sz="1400" dirty="0">
                <a:latin typeface="Tahoma" panose="020B0604030504040204" pitchFamily="34" charset="0"/>
              </a:rPr>
              <a:t>	- use the newest version of CWatM on </a:t>
            </a:r>
            <a:r>
              <a:rPr lang="en-US" sz="1400" dirty="0" err="1">
                <a:latin typeface="Tahoma" panose="020B0604030504040204" pitchFamily="34" charset="0"/>
              </a:rPr>
              <a:t>Sharepoint</a:t>
            </a:r>
            <a:endParaRPr lang="en-US" sz="1400" dirty="0">
              <a:latin typeface="Tahoma" panose="020B0604030504040204" pitchFamily="34" charset="0"/>
            </a:endParaRPr>
          </a:p>
          <a:p>
            <a:r>
              <a:rPr lang="en-US" sz="1400" dirty="0">
                <a:latin typeface="Tahoma" panose="020B0604030504040204" pitchFamily="34" charset="0"/>
              </a:rPr>
              <a:t>	- install </a:t>
            </a:r>
            <a:r>
              <a:rPr lang="en-US" sz="1400" dirty="0" err="1">
                <a:latin typeface="Tahoma" panose="020B0604030504040204" pitchFamily="34" charset="0"/>
              </a:rPr>
              <a:t>gdal</a:t>
            </a:r>
            <a:r>
              <a:rPr lang="en-US" sz="1400" dirty="0">
                <a:latin typeface="Tahoma" panose="020B0604030504040204" pitchFamily="34" charset="0"/>
              </a:rPr>
              <a:t> like in </a:t>
            </a:r>
            <a:r>
              <a:rPr lang="en-US" sz="1400" dirty="0">
                <a:latin typeface="Tahoma" panose="020B060403050404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https://cwatm.iiasa.ac.at/setup.html#external-libraries</a:t>
            </a:r>
            <a:br>
              <a:rPr lang="en-US" sz="1400" dirty="0">
                <a:latin typeface="Tahoma" panose="020B0604030504040204" pitchFamily="34" charset="0"/>
              </a:rPr>
            </a:br>
            <a:endParaRPr lang="en-US" sz="1400" dirty="0">
              <a:latin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latin typeface="Tahoma" panose="020B0604030504040204" pitchFamily="34" charset="0"/>
              </a:rPr>
              <a:t>You have problems with white space in file names</a:t>
            </a:r>
            <a:br>
              <a:rPr lang="en-US" sz="1400" dirty="0">
                <a:latin typeface="Tahoma" panose="020B0604030504040204" pitchFamily="34" charset="0"/>
              </a:rPr>
            </a:br>
            <a:r>
              <a:rPr lang="en-US" sz="1400" dirty="0">
                <a:latin typeface="Tahoma" panose="020B0604030504040204" pitchFamily="34" charset="0"/>
              </a:rPr>
              <a:t>      Use e.g. “c:/white space/</a:t>
            </a:r>
            <a:r>
              <a:rPr lang="en-US" sz="1400" b="0" i="0" u="none" strike="noStrike" baseline="0" dirty="0">
                <a:latin typeface="Tahoma" panose="020B0604030504040204" pitchFamily="34" charset="0"/>
              </a:rPr>
              <a:t>python.exe” </a:t>
            </a:r>
            <a:r>
              <a:rPr lang="en-US" sz="1400" dirty="0">
                <a:latin typeface="Tahoma" panose="020B0604030504040204" pitchFamily="34" charset="0"/>
              </a:rPr>
              <a:t>c</a:t>
            </a:r>
            <a:r>
              <a:rPr lang="en-US" sz="1400" b="0" i="0" u="none" strike="noStrike" baseline="0" dirty="0">
                <a:latin typeface="Tahoma" panose="020B0604030504040204" pitchFamily="34" charset="0"/>
              </a:rPr>
              <a:t>alibration_single_single.py</a:t>
            </a:r>
          </a:p>
          <a:p>
            <a:endParaRPr lang="en-US" sz="1400" dirty="0">
              <a:latin typeface="Tahoma" panose="020B0604030504040204" pitchFamily="34" charset="0"/>
            </a:endParaRPr>
          </a:p>
          <a:p>
            <a:endParaRPr lang="en-US" sz="1400" dirty="0">
              <a:latin typeface="Tahoma" panose="020B0604030504040204" pitchFamily="34" charset="0"/>
            </a:endParaRPr>
          </a:p>
          <a:p>
            <a:endParaRPr lang="en-US" sz="1400" dirty="0">
              <a:latin typeface="Tahoma" panose="020B0604030504040204" pitchFamily="34" charset="0"/>
            </a:endParaRPr>
          </a:p>
          <a:p>
            <a:endParaRPr lang="en-US" sz="1400" dirty="0">
              <a:latin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</a:endParaRPr>
          </a:p>
          <a:p>
            <a:endParaRPr lang="en-US" sz="2000" b="0" i="0" u="none" strike="noStrike" baseline="0" dirty="0">
              <a:solidFill>
                <a:srgbClr val="006FC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319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Calibration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44FEC6C-DB2C-48E8-A809-8D084300C8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23"/>
          <a:stretch/>
        </p:blipFill>
        <p:spPr>
          <a:xfrm>
            <a:off x="10405510" y="1220275"/>
            <a:ext cx="1705926" cy="1790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CC583C-B5E1-4760-AF34-4B54E4380095}"/>
              </a:ext>
            </a:extLst>
          </p:cNvPr>
          <p:cNvSpPr txBox="1"/>
          <p:nvPr/>
        </p:nvSpPr>
        <p:spPr>
          <a:xfrm>
            <a:off x="468630" y="933782"/>
            <a:ext cx="1035786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4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What can go </a:t>
            </a:r>
            <a:r>
              <a:rPr lang="en-US" sz="3200" dirty="0">
                <a:solidFill>
                  <a:srgbClr val="000000"/>
                </a:solidFill>
                <a:latin typeface="Tahoma" panose="020B0604030504040204" pitchFamily="34" charset="0"/>
              </a:rPr>
              <a:t>wrong 2</a:t>
            </a:r>
          </a:p>
          <a:p>
            <a:endParaRPr lang="en-US" sz="20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2000" i="0" u="none" strike="noStrike" baseline="0" dirty="0">
                <a:latin typeface="Tahoma" panose="020B0604030504040204" pitchFamily="34" charset="0"/>
              </a:rPr>
              <a:t>Run runsingle.bat</a:t>
            </a:r>
            <a:br>
              <a:rPr lang="en-US" sz="2000" i="0" u="none" strike="noStrike" baseline="0" dirty="0">
                <a:latin typeface="Tahoma" panose="020B0604030504040204" pitchFamily="34" charset="0"/>
              </a:rPr>
            </a:br>
            <a:r>
              <a:rPr lang="en-US" sz="1400" i="0" u="none" strike="noStrike" baseline="0" dirty="0">
                <a:solidFill>
                  <a:srgbClr val="006FC0"/>
                </a:solidFill>
                <a:latin typeface="Tahoma" panose="020B0604030504040204" pitchFamily="34" charset="0"/>
              </a:rPr>
              <a:t>python calibration_single_single.py</a:t>
            </a:r>
          </a:p>
          <a:p>
            <a:endParaRPr lang="en-US" sz="1400" dirty="0">
              <a:latin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latin typeface="Tahoma" panose="020B0604030504040204" pitchFamily="34" charset="0"/>
              </a:rPr>
              <a:t>You did not add the libraries </a:t>
            </a:r>
            <a:r>
              <a:rPr lang="en-US" sz="1400" dirty="0" err="1">
                <a:latin typeface="Tahoma" panose="020B0604030504040204" pitchFamily="34" charset="0"/>
              </a:rPr>
              <a:t>deap</a:t>
            </a:r>
            <a:r>
              <a:rPr lang="en-US" sz="1400" dirty="0">
                <a:latin typeface="Tahoma" panose="020B0604030504040204" pitchFamily="34" charset="0"/>
              </a:rPr>
              <a:t>, matplotlib and pandas</a:t>
            </a:r>
          </a:p>
          <a:p>
            <a:pPr marL="285750" indent="-285750">
              <a:buFontTx/>
              <a:buChar char="-"/>
            </a:pPr>
            <a:endParaRPr lang="en-US" sz="1400" dirty="0">
              <a:latin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latin typeface="Tahoma" panose="020B0604030504040204" pitchFamily="34" charset="0"/>
              </a:rPr>
              <a:t>Some results are already in basin/</a:t>
            </a:r>
            <a:r>
              <a:rPr lang="en-US" sz="1400" dirty="0" err="1">
                <a:latin typeface="Tahoma" panose="020B0604030504040204" pitchFamily="34" charset="0"/>
              </a:rPr>
              <a:t>calibrationtool</a:t>
            </a:r>
            <a:r>
              <a:rPr lang="en-US" sz="1400" dirty="0">
                <a:latin typeface="Tahoma" panose="020B0604030504040204" pitchFamily="34" charset="0"/>
              </a:rPr>
              <a:t>/calibration1/G0022</a:t>
            </a:r>
            <a:br>
              <a:rPr lang="en-US" sz="1400" dirty="0">
                <a:latin typeface="Tahoma" panose="020B0604030504040204" pitchFamily="34" charset="0"/>
              </a:rPr>
            </a:br>
            <a:r>
              <a:rPr lang="en-US" sz="1400" dirty="0">
                <a:latin typeface="Tahoma" panose="020B0604030504040204" pitchFamily="34" charset="0"/>
              </a:rPr>
              <a:t>(or the G00?? You are using)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Tahoma" panose="020B0604030504040204" pitchFamily="34" charset="0"/>
              </a:rPr>
              <a:t>delete the files and the /out directory, make a new out directory</a:t>
            </a:r>
          </a:p>
          <a:p>
            <a:pPr marL="285750" indent="-285750">
              <a:buFontTx/>
              <a:buChar char="-"/>
            </a:pPr>
            <a:endParaRPr lang="en-US" sz="1400" dirty="0">
              <a:latin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latin typeface="Tahoma" panose="020B0604030504040204" pitchFamily="34" charset="0"/>
              </a:rPr>
              <a:t>You cannot load the settings files, </a:t>
            </a:r>
            <a:br>
              <a:rPr lang="en-US" sz="1400" dirty="0">
                <a:latin typeface="Tahoma" panose="020B0604030504040204" pitchFamily="34" charset="0"/>
              </a:rPr>
            </a:br>
            <a:r>
              <a:rPr lang="en-US" sz="1400">
                <a:latin typeface="Tahoma" panose="020B0604030504040204" pitchFamily="34" charset="0"/>
              </a:rPr>
              <a:t>Your settings </a:t>
            </a:r>
            <a:r>
              <a:rPr lang="en-US" sz="1400" dirty="0">
                <a:latin typeface="Tahoma" panose="020B0604030504040204" pitchFamily="34" charset="0"/>
              </a:rPr>
              <a:t>file are not stored as utf-8. </a:t>
            </a:r>
            <a:br>
              <a:rPr lang="en-US" sz="1400" dirty="0">
                <a:latin typeface="Tahoma" panose="020B0604030504040204" pitchFamily="34" charset="0"/>
              </a:rPr>
            </a:br>
            <a:endParaRPr lang="en-US" sz="1400" dirty="0">
              <a:latin typeface="Tahoma" panose="020B0604030504040204" pitchFamily="34" charset="0"/>
            </a:endParaRPr>
          </a:p>
          <a:p>
            <a:pPr marL="285750" indent="-285750">
              <a:buFontTx/>
              <a:buChar char="-"/>
            </a:pPr>
            <a:endParaRPr lang="en-US" sz="1400" dirty="0">
              <a:latin typeface="Tahoma" panose="020B0604030504040204" pitchFamily="34" charset="0"/>
            </a:endParaRPr>
          </a:p>
          <a:p>
            <a:endParaRPr lang="en-US" sz="1400" dirty="0">
              <a:latin typeface="Tahoma" panose="020B0604030504040204" pitchFamily="34" charset="0"/>
            </a:endParaRPr>
          </a:p>
          <a:p>
            <a:endParaRPr lang="en-US" sz="1400" dirty="0">
              <a:latin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</a:endParaRPr>
          </a:p>
          <a:p>
            <a:endParaRPr lang="en-US" sz="2000" b="0" i="0" u="none" strike="noStrike" baseline="0" dirty="0">
              <a:solidFill>
                <a:srgbClr val="006FC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895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Calibration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C583C-B5E1-4760-AF34-4B54E4380095}"/>
              </a:ext>
            </a:extLst>
          </p:cNvPr>
          <p:cNvSpPr txBox="1"/>
          <p:nvPr/>
        </p:nvSpPr>
        <p:spPr>
          <a:xfrm>
            <a:off x="459486" y="972775"/>
            <a:ext cx="10357866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4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1.What can go </a:t>
            </a:r>
            <a:r>
              <a:rPr lang="en-US" sz="3200" dirty="0">
                <a:solidFill>
                  <a:srgbClr val="000000"/>
                </a:solidFill>
                <a:latin typeface="Tahoma" panose="020B0604030504040204" pitchFamily="34" charset="0"/>
              </a:rPr>
              <a:t>wrong 3</a:t>
            </a:r>
          </a:p>
          <a:p>
            <a:endParaRPr lang="en-US" sz="2000" b="0" i="0" u="none" strike="noStrike" baseline="0" dirty="0">
              <a:solidFill>
                <a:srgbClr val="000000"/>
              </a:solidFill>
              <a:latin typeface="Tahoma" panose="020B0604030504040204" pitchFamily="34" charset="0"/>
            </a:endParaRPr>
          </a:p>
          <a:p>
            <a:r>
              <a:rPr lang="en-US" sz="2400" b="0" i="0" u="none" strike="noStrike" baseline="0" dirty="0">
                <a:latin typeface="Tahoma" panose="020B0604030504040204" pitchFamily="34" charset="0"/>
              </a:rPr>
              <a:t>Run runsingle.bat</a:t>
            </a:r>
            <a:br>
              <a:rPr lang="en-US" sz="2400" b="0" i="0" u="none" strike="noStrike" baseline="0" dirty="0">
                <a:latin typeface="Tahoma" panose="020B0604030504040204" pitchFamily="34" charset="0"/>
              </a:rPr>
            </a:br>
            <a:r>
              <a:rPr lang="en-US" sz="1600" b="0" i="0" u="none" strike="noStrike" baseline="0" dirty="0">
                <a:solidFill>
                  <a:srgbClr val="006FC0"/>
                </a:solidFill>
                <a:latin typeface="Tahoma" panose="020B0604030504040204" pitchFamily="34" charset="0"/>
              </a:rPr>
              <a:t>python calibration_single_single.py</a:t>
            </a:r>
          </a:p>
          <a:p>
            <a:endParaRPr lang="en-US" sz="1400" dirty="0">
              <a:latin typeface="Tahoma" panose="020B0604030504040204" pitchFamily="34" charset="0"/>
            </a:endParaRPr>
          </a:p>
          <a:p>
            <a:r>
              <a:rPr lang="en-US" sz="1400" dirty="0">
                <a:latin typeface="Tahoma" panose="020B0604030504040204" pitchFamily="34" charset="0"/>
              </a:rPr>
              <a:t>You run it but it crash: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Tahoma" panose="020B0604030504040204" pitchFamily="34" charset="0"/>
              </a:rPr>
              <a:t>Go to </a:t>
            </a:r>
            <a:r>
              <a:rPr lang="en-US" sz="1400" dirty="0" err="1">
                <a:latin typeface="Tahoma" panose="020B0604030504040204" pitchFamily="34" charset="0"/>
              </a:rPr>
              <a:t>basin_calibration_tool</a:t>
            </a:r>
            <a:r>
              <a:rPr lang="en-US" sz="1400" dirty="0">
                <a:latin typeface="Tahoma" panose="020B0604030504040204" pitchFamily="34" charset="0"/>
              </a:rPr>
              <a:t>/calibration1/G00??/out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Tahoma" panose="020B0604030504040204" pitchFamily="34" charset="0"/>
              </a:rPr>
              <a:t>Is there a folder 00_000?</a:t>
            </a:r>
          </a:p>
          <a:p>
            <a:r>
              <a:rPr lang="en-US" sz="1400" dirty="0">
                <a:latin typeface="Tahoma" panose="020B0604030504040204" pitchFamily="34" charset="0"/>
              </a:rPr>
              <a:t>	No: bad, go back to what can go wrong 2</a:t>
            </a:r>
          </a:p>
          <a:p>
            <a:r>
              <a:rPr lang="en-US" sz="1400" dirty="0">
                <a:latin typeface="Tahoma" panose="020B0604030504040204" pitchFamily="34" charset="0"/>
              </a:rPr>
              <a:t>	yes: good, go into 00_000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latin typeface="Tahoma" panose="020B0604030504040204" pitchFamily="34" charset="0"/>
              </a:rPr>
              <a:t>Inside 00_000 there is a file runpy00_000.bat</a:t>
            </a:r>
          </a:p>
          <a:p>
            <a:r>
              <a:rPr lang="en-US" sz="1400" dirty="0">
                <a:latin typeface="Tahoma" panose="020B0604030504040204" pitchFamily="34" charset="0"/>
              </a:rPr>
              <a:t>	type </a:t>
            </a:r>
            <a:r>
              <a:rPr lang="en-US" sz="1400" dirty="0" err="1">
                <a:latin typeface="Tahoma" panose="020B0604030504040204" pitchFamily="34" charset="0"/>
              </a:rPr>
              <a:t>cmd</a:t>
            </a:r>
            <a:r>
              <a:rPr lang="en-US" sz="1400" dirty="0">
                <a:latin typeface="Tahoma" panose="020B0604030504040204" pitchFamily="34" charset="0"/>
              </a:rPr>
              <a:t> in the explorer to start a new DOS box</a:t>
            </a:r>
          </a:p>
          <a:p>
            <a:r>
              <a:rPr lang="en-US" sz="1400" dirty="0">
                <a:latin typeface="Tahoma" panose="020B0604030504040204" pitchFamily="34" charset="0"/>
              </a:rPr>
              <a:t>	type runpy00_000.bat and execute</a:t>
            </a:r>
          </a:p>
          <a:p>
            <a:r>
              <a:rPr lang="en-US" sz="1400" dirty="0">
                <a:latin typeface="Tahoma" panose="020B0604030504040204" pitchFamily="34" charset="0"/>
              </a:rPr>
              <a:t>	</a:t>
            </a:r>
          </a:p>
          <a:p>
            <a:r>
              <a:rPr lang="en-US" sz="1400" dirty="0">
                <a:latin typeface="Tahoma" panose="020B0604030504040204" pitchFamily="34" charset="0"/>
              </a:rPr>
              <a:t>	</a:t>
            </a:r>
            <a:r>
              <a:rPr lang="en-US" sz="1400" dirty="0" err="1">
                <a:latin typeface="Tahoma" panose="020B0604030504040204" pitchFamily="34" charset="0"/>
              </a:rPr>
              <a:t>CWatm</a:t>
            </a:r>
            <a:r>
              <a:rPr lang="en-US" sz="1400" dirty="0">
                <a:latin typeface="Tahoma" panose="020B0604030504040204" pitchFamily="34" charset="0"/>
              </a:rPr>
              <a:t> is running?</a:t>
            </a:r>
          </a:p>
          <a:p>
            <a:r>
              <a:rPr lang="en-US" sz="1400" dirty="0">
                <a:latin typeface="Tahoma" panose="020B0604030504040204" pitchFamily="34" charset="0"/>
              </a:rPr>
              <a:t>	Yes: very good – check if the observed data in </a:t>
            </a:r>
            <a:br>
              <a:rPr lang="en-US" sz="1400" dirty="0">
                <a:latin typeface="Tahoma" panose="020B0604030504040204" pitchFamily="34" charset="0"/>
              </a:rPr>
            </a:br>
            <a:r>
              <a:rPr lang="en-US" sz="1400" dirty="0">
                <a:latin typeface="Tahoma" panose="020B0604030504040204" pitchFamily="34" charset="0"/>
              </a:rPr>
              <a:t>		 </a:t>
            </a:r>
            <a:r>
              <a:rPr lang="en-US" sz="1400" dirty="0" err="1">
                <a:latin typeface="Tahoma" panose="020B0604030504040204" pitchFamily="34" charset="0"/>
              </a:rPr>
              <a:t>basin_calibration_tool</a:t>
            </a:r>
            <a:r>
              <a:rPr lang="en-US" sz="1400" dirty="0">
                <a:latin typeface="Tahoma" panose="020B0604030504040204" pitchFamily="34" charset="0"/>
              </a:rPr>
              <a:t> \</a:t>
            </a:r>
            <a:r>
              <a:rPr lang="en-US" sz="1400" dirty="0" err="1">
                <a:latin typeface="Tahoma" panose="020B0604030504040204" pitchFamily="34" charset="0"/>
              </a:rPr>
              <a:t>observed_data</a:t>
            </a:r>
            <a:r>
              <a:rPr lang="en-US" sz="1400" dirty="0">
                <a:latin typeface="Tahoma" panose="020B0604030504040204" pitchFamily="34" charset="0"/>
              </a:rPr>
              <a:t>/ qgis_yourbasin_5.csv are in right format</a:t>
            </a:r>
          </a:p>
          <a:p>
            <a:r>
              <a:rPr lang="en-US" sz="1400" dirty="0">
                <a:latin typeface="Tahoma" panose="020B0604030504040204" pitchFamily="34" charset="0"/>
              </a:rPr>
              <a:t>	No: change settings_fast-Run00_000.ini (e.g. path name) till CWatM is running</a:t>
            </a:r>
            <a:br>
              <a:rPr lang="en-US" sz="1400" dirty="0">
                <a:latin typeface="Tahoma" panose="020B0604030504040204" pitchFamily="34" charset="0"/>
              </a:rPr>
            </a:br>
            <a:r>
              <a:rPr lang="en-US" sz="1400" dirty="0">
                <a:latin typeface="Tahoma" panose="020B0604030504040204" pitchFamily="34" charset="0"/>
              </a:rPr>
              <a:t>		copy the changes into templates/settings.ini</a:t>
            </a:r>
            <a:br>
              <a:rPr lang="en-US" sz="1400" dirty="0">
                <a:latin typeface="Tahoma" panose="020B0604030504040204" pitchFamily="34" charset="0"/>
              </a:rPr>
            </a:br>
            <a:endParaRPr lang="en-US" sz="1400" dirty="0">
              <a:latin typeface="Tahoma" panose="020B0604030504040204" pitchFamily="34" charset="0"/>
            </a:endParaRPr>
          </a:p>
          <a:p>
            <a:br>
              <a:rPr lang="en-US" sz="1400" dirty="0">
                <a:latin typeface="Tahoma" panose="020B0604030504040204" pitchFamily="34" charset="0"/>
              </a:rPr>
            </a:br>
            <a:endParaRPr lang="en-US" sz="1400" dirty="0">
              <a:latin typeface="Tahoma" panose="020B0604030504040204" pitchFamily="34" charset="0"/>
            </a:endParaRPr>
          </a:p>
          <a:p>
            <a:endParaRPr lang="en-US" sz="1400" dirty="0">
              <a:latin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</a:endParaRPr>
          </a:p>
          <a:p>
            <a:endParaRPr lang="en-US" sz="2000" b="0" i="0" u="none" strike="noStrike" baseline="0" dirty="0">
              <a:solidFill>
                <a:srgbClr val="006FC0"/>
              </a:solidFill>
              <a:latin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F061DF-7EEA-77AC-2F16-205B1CABDA29}"/>
              </a:ext>
            </a:extLst>
          </p:cNvPr>
          <p:cNvSpPr txBox="1"/>
          <p:nvPr/>
        </p:nvSpPr>
        <p:spPr>
          <a:xfrm>
            <a:off x="6716654" y="1951672"/>
            <a:ext cx="60978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Tahoma" panose="020B0604030504040204" pitchFamily="34" charset="0"/>
              </a:rPr>
              <a:t>Please have a look at:</a:t>
            </a:r>
          </a:p>
          <a:p>
            <a:r>
              <a:rPr lang="en-US" sz="1800" b="0" i="0" u="none" strike="noStrike" baseline="0" dirty="0">
                <a:solidFill>
                  <a:srgbClr val="006FC0"/>
                </a:solidFill>
                <a:latin typeface="Tahoma" panose="020B0604030504040204" pitchFamily="34" charset="0"/>
              </a:rPr>
              <a:t>https://cwatm.iiasa.ac.at/calibration.html</a:t>
            </a:r>
          </a:p>
          <a:p>
            <a:r>
              <a:rPr lang="en-US" sz="1800" b="0" i="0" u="none" strike="noStrike" baseline="0" dirty="0">
                <a:solidFill>
                  <a:srgbClr val="006FC0"/>
                </a:solidFill>
                <a:latin typeface="Tahoma" panose="020B0604030504040204" pitchFamily="34" charset="0"/>
              </a:rPr>
              <a:t>https://cwatm.iiasa.ac.at/calibration_tutorial.html</a:t>
            </a:r>
          </a:p>
          <a:p>
            <a:endParaRPr lang="en-US" sz="1800" b="0" i="0" u="none" strike="noStrike" baseline="0" dirty="0">
              <a:solidFill>
                <a:srgbClr val="006FC0"/>
              </a:solidFill>
              <a:latin typeface="Tahoma" panose="020B0604030504040204" pitchFamily="34" charset="0"/>
            </a:endParaRPr>
          </a:p>
          <a:p>
            <a:endParaRPr lang="en-US" sz="1800" dirty="0">
              <a:solidFill>
                <a:srgbClr val="006FC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501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Calibration 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sp>
        <p:nvSpPr>
          <p:cNvPr id="3" name="Determine the impact of different policies on the future behavior of some real system…">
            <a:extLst>
              <a:ext uri="{FF2B5EF4-FFF2-40B4-BE49-F238E27FC236}">
                <a16:creationId xmlns:a16="http://schemas.microsoft.com/office/drawing/2014/main" id="{33677E76-ECF5-4F7D-B13A-F372C3169ACE}"/>
              </a:ext>
            </a:extLst>
          </p:cNvPr>
          <p:cNvSpPr txBox="1">
            <a:spLocks/>
          </p:cNvSpPr>
          <p:nvPr/>
        </p:nvSpPr>
        <p:spPr>
          <a:xfrm>
            <a:off x="1632370" y="1126730"/>
            <a:ext cx="8686800" cy="43347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0. What you need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Python 3.7 - 3.12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CWatM</a:t>
            </a:r>
            <a:r>
              <a:rPr lang="en-US" dirty="0"/>
              <a:t> running as python version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• additional library: </a:t>
            </a:r>
            <a:r>
              <a:rPr lang="en-US" dirty="0" err="1"/>
              <a:t>deap</a:t>
            </a:r>
            <a:br>
              <a:rPr lang="en-US" dirty="0"/>
            </a:br>
            <a:r>
              <a:rPr lang="en-US" dirty="0"/>
              <a:t>	pip install </a:t>
            </a:r>
            <a:r>
              <a:rPr lang="en-US" dirty="0" err="1"/>
              <a:t>deap</a:t>
            </a:r>
            <a:r>
              <a:rPr lang="en-US" dirty="0"/>
              <a:t> (or </a:t>
            </a:r>
            <a:r>
              <a:rPr lang="en-US" dirty="0" err="1"/>
              <a:t>conda</a:t>
            </a:r>
            <a:r>
              <a:rPr lang="en-US" dirty="0"/>
              <a:t> install </a:t>
            </a:r>
            <a:r>
              <a:rPr lang="en-US" dirty="0" err="1"/>
              <a:t>deap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and the library: matplotlib</a:t>
            </a:r>
          </a:p>
          <a:p>
            <a:pPr marL="0" indent="0" defTabSz="457200">
              <a:lnSpc>
                <a:spcPct val="150000"/>
              </a:lnSpc>
              <a:spcBef>
                <a:spcPts val="600"/>
              </a:spcBef>
              <a:buNone/>
              <a:defRPr sz="2800"/>
            </a:pP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44FEC6C-DB2C-48E8-A809-8D084300C8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23"/>
          <a:stretch/>
        </p:blipFill>
        <p:spPr>
          <a:xfrm>
            <a:off x="10405510" y="1220275"/>
            <a:ext cx="1705926" cy="17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Calibration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44FEC6C-DB2C-48E8-A809-8D084300C8D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23"/>
          <a:stretch/>
        </p:blipFill>
        <p:spPr>
          <a:xfrm>
            <a:off x="10405510" y="1220275"/>
            <a:ext cx="1705926" cy="17909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F0917C-4CCA-4BAA-9D33-0D28D7A18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899" y="2396367"/>
            <a:ext cx="9569071" cy="28112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5AE21C-51FC-470F-ADAC-9F782E200220}"/>
              </a:ext>
            </a:extLst>
          </p:cNvPr>
          <p:cNvSpPr txBox="1"/>
          <p:nvPr/>
        </p:nvSpPr>
        <p:spPr>
          <a:xfrm>
            <a:off x="614766" y="1469443"/>
            <a:ext cx="8437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Finding a parameter set which represents the observed discharge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3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773" y="173103"/>
            <a:ext cx="10658856" cy="102325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sz="4000" dirty="0"/>
              <a:t>Calibration CWatM</a:t>
            </a:r>
            <a:br>
              <a:rPr lang="en-US" dirty="0"/>
            </a:br>
            <a:br>
              <a:rPr lang="en-US" sz="3600" dirty="0"/>
            </a:br>
            <a:r>
              <a:rPr lang="en-US" sz="3600" dirty="0"/>
              <a:t>Parameters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BE72-BFB2-4DCD-AE6F-74C058E3833F}" type="slidenum">
              <a:rPr lang="en-US" smtClean="0"/>
              <a:t>5</a:t>
            </a:fld>
            <a:endParaRPr lang="en-US" dirty="0"/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81D6EB13-0EE4-4483-AF0F-81290A79E3E5}"/>
              </a:ext>
            </a:extLst>
          </p:cNvPr>
          <p:cNvSpPr txBox="1"/>
          <p:nvPr/>
        </p:nvSpPr>
        <p:spPr>
          <a:xfrm>
            <a:off x="278773" y="2038335"/>
            <a:ext cx="756826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400" dirty="0">
                <a:effectLst/>
              </a:rPr>
              <a:t>13 parameters are calibrated:</a:t>
            </a:r>
          </a:p>
          <a:p>
            <a:r>
              <a:rPr lang="en-US" sz="1400" b="1" dirty="0">
                <a:effectLst/>
              </a:rPr>
              <a:t>Snow</a:t>
            </a:r>
          </a:p>
          <a:p>
            <a:pPr marL="342900" indent="-342900">
              <a:buAutoNum type="arabicPeriod"/>
            </a:pPr>
            <a:r>
              <a:rPr lang="en-US" sz="1400" dirty="0" err="1"/>
              <a:t>Snowfactor</a:t>
            </a:r>
            <a:r>
              <a:rPr lang="en-US" sz="1400" dirty="0"/>
              <a:t> as a factor to amount of snow</a:t>
            </a:r>
          </a:p>
          <a:p>
            <a:pPr marL="342900" indent="-342900">
              <a:buAutoNum type="arabicPeriod"/>
            </a:pPr>
            <a:r>
              <a:rPr lang="en-US" sz="1400" dirty="0" err="1"/>
              <a:t>SnowMelt</a:t>
            </a:r>
            <a:r>
              <a:rPr lang="en-US" sz="1400" dirty="0"/>
              <a:t>: day-degree factor how much snow is melted per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℃</a:t>
            </a:r>
            <a:endParaRPr lang="en-US" sz="1400" dirty="0">
              <a:effectLst/>
            </a:endParaRPr>
          </a:p>
          <a:p>
            <a:r>
              <a:rPr lang="en-US" sz="1400" b="1" dirty="0">
                <a:effectLst/>
              </a:rPr>
              <a:t>Evapotranspiration</a:t>
            </a:r>
            <a:endParaRPr lang="en-US" sz="1400" dirty="0">
              <a:effectLst/>
            </a:endParaRPr>
          </a:p>
          <a:p>
            <a:r>
              <a:rPr lang="en-US" sz="1400" dirty="0">
                <a:effectLst/>
              </a:rPr>
              <a:t>3. Crop factor as an adjustment to crop evapotranspiration</a:t>
            </a:r>
          </a:p>
          <a:p>
            <a:r>
              <a:rPr lang="en-US" sz="1400" b="1" dirty="0">
                <a:effectLst/>
              </a:rPr>
              <a:t>Soil</a:t>
            </a:r>
            <a:endParaRPr lang="en-US" sz="1400" dirty="0">
              <a:effectLst/>
            </a:endParaRPr>
          </a:p>
          <a:p>
            <a:r>
              <a:rPr lang="en-US" sz="1400" dirty="0">
                <a:effectLst/>
              </a:rPr>
              <a:t>4. </a:t>
            </a:r>
            <a:r>
              <a:rPr lang="en-US" sz="1400" dirty="0" err="1">
                <a:effectLst/>
              </a:rPr>
              <a:t>ksatfactor</a:t>
            </a:r>
            <a:r>
              <a:rPr lang="en-US" sz="1400" dirty="0">
                <a:effectLst/>
              </a:rPr>
              <a:t>: a factor for the conductivity of soil of soil layer 1 and 2</a:t>
            </a:r>
          </a:p>
          <a:p>
            <a:r>
              <a:rPr lang="en-US" sz="1400" dirty="0"/>
              <a:t>5. </a:t>
            </a:r>
            <a:r>
              <a:rPr lang="en-US" sz="1400" dirty="0" err="1"/>
              <a:t>soilfactor</a:t>
            </a:r>
            <a:r>
              <a:rPr lang="en-US" sz="1400" dirty="0"/>
              <a:t>: a factor to the depth of soil layer 2</a:t>
            </a:r>
            <a:endParaRPr lang="en-US" sz="1400" dirty="0">
              <a:effectLst/>
            </a:endParaRPr>
          </a:p>
          <a:p>
            <a:r>
              <a:rPr lang="en-US" sz="1400" dirty="0">
                <a:effectLst/>
              </a:rPr>
              <a:t>6. Preferential bypass flow: empirical shape parameter of the preferential flow relation</a:t>
            </a:r>
          </a:p>
          <a:p>
            <a:r>
              <a:rPr lang="en-US" sz="1400" dirty="0">
                <a:effectLst/>
              </a:rPr>
              <a:t>7. Infiltration capacity parameter: empirical shape parameter b of the ARNO model</a:t>
            </a:r>
          </a:p>
          <a:p>
            <a:r>
              <a:rPr lang="en-US" sz="1400" b="1" dirty="0">
                <a:effectLst/>
              </a:rPr>
              <a:t>Groundwater</a:t>
            </a:r>
            <a:endParaRPr lang="en-US" sz="1400" dirty="0">
              <a:effectLst/>
            </a:endParaRPr>
          </a:p>
          <a:p>
            <a:r>
              <a:rPr lang="en-US" sz="1400" dirty="0">
                <a:effectLst/>
              </a:rPr>
              <a:t>8. Interflow factor: factor to adjust the amount which percolates from interflow to groundwater</a:t>
            </a:r>
          </a:p>
          <a:p>
            <a:r>
              <a:rPr lang="en-US" sz="1400" dirty="0">
                <a:effectLst/>
              </a:rPr>
              <a:t>9. Recession coefficient: how fast is groundwater translated into baseflow</a:t>
            </a:r>
          </a:p>
          <a:p>
            <a:r>
              <a:rPr lang="en-US" sz="1400" b="1" dirty="0">
                <a:effectLst/>
              </a:rPr>
              <a:t>Routing</a:t>
            </a:r>
          </a:p>
          <a:p>
            <a:r>
              <a:rPr lang="en-US" sz="1400" dirty="0"/>
              <a:t>10. Runoff concentration: how fast is the runoff at the outlet of a grid cell</a:t>
            </a:r>
            <a:endParaRPr lang="en-US" sz="1400" dirty="0">
              <a:effectLst/>
            </a:endParaRPr>
          </a:p>
          <a:p>
            <a:r>
              <a:rPr lang="en-US" sz="1400" dirty="0">
                <a:effectLst/>
              </a:rPr>
              <a:t>11. Channel Manning’s n factor: a factor roughness in channel routing</a:t>
            </a:r>
          </a:p>
          <a:p>
            <a:r>
              <a:rPr lang="en-US" sz="1400" b="1" dirty="0">
                <a:effectLst/>
              </a:rPr>
              <a:t>Reservoir &amp; lakes</a:t>
            </a:r>
            <a:endParaRPr lang="en-US" sz="1400" dirty="0">
              <a:effectLst/>
            </a:endParaRPr>
          </a:p>
          <a:p>
            <a:r>
              <a:rPr lang="en-US" sz="1400" dirty="0">
                <a:effectLst/>
              </a:rPr>
              <a:t>12. Normal storage limit: the fraction of storage capacity used as normal storage limit</a:t>
            </a:r>
          </a:p>
          <a:p>
            <a:r>
              <a:rPr lang="en-US" sz="1400" dirty="0">
                <a:effectLst/>
              </a:rPr>
              <a:t>13. Lake A factor : factor to channel width and weir coefficient as a part of the </a:t>
            </a:r>
            <a:r>
              <a:rPr lang="en-US" sz="1400" dirty="0" err="1">
                <a:effectLst/>
              </a:rPr>
              <a:t>Poleni</a:t>
            </a:r>
            <a:r>
              <a:rPr lang="en-US" sz="1400" dirty="0">
                <a:effectLst/>
              </a:rPr>
              <a:t> weir </a:t>
            </a:r>
            <a:br>
              <a:rPr lang="en-US" sz="1400" dirty="0">
                <a:effectLst/>
              </a:rPr>
            </a:br>
            <a:r>
              <a:rPr lang="en-US" sz="1400" dirty="0">
                <a:effectLst/>
              </a:rPr>
              <a:t>       equation</a:t>
            </a:r>
          </a:p>
          <a:p>
            <a:endParaRPr lang="en-US" sz="1400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0EE7DD0C-FE0B-4F71-8DB8-D4FF0B14D3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39"/>
          <a:stretch/>
        </p:blipFill>
        <p:spPr>
          <a:xfrm>
            <a:off x="8457574" y="968541"/>
            <a:ext cx="2575383" cy="5370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928EC5-A322-4ABE-B94C-D42E11578328}"/>
              </a:ext>
            </a:extLst>
          </p:cNvPr>
          <p:cNvSpPr txBox="1"/>
          <p:nvPr/>
        </p:nvSpPr>
        <p:spPr>
          <a:xfrm>
            <a:off x="8566873" y="5886089"/>
            <a:ext cx="4042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effectLst/>
              </a:rPr>
              <a:t>Parameter space for a calibration runs</a:t>
            </a:r>
          </a:p>
        </p:txBody>
      </p:sp>
    </p:spTree>
    <p:extLst>
      <p:ext uri="{BB962C8B-B14F-4D97-AF65-F5344CB8AC3E}">
        <p14:creationId xmlns:p14="http://schemas.microsoft.com/office/powerpoint/2010/main" val="2608886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773" y="173103"/>
            <a:ext cx="10658856" cy="102325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sz="4000" dirty="0"/>
              <a:t>Calibration CWatM</a:t>
            </a:r>
            <a:br>
              <a:rPr lang="en-US" dirty="0"/>
            </a:br>
            <a:br>
              <a:rPr lang="en-US" sz="3600" dirty="0"/>
            </a:br>
            <a:r>
              <a:rPr lang="en-US" sz="3600" dirty="0"/>
              <a:t>Objective function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BE72-BFB2-4DCD-AE6F-74C058E3833F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Picture 6" descr="Graphical user interface, application, histogram&#10;&#10;Description automatically generated">
            <a:extLst>
              <a:ext uri="{FF2B5EF4-FFF2-40B4-BE49-F238E27FC236}">
                <a16:creationId xmlns:a16="http://schemas.microsoft.com/office/drawing/2014/main" id="{F59B2350-74B7-4E3F-82AD-81BF26EE182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88"/>
          <a:stretch/>
        </p:blipFill>
        <p:spPr>
          <a:xfrm>
            <a:off x="7481860" y="1387535"/>
            <a:ext cx="4537687" cy="41783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8">
                <a:extLst>
                  <a:ext uri="{FF2B5EF4-FFF2-40B4-BE49-F238E27FC236}">
                    <a16:creationId xmlns:a16="http://schemas.microsoft.com/office/drawing/2014/main" id="{81D6EB13-0EE4-4483-AF0F-81290A79E3E5}"/>
                  </a:ext>
                </a:extLst>
              </p:cNvPr>
              <p:cNvSpPr txBox="1"/>
              <p:nvPr/>
            </p:nvSpPr>
            <p:spPr>
              <a:xfrm>
                <a:off x="278773" y="2038335"/>
                <a:ext cx="7568268" cy="4498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effectLst/>
                  </a:rPr>
                  <a:t>Discharge:</a:t>
                </a:r>
              </a:p>
              <a:p>
                <a:r>
                  <a:rPr lang="en-US" sz="2000" dirty="0">
                    <a:effectLst/>
                  </a:rPr>
                  <a:t>Daily pairs of observed and simulated discharge at gauging stations</a:t>
                </a:r>
              </a:p>
              <a:p>
                <a:endParaRPr lang="en-US" sz="2000" dirty="0">
                  <a:effectLst/>
                </a:endParaRPr>
              </a:p>
              <a:p>
                <a:r>
                  <a:rPr lang="en-US" sz="2000" dirty="0">
                    <a:effectLst/>
                  </a:rPr>
                  <a:t>Objective function:</a:t>
                </a:r>
                <a:br>
                  <a:rPr lang="en-US" sz="2000" dirty="0">
                    <a:effectLst/>
                  </a:rPr>
                </a:br>
                <a:r>
                  <a:rPr lang="en-US" sz="2000" dirty="0">
                    <a:effectLst/>
                  </a:rPr>
                  <a:t>Modified version of the Kling-Gupta Efficiency (Kling et al., 2012), </a:t>
                </a:r>
              </a:p>
              <a:p>
                <a:r>
                  <a:rPr lang="en-US" sz="2000" dirty="0">
                    <a:effectLst/>
                  </a:rPr>
                  <a:t> 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100">
                        <a:effectLst/>
                        <a:latin typeface="Cambria Math" panose="02040503050406030204" pitchFamily="18" charset="0"/>
                      </a:rPr>
                      <m:t>KGE</m:t>
                    </m:r>
                    <m:r>
                      <a:rPr lang="en-GB" sz="1100">
                        <a:effectLst/>
                        <a:latin typeface="Cambria Math" panose="02040503050406030204" pitchFamily="18" charset="0"/>
                      </a:rPr>
                      <m:t>’=1</m:t>
                    </m:r>
                    <m:r>
                      <a:rPr lang="en-GB" sz="1100" i="1"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100">
                        <a:effectLst/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100" i="1">
                                    <a:effectLst/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GB" sz="1100" i="1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GB" sz="1100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1100">
                            <a:effectLst/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GB" sz="1100">
                                    <a:effectLst/>
                                    <a:latin typeface="Cambria Math" panose="02040503050406030204" pitchFamily="18" charset="0"/>
                                  </a:rPr>
                                  <m:t>β</m:t>
                                </m:r>
                                <m:r>
                                  <a:rPr lang="en-GB" sz="1100" i="1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1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GB" sz="110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1100">
                            <a:effectLst/>
                            <a:latin typeface="Cambria Math" panose="02040503050406030204" pitchFamily="18" charset="0"/>
                          </a:rPr>
                          <m:t> + </m:t>
                        </m:r>
                        <m:sSup>
                          <m:sSup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1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GB" sz="1100">
                                    <a:effectLst/>
                                    <a:latin typeface="Cambria Math" panose="02040503050406030204" pitchFamily="18" charset="0"/>
                                  </a:rPr>
                                  <m:t>γ</m:t>
                                </m:r>
                                <m:r>
                                  <a:rPr lang="en-GB" sz="1100" i="1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10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  <m:sup>
                            <m:r>
                              <a:rPr lang="en-GB" sz="1100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GB" sz="1100" dirty="0">
                    <a:effectLst/>
                  </a:rPr>
                  <a:t> </a:t>
                </a:r>
                <a:endParaRPr lang="en-US" sz="1100" dirty="0">
                  <a:effectLst/>
                </a:endParaRPr>
              </a:p>
              <a:p>
                <a:r>
                  <a:rPr lang="en-GB" sz="2000" dirty="0">
                    <a:effectLst/>
                  </a:rPr>
                  <a:t> </a:t>
                </a:r>
                <a:r>
                  <a:rPr lang="en-US" sz="2000" dirty="0">
                    <a:effectLst/>
                  </a:rPr>
                  <a:t>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100">
                        <a:effectLst/>
                        <a:latin typeface="Cambria Math" panose="02040503050406030204" pitchFamily="18" charset="0"/>
                      </a:rPr>
                      <m:t>β</m:t>
                    </m:r>
                    <m:r>
                      <a:rPr lang="en-GB" sz="1100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100">
                                <a:effectLst/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100">
                                <a:effectLst/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100">
                                <a:effectLst/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100">
                                <a:effectLst/>
                                <a:latin typeface="Cambria Math" panose="02040503050406030204" pitchFamily="18" charset="0"/>
                              </a:rPr>
                              <m:t>o</m:t>
                            </m:r>
                          </m:sub>
                        </m:sSub>
                      </m:den>
                    </m:f>
                    <m:r>
                      <a:rPr lang="en-GB" sz="1100">
                        <a:effectLst/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GB" sz="1100">
                        <a:effectLst/>
                        <a:latin typeface="Cambria Math" panose="02040503050406030204" pitchFamily="18" charset="0"/>
                      </a:rPr>
                      <m:t>and</m:t>
                    </m:r>
                    <m:r>
                      <a:rPr lang="en-GB" sz="1100">
                        <a:effectLst/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GB" sz="1100">
                        <a:effectLst/>
                        <a:latin typeface="Cambria Math" panose="02040503050406030204" pitchFamily="18" charset="0"/>
                      </a:rPr>
                      <m:t>γ</m:t>
                    </m:r>
                    <m:r>
                      <a:rPr lang="en-GB" sz="1100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100">
                                <a:effectLst/>
                                <a:latin typeface="Cambria Math" panose="02040503050406030204" pitchFamily="18" charset="0"/>
                              </a:rPr>
                              <m:t>CV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100">
                                <a:effectLst/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100">
                                <a:effectLst/>
                                <a:latin typeface="Cambria Math" panose="02040503050406030204" pitchFamily="18" charset="0"/>
                              </a:rPr>
                              <m:t>CV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100">
                                <a:effectLst/>
                                <a:latin typeface="Cambria Math" panose="02040503050406030204" pitchFamily="18" charset="0"/>
                              </a:rPr>
                              <m:t>o</m:t>
                            </m:r>
                          </m:sub>
                        </m:sSub>
                      </m:den>
                    </m:f>
                    <m:r>
                      <a:rPr lang="en-GB" sz="1100">
                        <a:effectLst/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1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100">
                                <a:effectLst/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100">
                                <a:effectLst/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  <m:r>
                          <a:rPr lang="en-GB" sz="1100">
                            <a:effectLst/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100">
                                <a:effectLst/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100">
                                <a:effectLst/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100">
                                <a:effectLst/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100">
                                <a:effectLst/>
                                <a:latin typeface="Cambria Math" panose="02040503050406030204" pitchFamily="18" charset="0"/>
                              </a:rPr>
                              <m:t>o</m:t>
                            </m:r>
                          </m:sub>
                        </m:sSub>
                        <m:r>
                          <a:rPr lang="en-GB" sz="1100">
                            <a:effectLst/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11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GB" sz="1100">
                                <a:effectLst/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100">
                                <a:effectLst/>
                                <a:latin typeface="Cambria Math" panose="02040503050406030204" pitchFamily="18" charset="0"/>
                              </a:rPr>
                              <m:t>o</m:t>
                            </m:r>
                          </m:sub>
                        </m:sSub>
                      </m:den>
                    </m:f>
                  </m:oMath>
                </a14:m>
                <a:endParaRPr lang="en-US" sz="2000" dirty="0">
                  <a:effectLst/>
                </a:endParaRPr>
              </a:p>
              <a:p>
                <a:endParaRPr lang="en-US" sz="1100" dirty="0">
                  <a:effectLst/>
                </a:endParaRPr>
              </a:p>
              <a:p>
                <a:endParaRPr lang="en-US" sz="1100" dirty="0">
                  <a:effectLst/>
                </a:endParaRPr>
              </a:p>
              <a:p>
                <a:r>
                  <a:rPr lang="en-US" sz="1100" dirty="0">
                    <a:effectLst/>
                  </a:rPr>
                  <a:t>r as the correlation coefficient between simulated and observed discharge (dimensionless), </a:t>
                </a:r>
                <a:br>
                  <a:rPr lang="en-US" sz="1100" dirty="0">
                    <a:effectLst/>
                  </a:rPr>
                </a:br>
                <a:r>
                  <a:rPr lang="en-US" sz="1100" dirty="0">
                    <a:effectLst/>
                  </a:rPr>
                  <a:t>β as the bias ratio (dimensionless) and γ as the variability ratio.</a:t>
                </a:r>
              </a:p>
              <a:p>
                <a:r>
                  <a:rPr lang="en-GB" sz="1100" dirty="0">
                    <a:effectLst/>
                  </a:rPr>
                  <a:t>CV is the coefficient of variation, μ is the mean streamflow [m</a:t>
                </a:r>
                <a:r>
                  <a:rPr lang="en-GB" sz="1100" baseline="30000" dirty="0">
                    <a:effectLst/>
                  </a:rPr>
                  <a:t>3</a:t>
                </a:r>
                <a:r>
                  <a:rPr lang="en-GB" sz="1100" dirty="0">
                    <a:effectLst/>
                  </a:rPr>
                  <a:t> s</a:t>
                </a:r>
                <a:r>
                  <a:rPr lang="en-GB" sz="1100" baseline="30000" dirty="0">
                    <a:effectLst/>
                  </a:rPr>
                  <a:t>−1</a:t>
                </a:r>
                <a:r>
                  <a:rPr lang="en-GB" sz="1100" dirty="0">
                    <a:effectLst/>
                  </a:rPr>
                  <a:t>] </a:t>
                </a:r>
                <a:br>
                  <a:rPr lang="en-GB" sz="1100" dirty="0">
                    <a:effectLst/>
                  </a:rPr>
                </a:br>
                <a:r>
                  <a:rPr lang="en-GB" sz="1100" dirty="0">
                    <a:effectLst/>
                  </a:rPr>
                  <a:t>σ is the standard deviation of the streamflow [m</a:t>
                </a:r>
                <a:r>
                  <a:rPr lang="en-GB" sz="1100" baseline="30000" dirty="0">
                    <a:effectLst/>
                  </a:rPr>
                  <a:t>3</a:t>
                </a:r>
                <a:r>
                  <a:rPr lang="en-GB" sz="1100" dirty="0">
                    <a:effectLst/>
                  </a:rPr>
                  <a:t> s</a:t>
                </a:r>
                <a:r>
                  <a:rPr lang="en-GB" sz="1100" baseline="30000" dirty="0">
                    <a:effectLst/>
                  </a:rPr>
                  <a:t>−1</a:t>
                </a:r>
                <a:r>
                  <a:rPr lang="en-GB" sz="1100" dirty="0">
                    <a:effectLst/>
                  </a:rPr>
                  <a:t>]. </a:t>
                </a:r>
                <a:br>
                  <a:rPr lang="en-GB" sz="1100" dirty="0">
                    <a:effectLst/>
                  </a:rPr>
                </a:br>
                <a:r>
                  <a:rPr lang="en-GB" sz="1100" dirty="0">
                    <a:effectLst/>
                  </a:rPr>
                  <a:t>KGE’, r, β and γ have their optimum at 1. </a:t>
                </a:r>
                <a:endParaRPr lang="en-US" sz="1100" dirty="0">
                  <a:effectLst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8">
                <a:extLst>
                  <a:ext uri="{FF2B5EF4-FFF2-40B4-BE49-F238E27FC236}">
                    <a16:creationId xmlns:a16="http://schemas.microsoft.com/office/drawing/2014/main" id="{81D6EB13-0EE4-4483-AF0F-81290A79E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73" y="2038335"/>
                <a:ext cx="7568268" cy="4498476"/>
              </a:xfrm>
              <a:prstGeom prst="rect">
                <a:avLst/>
              </a:prstGeom>
              <a:blipFill>
                <a:blip r:embed="rId4"/>
                <a:stretch>
                  <a:fillRect l="-886" t="-542" r="-8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5CD71CF-A147-4B65-8E7B-46AC0CC63D84}"/>
              </a:ext>
            </a:extLst>
          </p:cNvPr>
          <p:cNvSpPr txBox="1"/>
          <p:nvPr/>
        </p:nvSpPr>
        <p:spPr>
          <a:xfrm>
            <a:off x="362712" y="6259812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sz="800" dirty="0">
                <a:effectLst/>
              </a:rPr>
              <a:t>Gupta, H. V., H. Kling, K. K. Yilmaz and G. F. Martinez (2009). “Decomposition of the mean squared error and NSE performance criteria: Implications for improving hydrological modelling.” Journal of Hydrology 377(1-2): 80-91</a:t>
            </a:r>
          </a:p>
          <a:p>
            <a:pPr algn="l">
              <a:spcAft>
                <a:spcPts val="0"/>
              </a:spcAft>
            </a:pPr>
            <a:r>
              <a:rPr lang="en-US" sz="800" dirty="0">
                <a:effectLst/>
              </a:rPr>
              <a:t>Kling, H., M. Fuchs and M. Paulin (2012). “Runoff conditions in the upper Danube basin under an ensemble of climate change scenarios.” Journal o Hydrology 424-425: 264-277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10981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2ECBB90-1108-429D-A66A-CD42A14BB4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497" y="1652998"/>
            <a:ext cx="5067181" cy="38003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773" y="173103"/>
            <a:ext cx="10658856" cy="102325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sz="4000" dirty="0"/>
              <a:t>Calibration CWatM on discharge</a:t>
            </a:r>
            <a:br>
              <a:rPr lang="en-US" dirty="0"/>
            </a:br>
            <a:br>
              <a:rPr lang="en-US" sz="3600" dirty="0"/>
            </a:br>
            <a:r>
              <a:rPr lang="en-US" sz="3600" dirty="0"/>
              <a:t>Method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CBE72-BFB2-4DCD-AE6F-74C058E3833F}" type="slidenum">
              <a:rPr lang="en-US" smtClean="0"/>
              <a:t>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6B5A2C-176C-4324-84A2-6CD11A46267F}"/>
              </a:ext>
            </a:extLst>
          </p:cNvPr>
          <p:cNvSpPr txBox="1"/>
          <p:nvPr/>
        </p:nvSpPr>
        <p:spPr>
          <a:xfrm>
            <a:off x="308782" y="1946696"/>
            <a:ext cx="6009722" cy="421653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effectLst/>
              </a:rPr>
              <a:t>Calibration is using an evolutionary computation framework in Python called DEAP (Fortin et al., 2012). </a:t>
            </a:r>
            <a:endParaRPr lang="en-US" dirty="0"/>
          </a:p>
          <a:p>
            <a:pPr algn="l"/>
            <a:endParaRPr lang="en-US" sz="1800" dirty="0">
              <a:effectLst/>
            </a:endParaRPr>
          </a:p>
          <a:p>
            <a:pPr algn="l"/>
            <a:r>
              <a:rPr lang="en-US" sz="1800" dirty="0">
                <a:effectLst/>
              </a:rPr>
              <a:t>DEAP  implemented the evolutionary algorithm NSGA-II (Deb et al., 2002) which is used here as single objective optimization</a:t>
            </a:r>
            <a:r>
              <a:rPr lang="en-US" sz="2000" dirty="0">
                <a:effectLst/>
              </a:rPr>
              <a:t>. 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>
                <a:effectLst/>
              </a:rPr>
              <a:t>- Calibration start with an initial population size (µ) </a:t>
            </a:r>
          </a:p>
          <a:p>
            <a:pPr algn="l"/>
            <a:r>
              <a:rPr lang="en-US" sz="2000" dirty="0"/>
              <a:t>- Each generation the best pool </a:t>
            </a:r>
            <a:r>
              <a:rPr lang="en-US" sz="2000" dirty="0">
                <a:effectLst/>
              </a:rPr>
              <a:t>(λ) is selected and   </a:t>
            </a:r>
          </a:p>
          <a:p>
            <a:pPr algn="l"/>
            <a:r>
              <a:rPr lang="en-US" sz="2000" dirty="0"/>
              <a:t>  </a:t>
            </a:r>
            <a:r>
              <a:rPr lang="en-US" sz="2000" dirty="0">
                <a:effectLst/>
              </a:rPr>
              <a:t>recombined</a:t>
            </a:r>
          </a:p>
          <a:p>
            <a:pPr algn="l"/>
            <a:r>
              <a:rPr lang="en-US" sz="2000" dirty="0"/>
              <a:t>- After a number of generation, the best fitting </a:t>
            </a:r>
            <a:br>
              <a:rPr lang="en-US" sz="2000" dirty="0"/>
            </a:br>
            <a:r>
              <a:rPr lang="en-US" sz="2000" dirty="0"/>
              <a:t>  calibration is found</a:t>
            </a:r>
            <a:endParaRPr lang="en-US" sz="2000" dirty="0">
              <a:effectLst/>
            </a:endParaRPr>
          </a:p>
          <a:p>
            <a:pPr algn="l"/>
            <a:endParaRPr lang="en-US" sz="2000" dirty="0">
              <a:effectLst/>
            </a:endParaRP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6C86B4-8FE3-42D4-98D8-DDEE696EEF3E}"/>
              </a:ext>
            </a:extLst>
          </p:cNvPr>
          <p:cNvSpPr txBox="1"/>
          <p:nvPr/>
        </p:nvSpPr>
        <p:spPr>
          <a:xfrm>
            <a:off x="308783" y="6100122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dirty="0">
                <a:effectLst/>
              </a:rPr>
              <a:t>Félix-Antoine Fortin, François-Michel De </a:t>
            </a:r>
            <a:r>
              <a:rPr lang="en-US" sz="800" dirty="0" err="1">
                <a:effectLst/>
              </a:rPr>
              <a:t>Rainville</a:t>
            </a:r>
            <a:r>
              <a:rPr lang="en-US" sz="800" dirty="0">
                <a:effectLst/>
              </a:rPr>
              <a:t>, Marc-André Gardner, Marc Parizeau and Christian </a:t>
            </a:r>
            <a:r>
              <a:rPr lang="en-US" sz="800" dirty="0" err="1">
                <a:effectLst/>
              </a:rPr>
              <a:t>Gagné</a:t>
            </a:r>
            <a:r>
              <a:rPr lang="en-US" sz="800" dirty="0">
                <a:effectLst/>
              </a:rPr>
              <a:t>, “DEAP: Evolutionary Algorithms Made Easy”, Journal of Machine Learning Research, vol. 13, pp. 2171-2175</a:t>
            </a:r>
          </a:p>
          <a:p>
            <a:pPr algn="l"/>
            <a:r>
              <a:rPr lang="en-US" sz="800" dirty="0">
                <a:effectLst/>
              </a:rPr>
              <a:t>Deb, K., A. </a:t>
            </a:r>
            <a:r>
              <a:rPr lang="en-US" sz="800" dirty="0" err="1">
                <a:effectLst/>
              </a:rPr>
              <a:t>Pratap</a:t>
            </a:r>
            <a:r>
              <a:rPr lang="en-US" sz="800" dirty="0">
                <a:effectLst/>
              </a:rPr>
              <a:t>, S. Agarwal and T. </a:t>
            </a:r>
            <a:r>
              <a:rPr lang="en-US" sz="800" dirty="0" err="1">
                <a:effectLst/>
              </a:rPr>
              <a:t>Meyarivan</a:t>
            </a:r>
            <a:r>
              <a:rPr lang="en-US" sz="800" dirty="0">
                <a:effectLst/>
              </a:rPr>
              <a:t> (2002). “A fast and elitist </a:t>
            </a:r>
            <a:r>
              <a:rPr lang="en-US" sz="800" dirty="0" err="1">
                <a:effectLst/>
              </a:rPr>
              <a:t>multiobjective</a:t>
            </a:r>
            <a:r>
              <a:rPr lang="en-US" sz="800" dirty="0">
                <a:effectLst/>
              </a:rPr>
              <a:t> genetic algorithm: NSGA-II.” IEEE Transactions on Evolutionary Computation 6(2): 182-197.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E6909C-495F-47C4-A358-986C4C577FCA}"/>
              </a:ext>
            </a:extLst>
          </p:cNvPr>
          <p:cNvSpPr txBox="1"/>
          <p:nvPr/>
        </p:nvSpPr>
        <p:spPr>
          <a:xfrm>
            <a:off x="8203402" y="5436550"/>
            <a:ext cx="21961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</a:rPr>
              <a:t>Evolution of parameter space</a:t>
            </a:r>
          </a:p>
        </p:txBody>
      </p:sp>
    </p:spTree>
    <p:extLst>
      <p:ext uri="{BB962C8B-B14F-4D97-AF65-F5344CB8AC3E}">
        <p14:creationId xmlns:p14="http://schemas.microsoft.com/office/powerpoint/2010/main" val="370008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Calibration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pic>
        <p:nvPicPr>
          <p:cNvPr id="8" name="Picture 7" descr="A screenshot of a graph&#10;&#10;Description automatically generated">
            <a:extLst>
              <a:ext uri="{FF2B5EF4-FFF2-40B4-BE49-F238E27FC236}">
                <a16:creationId xmlns:a16="http://schemas.microsoft.com/office/drawing/2014/main" id="{5517CE9F-D20E-8FE7-D796-EA2C320198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92" y="972775"/>
            <a:ext cx="3963540" cy="5422086"/>
          </a:xfrm>
          <a:prstGeom prst="rect">
            <a:avLst/>
          </a:prstGeom>
        </p:spPr>
      </p:pic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21BEB00F-3FFF-01E8-D229-3CE3DD9F86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232" y="972775"/>
            <a:ext cx="3963541" cy="5422087"/>
          </a:xfrm>
          <a:prstGeom prst="rect">
            <a:avLst/>
          </a:prstGeom>
        </p:spPr>
      </p:pic>
      <p:pic>
        <p:nvPicPr>
          <p:cNvPr id="12" name="Picture 11" descr="A screenshot of a graph&#10;&#10;Description automatically generated">
            <a:extLst>
              <a:ext uri="{FF2B5EF4-FFF2-40B4-BE49-F238E27FC236}">
                <a16:creationId xmlns:a16="http://schemas.microsoft.com/office/drawing/2014/main" id="{9BA12BBC-D76F-173D-F691-9A3960C964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100" y="972775"/>
            <a:ext cx="3863500" cy="528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4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2370" y="97277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0" dirty="0">
                <a:cs typeface="Calibri" panose="020F0502020204030204" pitchFamily="34" charset="0"/>
              </a:rPr>
              <a:t>Calibration</a:t>
            </a: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sz="3200" b="1" dirty="0">
                <a:cs typeface="Calibri" panose="020F0502020204030204" pitchFamily="34" charset="0"/>
              </a:rPr>
            </a:br>
            <a:br>
              <a:rPr lang="en-US" b="1" dirty="0">
                <a:solidFill>
                  <a:sysClr val="windowText" lastClr="000000"/>
                </a:solidFill>
              </a:rPr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5CA241-4E0F-65E8-FDC0-A182EE2A5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241" y="1882066"/>
            <a:ext cx="6509589" cy="4256483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60624327-B7FB-8332-3791-A6E3209754AE}"/>
              </a:ext>
            </a:extLst>
          </p:cNvPr>
          <p:cNvSpPr txBox="1"/>
          <p:nvPr/>
        </p:nvSpPr>
        <p:spPr>
          <a:xfrm>
            <a:off x="730186" y="1204958"/>
            <a:ext cx="75682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 dirty="0">
                <a:effectLst/>
              </a:rPr>
              <a:t>Upstream to downstream calibration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240D1C-A168-29DB-8E6E-AA8A47FD760C}"/>
              </a:ext>
            </a:extLst>
          </p:cNvPr>
          <p:cNvSpPr txBox="1"/>
          <p:nvPr/>
        </p:nvSpPr>
        <p:spPr>
          <a:xfrm>
            <a:off x="1632370" y="6265024"/>
            <a:ext cx="756826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0" dirty="0"/>
              <a:t>Morava basin with 21 subbasins</a:t>
            </a:r>
            <a:endParaRPr lang="en-US" sz="2000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98028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IIASA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61C6C0"/>
      </a:accent2>
      <a:accent3>
        <a:srgbClr val="207F6E"/>
      </a:accent3>
      <a:accent4>
        <a:srgbClr val="FCBB40"/>
      </a:accent4>
      <a:accent5>
        <a:srgbClr val="EE696B"/>
      </a:accent5>
      <a:accent6>
        <a:srgbClr val="684C94"/>
      </a:accent6>
      <a:hlink>
        <a:srgbClr val="FCBB40"/>
      </a:hlink>
      <a:folHlink>
        <a:srgbClr val="BA8A3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2BCD4A24-3CF9-AA4E-9FEA-259FD1DA9940}" vid="{A389A1A4-9365-5B45-BF73-70081AA05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4260</TotalTime>
  <Words>2289</Words>
  <Application>Microsoft Office PowerPoint</Application>
  <PresentationFormat>Widescreen</PresentationFormat>
  <Paragraphs>336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Cambria</vt:lpstr>
      <vt:lpstr>Cambria Math</vt:lpstr>
      <vt:lpstr>Tahoma</vt:lpstr>
      <vt:lpstr>Times New Roman</vt:lpstr>
      <vt:lpstr>Wingdings</vt:lpstr>
      <vt:lpstr>1_Office Theme</vt:lpstr>
      <vt:lpstr>PowerPoint Presentation</vt:lpstr>
      <vt:lpstr>Calibration   </vt:lpstr>
      <vt:lpstr>Calibration    </vt:lpstr>
      <vt:lpstr>Calibration   </vt:lpstr>
      <vt:lpstr>  Calibration CWatM  Parameters</vt:lpstr>
      <vt:lpstr>  Calibration CWatM  Objective function</vt:lpstr>
      <vt:lpstr>  Calibration CWatM on discharge  Method</vt:lpstr>
      <vt:lpstr>Calibration   </vt:lpstr>
      <vt:lpstr>Calibration   </vt:lpstr>
      <vt:lpstr>Calibration   </vt:lpstr>
      <vt:lpstr>Calibration   </vt:lpstr>
      <vt:lpstr>Calibration   </vt:lpstr>
      <vt:lpstr>Calibration   </vt:lpstr>
      <vt:lpstr>Calibration   </vt:lpstr>
      <vt:lpstr>Calibration   </vt:lpstr>
      <vt:lpstr>Calibration   </vt:lpstr>
      <vt:lpstr>Calibration   </vt:lpstr>
      <vt:lpstr>Calibration   </vt:lpstr>
      <vt:lpstr>Calibration   </vt:lpstr>
      <vt:lpstr>Calibration   </vt:lpstr>
      <vt:lpstr>Calibration   </vt:lpstr>
      <vt:lpstr>Calibration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Willaarts Barbara</dc:creator>
  <cp:lastModifiedBy>BUREK Peter</cp:lastModifiedBy>
  <cp:revision>149</cp:revision>
  <dcterms:created xsi:type="dcterms:W3CDTF">2019-05-30T06:24:47Z</dcterms:created>
  <dcterms:modified xsi:type="dcterms:W3CDTF">2024-12-19T13:48:37Z</dcterms:modified>
</cp:coreProperties>
</file>