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59" r:id="rId3"/>
    <p:sldId id="2590" r:id="rId4"/>
    <p:sldId id="2589" r:id="rId5"/>
    <p:sldId id="2578" r:id="rId6"/>
    <p:sldId id="2594" r:id="rId7"/>
    <p:sldId id="2596" r:id="rId8"/>
    <p:sldId id="2595" r:id="rId9"/>
    <p:sldId id="2597" r:id="rId10"/>
    <p:sldId id="2598" r:id="rId11"/>
    <p:sldId id="2600" r:id="rId12"/>
    <p:sldId id="2601" r:id="rId13"/>
    <p:sldId id="2599" r:id="rId14"/>
    <p:sldId id="2583" r:id="rId15"/>
    <p:sldId id="2582" r:id="rId16"/>
    <p:sldId id="25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EK Peter" initials="BP" lastIdx="2" clrIdx="0">
    <p:extLst>
      <p:ext uri="{19B8F6BF-5375-455C-9EA6-DF929625EA0E}">
        <p15:presenceInfo xmlns:p15="http://schemas.microsoft.com/office/powerpoint/2012/main" userId="S::burek@iiasa.ac.at::0bb359eb-f569-4246-a820-7fcb8bb339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7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9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6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6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27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8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1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0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7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4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1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0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0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12/9/2024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watm.iiasa.ac.at/setup.html#external-librar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/>
              <a:t>Exercise 3b: </a:t>
            </a:r>
            <a:r>
              <a:rPr lang="en-US" sz="3600" dirty="0"/>
              <a:t>Calibration</a:t>
            </a:r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769506" y="3429000"/>
            <a:ext cx="898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Carla Catania, Silvia </a:t>
            </a:r>
            <a:r>
              <a:rPr lang="en-US" b="1" dirty="0" err="1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Artuso</a:t>
            </a:r>
            <a:b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Security Group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3. Look at the results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Execute: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</a:rPr>
              <a:t>runC10.bat    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or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</a:rPr>
              <a:t>python CAL_10_COMPUTE_STATS_AND_FIGURES_TIME_SERIES.py settings1_fast.txt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To create a figures in:</a:t>
            </a:r>
          </a:p>
          <a:p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yourbasin_calibration_tool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\calibration1\FIGURES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9C32F-587C-F26F-0FD7-EA43CC4C0C70}"/>
              </a:ext>
            </a:extLst>
          </p:cNvPr>
          <p:cNvSpPr txBox="1"/>
          <p:nvPr/>
        </p:nvSpPr>
        <p:spPr>
          <a:xfrm>
            <a:off x="7959915" y="6261452"/>
            <a:ext cx="4507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G0022_Morava_Velka_Bystrice_.png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720F229-D63A-4C5F-BFD6-11CA861C47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95" y="861398"/>
            <a:ext cx="3947435" cy="540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4. Create parameter maps</a:t>
            </a:r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</a:rPr>
              <a:t>python CAL_9_PARAMETER_MAPS.py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This create parameter maps in: results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e.g.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params_arnoB.map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- you have to change the path to the settings file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  inside </a:t>
            </a:r>
            <a:r>
              <a:rPr lang="en-US" sz="1800" dirty="0">
                <a:latin typeface="Tahoma" panose="020B0604030504040204" pitchFamily="34" charset="0"/>
              </a:rPr>
              <a:t>CAL_9_PARAMETER_MAPS.py</a:t>
            </a:r>
            <a:br>
              <a:rPr lang="en-US" sz="1800" dirty="0">
                <a:latin typeface="Tahoma" panose="020B0604030504040204" pitchFamily="34" charset="0"/>
              </a:rPr>
            </a:br>
            <a:endParaRPr lang="en-US" sz="1800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- you have to install the </a:t>
            </a:r>
            <a:r>
              <a:rPr lang="en-US" dirty="0" err="1">
                <a:latin typeface="Tahoma" panose="020B0604030504040204" pitchFamily="34" charset="0"/>
              </a:rPr>
              <a:t>PCRaster</a:t>
            </a:r>
            <a:r>
              <a:rPr lang="en-US" dirty="0">
                <a:latin typeface="Tahoma" panose="020B0604030504040204" pitchFamily="34" charset="0"/>
              </a:rPr>
              <a:t> Python library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sz="1200" dirty="0">
                <a:latin typeface="Tahoma" panose="020B0604030504040204" pitchFamily="34" charset="0"/>
              </a:rPr>
              <a:t>   (we working to get rid of this library, which will make this much easier)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      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9C32F-587C-F26F-0FD7-EA43CC4C0C70}"/>
              </a:ext>
            </a:extLst>
          </p:cNvPr>
          <p:cNvSpPr txBox="1"/>
          <p:nvPr/>
        </p:nvSpPr>
        <p:spPr>
          <a:xfrm>
            <a:off x="6938414" y="4419019"/>
            <a:ext cx="4507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Map of </a:t>
            </a:r>
            <a:r>
              <a:rPr lang="en-US" sz="1600" dirty="0" err="1"/>
              <a:t>arnoB</a:t>
            </a:r>
            <a:r>
              <a:rPr lang="en-US" sz="1600" dirty="0"/>
              <a:t> parameter for Morava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1586E-5537-C748-93B0-FD6696E8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90" y="1225980"/>
            <a:ext cx="5197229" cy="31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4. Putting parameter maps in CWatM</a:t>
            </a:r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Parameter can be a number: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SnowFactor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</a:rPr>
              <a:t> = 1.2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But also a spatial map.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The parameter maps can be read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as spatial maps into CWatM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In the section [Calibration]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SnowFactor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</a:rPr>
              <a:t> = $(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FILE_PATHS:PathParameter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</a:rPr>
              <a:t>)/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</a:rPr>
              <a:t>params_snowfactor.map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      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DB0D3-DE64-A04D-B035-FBE33599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91" y="1786590"/>
            <a:ext cx="6510798" cy="49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>
                <a:solidFill>
                  <a:srgbClr val="000000"/>
                </a:solidFill>
                <a:latin typeface="Tahoma" panose="020B0604030504040204" pitchFamily="34" charset="0"/>
              </a:rPr>
              <a:t>5.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Next steps (not this time)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Preprocessing: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- putting metadata of stations and timeseries of discharge in /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- calculating which subbasins is upstream of another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- calculating the subbasins (running a basin – upstream basin + inflow from subbasins)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459486" y="972775"/>
            <a:ext cx="10357866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What can go </a:t>
            </a:r>
            <a:r>
              <a:rPr lang="en-US" sz="3200" dirty="0">
                <a:solidFill>
                  <a:srgbClr val="000000"/>
                </a:solidFill>
                <a:latin typeface="Tahoma" panose="020B0604030504040204" pitchFamily="34" charset="0"/>
              </a:rPr>
              <a:t>wrong 1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b="0" i="0" u="none" strike="noStrike" baseline="0" dirty="0">
                <a:latin typeface="Tahoma" panose="020B0604030504040204" pitchFamily="34" charset="0"/>
              </a:rPr>
              <a:t>Run runsingle.bat</a:t>
            </a:r>
            <a:br>
              <a:rPr lang="en-US" sz="2000" b="0" i="0" u="none" strike="noStrike" baseline="0" dirty="0">
                <a:latin typeface="Tahoma" panose="020B0604030504040204" pitchFamily="34" charset="0"/>
              </a:rPr>
            </a:br>
            <a:r>
              <a:rPr lang="en-US" sz="1400" b="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python calibration_single_single.py</a:t>
            </a:r>
          </a:p>
          <a:p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Your python version is starting with python3 or you have to put in the full path of your python version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   c:/python38/python3 c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alibration_single_single.py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 did not change the path in settings file 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settings1_fast.txt and templates/settings_morava_1min2.ini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b="0" i="0" u="none" strike="noStrike" baseline="0" dirty="0">
                <a:latin typeface="Tahoma" panose="020B0604030504040204" pitchFamily="34" charset="0"/>
              </a:rPr>
              <a:t>You did not download the </a:t>
            </a:r>
            <a:r>
              <a:rPr lang="en-US" sz="1400" b="0" i="0" u="none" strike="noStrike" baseline="0" dirty="0" err="1">
                <a:latin typeface="Tahoma" panose="020B0604030504040204" pitchFamily="34" charset="0"/>
              </a:rPr>
              <a:t>meteo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 data from </a:t>
            </a:r>
            <a:r>
              <a:rPr lang="en-US" sz="1400" b="0" i="0" u="none" strike="noStrike" baseline="0" dirty="0" err="1">
                <a:latin typeface="Tahoma" panose="020B0604030504040204" pitchFamily="34" charset="0"/>
              </a:rPr>
              <a:t>Sharepoint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 or you did not download other data</a:t>
            </a:r>
            <a:br>
              <a:rPr lang="en-US" sz="1400" b="0" i="0" u="none" strike="noStrike" baseline="0" dirty="0">
                <a:latin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 still have problems with the </a:t>
            </a:r>
            <a:r>
              <a:rPr lang="en-US" sz="1400" dirty="0" err="1">
                <a:latin typeface="Tahoma" panose="020B0604030504040204" pitchFamily="34" charset="0"/>
              </a:rPr>
              <a:t>gdal</a:t>
            </a:r>
            <a:r>
              <a:rPr lang="en-US" sz="1400" dirty="0">
                <a:latin typeface="Tahoma" panose="020B0604030504040204" pitchFamily="34" charset="0"/>
              </a:rPr>
              <a:t> library</a:t>
            </a:r>
          </a:p>
          <a:p>
            <a:r>
              <a:rPr lang="en-US" sz="1400" dirty="0">
                <a:latin typeface="Tahoma" panose="020B0604030504040204" pitchFamily="34" charset="0"/>
              </a:rPr>
              <a:t>	- use the newest version of CWatM on </a:t>
            </a:r>
            <a:r>
              <a:rPr lang="en-US" sz="1400" dirty="0" err="1">
                <a:latin typeface="Tahoma" panose="020B0604030504040204" pitchFamily="34" charset="0"/>
              </a:rPr>
              <a:t>Sharepoint</a:t>
            </a:r>
            <a:endParaRPr lang="en-US" sz="1400" dirty="0">
              <a:latin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</a:rPr>
              <a:t>	- install </a:t>
            </a:r>
            <a:r>
              <a:rPr lang="en-US" sz="1400" dirty="0" err="1">
                <a:latin typeface="Tahoma" panose="020B0604030504040204" pitchFamily="34" charset="0"/>
              </a:rPr>
              <a:t>gdal</a:t>
            </a:r>
            <a:r>
              <a:rPr lang="en-US" sz="1400" dirty="0">
                <a:latin typeface="Tahoma" panose="020B0604030504040204" pitchFamily="34" charset="0"/>
              </a:rPr>
              <a:t> like in </a:t>
            </a:r>
            <a:r>
              <a:rPr lang="en-US" sz="1400" dirty="0">
                <a:latin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https://cwatm.iiasa.ac.at/setup.html#external-libraries</a:t>
            </a:r>
            <a:br>
              <a:rPr lang="en-US" sz="1400" dirty="0">
                <a:latin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 have problems with white space in file names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      Use e.g. “c:/white space/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python.exe” </a:t>
            </a:r>
            <a:r>
              <a:rPr lang="en-US" sz="1400" dirty="0">
                <a:latin typeface="Tahoma" panose="020B0604030504040204" pitchFamily="34" charset="0"/>
              </a:rPr>
              <a:t>c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alibration_single_single.py</a:t>
            </a: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sz="2000" b="0" i="0" u="none" strike="noStrike" baseline="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1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459486" y="972775"/>
            <a:ext cx="103578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What can go </a:t>
            </a:r>
            <a:r>
              <a:rPr lang="en-US" sz="3200" dirty="0">
                <a:solidFill>
                  <a:srgbClr val="000000"/>
                </a:solidFill>
                <a:latin typeface="Tahoma" panose="020B0604030504040204" pitchFamily="34" charset="0"/>
              </a:rPr>
              <a:t>wrong 2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i="0" u="none" strike="noStrike" baseline="0" dirty="0">
                <a:latin typeface="Tahoma" panose="020B0604030504040204" pitchFamily="34" charset="0"/>
              </a:rPr>
              <a:t>Run runsingle.bat</a:t>
            </a:r>
            <a:br>
              <a:rPr lang="en-US" sz="2000" i="0" u="none" strike="noStrike" baseline="0" dirty="0">
                <a:latin typeface="Tahoma" panose="020B0604030504040204" pitchFamily="34" charset="0"/>
              </a:rPr>
            </a:br>
            <a:r>
              <a:rPr lang="en-US" sz="140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python calibration_single_single.py</a:t>
            </a:r>
          </a:p>
          <a:p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 did not add the libraries </a:t>
            </a:r>
            <a:r>
              <a:rPr lang="en-US" sz="1400" dirty="0" err="1">
                <a:latin typeface="Tahoma" panose="020B0604030504040204" pitchFamily="34" charset="0"/>
              </a:rPr>
              <a:t>deap</a:t>
            </a:r>
            <a:r>
              <a:rPr lang="en-US" sz="1400" dirty="0">
                <a:latin typeface="Tahoma" panose="020B0604030504040204" pitchFamily="34" charset="0"/>
              </a:rPr>
              <a:t>, matplotlib and pandas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Some results are already in basin/</a:t>
            </a:r>
            <a:r>
              <a:rPr lang="en-US" sz="1400" dirty="0" err="1">
                <a:latin typeface="Tahoma" panose="020B0604030504040204" pitchFamily="34" charset="0"/>
              </a:rPr>
              <a:t>calibration_tool</a:t>
            </a:r>
            <a:r>
              <a:rPr lang="en-US" sz="1400" dirty="0">
                <a:latin typeface="Tahoma" panose="020B0604030504040204" pitchFamily="34" charset="0"/>
              </a:rPr>
              <a:t>/calibration1/G0022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(or the G00?? You are using)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delete the files and the /out directory, make a new out directory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sz="2000" b="0" i="0" u="none" strike="noStrike" baseline="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9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459486" y="972775"/>
            <a:ext cx="10357866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1.What can go </a:t>
            </a:r>
            <a:r>
              <a:rPr lang="en-US" sz="3200" dirty="0">
                <a:solidFill>
                  <a:srgbClr val="000000"/>
                </a:solidFill>
                <a:latin typeface="Tahoma" panose="020B0604030504040204" pitchFamily="34" charset="0"/>
              </a:rPr>
              <a:t>wrong 3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400" b="0" i="0" u="none" strike="noStrike" baseline="0" dirty="0">
                <a:latin typeface="Tahoma" panose="020B0604030504040204" pitchFamily="34" charset="0"/>
              </a:rPr>
              <a:t>Run runsingle.bat</a:t>
            </a:r>
            <a:br>
              <a:rPr lang="en-US" sz="2400" b="0" i="0" u="none" strike="noStrike" baseline="0" dirty="0">
                <a:latin typeface="Tahoma" panose="020B0604030504040204" pitchFamily="34" charset="0"/>
              </a:rPr>
            </a:br>
            <a:r>
              <a:rPr lang="en-US" sz="1600" b="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python calibration_single_single.py</a:t>
            </a:r>
          </a:p>
          <a:p>
            <a:endParaRPr lang="en-US" sz="1400" dirty="0">
              <a:latin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</a:rPr>
              <a:t>You run it but it crash: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Go to </a:t>
            </a:r>
            <a:r>
              <a:rPr lang="en-US" sz="1400" dirty="0" err="1">
                <a:latin typeface="Tahoma" panose="020B0604030504040204" pitchFamily="34" charset="0"/>
              </a:rPr>
              <a:t>basin_calibration_tool</a:t>
            </a:r>
            <a:r>
              <a:rPr lang="en-US" sz="1400" dirty="0">
                <a:latin typeface="Tahoma" panose="020B0604030504040204" pitchFamily="34" charset="0"/>
              </a:rPr>
              <a:t>/calibration1/G00??/out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Is there a folder 00_000?</a:t>
            </a:r>
          </a:p>
          <a:p>
            <a:r>
              <a:rPr lang="en-US" sz="1400" dirty="0">
                <a:latin typeface="Tahoma" panose="020B0604030504040204" pitchFamily="34" charset="0"/>
              </a:rPr>
              <a:t>	No: bad, go back to what can go wrong 2</a:t>
            </a:r>
          </a:p>
          <a:p>
            <a:r>
              <a:rPr lang="en-US" sz="1400" dirty="0">
                <a:latin typeface="Tahoma" panose="020B0604030504040204" pitchFamily="34" charset="0"/>
              </a:rPr>
              <a:t>	yes: good, go into 00_000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Inside 00_000 there is a file runpy00_000.bat</a:t>
            </a:r>
          </a:p>
          <a:p>
            <a:r>
              <a:rPr lang="en-US" sz="1400" dirty="0">
                <a:latin typeface="Tahoma" panose="020B0604030504040204" pitchFamily="34" charset="0"/>
              </a:rPr>
              <a:t>	type </a:t>
            </a:r>
            <a:r>
              <a:rPr lang="en-US" sz="1400" dirty="0" err="1">
                <a:latin typeface="Tahoma" panose="020B0604030504040204" pitchFamily="34" charset="0"/>
              </a:rPr>
              <a:t>cmd</a:t>
            </a:r>
            <a:r>
              <a:rPr lang="en-US" sz="1400" dirty="0">
                <a:latin typeface="Tahoma" panose="020B0604030504040204" pitchFamily="34" charset="0"/>
              </a:rPr>
              <a:t> in the explorer to start a new DOS box</a:t>
            </a:r>
          </a:p>
          <a:p>
            <a:r>
              <a:rPr lang="en-US" sz="1400" dirty="0">
                <a:latin typeface="Tahoma" panose="020B0604030504040204" pitchFamily="34" charset="0"/>
              </a:rPr>
              <a:t>	type runpy00_000.bat and execute</a:t>
            </a:r>
          </a:p>
          <a:p>
            <a:r>
              <a:rPr lang="en-US" sz="1400" dirty="0">
                <a:latin typeface="Tahoma" panose="020B0604030504040204" pitchFamily="34" charset="0"/>
              </a:rPr>
              <a:t>	</a:t>
            </a:r>
          </a:p>
          <a:p>
            <a:r>
              <a:rPr lang="en-US" sz="1400" dirty="0">
                <a:latin typeface="Tahoma" panose="020B0604030504040204" pitchFamily="34" charset="0"/>
              </a:rPr>
              <a:t>	</a:t>
            </a:r>
            <a:r>
              <a:rPr lang="en-US" sz="1400" dirty="0" err="1">
                <a:latin typeface="Tahoma" panose="020B0604030504040204" pitchFamily="34" charset="0"/>
              </a:rPr>
              <a:t>CWatm</a:t>
            </a:r>
            <a:r>
              <a:rPr lang="en-US" sz="1400" dirty="0">
                <a:latin typeface="Tahoma" panose="020B0604030504040204" pitchFamily="34" charset="0"/>
              </a:rPr>
              <a:t> is running?</a:t>
            </a:r>
          </a:p>
          <a:p>
            <a:r>
              <a:rPr lang="en-US" sz="1400" dirty="0">
                <a:latin typeface="Tahoma" panose="020B0604030504040204" pitchFamily="34" charset="0"/>
              </a:rPr>
              <a:t>	Yes: very good – check if the observed data in 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		 </a:t>
            </a:r>
            <a:r>
              <a:rPr lang="en-US" sz="1400" dirty="0" err="1">
                <a:latin typeface="Tahoma" panose="020B0604030504040204" pitchFamily="34" charset="0"/>
              </a:rPr>
              <a:t>basin_calibration_tool</a:t>
            </a:r>
            <a:r>
              <a:rPr lang="en-US" sz="1400" dirty="0">
                <a:latin typeface="Tahoma" panose="020B0604030504040204" pitchFamily="34" charset="0"/>
              </a:rPr>
              <a:t> \</a:t>
            </a:r>
            <a:r>
              <a:rPr lang="en-US" sz="1400" dirty="0" err="1">
                <a:latin typeface="Tahoma" panose="020B0604030504040204" pitchFamily="34" charset="0"/>
              </a:rPr>
              <a:t>observed_data</a:t>
            </a:r>
            <a:r>
              <a:rPr lang="en-US" sz="1400" dirty="0">
                <a:latin typeface="Tahoma" panose="020B0604030504040204" pitchFamily="34" charset="0"/>
              </a:rPr>
              <a:t>/ qgis_yourbasin_5.csv are in right format</a:t>
            </a:r>
          </a:p>
          <a:p>
            <a:r>
              <a:rPr lang="en-US" sz="1400" dirty="0">
                <a:latin typeface="Tahoma" panose="020B0604030504040204" pitchFamily="34" charset="0"/>
              </a:rPr>
              <a:t>	No: change settings_fast-Run00_000.ini (e.g. path name) till CWatM is running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		copy the changes into templates/settings.ini</a:t>
            </a:r>
            <a:br>
              <a:rPr lang="en-US" sz="1400" dirty="0">
                <a:latin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</a:endParaRPr>
          </a:p>
          <a:p>
            <a:br>
              <a:rPr lang="en-US" sz="1400" dirty="0">
                <a:latin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sz="2000" b="0" i="0" u="none" strike="noStrike" baseline="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061DF-7EEA-77AC-2F16-205B1CABDA29}"/>
              </a:ext>
            </a:extLst>
          </p:cNvPr>
          <p:cNvSpPr txBox="1"/>
          <p:nvPr/>
        </p:nvSpPr>
        <p:spPr>
          <a:xfrm>
            <a:off x="6716654" y="1951672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Please have a look at: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https://cwatm.iiasa.ac.at/calibration.html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https://cwatm.iiasa.ac.at/calibration_tutorial.html</a:t>
            </a:r>
          </a:p>
          <a:p>
            <a:endParaRPr lang="en-US" sz="1800" b="0" i="0" u="none" strike="noStrike" baseline="0" dirty="0">
              <a:solidFill>
                <a:srgbClr val="006FC0"/>
              </a:solidFill>
              <a:latin typeface="Tahoma" panose="020B0604030504040204" pitchFamily="34" charset="0"/>
            </a:endParaRPr>
          </a:p>
          <a:p>
            <a:endParaRPr lang="en-US" sz="18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0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1. Upstream to downstream calibration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2. Preparing settings files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3. Running a calibration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4. Visualization of the results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5. </a:t>
            </a:r>
            <a:r>
              <a:rPr lang="en-US" sz="2400"/>
              <a:t>Creating parameter maps</a:t>
            </a:r>
            <a:endParaRPr lang="en-US" sz="2400" dirty="0"/>
          </a:p>
          <a:p>
            <a:pPr marL="0" indent="0">
              <a:lnSpc>
                <a:spcPct val="200000"/>
              </a:lnSpc>
              <a:buNone/>
            </a:pPr>
            <a:endParaRPr lang="en-US" sz="24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CA241-4E0F-65E8-FDC0-A182EE2A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41" y="1882066"/>
            <a:ext cx="6509589" cy="4256483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60624327-B7FB-8332-3791-A6E3209754AE}"/>
              </a:ext>
            </a:extLst>
          </p:cNvPr>
          <p:cNvSpPr txBox="1"/>
          <p:nvPr/>
        </p:nvSpPr>
        <p:spPr>
          <a:xfrm>
            <a:off x="730186" y="1204958"/>
            <a:ext cx="7568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/>
              </a:rPr>
              <a:t>Upstream to downstream calibration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40D1C-A168-29DB-8E6E-AA8A47FD760C}"/>
              </a:ext>
            </a:extLst>
          </p:cNvPr>
          <p:cNvSpPr txBox="1"/>
          <p:nvPr/>
        </p:nvSpPr>
        <p:spPr>
          <a:xfrm>
            <a:off x="1632370" y="6265024"/>
            <a:ext cx="7568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Morava basin with 21 subbasins</a:t>
            </a:r>
            <a:endParaRPr lang="en-US" sz="20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8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904B-3330-C6DD-5EF1-7A41F13FE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00" y="1304206"/>
            <a:ext cx="7518227" cy="4761009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A72B4ACA-D320-741F-8083-9FA5A9236FB2}"/>
              </a:ext>
            </a:extLst>
          </p:cNvPr>
          <p:cNvSpPr txBox="1"/>
          <p:nvPr/>
        </p:nvSpPr>
        <p:spPr>
          <a:xfrm>
            <a:off x="730186" y="1204958"/>
            <a:ext cx="7568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/>
              </a:rPr>
              <a:t>Upstream to downstream calibration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78068-CC02-368C-2799-98F2FE559EC4}"/>
              </a:ext>
            </a:extLst>
          </p:cNvPr>
          <p:cNvSpPr txBox="1"/>
          <p:nvPr/>
        </p:nvSpPr>
        <p:spPr>
          <a:xfrm>
            <a:off x="1192532" y="6118934"/>
            <a:ext cx="7568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Morava basin with 21 subbasins</a:t>
            </a:r>
            <a:endParaRPr lang="en-US" sz="2000" dirty="0">
              <a:effectLst/>
            </a:endParaRP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6F8CDC-FED2-FAA9-FC67-82B34EF95C8D}"/>
              </a:ext>
            </a:extLst>
          </p:cNvPr>
          <p:cNvGrpSpPr/>
          <p:nvPr/>
        </p:nvGrpSpPr>
        <p:grpSpPr>
          <a:xfrm>
            <a:off x="1092218" y="1823816"/>
            <a:ext cx="7639887" cy="3936167"/>
            <a:chOff x="1092218" y="1823816"/>
            <a:chExt cx="7639887" cy="39361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3F46B1-3F87-E605-2882-46AE3486B4A3}"/>
                </a:ext>
              </a:extLst>
            </p:cNvPr>
            <p:cNvSpPr/>
            <p:nvPr/>
          </p:nvSpPr>
          <p:spPr>
            <a:xfrm>
              <a:off x="1469985" y="2280213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260FFE-ADC5-37A3-B507-579636B7CEBC}"/>
                </a:ext>
              </a:extLst>
            </p:cNvPr>
            <p:cNvSpPr/>
            <p:nvPr/>
          </p:nvSpPr>
          <p:spPr>
            <a:xfrm>
              <a:off x="3614729" y="2347958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8ABE2-23F8-8AF2-8BCF-7E749F93CA64}"/>
                </a:ext>
              </a:extLst>
            </p:cNvPr>
            <p:cNvSpPr/>
            <p:nvPr/>
          </p:nvSpPr>
          <p:spPr>
            <a:xfrm>
              <a:off x="1280862" y="3314220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957412-F672-D604-186B-B249B43A12D0}"/>
                </a:ext>
              </a:extLst>
            </p:cNvPr>
            <p:cNvSpPr/>
            <p:nvPr/>
          </p:nvSpPr>
          <p:spPr>
            <a:xfrm>
              <a:off x="1092218" y="4199573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3B93B1-78F0-49DB-ED1B-E2A985F1E366}"/>
                </a:ext>
              </a:extLst>
            </p:cNvPr>
            <p:cNvSpPr/>
            <p:nvPr/>
          </p:nvSpPr>
          <p:spPr>
            <a:xfrm>
              <a:off x="5192142" y="1893313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D72F19-4656-554E-8924-0FCB6005E281}"/>
                </a:ext>
              </a:extLst>
            </p:cNvPr>
            <p:cNvSpPr/>
            <p:nvPr/>
          </p:nvSpPr>
          <p:spPr>
            <a:xfrm>
              <a:off x="6384334" y="1823816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9BD8E6-97AD-B523-4D1D-0A61ACE0098C}"/>
                </a:ext>
              </a:extLst>
            </p:cNvPr>
            <p:cNvSpPr/>
            <p:nvPr/>
          </p:nvSpPr>
          <p:spPr>
            <a:xfrm>
              <a:off x="7385081" y="2487768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6E0BB35-D061-91AF-1DC6-928E45D1835E}"/>
                </a:ext>
              </a:extLst>
            </p:cNvPr>
            <p:cNvSpPr/>
            <p:nvPr/>
          </p:nvSpPr>
          <p:spPr>
            <a:xfrm>
              <a:off x="7407236" y="3423470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E3EEDB-B984-3306-BC17-672973F254A8}"/>
                </a:ext>
              </a:extLst>
            </p:cNvPr>
            <p:cNvSpPr/>
            <p:nvPr/>
          </p:nvSpPr>
          <p:spPr>
            <a:xfrm>
              <a:off x="7539913" y="4359172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916664-F28E-45B3-6799-1F6152D89390}"/>
                </a:ext>
              </a:extLst>
            </p:cNvPr>
            <p:cNvSpPr/>
            <p:nvPr/>
          </p:nvSpPr>
          <p:spPr>
            <a:xfrm>
              <a:off x="6679127" y="5082875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5FD120-2AE3-393F-8A92-21CE8A0DF64E}"/>
              </a:ext>
            </a:extLst>
          </p:cNvPr>
          <p:cNvGrpSpPr/>
          <p:nvPr/>
        </p:nvGrpSpPr>
        <p:grpSpPr>
          <a:xfrm>
            <a:off x="2178388" y="2497488"/>
            <a:ext cx="5535122" cy="2652191"/>
            <a:chOff x="2178388" y="2497488"/>
            <a:chExt cx="5535122" cy="265219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337091-7FFD-3A47-5169-AB81978866DC}"/>
                </a:ext>
              </a:extLst>
            </p:cNvPr>
            <p:cNvSpPr/>
            <p:nvPr/>
          </p:nvSpPr>
          <p:spPr>
            <a:xfrm>
              <a:off x="6384334" y="2497488"/>
              <a:ext cx="1192192" cy="677108"/>
            </a:xfrm>
            <a:prstGeom prst="ellips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7A7DD8-0042-C6AF-0812-ADE4C3F75464}"/>
                </a:ext>
              </a:extLst>
            </p:cNvPr>
            <p:cNvSpPr/>
            <p:nvPr/>
          </p:nvSpPr>
          <p:spPr>
            <a:xfrm>
              <a:off x="6521318" y="4472571"/>
              <a:ext cx="1192192" cy="677108"/>
            </a:xfrm>
            <a:prstGeom prst="ellips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F286EE-69C5-5FA3-8840-04C34E3F276D}"/>
                </a:ext>
              </a:extLst>
            </p:cNvPr>
            <p:cNvSpPr/>
            <p:nvPr/>
          </p:nvSpPr>
          <p:spPr>
            <a:xfrm>
              <a:off x="2178388" y="2935974"/>
              <a:ext cx="1192192" cy="677108"/>
            </a:xfrm>
            <a:prstGeom prst="ellips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200290-9A3F-291B-02E4-FC6C926E560F}"/>
              </a:ext>
            </a:extLst>
          </p:cNvPr>
          <p:cNvGrpSpPr/>
          <p:nvPr/>
        </p:nvGrpSpPr>
        <p:grpSpPr>
          <a:xfrm>
            <a:off x="2178388" y="3245024"/>
            <a:ext cx="5109804" cy="1700927"/>
            <a:chOff x="2178388" y="3245024"/>
            <a:chExt cx="5109804" cy="1700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745921-F056-C822-08BB-6E09F4CC74B2}"/>
                </a:ext>
              </a:extLst>
            </p:cNvPr>
            <p:cNvSpPr/>
            <p:nvPr/>
          </p:nvSpPr>
          <p:spPr>
            <a:xfrm>
              <a:off x="6096000" y="3245024"/>
              <a:ext cx="1192192" cy="677108"/>
            </a:xfrm>
            <a:prstGeom prst="ellipse">
              <a:avLst/>
            </a:prstGeom>
            <a:noFill/>
            <a:ln w="1143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A3CA8F-CFF1-6FFC-0BD6-9B9E78AA7166}"/>
                </a:ext>
              </a:extLst>
            </p:cNvPr>
            <p:cNvSpPr/>
            <p:nvPr/>
          </p:nvSpPr>
          <p:spPr>
            <a:xfrm>
              <a:off x="2178388" y="4268843"/>
              <a:ext cx="1192192" cy="677108"/>
            </a:xfrm>
            <a:prstGeom prst="ellipse">
              <a:avLst/>
            </a:prstGeom>
            <a:noFill/>
            <a:ln w="1143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B126BB5D-21F6-D05D-459B-4416550C405B}"/>
              </a:ext>
            </a:extLst>
          </p:cNvPr>
          <p:cNvSpPr/>
          <p:nvPr/>
        </p:nvSpPr>
        <p:spPr>
          <a:xfrm>
            <a:off x="3143559" y="4999670"/>
            <a:ext cx="1192192" cy="677108"/>
          </a:xfrm>
          <a:prstGeom prst="ellipse">
            <a:avLst/>
          </a:prstGeom>
          <a:noFill/>
          <a:ln w="142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0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1.Running a fast calibration for an upstream basin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dirty="0"/>
              <a:t>Go to your basin folder and /</a:t>
            </a:r>
            <a:r>
              <a:rPr lang="en-US" sz="2000" dirty="0" err="1"/>
              <a:t>basin_calibration_tool</a:t>
            </a:r>
            <a:endParaRPr lang="en-US" sz="2000" dirty="0"/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Correcting path in the settings files: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Settings1.txt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Set the path name to your computer settings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Set this to: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use_multiprocessing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= 1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37A70-162B-6CA5-AB60-6214C2C6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8" y="3817123"/>
            <a:ext cx="4221251" cy="994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B431C-3644-D3B9-8942-09237AE48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839" y="3936886"/>
            <a:ext cx="7801733" cy="805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0D1FD6-9FFE-24C7-0DAE-113A16FA2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89" y="5498822"/>
            <a:ext cx="5892646" cy="3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7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2.Running a calibration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dirty="0"/>
              <a:t>Go to your basin folder and /</a:t>
            </a:r>
            <a:r>
              <a:rPr lang="en-US" sz="2000" dirty="0" err="1"/>
              <a:t>basin_calibration_tool</a:t>
            </a:r>
            <a:r>
              <a:rPr lang="en-US" sz="2000" dirty="0"/>
              <a:t>/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Running a fast calibration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Execute: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</a:rPr>
              <a:t>runmain.bat    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or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</a:rPr>
              <a:t>python calibration_main2.py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This will launch a (fast) upstream to downstream calibration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(Fast because the [DEAP] parameter are set to only a few runs)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2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806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2.Running a calibration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fast calibration is using only: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Initial population of 4 (normally ≥ 256)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- 2 generations (normally ≥ 10)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- 2 runs per generation (normally ≥ 32)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calibration is splitting the runs for multiprocessing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Your computer is storing the progress of the subbasin in 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   the folder: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listPC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You can use several computers to run the same basin.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Each computer will pick a new subbasin which is 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- not already run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- which is not run by another computer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- which is next in the line of upstream-downstream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- after some time, it will redo unfinished subbasin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   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3F30A-3831-5D01-7E20-8E431BAE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279008"/>
            <a:ext cx="4514850" cy="3571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9C32F-587C-F26F-0FD7-EA43CC4C0C70}"/>
              </a:ext>
            </a:extLst>
          </p:cNvPr>
          <p:cNvSpPr txBox="1"/>
          <p:nvPr/>
        </p:nvSpPr>
        <p:spPr>
          <a:xfrm>
            <a:off x="7600032" y="1811563"/>
            <a:ext cx="3646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Settings1.txt – last part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3984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2.Running a calibration 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fast calibration is using only: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Initial population of 4 (normally ≥ 256)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- 2 generations (normally ≥ 10)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- 2 runs per generation (normally ≥ 32)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</a:rPr>
              <a:t>Please stop the run</a:t>
            </a:r>
          </a:p>
          <a:p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</a:rPr>
              <a:t>Change back:</a:t>
            </a:r>
          </a:p>
          <a:p>
            <a:r>
              <a:rPr lang="en-GB" dirty="0" err="1">
                <a:solidFill>
                  <a:srgbClr val="000000"/>
                </a:solidFill>
                <a:latin typeface="Tahoma" panose="020B0604030504040204" pitchFamily="34" charset="0"/>
              </a:rPr>
              <a:t>Use_multiprocessing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</a:rPr>
              <a:t> = 1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calibration is splitting the runs for multiprocessing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Run again: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</a:rPr>
              <a:t>runsingle.bat 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9C32F-587C-F26F-0FD7-EA43CC4C0C70}"/>
              </a:ext>
            </a:extLst>
          </p:cNvPr>
          <p:cNvSpPr txBox="1"/>
          <p:nvPr/>
        </p:nvSpPr>
        <p:spPr>
          <a:xfrm>
            <a:off x="7600032" y="1688720"/>
            <a:ext cx="4507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Folder structure in:</a:t>
            </a:r>
          </a:p>
          <a:p>
            <a:r>
              <a:rPr lang="en-US" sz="1600" dirty="0" err="1"/>
              <a:t>morava_calibration_tool</a:t>
            </a:r>
            <a:r>
              <a:rPr lang="en-US" sz="1600" dirty="0"/>
              <a:t>\calibration1\G0022\out</a:t>
            </a:r>
          </a:p>
          <a:p>
            <a:r>
              <a:rPr lang="en-US" sz="1600" dirty="0"/>
              <a:t>at start: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D04680-0B5B-F0A4-F373-56405B1F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33" y="2473551"/>
            <a:ext cx="1411766" cy="11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3. Look at the results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Your DOS box should look like this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After each subbasin calibration, the subbasin is run again for a greater time period, in case that the downstream basin uses another calibration period</a:t>
            </a: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9C32F-587C-F26F-0FD7-EA43CC4C0C70}"/>
              </a:ext>
            </a:extLst>
          </p:cNvPr>
          <p:cNvSpPr txBox="1"/>
          <p:nvPr/>
        </p:nvSpPr>
        <p:spPr>
          <a:xfrm>
            <a:off x="7600032" y="1688720"/>
            <a:ext cx="4507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Folder structure in:</a:t>
            </a:r>
          </a:p>
          <a:p>
            <a:r>
              <a:rPr lang="en-US" sz="1600" dirty="0" err="1"/>
              <a:t>morava_calibration_tool</a:t>
            </a:r>
            <a:r>
              <a:rPr lang="en-US" sz="1600" dirty="0"/>
              <a:t>\calibration1\G0022\out</a:t>
            </a:r>
          </a:p>
          <a:p>
            <a:r>
              <a:rPr lang="en-US" sz="1600" dirty="0"/>
              <a:t>at end of the calibration: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10C2C-6D54-CD79-818B-04E51305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22" y="2372358"/>
            <a:ext cx="6537159" cy="3694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348B5-7767-35E6-8D08-0C49D3D79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384" y="2591504"/>
            <a:ext cx="2057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788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1457</Words>
  <Application>Microsoft Office PowerPoint</Application>
  <PresentationFormat>Widescreen</PresentationFormat>
  <Paragraphs>255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Tahoma</vt:lpstr>
      <vt:lpstr>Times New Roman</vt:lpstr>
      <vt:lpstr>Wingdings</vt:lpstr>
      <vt:lpstr>1_Office Theme</vt:lpstr>
      <vt:lpstr>PowerPoint Presentation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Willaarts Barbara</dc:creator>
  <cp:lastModifiedBy>BUREK Peter</cp:lastModifiedBy>
  <cp:revision>150</cp:revision>
  <dcterms:created xsi:type="dcterms:W3CDTF">2019-05-30T06:24:47Z</dcterms:created>
  <dcterms:modified xsi:type="dcterms:W3CDTF">2024-12-09T08:08:48Z</dcterms:modified>
</cp:coreProperties>
</file>