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59" r:id="rId3"/>
    <p:sldId id="2571" r:id="rId4"/>
    <p:sldId id="2578" r:id="rId5"/>
    <p:sldId id="2601" r:id="rId6"/>
    <p:sldId id="2602" r:id="rId7"/>
    <p:sldId id="2603" r:id="rId8"/>
    <p:sldId id="2604" r:id="rId9"/>
    <p:sldId id="2605" r:id="rId10"/>
    <p:sldId id="2606" r:id="rId11"/>
    <p:sldId id="2607" r:id="rId12"/>
    <p:sldId id="2608" r:id="rId13"/>
    <p:sldId id="2609" r:id="rId14"/>
    <p:sldId id="2610" r:id="rId15"/>
    <p:sldId id="2612" r:id="rId16"/>
    <p:sldId id="2613" r:id="rId17"/>
    <p:sldId id="2611" r:id="rId18"/>
    <p:sldId id="26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REK Peter" initials="BP" lastIdx="2" clrIdx="0">
    <p:extLst>
      <p:ext uri="{19B8F6BF-5375-455C-9EA6-DF929625EA0E}">
        <p15:presenceInfo xmlns:p15="http://schemas.microsoft.com/office/powerpoint/2012/main" userId="S::burek@iiasa.ac.at::0bb359eb-f569-4246-a820-7fcb8bb339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D02D5-C0FE-441E-8F91-6CCDB3F0CBD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495DD-F9B7-4207-8DCE-9AEB12DB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5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794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DEDF10-A130-4586-BC5F-2FA825BAC0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794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076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78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732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36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655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96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03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60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15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83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215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509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642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428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742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638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509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2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712" y="1122363"/>
            <a:ext cx="9659112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712" y="3712464"/>
            <a:ext cx="8196072" cy="154533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432C23-CFC4-DC44-9D7B-0DCBE41B1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062" y="276512"/>
            <a:ext cx="2086125" cy="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4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3" y="987427"/>
            <a:ext cx="694943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FED4CC-B694-4F4C-8AC8-7D4040DF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4412EC-2A2F-F34F-AFA3-D552E85C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355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6113" y="987427"/>
            <a:ext cx="748588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5EF8D4-5B50-564A-8E71-ACB42B8E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42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11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8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laim (2) &amp;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GB" noProof="0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24"/>
          </p:nvPr>
        </p:nvSpPr>
        <p:spPr>
          <a:xfrm>
            <a:off x="911425" y="1916832"/>
            <a:ext cx="1072389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11425" y="6093296"/>
            <a:ext cx="10723893" cy="28800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GB" noProof="0" dirty="0"/>
              <a:t>Click to edit Subtitle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912285" y="1052514"/>
            <a:ext cx="10656324" cy="792311"/>
          </a:xfrm>
        </p:spPr>
        <p:txBody>
          <a:bodyPr/>
          <a:lstStyle>
            <a:lvl1pPr marL="0" indent="0">
              <a:buNone/>
              <a:defRPr sz="2400" i="1">
                <a:solidFill>
                  <a:srgbClr val="143C86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 dirty="0"/>
              <a:t>Click to add Claim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r-HR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5633C8-4A1E-AE41-9551-4706842F4652}" type="slidenum">
              <a:rPr kumimoji="0" lang="uk-UA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0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C5343C-BA2D-BA4E-A0D2-0D3AB9309CE5}"/>
              </a:ext>
            </a:extLst>
          </p:cNvPr>
          <p:cNvSpPr/>
          <p:nvPr userDrawn="1"/>
        </p:nvSpPr>
        <p:spPr>
          <a:xfrm>
            <a:off x="0" y="5845215"/>
            <a:ext cx="3368233" cy="1012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FC5C03-3F87-0740-8183-695B10F501A5}" type="datetimeFigureOut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2/17/2025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1026054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entry-slide-content-l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50"/>
            <a:ext cx="12192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31" y="276347"/>
            <a:ext cx="10515600" cy="71795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494931" y="852260"/>
            <a:ext cx="1169706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>
          <a:xfrm>
            <a:off x="9285303" y="640074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3D187B-4C43-40C7-9D44-F1028C8FDEE4}" type="slidenum">
              <a:rPr kumimoji="0" lang="ja-JP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コンテンツ プレースホルダー 16"/>
          <p:cNvSpPr>
            <a:spLocks noGrp="1"/>
          </p:cNvSpPr>
          <p:nvPr>
            <p:ph sz="quarter" idx="13"/>
          </p:nvPr>
        </p:nvSpPr>
        <p:spPr>
          <a:xfrm>
            <a:off x="5444971" y="-19050"/>
            <a:ext cx="6747029" cy="29539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76064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3CA68-8BFC-2E4B-9706-CD8F1F3984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Click to </a:t>
            </a:r>
            <a:r>
              <a:rPr lang="en-GB" noProof="0" dirty="0"/>
              <a:t>edit</a:t>
            </a:r>
            <a:r>
              <a:rPr lang="en-GB" dirty="0"/>
              <a:t> title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CE152937-DA5F-AD4E-8DC4-ADED40C520B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90550" y="3417888"/>
            <a:ext cx="11229935" cy="153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Click to edit subtitle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B1D1861B-F743-E74C-A3DE-0E6A3FE4B4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0551" y="5083662"/>
            <a:ext cx="11229933" cy="936139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 algn="r">
              <a:buNone/>
              <a:defRPr sz="280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 dirty="0"/>
              <a:t>Click to edit name and conference/location</a:t>
            </a:r>
          </a:p>
        </p:txBody>
      </p:sp>
    </p:spTree>
    <p:extLst>
      <p:ext uri="{BB962C8B-B14F-4D97-AF65-F5344CB8AC3E}">
        <p14:creationId xmlns:p14="http://schemas.microsoft.com/office/powerpoint/2010/main" val="1463399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laim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0"/>
            <a:ext cx="10655300" cy="1044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sz="3600" i="1" noProof="0" dirty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Click to add claim</a:t>
            </a:r>
            <a:br>
              <a:rPr lang="en-US" noProof="0" dirty="0"/>
            </a:br>
            <a:r>
              <a:rPr lang="en-US" noProof="0" dirty="0"/>
              <a:t>with a second line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52BF138-1775-6148-A974-5C16BE30993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4A74F14-897C-6E4D-9528-D7A9EF6FDA3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D5C5EC56-06C5-7043-8E2C-AC0D3AF234A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42429B-F3DE-644E-A4AB-CEBD3E936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2713" y="1977546"/>
            <a:ext cx="11495912" cy="4173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8951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2017525"/>
            <a:ext cx="1829334" cy="43227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400" i="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 dirty="0"/>
              <a:t>Section #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9D5D4-C64B-074D-8279-BA239F46B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713" y="2741044"/>
            <a:ext cx="8911916" cy="653341"/>
          </a:xfrm>
        </p:spPr>
        <p:txBody>
          <a:bodyPr vert="horz" lIns="0" tIns="36000" rIns="0" bIns="36000" rtlCol="0" anchor="b">
            <a:normAutofit/>
          </a:bodyPr>
          <a:lstStyle>
            <a:lvl1pPr>
              <a:defRPr lang="de-DE" sz="40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B4B0E75-1EF5-3F4E-9763-1ADA2EE8CD8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774733" y="6548750"/>
            <a:ext cx="9084295" cy="23026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B8A87EB-53EF-6C4E-AEB5-195A5FC670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79ECAAF-9C72-C046-8E8B-212A51577E4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1950" y="3685633"/>
            <a:ext cx="8912680" cy="24657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77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658179"/>
            <a:ext cx="9610344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10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two columns) with 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2"/>
            <a:ext cx="10655300" cy="50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36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 dirty="0"/>
              <a:t>Click to add claim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9D5D4-C64B-074D-8279-BA239F46B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B4B0E75-1EF5-3F4E-9763-1ADA2EE8CD8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774733" y="6548750"/>
            <a:ext cx="9084295" cy="23026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B8A87EB-53EF-6C4E-AEB5-195A5FC670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79ECAAF-9C72-C046-8E8B-212A51577E4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1950" y="1439013"/>
            <a:ext cx="5614416" cy="47124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>
          <a:xfrm>
            <a:off x="6222671" y="1438275"/>
            <a:ext cx="5614416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494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4BEB4E2-004E-2A4A-A4E5-791ECEE48A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E624A94B-69A8-A64E-AC8E-D406AC1674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7A718F5-12AB-7444-AEA8-0CAA0EF22F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D7969FA-78A3-8649-902C-D12F28E35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362713" y="1270661"/>
            <a:ext cx="5610575" cy="48828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6246421" y="1270000"/>
            <a:ext cx="5612204" cy="4883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2202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itchFamily="34" charset="0"/>
              <a:ea typeface="Tahoma" panose="020B0604030504040204" pitchFamily="34" charset="0"/>
              <a:cs typeface="Arial" pitchFamily="34" charset="0"/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857529-EAD9-48B3-91A9-187C3E17D5B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, date</a:t>
            </a:r>
          </a:p>
        </p:txBody>
      </p:sp>
    </p:spTree>
    <p:extLst>
      <p:ext uri="{BB962C8B-B14F-4D97-AF65-F5344CB8AC3E}">
        <p14:creationId xmlns:p14="http://schemas.microsoft.com/office/powerpoint/2010/main" val="5298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1"/>
            <a:ext cx="10991088" cy="83725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1" y="1080655"/>
            <a:ext cx="11542962" cy="50323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290081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001487"/>
            <a:ext cx="5574792" cy="51114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001487"/>
            <a:ext cx="5574792" cy="51114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67AE00-67FF-3C4A-9C34-D662128D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-25887"/>
            <a:ext cx="10515600" cy="10273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24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10991088" cy="7450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021007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021007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043709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403014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9699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9699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068946"/>
            <a:ext cx="5574792" cy="404401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068946"/>
            <a:ext cx="5574792" cy="404401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223357-BF2B-1446-9B75-489DB9B4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0"/>
            <a:ext cx="10991088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077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53225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10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10515600" cy="8312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8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5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(null)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23257"/>
            <a:ext cx="10655808" cy="515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271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608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0"/>
            <a:ext cx="10658856" cy="1023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1752F-D51E-0D41-BBC4-900B7994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4992" y="6356351"/>
            <a:ext cx="5462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827EF0-AFE4-C747-9A5E-7A066B0223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7661" b="-5127"/>
          <a:stretch/>
        </p:blipFill>
        <p:spPr>
          <a:xfrm>
            <a:off x="11396400" y="163109"/>
            <a:ext cx="411168" cy="405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DEB544-1A36-D141-A1B5-86E1E45B07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7661" b="-5127"/>
          <a:stretch/>
        </p:blipFill>
        <p:spPr>
          <a:xfrm>
            <a:off x="11396400" y="163905"/>
            <a:ext cx="411168" cy="4053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3FD1B-2945-9D4A-B758-A8D99159B6D1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558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9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79" r:id="rId17"/>
    <p:sldLayoutId id="2147483680" r:id="rId18"/>
    <p:sldLayoutId id="2147483681" r:id="rId19"/>
    <p:sldLayoutId id="2147483683" r:id="rId20"/>
    <p:sldLayoutId id="2147483684" r:id="rId21"/>
    <p:sldLayoutId id="214748368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1758364"/>
            <a:ext cx="1186791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eaLnBrk="1" latinLnBrk="0" hangingPunct="1">
              <a:lnSpc>
                <a:spcPct val="90000"/>
              </a:lnSpc>
              <a:buNone/>
              <a:defRPr sz="4400" b="1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Calibration Preprocessing</a:t>
            </a:r>
          </a:p>
        </p:txBody>
      </p:sp>
      <p:pic>
        <p:nvPicPr>
          <p:cNvPr id="8" name="Picture 6" descr="Image result for kafue fla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83" y="4882568"/>
            <a:ext cx="2641255" cy="197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Kariba d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341" y="4885897"/>
            <a:ext cx="3178363" cy="196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40" t="1463" r="18785" b="282"/>
          <a:stretch/>
        </p:blipFill>
        <p:spPr>
          <a:xfrm>
            <a:off x="2304894" y="4882567"/>
            <a:ext cx="2354660" cy="1968357"/>
          </a:xfrm>
          <a:prstGeom prst="rect">
            <a:avLst/>
          </a:prstGeom>
          <a:ln>
            <a:noFill/>
          </a:ln>
        </p:spPr>
      </p:pic>
      <p:pic>
        <p:nvPicPr>
          <p:cNvPr id="11" name="Picture 2" descr="Image result for irrigation maize afric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230" y="4886457"/>
            <a:ext cx="2971800" cy="196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irrigation rice punja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938" y="4860039"/>
            <a:ext cx="2655537" cy="199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6C3B0A-0F5C-4DCE-98B9-24B189E24008}"/>
              </a:ext>
            </a:extLst>
          </p:cNvPr>
          <p:cNvSpPr txBox="1"/>
          <p:nvPr/>
        </p:nvSpPr>
        <p:spPr>
          <a:xfrm>
            <a:off x="2769506" y="3429000"/>
            <a:ext cx="8980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Peter Burek, Carla Catania, Silvia </a:t>
            </a:r>
            <a:r>
              <a:rPr lang="en-US" b="1" dirty="0" err="1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Artuso</a:t>
            </a:r>
            <a:br>
              <a:rPr lang="en-US" b="1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International Institute for Applied Systems Analysis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Water Security Group </a:t>
            </a:r>
          </a:p>
        </p:txBody>
      </p:sp>
    </p:spTree>
    <p:extLst>
      <p:ext uri="{BB962C8B-B14F-4D97-AF65-F5344CB8AC3E}">
        <p14:creationId xmlns:p14="http://schemas.microsoft.com/office/powerpoint/2010/main" val="204508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 Preprocessing 1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95581" y="972775"/>
            <a:ext cx="1035786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1. Preparation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ParamRanges.csv  (or how this file is called in settings1.txt)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This file has the calibration parameter, the range and the default value of each parameter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Parameter	</a:t>
            </a:r>
            <a:r>
              <a:rPr lang="en-US" sz="1000" dirty="0" err="1">
                <a:solidFill>
                  <a:srgbClr val="000000"/>
                </a:solidFill>
                <a:latin typeface="Tahoma" panose="020B0604030504040204" pitchFamily="34" charset="0"/>
              </a:rPr>
              <a:t>MinValue</a:t>
            </a:r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Tahoma" panose="020B0604030504040204" pitchFamily="34" charset="0"/>
              </a:rPr>
              <a:t>MaxValue</a:t>
            </a:r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Tahoma" panose="020B0604030504040204" pitchFamily="34" charset="0"/>
              </a:rPr>
              <a:t>Startvalue</a:t>
            </a:r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	Unit	Description</a:t>
            </a:r>
          </a:p>
          <a:p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Crop	0.8	1.8	1.1	-	crop factor for transpiration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Tahoma" panose="020B0604030504040204" pitchFamily="34" charset="0"/>
              </a:rPr>
              <a:t>Snowfactor</a:t>
            </a:r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	1.0	1.6	1.26	-	multiplier for snow</a:t>
            </a:r>
          </a:p>
          <a:p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Pref	0.5	8	6.6	-	preferential flow (flow that bypass soil)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Tahoma" panose="020B0604030504040204" pitchFamily="34" charset="0"/>
              </a:rPr>
              <a:t>arnoB</a:t>
            </a:r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	0.01	1	0.03	-	</a:t>
            </a:r>
            <a:r>
              <a:rPr lang="en-US" sz="1000" dirty="0" err="1">
                <a:solidFill>
                  <a:srgbClr val="000000"/>
                </a:solidFill>
                <a:latin typeface="Tahoma" panose="020B0604030504040204" pitchFamily="34" charset="0"/>
              </a:rPr>
              <a:t>arno</a:t>
            </a:r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 b factor for infiltration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Tahoma" panose="020B0604030504040204" pitchFamily="34" charset="0"/>
              </a:rPr>
              <a:t>interF</a:t>
            </a:r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	0.33	2	0.6	-	interception flow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Tahoma" panose="020B0604030504040204" pitchFamily="34" charset="0"/>
              </a:rPr>
              <a:t>Reces</a:t>
            </a:r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	1	10	2.42	-	groundwater recession</a:t>
            </a:r>
          </a:p>
          <a:p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CCM	0.1	10	5.0	-	factor for kinematic routing </a:t>
            </a:r>
            <a:r>
              <a:rPr lang="en-US" sz="1000" dirty="0" err="1">
                <a:solidFill>
                  <a:srgbClr val="000000"/>
                </a:solidFill>
                <a:latin typeface="Tahoma" panose="020B0604030504040204" pitchFamily="34" charset="0"/>
              </a:rPr>
              <a:t>Mannings</a:t>
            </a:r>
            <a:endParaRPr lang="en-US" sz="10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Tahoma" panose="020B0604030504040204" pitchFamily="34" charset="0"/>
              </a:rPr>
              <a:t>lakeAFactor</a:t>
            </a:r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	0.333	3	1.0	-	factor for lake outlet width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Tahoma" panose="020B0604030504040204" pitchFamily="34" charset="0"/>
              </a:rPr>
              <a:t>Ksatfact</a:t>
            </a:r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	0.66	1.33	1.0	-	factor for soil </a:t>
            </a:r>
            <a:r>
              <a:rPr lang="en-US" sz="1000" dirty="0" err="1">
                <a:solidFill>
                  <a:srgbClr val="000000"/>
                </a:solidFill>
                <a:latin typeface="Tahoma" panose="020B0604030504040204" pitchFamily="34" charset="0"/>
              </a:rPr>
              <a:t>ksat</a:t>
            </a:r>
            <a:endParaRPr lang="en-US" sz="10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Tahoma" panose="020B0604030504040204" pitchFamily="34" charset="0"/>
              </a:rPr>
              <a:t>normalStor</a:t>
            </a:r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	0.15	0.8	0.65	-	normal storage factor for reservoirs</a:t>
            </a:r>
          </a:p>
          <a:p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snowmelt	0.002	0.006	0.004	mm/day	snow melt factor for day/degree </a:t>
            </a:r>
            <a:r>
              <a:rPr lang="en-US" sz="1000" dirty="0" err="1">
                <a:solidFill>
                  <a:srgbClr val="000000"/>
                </a:solidFill>
                <a:latin typeface="Tahoma" panose="020B0604030504040204" pitchFamily="34" charset="0"/>
              </a:rPr>
              <a:t>approch</a:t>
            </a:r>
            <a:endParaRPr lang="en-US" sz="10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Tahoma" panose="020B0604030504040204" pitchFamily="34" charset="0"/>
              </a:rPr>
              <a:t>Soilfactor</a:t>
            </a:r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	0.8	1.3	1.0	-	soil depth factor</a:t>
            </a:r>
          </a:p>
          <a:p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Runoff	0.33	3.0	1.0	-	runoff concentration factor</a:t>
            </a:r>
          </a:p>
          <a:p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No	1	100	1	-	just a number from 1 to 100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99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 Preprocessing 1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95581" y="972775"/>
            <a:ext cx="1035786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1. Preparation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ParamRanges.csv  (or how this file is called in settings1.txt)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This file has the calibration parameter, the range and the default value of each parameter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Parameter	</a:t>
            </a:r>
            <a:r>
              <a:rPr lang="en-US" sz="1000" dirty="0" err="1">
                <a:solidFill>
                  <a:srgbClr val="000000"/>
                </a:solidFill>
                <a:latin typeface="Tahoma" panose="020B0604030504040204" pitchFamily="34" charset="0"/>
              </a:rPr>
              <a:t>MinValue</a:t>
            </a:r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Tahoma" panose="020B0604030504040204" pitchFamily="34" charset="0"/>
              </a:rPr>
              <a:t>MaxValue</a:t>
            </a:r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Tahoma" panose="020B0604030504040204" pitchFamily="34" charset="0"/>
              </a:rPr>
              <a:t>Startvalue</a:t>
            </a:r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	Unit	Description</a:t>
            </a:r>
          </a:p>
          <a:p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Crop	0.8	1.8	1.1	-	crop factor for transpiration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Tahoma" panose="020B0604030504040204" pitchFamily="34" charset="0"/>
              </a:rPr>
              <a:t>Snowfactor</a:t>
            </a:r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	1.0	1.6	1.26	-	multiplier for snow</a:t>
            </a:r>
          </a:p>
          <a:p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Pref	0.5	8	6.6	-	preferential flow (flow that bypass soil)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Tahoma" panose="020B0604030504040204" pitchFamily="34" charset="0"/>
              </a:rPr>
              <a:t>arnoB</a:t>
            </a:r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	0.01	1	0.03	-	</a:t>
            </a:r>
            <a:r>
              <a:rPr lang="en-US" sz="1000" dirty="0" err="1">
                <a:solidFill>
                  <a:srgbClr val="000000"/>
                </a:solidFill>
                <a:latin typeface="Tahoma" panose="020B0604030504040204" pitchFamily="34" charset="0"/>
              </a:rPr>
              <a:t>arno</a:t>
            </a:r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 b factor for infiltration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Tahoma" panose="020B0604030504040204" pitchFamily="34" charset="0"/>
              </a:rPr>
              <a:t>interF</a:t>
            </a:r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	0.33	2	0.6	-	interception flow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Tahoma" panose="020B0604030504040204" pitchFamily="34" charset="0"/>
              </a:rPr>
              <a:t>Reces</a:t>
            </a:r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	1	10	2.42	-	groundwater recession</a:t>
            </a:r>
          </a:p>
          <a:p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CCM	0.1	10	5.0	-	factor for kinematic routing </a:t>
            </a:r>
            <a:r>
              <a:rPr lang="en-US" sz="1000" dirty="0" err="1">
                <a:solidFill>
                  <a:srgbClr val="000000"/>
                </a:solidFill>
                <a:latin typeface="Tahoma" panose="020B0604030504040204" pitchFamily="34" charset="0"/>
              </a:rPr>
              <a:t>Mannings</a:t>
            </a:r>
            <a:endParaRPr lang="en-US" sz="10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Tahoma" panose="020B0604030504040204" pitchFamily="34" charset="0"/>
              </a:rPr>
              <a:t>lakeAFactor</a:t>
            </a:r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	0.333	3	1.0	-	factor for lake outlet width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Tahoma" panose="020B0604030504040204" pitchFamily="34" charset="0"/>
              </a:rPr>
              <a:t>Ksatfact</a:t>
            </a:r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	0.66	1.33	1.0	-	factor for soil </a:t>
            </a:r>
            <a:r>
              <a:rPr lang="en-US" sz="1000" dirty="0" err="1">
                <a:solidFill>
                  <a:srgbClr val="000000"/>
                </a:solidFill>
                <a:latin typeface="Tahoma" panose="020B0604030504040204" pitchFamily="34" charset="0"/>
              </a:rPr>
              <a:t>ksat</a:t>
            </a:r>
            <a:endParaRPr lang="en-US" sz="10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Tahoma" panose="020B0604030504040204" pitchFamily="34" charset="0"/>
              </a:rPr>
              <a:t>normalStor</a:t>
            </a:r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	0.15	0.8	0.65	-	normal storage factor for reservoirs</a:t>
            </a:r>
          </a:p>
          <a:p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snowmelt	0.002	0.006	0.004	mm/day	snow melt factor for day/degree </a:t>
            </a:r>
            <a:r>
              <a:rPr lang="en-US" sz="1000" dirty="0" err="1">
                <a:solidFill>
                  <a:srgbClr val="000000"/>
                </a:solidFill>
                <a:latin typeface="Tahoma" panose="020B0604030504040204" pitchFamily="34" charset="0"/>
              </a:rPr>
              <a:t>approch</a:t>
            </a:r>
            <a:endParaRPr lang="en-US" sz="10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Tahoma" panose="020B0604030504040204" pitchFamily="34" charset="0"/>
              </a:rPr>
              <a:t>Soilfactor</a:t>
            </a:r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	0.8	1.3	1.0	-	soil depth factor</a:t>
            </a:r>
          </a:p>
          <a:p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Runoff	0.33	3.0	1.0	-	runoff concentration factor</a:t>
            </a:r>
          </a:p>
          <a:p>
            <a:r>
              <a:rPr lang="en-US" sz="1000" dirty="0">
                <a:solidFill>
                  <a:srgbClr val="000000"/>
                </a:solidFill>
                <a:latin typeface="Tahoma" panose="020B0604030504040204" pitchFamily="34" charset="0"/>
              </a:rPr>
              <a:t>No	1	100	1	-	just a number from 1 to 100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597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 Preprocessing 1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95581" y="972775"/>
            <a:ext cx="10357866" cy="4878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2. Detecting the calibration and validation period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Check settings1.txt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	[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ObservedData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]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Qgis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observed_data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/qgis_21thaya_00.csv</a:t>
            </a:r>
            <a:endParaRPr lang="en-US" sz="9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QgisOut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observed_data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/qgis_21thaya_01.csv</a:t>
            </a:r>
            <a:endParaRPr lang="en-US" sz="9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Run CAL_1_CAL_VAL_PERIODS_new.py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Result: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observed_data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/qgis_basin_01.csv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Validation start and end and calibration start and end is added, based on available data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This can be manually adjusted afterwards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BDCEA-B4FC-3831-547A-B4CBB84B6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3670664"/>
            <a:ext cx="6714471" cy="135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5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 Preprocessing 1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95581" y="972775"/>
            <a:ext cx="10357866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3. Order of basins</a:t>
            </a:r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Check settings1.txt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	[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ObservedData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]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Qgis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observed_data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/qgis_21thaya_01.csv</a:t>
            </a:r>
            <a:endParaRPr lang="en-US" sz="9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QgisOut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observed_data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/qgis_21thaya_02.csv</a:t>
            </a:r>
            <a:endParaRPr lang="en-US" sz="9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Run CAL_2_PREP_new.py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Result: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observed_data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/qgis_basin_02.csv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Based on river network (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ldd.tif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The catchment size in cells is calculated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The order (small to big) is sorted (this is also the order of runs)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Which subbasin(s) flows into which bigger one (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inflow_ID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1C82E1-A740-6660-86FD-9C760B91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670" y="1314817"/>
            <a:ext cx="6997566" cy="221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 Preprocessing 1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95581" y="972775"/>
            <a:ext cx="10357866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4. Preparation of calibration folder</a:t>
            </a:r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Run CAL_5_PREP_FORCING_new.py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Result: file structure in calibration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Based on qgis_basin_02.csv a file structure is generated in calibration: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inflow: the subbasins location which flows into this basin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Maps:  the mask map of the subbasin (minus the upstream basins) 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Out:  the results for each calibration run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614A7-A9F9-BBF6-0B8F-40DD85727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100" y="1520355"/>
            <a:ext cx="3849739" cy="139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56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 Preprocessing 1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95581" y="972775"/>
            <a:ext cx="10357866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5. Preparation of </a:t>
            </a:r>
            <a:r>
              <a:rPr lang="en-US" sz="3200" dirty="0" err="1">
                <a:solidFill>
                  <a:srgbClr val="000000"/>
                </a:solidFill>
                <a:latin typeface="Tahoma" panose="020B0604030504040204" pitchFamily="34" charset="0"/>
              </a:rPr>
              <a:t>settingsfile</a:t>
            </a:r>
            <a:r>
              <a:rPr lang="en-US" sz="3200" dirty="0">
                <a:solidFill>
                  <a:srgbClr val="000000"/>
                </a:solidFill>
                <a:latin typeface="Tahoma" panose="020B0604030504040204" pitchFamily="34" charset="0"/>
              </a:rPr>
              <a:t> template</a:t>
            </a: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Change working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settingsfile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(a settings file which runs ok with CWatM) into a template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In templates/settings_basin.ini   (should be the same name as in settings1.txt)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Replace lines with a placeholder (% is the start char of a placeholder)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inflow = %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inflowflag</a:t>
            </a:r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MaskMap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%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SubCatchmentPath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/maps/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masksmall.tif</a:t>
            </a:r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Gauges =  %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gaugeloc</a:t>
            </a:r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StepStart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%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CalStart</a:t>
            </a:r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SpinUp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%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CalSpin</a:t>
            </a:r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StepEnd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 %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CalEnd</a:t>
            </a:r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In_Dir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%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inflowDir</a:t>
            </a:r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InflowPoints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%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inflowpoints</a:t>
            </a:r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QInTS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%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inflowtss</a:t>
            </a:r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Delete or out comment all output in [Output]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# OUTPUT maps and timeseries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#OUT_Dir = $(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FILE_PATHS:PathOut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#OUT_TSS_Daily = discharge</a:t>
            </a:r>
          </a:p>
        </p:txBody>
      </p:sp>
    </p:spTree>
    <p:extLst>
      <p:ext uri="{BB962C8B-B14F-4D97-AF65-F5344CB8AC3E}">
        <p14:creationId xmlns:p14="http://schemas.microsoft.com/office/powerpoint/2010/main" val="802287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 Preprocessing 1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95581" y="972775"/>
            <a:ext cx="10357866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5. Preparation of </a:t>
            </a:r>
            <a:r>
              <a:rPr lang="en-US" sz="3200" dirty="0" err="1">
                <a:solidFill>
                  <a:srgbClr val="000000"/>
                </a:solidFill>
                <a:latin typeface="Tahoma" panose="020B0604030504040204" pitchFamily="34" charset="0"/>
              </a:rPr>
              <a:t>settingsfile</a:t>
            </a:r>
            <a:r>
              <a:rPr lang="en-US" sz="3200" dirty="0">
                <a:solidFill>
                  <a:srgbClr val="000000"/>
                </a:solidFill>
                <a:latin typeface="Tahoma" panose="020B0604030504040204" pitchFamily="34" charset="0"/>
              </a:rPr>
              <a:t> template</a:t>
            </a: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Change working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settingsfile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(a settings file which runs ok with CWatM) into a template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In templates/settings_basin.ini   (should be the same name as in settings1.txt)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Replace in [Calibration]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Parameters should be in sync with ParamRanges.csv 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Delete all parameters outside [Calibration] with the </a:t>
            </a:r>
            <a: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  <a:t>same names</a:t>
            </a: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2E7276-0025-C247-E9A1-D58BE834F4E9}"/>
              </a:ext>
            </a:extLst>
          </p:cNvPr>
          <p:cNvSpPr txBox="1"/>
          <p:nvPr/>
        </p:nvSpPr>
        <p:spPr>
          <a:xfrm>
            <a:off x="595581" y="3898417"/>
            <a:ext cx="59523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[CALIBRATION]</a:t>
            </a:r>
          </a:p>
          <a:p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OUT_Dir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%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run_rand_id</a:t>
            </a:r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OUT_TSS_Daily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discharge</a:t>
            </a:r>
          </a:p>
          <a:p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SnowFactor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%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snowfactor</a:t>
            </a:r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# 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Cropf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factor correction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crop_correct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 %crop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#Soil 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preferentialFlowConstant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4.0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preferentialFlowConstant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%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pref</a:t>
            </a:r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arnoBeta_add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%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arnoB</a:t>
            </a:r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ksat_fact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%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ksatfact</a:t>
            </a:r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# interflow part of recharge factor = 1.0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factor_interflow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%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interF</a:t>
            </a:r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# groundwater 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recessionCoeff_factor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1.0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recessionCoeff_factor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%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reces</a:t>
            </a:r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# runoff concentration factor 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runoffConc_factor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1.0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runoffConc_factor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%runoff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#Routing 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manningsN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0.04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manningsN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%CCM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1BD96F-197D-3636-BB47-1567D1E13E7A}"/>
              </a:ext>
            </a:extLst>
          </p:cNvPr>
          <p:cNvSpPr txBox="1"/>
          <p:nvPr/>
        </p:nvSpPr>
        <p:spPr>
          <a:xfrm>
            <a:off x="4871000" y="4047072"/>
            <a:ext cx="595236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# lake parameter - factor to alpha: parameter of 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of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channel width and weir coefficient  [0.33 - 3.] 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dafault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1.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lakeAFactor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%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lakeAFactor</a:t>
            </a:r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# reservoir  normal storage limit (fraction of total storage, [-]) [0.15 - 0.85] default 0.5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normalStorageLimit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%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normalStor</a:t>
            </a:r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SnowMeltCoef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%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snowMelt</a:t>
            </a:r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IceMeltCoef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 = 0.005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#SnowMeltRad = %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snowRad</a:t>
            </a:r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# lake parameter - factor for wind evaporation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lakeEvaFactor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1.2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soildepth_factor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%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soilfactor</a:t>
            </a:r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222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 Preprocessing 1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95581" y="972775"/>
            <a:ext cx="10357866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6. Ready for calibration</a:t>
            </a: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Check settings1.txt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	[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ObservedData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]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Qgis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observed_data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/qgis_21thaya_02.csv</a:t>
            </a:r>
            <a:endParaRPr lang="en-US" sz="9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QgisOut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observed_data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/qgis_21thaya_02res.csv</a:t>
            </a:r>
            <a:endParaRPr lang="en-US" sz="9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the file </a:t>
            </a:r>
            <a:r>
              <a:rPr lang="en-US" sz="1800" dirty="0">
                <a:solidFill>
                  <a:srgbClr val="000000"/>
                </a:solidFill>
                <a:latin typeface="Tahoma" panose="020B0604030504040204" pitchFamily="34" charset="0"/>
              </a:rPr>
              <a:t>qgis_basin_02.csv should have the calibration and calibration period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the file </a:t>
            </a:r>
            <a:r>
              <a:rPr lang="en-US" sz="1800" dirty="0">
                <a:solidFill>
                  <a:srgbClr val="000000"/>
                </a:solidFill>
                <a:latin typeface="Tahoma" panose="020B0604030504040204" pitchFamily="34" charset="0"/>
              </a:rPr>
              <a:t>qgis_basin_02.csv </a:t>
            </a:r>
            <a:r>
              <a:rPr lang="en-US" sz="1800" dirty="0" err="1">
                <a:solidFill>
                  <a:srgbClr val="000000"/>
                </a:solidFill>
                <a:latin typeface="Tahoma" panose="020B0604030504040204" pitchFamily="34" charset="0"/>
              </a:rPr>
              <a:t>shouldhave</a:t>
            </a:r>
            <a:r>
              <a:rPr lang="en-US" sz="1800" dirty="0">
                <a:solidFill>
                  <a:srgbClr val="000000"/>
                </a:solidFill>
                <a:latin typeface="Tahoma" panose="020B0604030504040204" pitchFamily="34" charset="0"/>
              </a:rPr>
              <a:t> the order of subbasins and which subbasin drains where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the file </a:t>
            </a:r>
            <a:r>
              <a:rPr lang="en-US" sz="1800" dirty="0">
                <a:solidFill>
                  <a:srgbClr val="000000"/>
                </a:solidFill>
                <a:latin typeface="Tahoma" panose="020B0604030504040204" pitchFamily="34" charset="0"/>
              </a:rPr>
              <a:t>qtss_basin.csv has the timeseries (in days or month)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The subbasin structure is in the folder calibration1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The most recent version of CWatM should be in the folder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The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settingsfile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template with placeholder is in folder templates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337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60070" y="972775"/>
            <a:ext cx="10357866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7. Some more information</a:t>
            </a:r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calibration_main2.py: 	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Prg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to run a upstream to downstream calibration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calibration_single2f.py: 	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Prg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which is executed by calibration_main2.py </a:t>
            </a: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			for each subbasin. First the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upstreams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then working down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del_cal1.py:		Deletes all runs in calibration1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hydroStats.py		Has all the objective functions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ParamRanges3.csv	Here the parameter and their range are stored</a:t>
            </a: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settings1.txt:		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Settingsfile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for a top-down calibration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2000" dirty="0">
              <a:solidFill>
                <a:srgbClr val="006FC0"/>
              </a:solidFill>
              <a:latin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3ED12-D19E-9AD4-4154-326A72E0B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211" y="941750"/>
            <a:ext cx="24574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7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0" y="1126730"/>
            <a:ext cx="8686800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dirty="0"/>
              <a:t>0. What you need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1. Introduction into calibration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3. A fast calibration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4. Visualization of the results</a:t>
            </a:r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44FEC6C-DB2C-48E8-A809-8D084300C8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23"/>
          <a:stretch/>
        </p:blipFill>
        <p:spPr>
          <a:xfrm>
            <a:off x="10405510" y="1220275"/>
            <a:ext cx="1705926" cy="17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1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 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0" y="1126730"/>
            <a:ext cx="8686800" cy="43347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0. What you need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Python 3.7 - 3.12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CWatM</a:t>
            </a:r>
            <a:r>
              <a:rPr lang="en-US" dirty="0"/>
              <a:t> running as python version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• additional library: </a:t>
            </a:r>
            <a:r>
              <a:rPr lang="en-US" dirty="0" err="1"/>
              <a:t>deap</a:t>
            </a:r>
            <a:br>
              <a:rPr lang="en-US" dirty="0"/>
            </a:br>
            <a:r>
              <a:rPr lang="en-US" dirty="0"/>
              <a:t>	pip install </a:t>
            </a:r>
            <a:r>
              <a:rPr lang="en-US" dirty="0" err="1"/>
              <a:t>deap</a:t>
            </a:r>
            <a:r>
              <a:rPr lang="en-US" dirty="0"/>
              <a:t> (or </a:t>
            </a:r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deap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and the library: matplotlib</a:t>
            </a:r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44FEC6C-DB2C-48E8-A809-8D084300C8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23"/>
          <a:stretch/>
        </p:blipFill>
        <p:spPr>
          <a:xfrm>
            <a:off x="10405510" y="1220275"/>
            <a:ext cx="1705926" cy="17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 Preprocessing 1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60070" y="972775"/>
            <a:ext cx="10357866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1. Preparation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2000" dirty="0"/>
              <a:t>Go to your basin folder and /</a:t>
            </a:r>
            <a:r>
              <a:rPr lang="en-US" sz="2000" dirty="0" err="1"/>
              <a:t>observed_data</a:t>
            </a:r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In qgis_basinname_00.csv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Are the metadata. (The red ones are important, the rest is optional)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The ID (e.g.G0002) this is the reference id of the subbasin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Lat/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lon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of the station </a:t>
            </a: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this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lat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lon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should fit to the river network, and the station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lat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lon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needs to be shifted, if provider location does not fir to the upstream area of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rivernetwork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(LDD)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F1327-FD19-30EE-BA9C-C713E3658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15" y="3255746"/>
            <a:ext cx="4693854" cy="170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7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 Preprocessing 1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60070" y="972775"/>
            <a:ext cx="10357866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1. Preparation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2000" dirty="0"/>
              <a:t>Go to your basin folder and /</a:t>
            </a:r>
            <a:r>
              <a:rPr lang="en-US" sz="2000" dirty="0" err="1"/>
              <a:t>observed_data</a:t>
            </a:r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In qtss_basinname_00.csv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Are the timeseries data (the ID should fit to the ID in qgis_basinname_00.csv)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If the value is missing the field should be empty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The date format should be dd/mm/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yyyy</a:t>
            </a: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951C8-626C-C3C2-E5BA-F1BD82309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37" y="3326865"/>
            <a:ext cx="10357866" cy="141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5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 Preprocessing 1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60070" y="972775"/>
            <a:ext cx="10357866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1. Preparation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2000" dirty="0"/>
              <a:t>Go to your basin folder and /</a:t>
            </a:r>
            <a:r>
              <a:rPr lang="en-US" sz="2000" dirty="0" err="1"/>
              <a:t>observed_data</a:t>
            </a:r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In qtss_basinname_00.csv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Are the timeseries data (the ID should fit to the ID in qgis_basinname_00.csv)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If the value is missing the field should be empty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The date format should be dd/mm/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yyyy</a:t>
            </a: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951C8-626C-C3C2-E5BA-F1BD82309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37" y="3326865"/>
            <a:ext cx="10357866" cy="141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4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 Preprocessing 1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95581" y="972775"/>
            <a:ext cx="10357866" cy="595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1. Preparation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Create empty folders:  result, calibration1,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listPC</a:t>
            </a: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Put the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ldd.tif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of your basin in: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staticdata</a:t>
            </a: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Change the file settings1.txt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[DEFAULT]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Root = P:/watmodel/calibration/danube_1min		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Root directory </a:t>
            </a:r>
            <a:r>
              <a:rPr lang="en-US" sz="900" dirty="0">
                <a:latin typeface="Tahoma" panose="020B0604030504040204" pitchFamily="34" charset="0"/>
              </a:rPr>
              <a:t>-&gt; change path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RootLinux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/p/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luc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/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watmodel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/calibration/danube_1min	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Root directory if you use Linux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Rootbasin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morava_calibration_tool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		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Directory where your calibration take place</a:t>
            </a:r>
          </a:p>
          <a:p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# start date of simulation outputs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ForcingStart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1/1/1990			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Start day of calibration (is changed for each station, depending on data availability)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ForcingEnd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31/12/2022			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End day of calibration (is changed for each station, depending on data availability)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timeperiod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daily			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Calibration for daily or monthly values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SpinoffYears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5				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Before calibration is measuring performance the time of </a:t>
            </a:r>
            <a:r>
              <a:rPr lang="en-US" sz="900" dirty="0" err="1">
                <a:solidFill>
                  <a:srgbClr val="FF0000"/>
                </a:solidFill>
                <a:latin typeface="Tahoma" panose="020B0604030504040204" pitchFamily="34" charset="0"/>
              </a:rPr>
              <a:t>SpinoffYears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 is run</a:t>
            </a:r>
          </a:p>
          <a:p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# For the figures of validation, calibration, preprocessing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MinQlength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5				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Station should have at least this amount of data</a:t>
            </a:r>
          </a:p>
          <a:p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ObservedData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]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Qgis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observed_data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/qgis_21thaya_00.csv		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Name of the metadata file (for preprocessing this is change for each step from)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QgisOut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observed_data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/qgis_21thaya_01.csv		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Name of the new metadata file (for preprocessing this is change for each step from)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Qtss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observed_data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/qtss_21thaya.csv		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Name of the timeseries data file</a:t>
            </a:r>
          </a:p>
          <a:p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[Path]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Result = result				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Result are store here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Templates = templates       			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Templates are stored here (a template of the CWatM settings file with placeholders)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SubCatchmentPath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calibration1			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Results of calibration is stored here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ParamRanges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ParamRanges3.csv			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File with parameters to be calibrated (and range and default value)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CatchmentDataPath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staticdata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			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Directory where the </a:t>
            </a:r>
            <a:r>
              <a:rPr lang="en-US" sz="900" dirty="0" err="1">
                <a:solidFill>
                  <a:srgbClr val="FF0000"/>
                </a:solidFill>
                <a:latin typeface="Tahoma" panose="020B0604030504040204" pitchFamily="34" charset="0"/>
              </a:rPr>
              <a:t>ldd.tif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 is stored (to calculate the subbasins)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28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 Preprocessing 1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95581" y="972775"/>
            <a:ext cx="10357866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1. Preparation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Change the file settings1.txt (second part)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[Templates]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ModelSettings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settings_morava_1min2.ini	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Template CWatM settings files with placeholders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		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RunModel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runpy.bat		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a batch file is generated to start runs manually (just for testing)</a:t>
            </a:r>
          </a:p>
          <a:p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MultiComputer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]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# 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where is </a:t>
            </a:r>
            <a:r>
              <a:rPr lang="en-US" sz="900" dirty="0" err="1">
                <a:solidFill>
                  <a:srgbClr val="FF0000"/>
                </a:solidFill>
                <a:latin typeface="Tahoma" panose="020B0604030504040204" pitchFamily="34" charset="0"/>
              </a:rPr>
              <a:t>CWatm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 (only for the batch file), CWatM is run as a library  </a:t>
            </a:r>
            <a:r>
              <a:rPr lang="en-US" sz="900" dirty="0">
                <a:latin typeface="Tahoma" panose="020B0604030504040204" pitchFamily="34" charset="0"/>
              </a:rPr>
              <a:t>-&gt; change path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RunCwatm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P:/watmodel/Python3810/python P:\watmodel\calibration\danube_1min\morava_calibration_tool/run_cwatm.py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# 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for calibration_main2 to trigger each single calibration </a:t>
            </a:r>
            <a:r>
              <a:rPr lang="en-US" sz="900" dirty="0">
                <a:latin typeface="Tahoma" panose="020B0604030504040204" pitchFamily="34" charset="0"/>
              </a:rPr>
              <a:t>-&gt; change path</a:t>
            </a:r>
            <a:endParaRPr lang="en-US" sz="9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RunCalib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P:/watmodel/Python3810/python P:/watmodel/calibration/danube_1min/morava_calibration_tool/calibration_single2f.py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# directory to write which computer works on what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listPC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listPC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			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if you use several computer, each computer reports which subbasin it is using</a:t>
            </a:r>
          </a:p>
          <a:p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[Option]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# Sets initial parameter values according to the 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para_first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array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firstrun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True			 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if </a:t>
            </a:r>
            <a:r>
              <a:rPr lang="en-US" sz="900" dirty="0" err="1">
                <a:solidFill>
                  <a:srgbClr val="FF0000"/>
                </a:solidFill>
                <a:latin typeface="Tahoma" panose="020B0604030504040204" pitchFamily="34" charset="0"/>
              </a:rPr>
              <a:t>firstrun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, then </a:t>
            </a:r>
            <a:r>
              <a:rPr lang="en-US" sz="900" dirty="0" err="1">
                <a:solidFill>
                  <a:srgbClr val="FF0000"/>
                </a:solidFill>
                <a:latin typeface="Tahoma" panose="020B0604030504040204" pitchFamily="34" charset="0"/>
              </a:rPr>
              <a:t>firstrun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 uses default parameters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	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# the model runs with the best parameter set after the calibration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bestrun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True			 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if </a:t>
            </a:r>
            <a:r>
              <a:rPr lang="en-US" sz="900" dirty="0" err="1">
                <a:solidFill>
                  <a:srgbClr val="FF0000"/>
                </a:solidFill>
                <a:latin typeface="Tahoma" panose="020B0604030504040204" pitchFamily="34" charset="0"/>
              </a:rPr>
              <a:t>bestrun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, then the last long run is using the best parameter set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# Delete runs and keep only best run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delruns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True			 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if </a:t>
            </a:r>
            <a:r>
              <a:rPr lang="en-US" sz="900" dirty="0" err="1">
                <a:solidFill>
                  <a:srgbClr val="FF0000"/>
                </a:solidFill>
                <a:latin typeface="Tahoma" panose="020B0604030504040204" pitchFamily="34" charset="0"/>
              </a:rPr>
              <a:t>delruns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, then all runs are deleted but not the </a:t>
            </a:r>
            <a:r>
              <a:rPr lang="en-US" sz="900" dirty="0" err="1">
                <a:solidFill>
                  <a:srgbClr val="FF0000"/>
                </a:solidFill>
                <a:latin typeface="Tahoma" panose="020B0604030504040204" pitchFamily="34" charset="0"/>
              </a:rPr>
              <a:t>best_run</a:t>
            </a:r>
            <a:endParaRPr lang="en-US" sz="9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# run with </a:t>
            </a:r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sharedmemory</a:t>
            </a:r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sharedmem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True		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 if </a:t>
            </a:r>
            <a:r>
              <a:rPr lang="en-US" sz="900" dirty="0" err="1">
                <a:solidFill>
                  <a:srgbClr val="FF0000"/>
                </a:solidFill>
                <a:latin typeface="Tahoma" panose="020B0604030504040204" pitchFamily="34" charset="0"/>
              </a:rPr>
              <a:t>sharedmem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, then the calibration method is using shared memory</a:t>
            </a:r>
          </a:p>
        </p:txBody>
      </p:sp>
    </p:spTree>
    <p:extLst>
      <p:ext uri="{BB962C8B-B14F-4D97-AF65-F5344CB8AC3E}">
        <p14:creationId xmlns:p14="http://schemas.microsoft.com/office/powerpoint/2010/main" val="398328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 Preprocessing 1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95581" y="972775"/>
            <a:ext cx="10357866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Preparation</a:t>
            </a:r>
          </a:p>
          <a:p>
            <a:pPr marL="457200" indent="-457200">
              <a:buAutoNum type="arabicPeriod"/>
            </a:pPr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Change the file settings1.txt (third part)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</a:rPr>
              <a:t>Deap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</a:rPr>
              <a:t> parameter for evolutionary calibration </a:t>
            </a:r>
          </a:p>
          <a:p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</a:rPr>
              <a:t>- default parameter are out commented, here it is using a small example for testing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[DEAP]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maximize = True</a:t>
            </a:r>
          </a:p>
          <a:p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# 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if more than one node is to be used for parallel processing 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use_multiprocessing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1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# 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Number of max nodes used for multiprocessing, recommended 1-32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pool_limit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32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#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 Number of generations, recommended 10-15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#ngen = 10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ngen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2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# 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Initial population, recommended 128-256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#mu = 256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mu = 4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# </a:t>
            </a:r>
            <a:r>
              <a:rPr lang="en-US" sz="900" dirty="0">
                <a:solidFill>
                  <a:srgbClr val="FF0000"/>
                </a:solidFill>
                <a:latin typeface="Tahoma" panose="020B0604030504040204" pitchFamily="34" charset="0"/>
              </a:rPr>
              <a:t>Runs per generation, recommended 8-32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#lambda_ = 32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lambda_ = 2</a:t>
            </a:r>
          </a:p>
          <a:p>
            <a:endParaRPr 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# Select the best out of each generation, recommend (10-16)</a:t>
            </a:r>
          </a:p>
          <a:p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#select_best = 10</a:t>
            </a:r>
          </a:p>
          <a:p>
            <a:r>
              <a:rPr 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select_best</a:t>
            </a:r>
            <a:r>
              <a:rPr 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35784984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IIASA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FCBB40"/>
      </a:hlink>
      <a:folHlink>
        <a:srgbClr val="BA8A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2BCD4A24-3CF9-AA4E-9FEA-259FD1DA9940}" vid="{A389A1A4-9365-5B45-BF73-70081AA05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4360</TotalTime>
  <Words>2858</Words>
  <Application>Microsoft Office PowerPoint</Application>
  <PresentationFormat>Widescreen</PresentationFormat>
  <Paragraphs>377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</vt:lpstr>
      <vt:lpstr>Tahoma</vt:lpstr>
      <vt:lpstr>Times New Roman</vt:lpstr>
      <vt:lpstr>1_Office Theme</vt:lpstr>
      <vt:lpstr>PowerPoint Presentation</vt:lpstr>
      <vt:lpstr>Calibration   </vt:lpstr>
      <vt:lpstr>Calibration    </vt:lpstr>
      <vt:lpstr>Calibration Preprocessing 1   </vt:lpstr>
      <vt:lpstr>Calibration Preprocessing 1   </vt:lpstr>
      <vt:lpstr>Calibration Preprocessing 1   </vt:lpstr>
      <vt:lpstr>Calibration Preprocessing 1   </vt:lpstr>
      <vt:lpstr>Calibration Preprocessing 1   </vt:lpstr>
      <vt:lpstr>Calibration Preprocessing 1   </vt:lpstr>
      <vt:lpstr>Calibration Preprocessing 1   </vt:lpstr>
      <vt:lpstr>Calibration Preprocessing 1   </vt:lpstr>
      <vt:lpstr>Calibration Preprocessing 1   </vt:lpstr>
      <vt:lpstr>Calibration Preprocessing 1   </vt:lpstr>
      <vt:lpstr>Calibration Preprocessing 1   </vt:lpstr>
      <vt:lpstr>Calibration Preprocessing 1   </vt:lpstr>
      <vt:lpstr>Calibration Preprocessing 1   </vt:lpstr>
      <vt:lpstr>Calibration Preprocessing 1   </vt:lpstr>
      <vt:lpstr>Calibration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Willaarts Barbara</dc:creator>
  <cp:lastModifiedBy>BUREK Peter</cp:lastModifiedBy>
  <cp:revision>153</cp:revision>
  <dcterms:created xsi:type="dcterms:W3CDTF">2019-05-30T06:24:47Z</dcterms:created>
  <dcterms:modified xsi:type="dcterms:W3CDTF">2025-02-17T16:08:19Z</dcterms:modified>
</cp:coreProperties>
</file>