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40" r:id="rId3"/>
    <p:sldId id="2558" r:id="rId4"/>
    <p:sldId id="2559" r:id="rId5"/>
    <p:sldId id="2575" r:id="rId6"/>
    <p:sldId id="2564" r:id="rId7"/>
    <p:sldId id="2573" r:id="rId8"/>
    <p:sldId id="2568" r:id="rId9"/>
    <p:sldId id="2569" r:id="rId10"/>
    <p:sldId id="2571" r:id="rId11"/>
    <p:sldId id="25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3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0:12:58.809" idx="3">
    <p:pos x="4356" y="73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0:12:58.809" idx="3">
    <p:pos x="4356" y="73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9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0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8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2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9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9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rcwatm:Water1090@ftp.iiasa.ac.at/climate_2011_201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ftp://rcwatm:Water1090@ftp.iiasa.ac.at/wfdei.t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5: Higher resolution</a:t>
            </a:r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Smilovic, Luca Guillaumot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Exercise: Select a basin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073254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Select another outlet of a basin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1178791" y="1467059"/>
            <a:ext cx="55266" cy="80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0EE93-A637-49A1-AB49-14D2AD14ABDF}"/>
              </a:ext>
            </a:extLst>
          </p:cNvPr>
          <p:cNvSpPr txBox="1"/>
          <p:nvPr/>
        </p:nvSpPr>
        <p:spPr>
          <a:xfrm>
            <a:off x="1413295" y="1745963"/>
            <a:ext cx="866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Tana basin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FDA6BB-AEA2-45F1-A909-E60230AF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1" y="3451102"/>
            <a:ext cx="6761791" cy="30629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FD81D86-C851-4444-BEFD-EBF63ED49C4E}"/>
              </a:ext>
            </a:extLst>
          </p:cNvPr>
          <p:cNvGrpSpPr/>
          <p:nvPr/>
        </p:nvGrpSpPr>
        <p:grpSpPr>
          <a:xfrm>
            <a:off x="4144408" y="3783932"/>
            <a:ext cx="6677023" cy="1397594"/>
            <a:chOff x="4144408" y="4432993"/>
            <a:chExt cx="6677023" cy="13975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075251-6FCC-44BF-804D-84890EEA54B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144408" y="4756159"/>
              <a:ext cx="3848098" cy="1466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DE9338-FFAF-4C60-A807-7DD673192CB4}"/>
                </a:ext>
              </a:extLst>
            </p:cNvPr>
            <p:cNvSpPr txBox="1"/>
            <p:nvPr/>
          </p:nvSpPr>
          <p:spPr>
            <a:xfrm>
              <a:off x="7992506" y="4432993"/>
              <a:ext cx="2828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Basin area fits better than with 30arcmin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E45F33-D0C2-4E76-B8D9-AF1469B7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0600" y="5025845"/>
              <a:ext cx="2572735" cy="80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1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417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Higher resolution – 5 arcmin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	What you need – downloading data from FTP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The world at 30 arcsec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  <a:defRPr sz="2800"/>
            </a:pPr>
            <a:r>
              <a:rPr lang="en-US" dirty="0"/>
              <a:t>Example for River Rhine, Central Europe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Example for Lake Tana, Blue Nile, Ethiopia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179631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Higher resolution  - 5 arcmin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724204" cy="515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7000" dirty="0"/>
              <a:t>0. What you need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5000" dirty="0"/>
              <a:t>You downloaded already the climate data</a:t>
            </a:r>
            <a:br>
              <a:rPr lang="en-US" sz="5000" dirty="0"/>
            </a:br>
            <a:r>
              <a:rPr lang="en-US" sz="5000" dirty="0"/>
              <a:t>(precipitation, temperature, radiation etc.)</a:t>
            </a:r>
            <a:br>
              <a:rPr lang="en-US" sz="5000" dirty="0"/>
            </a:br>
            <a:r>
              <a:rPr lang="en-US" sz="5000" dirty="0"/>
              <a:t>from ftp </a:t>
            </a:r>
            <a:r>
              <a:rPr lang="en-US" sz="5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climate_2011_2012</a:t>
            </a:r>
            <a:r>
              <a:rPr lang="en-US" sz="5000" dirty="0">
                <a:solidFill>
                  <a:schemeClr val="accent1"/>
                </a:solidFill>
              </a:rPr>
              <a:t>.zip </a:t>
            </a:r>
            <a:r>
              <a:rPr lang="en-US" sz="5000" dirty="0"/>
              <a:t>or even </a:t>
            </a:r>
            <a:r>
              <a:rPr lang="en-US" sz="5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wfdei.tar</a:t>
            </a:r>
            <a:endParaRPr lang="en-US" sz="5000" dirty="0">
              <a:solidFill>
                <a:schemeClr val="accent1"/>
              </a:solidFill>
              <a:effectLst/>
            </a:endParaRP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5000" dirty="0"/>
              <a:t>You need a global dataset on 5 arcmin please download:</a:t>
            </a:r>
          </a:p>
          <a:p>
            <a:pPr marL="0" indent="0" defTabSz="457200">
              <a:lnSpc>
                <a:spcPct val="130000"/>
              </a:lnSpc>
              <a:spcBef>
                <a:spcPts val="600"/>
              </a:spcBef>
              <a:buNone/>
              <a:defRPr sz="2800"/>
            </a:pPr>
            <a:r>
              <a:rPr lang="en-US" sz="5000" dirty="0"/>
              <a:t>    </a:t>
            </a:r>
            <a:r>
              <a:rPr lang="en-US" sz="5000" dirty="0">
                <a:solidFill>
                  <a:srgbClr val="0070C0"/>
                </a:solidFill>
              </a:rPr>
              <a:t>cwatm_input5min.zip  </a:t>
            </a:r>
            <a:r>
              <a:rPr lang="en-US" sz="5000" dirty="0"/>
              <a:t>from ftp</a:t>
            </a:r>
          </a:p>
          <a:p>
            <a:pPr marL="0" indent="0" defTabSz="457200">
              <a:lnSpc>
                <a:spcPct val="130000"/>
              </a:lnSpc>
              <a:spcBef>
                <a:spcPts val="600"/>
              </a:spcBef>
              <a:buNone/>
              <a:defRPr sz="2800"/>
            </a:pPr>
            <a:r>
              <a:rPr lang="en-US" sz="5000" dirty="0">
                <a:effectLst/>
              </a:rPr>
              <a:t>    please copy to the folder</a:t>
            </a:r>
            <a:r>
              <a:rPr lang="en-US" sz="5000" dirty="0">
                <a:solidFill>
                  <a:schemeClr val="accent1"/>
                </a:solidFill>
                <a:effectLst/>
              </a:rPr>
              <a:t> </a:t>
            </a:r>
            <a:r>
              <a:rPr lang="en-US" sz="5000" dirty="0" err="1">
                <a:solidFill>
                  <a:schemeClr val="accent1"/>
                </a:solidFill>
                <a:effectLst/>
              </a:rPr>
              <a:t>CWATM_data</a:t>
            </a:r>
            <a:r>
              <a:rPr lang="en-US" sz="5000" dirty="0">
                <a:effectLst/>
              </a:rPr>
              <a:t> and unzip (extract here) in</a:t>
            </a:r>
          </a:p>
          <a:p>
            <a:pPr marL="0" indent="0" defTabSz="457200">
              <a:lnSpc>
                <a:spcPct val="130000"/>
              </a:lnSpc>
              <a:spcBef>
                <a:spcPts val="600"/>
              </a:spcBef>
              <a:buNone/>
              <a:defRPr sz="2800"/>
            </a:pPr>
            <a:r>
              <a:rPr lang="en-US" sz="5000" dirty="0"/>
              <a:t>    </a:t>
            </a:r>
            <a:r>
              <a:rPr lang="en-US" sz="5000" dirty="0" err="1">
                <a:solidFill>
                  <a:schemeClr val="accent1"/>
                </a:solidFill>
                <a:effectLst/>
              </a:rPr>
              <a:t>CWATM_data</a:t>
            </a:r>
            <a:r>
              <a:rPr lang="en-US" sz="5000" dirty="0">
                <a:solidFill>
                  <a:schemeClr val="accent1"/>
                </a:solidFill>
                <a:effectLst/>
              </a:rPr>
              <a:t>/cwatm_input5min</a:t>
            </a:r>
            <a:endParaRPr lang="en-US" sz="50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1155680" y="1445623"/>
            <a:ext cx="235131" cy="243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Higher resolution  - 5 arcmin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The world in 5 arcmin raster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800" dirty="0" err="1"/>
              <a:t>CWatM</a:t>
            </a:r>
            <a:r>
              <a:rPr lang="en-US" sz="1800" dirty="0"/>
              <a:t> is a distributed model which can be used at different resolutions e.g. 30 arcmin, 5 arcmin, 1km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800" dirty="0"/>
              <a:t>This is a part of the World (Ethiopia) split into 5 arcmin cells </a:t>
            </a:r>
            <a:br>
              <a:rPr lang="en-US" sz="1800" dirty="0"/>
            </a:br>
            <a:r>
              <a:rPr lang="en-US" sz="1800" dirty="0"/>
              <a:t>(around 10 km x 10 km)</a:t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1155680" y="1445623"/>
            <a:ext cx="235131" cy="243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CE433-7D75-4C7F-886B-9FEFAF195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74" y="3390220"/>
            <a:ext cx="4453258" cy="3222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DD0CE6-C61E-4732-867C-8CF9DC643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999" y="3390219"/>
            <a:ext cx="4279971" cy="32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Higher resolution  - 5 arcmin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Flow accumulation map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800" dirty="0"/>
              <a:t>upstream catchment area of each cell in km</a:t>
            </a:r>
            <a:r>
              <a:rPr lang="en-US" sz="1800" baseline="30000" dirty="0"/>
              <a:t>2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800" dirty="0"/>
              <a:t>See upstream_area_5min_km2.tif</a:t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0778082" y="972775"/>
            <a:ext cx="1170078" cy="71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E062A-7B5C-46B8-906D-099F3E997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460" y="2657097"/>
            <a:ext cx="6998397" cy="41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2C52E7B-01E8-4732-BAA3-AD93933B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69" y="2657097"/>
            <a:ext cx="3476700" cy="366881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Higher resolution  - 5 arcmin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Upstream area of lake Tana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600" dirty="0"/>
              <a:t>Lake Tana, 5 arcmin resolution</a:t>
            </a:r>
            <a:br>
              <a:rPr lang="en-US" sz="1600" dirty="0"/>
            </a:b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1178791" y="1467059"/>
            <a:ext cx="55266" cy="80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BB2FF-AC60-48B1-80AB-0C1B31F4744C}"/>
              </a:ext>
            </a:extLst>
          </p:cNvPr>
          <p:cNvSpPr txBox="1"/>
          <p:nvPr/>
        </p:nvSpPr>
        <p:spPr>
          <a:xfrm>
            <a:off x="1732723" y="6488668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Lake Tana, Ethiopia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E56585-7524-41F2-8C07-CF999FD177FD}"/>
              </a:ext>
            </a:extLst>
          </p:cNvPr>
          <p:cNvGrpSpPr/>
          <p:nvPr/>
        </p:nvGrpSpPr>
        <p:grpSpPr>
          <a:xfrm>
            <a:off x="3121742" y="4999834"/>
            <a:ext cx="7947805" cy="1477328"/>
            <a:chOff x="3200400" y="4319910"/>
            <a:chExt cx="7947805" cy="14773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53F9AD-DCE8-4BFF-9E1D-21C2B28B8275}"/>
                </a:ext>
              </a:extLst>
            </p:cNvPr>
            <p:cNvSpPr/>
            <p:nvPr/>
          </p:nvSpPr>
          <p:spPr>
            <a:xfrm>
              <a:off x="3200400" y="4373217"/>
              <a:ext cx="188843" cy="1888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CB3F8F-5078-4972-BA76-8F293B5B0DBE}"/>
                </a:ext>
              </a:extLst>
            </p:cNvPr>
            <p:cNvSpPr txBox="1"/>
            <p:nvPr/>
          </p:nvSpPr>
          <p:spPr>
            <a:xfrm>
              <a:off x="6767401" y="4319910"/>
              <a:ext cx="4380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Real location of outlet of lake Tana</a:t>
              </a:r>
            </a:p>
            <a:p>
              <a:r>
                <a:rPr lang="en-US" dirty="0"/>
                <a:t>and 5 arcmin network outlet</a:t>
              </a:r>
            </a:p>
            <a:p>
              <a:br>
                <a:rPr lang="en-US" dirty="0"/>
              </a:br>
              <a:br>
                <a:rPr lang="en-US" dirty="0"/>
              </a:b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A1365F-7FA3-4796-8902-FCA52F3C7F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4477" y="4456729"/>
              <a:ext cx="3287690" cy="1530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3B391E-88C9-4C53-A8AC-CD1E7A2A686B}"/>
              </a:ext>
            </a:extLst>
          </p:cNvPr>
          <p:cNvGrpSpPr/>
          <p:nvPr/>
        </p:nvGrpSpPr>
        <p:grpSpPr>
          <a:xfrm>
            <a:off x="7036905" y="261182"/>
            <a:ext cx="4989444" cy="4644045"/>
            <a:chOff x="7036905" y="261182"/>
            <a:chExt cx="4989444" cy="46440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315EA1D-4319-445E-A80A-1D66F7ABD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8924" y="261182"/>
              <a:ext cx="4456090" cy="390933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A1306-1B78-4BB7-95F2-377993D21CCD}"/>
                </a:ext>
              </a:extLst>
            </p:cNvPr>
            <p:cNvSpPr txBox="1"/>
            <p:nvPr/>
          </p:nvSpPr>
          <p:spPr>
            <a:xfrm>
              <a:off x="7036905" y="4258896"/>
              <a:ext cx="4989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accumulation Lake Tana till conjunction</a:t>
              </a:r>
              <a:br>
                <a:rPr lang="en-US" dirty="0"/>
              </a:br>
              <a:r>
                <a:rPr lang="en-US" dirty="0"/>
                <a:t>Blue Nile with White Nile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4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Exercise: Higher resolution  - 5 arcmin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073254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1. Run 5 arcmin for the </a:t>
            </a:r>
            <a:r>
              <a:rPr lang="en-US" dirty="0" err="1"/>
              <a:t>Rhina</a:t>
            </a:r>
            <a:r>
              <a:rPr lang="en-US" dirty="0"/>
              <a:t> basin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0EE93-A637-49A1-AB49-14D2AD14ABDF}"/>
              </a:ext>
            </a:extLst>
          </p:cNvPr>
          <p:cNvSpPr txBox="1"/>
          <p:nvPr/>
        </p:nvSpPr>
        <p:spPr>
          <a:xfrm>
            <a:off x="1253062" y="1748636"/>
            <a:ext cx="8667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Folder: CWATM_exercise5</a:t>
            </a:r>
          </a:p>
          <a:p>
            <a:endParaRPr lang="en-US" dirty="0"/>
          </a:p>
          <a:p>
            <a:r>
              <a:rPr lang="en-US" dirty="0"/>
              <a:t>Based on the Rhine basin:</a:t>
            </a:r>
          </a:p>
          <a:p>
            <a:endParaRPr lang="en-US" dirty="0"/>
          </a:p>
          <a:p>
            <a:r>
              <a:rPr lang="en-US" b="1" dirty="0"/>
              <a:t>Run:</a:t>
            </a:r>
          </a:p>
          <a:p>
            <a:r>
              <a:rPr lang="en-US" dirty="0"/>
              <a:t>..\</a:t>
            </a:r>
            <a:r>
              <a:rPr lang="en-US" dirty="0" err="1"/>
              <a:t>CWATM_model</a:t>
            </a:r>
            <a:r>
              <a:rPr lang="en-US" dirty="0"/>
              <a:t>\</a:t>
            </a:r>
            <a:r>
              <a:rPr lang="en-US" dirty="0" err="1"/>
              <a:t>CWatMexe</a:t>
            </a:r>
            <a:r>
              <a:rPr lang="en-US" dirty="0"/>
              <a:t>\cwatm.exe settings_rhine_5min_51.ini -l</a:t>
            </a:r>
          </a:p>
          <a:p>
            <a:r>
              <a:rPr lang="en-US" dirty="0"/>
              <a:t>Or: 51</a:t>
            </a:r>
            <a:r>
              <a:rPr lang="fr-FR" dirty="0"/>
              <a:t>_exe_rhine_example.bat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FD4F9-1CB3-4C72-93F9-CEBB95187B00}"/>
              </a:ext>
            </a:extLst>
          </p:cNvPr>
          <p:cNvSpPr txBox="1"/>
          <p:nvPr/>
        </p:nvSpPr>
        <p:spPr>
          <a:xfrm>
            <a:off x="7563879" y="4037886"/>
            <a:ext cx="4484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Important!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We are in folder CWATM_exercise5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Please cd CWATM_exercise5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but we using the model stored in </a:t>
            </a:r>
            <a:r>
              <a:rPr lang="en-US" sz="1400" dirty="0" err="1">
                <a:solidFill>
                  <a:srgbClr val="FF0000"/>
                </a:solidFill>
              </a:rPr>
              <a:t>CWATM_model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E67257-D35D-4102-AEA6-4D5DF729DFE3}"/>
              </a:ext>
            </a:extLst>
          </p:cNvPr>
          <p:cNvCxnSpPr>
            <a:cxnSpLocks/>
          </p:cNvCxnSpPr>
          <p:nvPr/>
        </p:nvCxnSpPr>
        <p:spPr>
          <a:xfrm flipH="1" flipV="1">
            <a:off x="5243143" y="3696296"/>
            <a:ext cx="2253032" cy="43719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3C95A0-AAC0-4610-B70D-FBA33D665248}"/>
              </a:ext>
            </a:extLst>
          </p:cNvPr>
          <p:cNvSpPr txBox="1"/>
          <p:nvPr/>
        </p:nvSpPr>
        <p:spPr>
          <a:xfrm>
            <a:off x="9541503" y="3041298"/>
            <a:ext cx="293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structure CWATM</a:t>
            </a:r>
            <a:r>
              <a:rPr lang="en-US" sz="1200"/>
              <a:t>_exercise5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28130-FB16-4A8E-B634-CF2FE744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03" y="749855"/>
            <a:ext cx="2066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Exercise: Select a basin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073254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Select another outlet of a basin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1178791" y="1467059"/>
            <a:ext cx="55266" cy="80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0EE93-A637-49A1-AB49-14D2AD14ABDF}"/>
              </a:ext>
            </a:extLst>
          </p:cNvPr>
          <p:cNvSpPr txBox="1"/>
          <p:nvPr/>
        </p:nvSpPr>
        <p:spPr>
          <a:xfrm>
            <a:off x="1413295" y="1745963"/>
            <a:ext cx="8667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Rhine basin:</a:t>
            </a:r>
          </a:p>
          <a:p>
            <a:endParaRPr lang="en-US" dirty="0"/>
          </a:p>
          <a:p>
            <a:r>
              <a:rPr lang="en-US" sz="1600" dirty="0"/>
              <a:t>Change a few line in the setting:	</a:t>
            </a:r>
            <a:r>
              <a:rPr lang="en-US" sz="1600" dirty="0">
                <a:solidFill>
                  <a:srgbClr val="0070C0"/>
                </a:solidFill>
              </a:rPr>
              <a:t>settings_rhine_5min_51.ini </a:t>
            </a:r>
          </a:p>
          <a:p>
            <a:r>
              <a:rPr lang="en-US" sz="1600" dirty="0"/>
              <a:t>And save it with the name: 		</a:t>
            </a:r>
            <a:r>
              <a:rPr lang="en-US" sz="1600" dirty="0">
                <a:solidFill>
                  <a:srgbClr val="0070C0"/>
                </a:solidFill>
              </a:rPr>
              <a:t>settings_tana_5min_52.ini 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sz="1400" dirty="0" err="1"/>
              <a:t>PathOut</a:t>
            </a:r>
            <a:r>
              <a:rPr lang="en-US" sz="1400" dirty="0"/>
              <a:t> = ./</a:t>
            </a:r>
            <a:r>
              <a:rPr lang="en-US" sz="1400" dirty="0" err="1"/>
              <a:t>output_tana</a:t>
            </a:r>
            <a:r>
              <a:rPr lang="en-US" sz="1400" dirty="0"/>
              <a:t>			Change output destination</a:t>
            </a:r>
          </a:p>
          <a:p>
            <a:endParaRPr lang="en-US" sz="1400" dirty="0"/>
          </a:p>
          <a:p>
            <a:r>
              <a:rPr lang="en-US" sz="1400" dirty="0" err="1"/>
              <a:t>MaskMap</a:t>
            </a:r>
            <a:r>
              <a:rPr lang="en-US" sz="1400" dirty="0"/>
              <a:t> = 37.39 11.6</a:t>
            </a:r>
          </a:p>
          <a:p>
            <a:r>
              <a:rPr lang="en-US" sz="1400" dirty="0"/>
              <a:t>Gauges =    37.39 11.6</a:t>
            </a:r>
          </a:p>
          <a:p>
            <a:endParaRPr lang="en-US" sz="1400" dirty="0"/>
          </a:p>
          <a:p>
            <a:r>
              <a:rPr lang="en-US" sz="1400" dirty="0"/>
              <a:t>This will change the basin from Rhine to Lake Tana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can use the ‘#’ to out comment a line and to keep in mind the original version!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68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Exercise: Select a basin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073254"/>
            <a:ext cx="7899256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Select another outlet of a basin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1178791" y="1467059"/>
            <a:ext cx="55266" cy="80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0EE93-A637-49A1-AB49-14D2AD14ABDF}"/>
              </a:ext>
            </a:extLst>
          </p:cNvPr>
          <p:cNvSpPr txBox="1"/>
          <p:nvPr/>
        </p:nvSpPr>
        <p:spPr>
          <a:xfrm>
            <a:off x="1592694" y="1867883"/>
            <a:ext cx="86677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Run:</a:t>
            </a:r>
          </a:p>
          <a:p>
            <a:endParaRPr lang="en-US" b="1" dirty="0"/>
          </a:p>
          <a:p>
            <a:r>
              <a:rPr lang="en-US" dirty="0"/>
              <a:t>..\</a:t>
            </a:r>
            <a:r>
              <a:rPr lang="en-US" dirty="0" err="1"/>
              <a:t>CWATM_model</a:t>
            </a:r>
            <a:r>
              <a:rPr lang="en-US" dirty="0"/>
              <a:t>\</a:t>
            </a:r>
            <a:r>
              <a:rPr lang="en-US" dirty="0" err="1"/>
              <a:t>CWatMexe</a:t>
            </a:r>
            <a:r>
              <a:rPr lang="en-US" dirty="0"/>
              <a:t>\cwatm.exe </a:t>
            </a:r>
            <a:r>
              <a:rPr lang="en-US" sz="1800" dirty="0">
                <a:solidFill>
                  <a:srgbClr val="0070C0"/>
                </a:solidFill>
              </a:rPr>
              <a:t>settings_tana_5min_52.ini -l</a:t>
            </a:r>
          </a:p>
          <a:p>
            <a:r>
              <a:rPr lang="en-US" dirty="0"/>
              <a:t>Or: </a:t>
            </a:r>
            <a:r>
              <a:rPr lang="fr-FR" dirty="0"/>
              <a:t>52_exe_tana_example.bat</a:t>
            </a:r>
          </a:p>
          <a:p>
            <a:endParaRPr lang="fr-FR" dirty="0"/>
          </a:p>
          <a:p>
            <a:endParaRPr lang="fr-FR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in case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did</a:t>
            </a:r>
            <a:r>
              <a:rPr lang="fr-FR" sz="1400" dirty="0"/>
              <a:t> not manage,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prepared</a:t>
            </a:r>
            <a:r>
              <a:rPr lang="fr-FR" sz="1400" dirty="0"/>
              <a:t> a settings file </a:t>
            </a:r>
            <a:r>
              <a:rPr lang="fr-FR" sz="1400" dirty="0" err="1"/>
              <a:t>with</a:t>
            </a:r>
            <a:r>
              <a:rPr lang="fr-FR" sz="1400" dirty="0"/>
              <a:t> the changes</a:t>
            </a:r>
          </a:p>
          <a:p>
            <a:r>
              <a:rPr lang="en-US" sz="1400" dirty="0"/>
              <a:t>..\</a:t>
            </a:r>
            <a:r>
              <a:rPr lang="en-US" sz="1400" dirty="0" err="1"/>
              <a:t>CWATM_model</a:t>
            </a:r>
            <a:r>
              <a:rPr lang="en-US" sz="1400" dirty="0"/>
              <a:t>\</a:t>
            </a:r>
            <a:r>
              <a:rPr lang="en-US" sz="1400" dirty="0" err="1"/>
              <a:t>CWatMexe</a:t>
            </a:r>
            <a:r>
              <a:rPr lang="en-US" sz="1400" dirty="0"/>
              <a:t>\cwatm.exe settings_tana_5min_52.ini –l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2641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1031</Words>
  <Application>Microsoft Office PowerPoint</Application>
  <PresentationFormat>Widescreen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Higher resolution – 5 arcmin   </vt:lpstr>
      <vt:lpstr>Higher resolution  - 5 arcmin   </vt:lpstr>
      <vt:lpstr>Higher resolution  - 5 arcmin     </vt:lpstr>
      <vt:lpstr>Higher resolution  - 5 arcmin     </vt:lpstr>
      <vt:lpstr>Higher resolution  - 5 arcmin     </vt:lpstr>
      <vt:lpstr>Exercise: Higher resolution  - 5 arcmin    </vt:lpstr>
      <vt:lpstr>Exercise: Select a basin    </vt:lpstr>
      <vt:lpstr>Exercise: Select a basin    </vt:lpstr>
      <vt:lpstr>Exercise: Select a basin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BUREK Peter</cp:lastModifiedBy>
  <cp:revision>133</cp:revision>
  <dcterms:created xsi:type="dcterms:W3CDTF">2019-05-30T06:24:47Z</dcterms:created>
  <dcterms:modified xsi:type="dcterms:W3CDTF">2020-12-10T08:21:09Z</dcterms:modified>
</cp:coreProperties>
</file>