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40" r:id="rId3"/>
    <p:sldId id="2558" r:id="rId4"/>
    <p:sldId id="2559" r:id="rId5"/>
    <p:sldId id="2560" r:id="rId6"/>
    <p:sldId id="2561" r:id="rId7"/>
    <p:sldId id="2541" r:id="rId8"/>
    <p:sldId id="2562" r:id="rId9"/>
    <p:sldId id="2563" r:id="rId10"/>
    <p:sldId id="2571" r:id="rId11"/>
    <p:sldId id="2564" r:id="rId12"/>
    <p:sldId id="2565" r:id="rId13"/>
    <p:sldId id="2566" r:id="rId14"/>
    <p:sldId id="2567" r:id="rId15"/>
    <p:sldId id="2570" r:id="rId16"/>
    <p:sldId id="2569" r:id="rId17"/>
    <p:sldId id="2572" r:id="rId18"/>
    <p:sldId id="25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3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0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3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1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40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9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9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0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setup.html#initialis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watm.iiasa.ac.at/setup.html#initialis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7: Options of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044BD5-21CA-4B0B-8F0D-6B725746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0" y="2926725"/>
            <a:ext cx="4700107" cy="143655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73881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2000" dirty="0"/>
              <a:t>Defining a spin up date: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2000" dirty="0"/>
              <a:t>Only after this date output variables are generated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1A94-D81B-412F-A2B2-A5B37F85C633}"/>
              </a:ext>
            </a:extLst>
          </p:cNvPr>
          <p:cNvSpPr txBox="1"/>
          <p:nvPr/>
        </p:nvSpPr>
        <p:spPr>
          <a:xfrm>
            <a:off x="5083435" y="4130899"/>
            <a:ext cx="690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 up date is defined to 1/1/1999</a:t>
            </a:r>
          </a:p>
          <a:p>
            <a:r>
              <a:rPr lang="en-US" dirty="0"/>
              <a:t>From this date all output timeseries and </a:t>
            </a:r>
            <a:r>
              <a:rPr lang="en-US" dirty="0" err="1"/>
              <a:t>netCDFs</a:t>
            </a:r>
            <a:r>
              <a:rPr lang="en-US" dirty="0"/>
              <a:t> are generated</a:t>
            </a:r>
          </a:p>
          <a:p>
            <a:endParaRPr lang="en-US" dirty="0"/>
          </a:p>
          <a:p>
            <a:r>
              <a:rPr lang="en-US" dirty="0"/>
              <a:t>For calibration warm up and </a:t>
            </a:r>
            <a:r>
              <a:rPr lang="en-US" dirty="0" err="1"/>
              <a:t>spinup</a:t>
            </a:r>
            <a:r>
              <a:rPr lang="en-US" dirty="0"/>
              <a:t> is used together: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warm up of a few decades to have a long time for groundwater and lakes to get into steady state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calibration run a </a:t>
            </a:r>
            <a:r>
              <a:rPr lang="en-US" dirty="0" err="1"/>
              <a:t>spinup</a:t>
            </a:r>
            <a:r>
              <a:rPr lang="en-US" dirty="0"/>
              <a:t> of a few years to get used to the change of calibration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B6314-483B-4A17-910C-14BEFF3A3A5D}"/>
              </a:ext>
            </a:extLst>
          </p:cNvPr>
          <p:cNvSpPr/>
          <p:nvPr/>
        </p:nvSpPr>
        <p:spPr>
          <a:xfrm>
            <a:off x="573881" y="3992365"/>
            <a:ext cx="3162300" cy="10925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A530B-A79A-4D28-92BF-A3F0C3375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" y="4969415"/>
            <a:ext cx="2424485" cy="4728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FAED7-B2DD-490F-B3CF-16250D687A1D}"/>
              </a:ext>
            </a:extLst>
          </p:cNvPr>
          <p:cNvCxnSpPr>
            <a:cxnSpLocks/>
          </p:cNvCxnSpPr>
          <p:nvPr/>
        </p:nvCxnSpPr>
        <p:spPr>
          <a:xfrm flipH="1">
            <a:off x="2806710" y="4347846"/>
            <a:ext cx="2276725" cy="905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1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Running with and without water demand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73_exe_example.bat</a:t>
            </a:r>
            <a:br>
              <a:rPr lang="en-US" sz="1800" dirty="0"/>
            </a:br>
            <a:r>
              <a:rPr lang="en-US" sz="1800" dirty="0"/>
              <a:t>or 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settings_rhine30min_73.ini -l</a:t>
            </a:r>
            <a:endParaRPr lang="en-US" sz="16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74_exe_example.bat</a:t>
            </a:r>
            <a:br>
              <a:rPr lang="en-US" sz="1800" dirty="0"/>
            </a:br>
            <a:r>
              <a:rPr lang="en-US" sz="1800" dirty="0"/>
              <a:t>or type </a:t>
            </a: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settings_rhine30min_74.ini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Rhine_waterdemand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612A2-6349-40D9-9667-F5D2247BA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98"/>
          <a:stretch/>
        </p:blipFill>
        <p:spPr>
          <a:xfrm>
            <a:off x="545692" y="2589263"/>
            <a:ext cx="7239000" cy="592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1FE82D-2760-4570-8751-439AE549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4566148"/>
            <a:ext cx="7305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Running with and without water demand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Further options on water demand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B233-149F-4800-8CA2-0DE6484E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2" y="2208697"/>
            <a:ext cx="6394802" cy="46493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1E5B6A-913F-4D49-88C7-5F04FE1D669E}"/>
              </a:ext>
            </a:extLst>
          </p:cNvPr>
          <p:cNvCxnSpPr>
            <a:cxnSpLocks/>
          </p:cNvCxnSpPr>
          <p:nvPr/>
        </p:nvCxnSpPr>
        <p:spPr>
          <a:xfrm flipH="1">
            <a:off x="3822156" y="4156364"/>
            <a:ext cx="3504919" cy="622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0AAB4-12F2-4D43-9B10-AA6C5A592A1C}"/>
              </a:ext>
            </a:extLst>
          </p:cNvPr>
          <p:cNvSpPr txBox="1"/>
          <p:nvPr/>
        </p:nvSpPr>
        <p:spPr>
          <a:xfrm>
            <a:off x="7272122" y="3318074"/>
            <a:ext cx="517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flow fraction of irrigation:</a:t>
            </a:r>
          </a:p>
          <a:p>
            <a:r>
              <a:rPr lang="en-US" dirty="0"/>
              <a:t>This fraction of the difference between </a:t>
            </a:r>
            <a:br>
              <a:rPr lang="en-US" dirty="0"/>
            </a:br>
            <a:r>
              <a:rPr lang="en-US" dirty="0"/>
              <a:t>Irrigation withdrawal and irrigation consumption will be returned to rivers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08DB9-F951-41A6-95A9-90C6A61CED34}"/>
              </a:ext>
            </a:extLst>
          </p:cNvPr>
          <p:cNvCxnSpPr>
            <a:cxnSpLocks/>
          </p:cNvCxnSpPr>
          <p:nvPr/>
        </p:nvCxnSpPr>
        <p:spPr>
          <a:xfrm flipH="1" flipV="1">
            <a:off x="4389964" y="5840384"/>
            <a:ext cx="2438348" cy="207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7FB810-99B5-4500-9713-2D4AB35E4EA2}"/>
              </a:ext>
            </a:extLst>
          </p:cNvPr>
          <p:cNvSpPr txBox="1"/>
          <p:nvPr/>
        </p:nvSpPr>
        <p:spPr>
          <a:xfrm>
            <a:off x="6828312" y="4814149"/>
            <a:ext cx="517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water abstraction</a:t>
            </a:r>
          </a:p>
          <a:p>
            <a:r>
              <a:rPr lang="en-US" dirty="0"/>
              <a:t>This value is used to </a:t>
            </a:r>
            <a:r>
              <a:rPr lang="en-US" dirty="0" err="1"/>
              <a:t>distinguise</a:t>
            </a:r>
            <a:r>
              <a:rPr lang="en-US" dirty="0"/>
              <a:t> where the water is taken from:</a:t>
            </a:r>
          </a:p>
          <a:p>
            <a:r>
              <a:rPr lang="en-US" dirty="0"/>
              <a:t>Groundwater or surface water</a:t>
            </a:r>
            <a:br>
              <a:rPr lang="en-US" dirty="0"/>
            </a:br>
            <a:r>
              <a:rPr lang="en-US" dirty="0"/>
              <a:t>Either a fixed fraction or a fraction from </a:t>
            </a:r>
            <a:br>
              <a:rPr lang="en-US" dirty="0"/>
            </a:br>
            <a:r>
              <a:rPr lang="en-US" dirty="0" err="1"/>
              <a:t>longterm</a:t>
            </a:r>
            <a:r>
              <a:rPr lang="en-US" dirty="0"/>
              <a:t> baseflow / discharge</a:t>
            </a:r>
          </a:p>
        </p:txBody>
      </p:sp>
    </p:spTree>
    <p:extLst>
      <p:ext uri="{BB962C8B-B14F-4D97-AF65-F5344CB8AC3E}">
        <p14:creationId xmlns:p14="http://schemas.microsoft.com/office/powerpoint/2010/main" val="25314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Changing land cover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Land cover i.e. the fraction of different land use in a grid cell is varying over time</a:t>
            </a:r>
            <a:br>
              <a:rPr lang="en-US" sz="1800" dirty="0"/>
            </a:br>
            <a:endParaRPr lang="en-US" sz="1800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sz="1800" dirty="0"/>
              <a:t>cities are growing (more sealed area)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sz="1800" dirty="0"/>
              <a:t>Agricultural area is growing (more irrigation, maybe less forest)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 err="1"/>
              <a:t>CWatM</a:t>
            </a:r>
            <a:r>
              <a:rPr lang="en-US" sz="1800" dirty="0"/>
              <a:t> accounts for that, and has a land cover fraction map for each year: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</a:rPr>
              <a:t>./cwatm_input30min/landsurface/fractionLandcover.nc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28712-2EE9-4744-840D-7D11D4DB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3904182"/>
            <a:ext cx="4049996" cy="2534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27F80-1D04-4EC0-9F4C-DE56E4078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69" y="3904182"/>
            <a:ext cx="4099775" cy="2605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7CD32-59AF-4D45-AB70-917D81E99214}"/>
              </a:ext>
            </a:extLst>
          </p:cNvPr>
          <p:cNvSpPr txBox="1"/>
          <p:nvPr/>
        </p:nvSpPr>
        <p:spPr>
          <a:xfrm>
            <a:off x="452846" y="6438900"/>
            <a:ext cx="509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Fraction of non paddy irrigated land on 30 arcmin for 2010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D6CE0-4A56-452E-A94B-6683A856EC45}"/>
              </a:ext>
            </a:extLst>
          </p:cNvPr>
          <p:cNvSpPr txBox="1"/>
          <p:nvPr/>
        </p:nvSpPr>
        <p:spPr>
          <a:xfrm>
            <a:off x="6096000" y="6410778"/>
            <a:ext cx="509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Fraction of paddy irrigated land on 30 arcmin for 2010</a:t>
            </a:r>
          </a:p>
        </p:txBody>
      </p:sp>
    </p:spTree>
    <p:extLst>
      <p:ext uri="{BB962C8B-B14F-4D97-AF65-F5344CB8AC3E}">
        <p14:creationId xmlns:p14="http://schemas.microsoft.com/office/powerpoint/2010/main" val="212741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Changing land cover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[LANDCOVER]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Land cover can be dynamically changing every year 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Like in: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</a:rPr>
              <a:t>cwatm.exe settings_rhine30min_74.ini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land cover is fixed constant for a specific year</a:t>
            </a:r>
            <a:br>
              <a:rPr lang="en-US" sz="1800" dirty="0"/>
            </a:br>
            <a:r>
              <a:rPr lang="en-US" sz="1800" dirty="0"/>
              <a:t>e.g. 1961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75_exe_example.bat for a fixed 1961 landcover</a:t>
            </a:r>
            <a:br>
              <a:rPr lang="en-US" sz="1800" dirty="0"/>
            </a:br>
            <a:r>
              <a:rPr lang="en-US" sz="1800" dirty="0"/>
              <a:t>or type 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settings_rhine30min_75.ini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Rhine_landcover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0049F-FE4B-4DEA-9FE1-C354E82E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4212"/>
            <a:ext cx="593407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8E673-B0B4-48E6-8D66-AF49A8C7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0114"/>
            <a:ext cx="5734050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0F90E9-7675-4C41-A275-4FAAFEACF4C4}"/>
              </a:ext>
            </a:extLst>
          </p:cNvPr>
          <p:cNvSpPr/>
          <p:nvPr/>
        </p:nvSpPr>
        <p:spPr>
          <a:xfrm>
            <a:off x="6362700" y="4681108"/>
            <a:ext cx="2028825" cy="482998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Changing lakes reservoir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[Option]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Lakes and reservoirs can put in or off, to show the effect of waterbodies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76_exe_example.bat for a run without waterbodies</a:t>
            </a:r>
            <a:br>
              <a:rPr lang="en-US" sz="1800" dirty="0"/>
            </a:br>
            <a:r>
              <a:rPr lang="en-US" sz="1800" dirty="0"/>
              <a:t>or type 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settings_rhine30min_76.ini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Rhine_reservoir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08E0D-F65A-45A3-A93C-E0FC0393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2" y="2678526"/>
            <a:ext cx="5743575" cy="11715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068D2-C02B-4C78-9E93-4F2B470C96AE}"/>
              </a:ext>
            </a:extLst>
          </p:cNvPr>
          <p:cNvCxnSpPr>
            <a:cxnSpLocks/>
          </p:cNvCxnSpPr>
          <p:nvPr/>
        </p:nvCxnSpPr>
        <p:spPr>
          <a:xfrm flipH="1">
            <a:off x="4936581" y="2678526"/>
            <a:ext cx="3504919" cy="622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2D320D-5D17-4FDA-910A-E1EBA0E27104}"/>
              </a:ext>
            </a:extLst>
          </p:cNvPr>
          <p:cNvSpPr txBox="1"/>
          <p:nvPr/>
        </p:nvSpPr>
        <p:spPr>
          <a:xfrm>
            <a:off x="8489406" y="2454280"/>
            <a:ext cx="368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in: </a:t>
            </a:r>
            <a:r>
              <a:rPr lang="en-US" sz="1800" dirty="0">
                <a:solidFill>
                  <a:srgbClr val="0070C0"/>
                </a:solidFill>
              </a:rPr>
              <a:t>settings_rhine30min_74.ini 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E698F-C4BA-4714-AB0D-0BD56799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5015913"/>
            <a:ext cx="3990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Changing lakes reservoir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same way as for land cover, reservoirs can be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put in dynamically </a:t>
            </a:r>
            <a:br>
              <a:rPr lang="en-US" sz="1800" dirty="0"/>
            </a:br>
            <a:r>
              <a:rPr lang="en-US" sz="1800" dirty="0"/>
              <a:t>- depending on the year they are build, they are in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fixed</a:t>
            </a:r>
            <a:br>
              <a:rPr lang="en-US" sz="1800" dirty="0"/>
            </a:br>
            <a:r>
              <a:rPr lang="en-US" sz="1800" dirty="0"/>
              <a:t>- only the </a:t>
            </a:r>
            <a:r>
              <a:rPr lang="en-US" sz="1800" dirty="0" err="1"/>
              <a:t>reservouirs</a:t>
            </a:r>
            <a:r>
              <a:rPr lang="en-US" sz="1800" dirty="0"/>
              <a:t> are in, which are build until this year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[LAKES_RESERVOIRS]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Reservoirs can be dynamically changing every year 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reservoirs are fixed constant for a specific year</a:t>
            </a:r>
            <a:br>
              <a:rPr lang="en-US" sz="1800" dirty="0"/>
            </a:br>
            <a:r>
              <a:rPr lang="en-US" sz="1800" dirty="0"/>
              <a:t>e.g. 1950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For the Rhine we did not include a reservoir in the 30 arcmin setting</a:t>
            </a:r>
            <a:br>
              <a:rPr lang="en-US" sz="1800" dirty="0"/>
            </a:br>
            <a:r>
              <a:rPr lang="en-US" sz="1800" dirty="0"/>
              <a:t>Therefore no exercise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60804-3BA3-4732-8964-BAA8633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05" y="1854406"/>
            <a:ext cx="7943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Starting a dos box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CWATM_exercise7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31_exe_example.bator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/>
              <a:t>Windows+R</a:t>
            </a:r>
            <a:r>
              <a:rPr lang="en-US" sz="1600" dirty="0"/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 cd c:/CWATM/CWATM_exercise7</a:t>
            </a:r>
            <a:br>
              <a:rPr lang="en-US" sz="1600" dirty="0"/>
            </a:br>
            <a:r>
              <a:rPr lang="en-US" sz="1600" dirty="0"/>
              <a:t>		(or cd “c:/directory with white space/CWATM/CWATM_exercise7”)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settings_rhine30min_71.ini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7" y="2921454"/>
            <a:ext cx="2984687" cy="15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417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	What you need 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Display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Change ksat2 (saturated soil conductivity layer 2) in ArcGIS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17963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724204" cy="515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3200" dirty="0"/>
              <a:t>0. What you need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2400" dirty="0"/>
              <a:t>We go back to the Rhine basin on 30 arcmin</a:t>
            </a:r>
            <a:br>
              <a:rPr lang="en-US" sz="2400" dirty="0"/>
            </a:br>
            <a:r>
              <a:rPr lang="en-US" sz="2400" dirty="0"/>
              <a:t>because it is fast to execute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with and without water </a:t>
            </a:r>
            <a:r>
              <a:rPr lang="en-US" dirty="0" err="1"/>
              <a:t>demnd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Landcover options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Reservoir options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>
              <a:buNone/>
            </a:pPr>
            <a:r>
              <a:rPr lang="en-US" sz="1400" dirty="0" err="1"/>
              <a:t>CWatM</a:t>
            </a:r>
            <a:r>
              <a:rPr lang="en-US" sz="1400" dirty="0"/>
              <a:t> needs to have estimates of the initial state of the internal storage variables, e.g. the amount of water stored in snow, soil, groundwater etc.:</a:t>
            </a:r>
          </a:p>
          <a:p>
            <a:pPr marL="0" indent="0">
              <a:buNone/>
            </a:pPr>
            <a:r>
              <a:rPr lang="en-US" sz="1400" b="1" dirty="0"/>
              <a:t>There are three possibilities: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initial state of the internal storage variables are unknown and a </a:t>
            </a:r>
            <a:r>
              <a:rPr lang="en-US" sz="1400" b="1" dirty="0"/>
              <a:t>first</a:t>
            </a:r>
            <a:r>
              <a:rPr lang="en-US" sz="1400" dirty="0"/>
              <a:t> guess has to be used e.g. all storage variables are half filled.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initial state is known from a previous run, where the variables are stored at a certain time step. This is called </a:t>
            </a:r>
            <a:r>
              <a:rPr lang="en-US" sz="1400" b="1" dirty="0"/>
              <a:t>warm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spin up time, all output is only generated after this day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b="1" dirty="0"/>
              <a:t>warm start</a:t>
            </a:r>
            <a:r>
              <a:rPr lang="en-US" sz="1400" dirty="0"/>
              <a:t> is </a:t>
            </a:r>
            <a:r>
              <a:rPr lang="en-US" sz="1400" dirty="0" err="1"/>
              <a:t>usful</a:t>
            </a:r>
            <a:r>
              <a:rPr lang="en-US" sz="1400" dirty="0"/>
              <a:t> for:</a:t>
            </a:r>
          </a:p>
          <a:p>
            <a:r>
              <a:rPr lang="en-US" sz="1400" dirty="0"/>
              <a:t>using a long pre-run to find the steady-state storage of the groundwater storage and use it as initial value</a:t>
            </a:r>
          </a:p>
          <a:p>
            <a:r>
              <a:rPr lang="en-US" sz="1400" dirty="0"/>
              <a:t>using the stored variables to shorten the warm-up period</a:t>
            </a:r>
          </a:p>
          <a:p>
            <a:r>
              <a:rPr lang="en-US" sz="1400" dirty="0"/>
              <a:t>using the stored variables to restart every day with the values from the previous day (forecasting mode)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2000" dirty="0"/>
              <a:t>See also: </a:t>
            </a: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https://cwatm.iiasa.ac.at/setup.html#initialisation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272ABA-3DAC-41A8-8CCA-24F4E0C38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50" y="2269730"/>
            <a:ext cx="6096000" cy="3204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E1553-519C-4BE1-96E6-AABD20CDA71D}"/>
              </a:ext>
            </a:extLst>
          </p:cNvPr>
          <p:cNvSpPr txBox="1"/>
          <p:nvPr/>
        </p:nvSpPr>
        <p:spPr>
          <a:xfrm>
            <a:off x="5747170" y="5474038"/>
            <a:ext cx="381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shows the impact of different initial condition on the soil moisture of the lower soil.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9CF00B-555D-4A73-9A60-1045D3403385}"/>
              </a:ext>
            </a:extLst>
          </p:cNvPr>
          <p:cNvCxnSpPr>
            <a:cxnSpLocks/>
          </p:cNvCxnSpPr>
          <p:nvPr/>
        </p:nvCxnSpPr>
        <p:spPr>
          <a:xfrm flipV="1">
            <a:off x="3383825" y="2967335"/>
            <a:ext cx="2047875" cy="323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0EC775-0FAF-4E79-826E-2049E21EBF62}"/>
              </a:ext>
            </a:extLst>
          </p:cNvPr>
          <p:cNvSpPr txBox="1"/>
          <p:nvPr/>
        </p:nvSpPr>
        <p:spPr>
          <a:xfrm>
            <a:off x="341810" y="3157440"/>
            <a:ext cx="381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with different initial conditions of soil moisture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4CA5A-EDE9-4960-914B-63C13619B60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8175" y="3444456"/>
            <a:ext cx="2047875" cy="427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F59E8-9EE6-4937-939E-956843DF1085}"/>
              </a:ext>
            </a:extLst>
          </p:cNvPr>
          <p:cNvCxnSpPr>
            <a:cxnSpLocks/>
          </p:cNvCxnSpPr>
          <p:nvPr/>
        </p:nvCxnSpPr>
        <p:spPr>
          <a:xfrm>
            <a:off x="3366000" y="3552523"/>
            <a:ext cx="2065700" cy="1069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CWATM_exercise7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71_exe_example.bat</a:t>
            </a:r>
            <a:br>
              <a:rPr lang="en-US" sz="1800" dirty="0"/>
            </a:br>
            <a:r>
              <a:rPr lang="en-US" sz="1800" dirty="0"/>
              <a:t>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/>
              <a:t>Windows+R</a:t>
            </a:r>
            <a:r>
              <a:rPr lang="en-US" sz="1600" dirty="0"/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 cd c:/CWATM/CWATM_exercise7</a:t>
            </a:r>
            <a:br>
              <a:rPr lang="en-US" sz="1600" dirty="0"/>
            </a:br>
            <a:r>
              <a:rPr lang="en-US" sz="1600" dirty="0"/>
              <a:t>		(or cd “c:/directory with white space/CWATM/CWATM_exercise7”)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settings_rhine30min_71.ini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7" y="2921454"/>
            <a:ext cx="2984687" cy="155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A8C54-3104-46E8-8462-97749BEF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4" y="4846028"/>
            <a:ext cx="5134493" cy="19167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A865C6-E22C-4F0D-8E53-9E19CC2429D0}"/>
              </a:ext>
            </a:extLst>
          </p:cNvPr>
          <p:cNvCxnSpPr>
            <a:cxnSpLocks/>
          </p:cNvCxnSpPr>
          <p:nvPr/>
        </p:nvCxnSpPr>
        <p:spPr>
          <a:xfrm flipH="1">
            <a:off x="3028950" y="5577701"/>
            <a:ext cx="4114799" cy="307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3348CE-F2D3-401F-85D1-FAC6A236C6AF}"/>
              </a:ext>
            </a:extLst>
          </p:cNvPr>
          <p:cNvSpPr txBox="1"/>
          <p:nvPr/>
        </p:nvSpPr>
        <p:spPr>
          <a:xfrm>
            <a:off x="7336659" y="5215208"/>
            <a:ext cx="381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start:</a:t>
            </a:r>
            <a:br>
              <a:rPr lang="en-US" dirty="0"/>
            </a:br>
            <a:r>
              <a:rPr lang="en-US" dirty="0"/>
              <a:t>You see the outlet of the Rhine basin has really low discharge, because it needs time to fill up</a:t>
            </a:r>
          </a:p>
        </p:txBody>
      </p:sp>
    </p:spTree>
    <p:extLst>
      <p:ext uri="{BB962C8B-B14F-4D97-AF65-F5344CB8AC3E}">
        <p14:creationId xmlns:p14="http://schemas.microsoft.com/office/powerpoint/2010/main" val="11369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6B93E-FDC4-4A21-8ED2-0A259A90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947862"/>
            <a:ext cx="5982365" cy="211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E1A94-D81B-412F-A2B2-A5B37F85C633}"/>
              </a:ext>
            </a:extLst>
          </p:cNvPr>
          <p:cNvSpPr txBox="1"/>
          <p:nvPr/>
        </p:nvSpPr>
        <p:spPr>
          <a:xfrm>
            <a:off x="6915012" y="2407353"/>
            <a:ext cx="517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 in settings_rhine30min_71.ini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save_initial</a:t>
            </a:r>
            <a:r>
              <a:rPr lang="en-US" dirty="0"/>
              <a:t> is set to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initSave</a:t>
            </a:r>
            <a:r>
              <a:rPr lang="en-US" dirty="0"/>
              <a:t> points to outlet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StepInit</a:t>
            </a:r>
            <a:r>
              <a:rPr lang="en-US" dirty="0"/>
              <a:t> is set to 31.12.1999</a:t>
            </a:r>
            <a:br>
              <a:rPr lang="en-US" dirty="0"/>
            </a:br>
            <a:r>
              <a:rPr lang="en-US" dirty="0"/>
              <a:t>(an </a:t>
            </a:r>
            <a:r>
              <a:rPr lang="en-US" dirty="0" err="1"/>
              <a:t>init</a:t>
            </a:r>
            <a:r>
              <a:rPr lang="en-US" dirty="0"/>
              <a:t> file for the date 31/12/1999 is created)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B6314-483B-4A17-910C-14BEFF3A3A5D}"/>
              </a:ext>
            </a:extLst>
          </p:cNvPr>
          <p:cNvSpPr/>
          <p:nvPr/>
        </p:nvSpPr>
        <p:spPr>
          <a:xfrm>
            <a:off x="1543050" y="3514726"/>
            <a:ext cx="3162300" cy="55245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FAED7-B2DD-490F-B3CF-16250D687A1D}"/>
              </a:ext>
            </a:extLst>
          </p:cNvPr>
          <p:cNvCxnSpPr>
            <a:cxnSpLocks/>
          </p:cNvCxnSpPr>
          <p:nvPr/>
        </p:nvCxnSpPr>
        <p:spPr>
          <a:xfrm flipH="1">
            <a:off x="4314575" y="3007518"/>
            <a:ext cx="2276725" cy="905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D4DEF2-8D04-4C29-8E3A-66F4EC110193}"/>
              </a:ext>
            </a:extLst>
          </p:cNvPr>
          <p:cNvGrpSpPr/>
          <p:nvPr/>
        </p:nvGrpSpPr>
        <p:grpSpPr>
          <a:xfrm>
            <a:off x="1071312" y="4528648"/>
            <a:ext cx="11105160" cy="1638300"/>
            <a:chOff x="1071312" y="4528648"/>
            <a:chExt cx="11105160" cy="16383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33EADF-DE42-4262-AAE7-D639CB150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312" y="4528648"/>
              <a:ext cx="6000750" cy="16383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060A0-0B65-4213-85E8-A0D8D5FDFFDA}"/>
                </a:ext>
              </a:extLst>
            </p:cNvPr>
            <p:cNvSpPr/>
            <p:nvPr/>
          </p:nvSpPr>
          <p:spPr>
            <a:xfrm>
              <a:off x="1651169" y="4868577"/>
              <a:ext cx="4206705" cy="34159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945151-A4A7-4DA3-894A-E93EA70221C3}"/>
                </a:ext>
              </a:extLst>
            </p:cNvPr>
            <p:cNvSpPr/>
            <p:nvPr/>
          </p:nvSpPr>
          <p:spPr>
            <a:xfrm>
              <a:off x="1679494" y="5634039"/>
              <a:ext cx="3162300" cy="16668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397A0-4E83-471D-B6DE-9EAD32F34A23}"/>
                </a:ext>
              </a:extLst>
            </p:cNvPr>
            <p:cNvSpPr txBox="1"/>
            <p:nvPr/>
          </p:nvSpPr>
          <p:spPr>
            <a:xfrm>
              <a:off x="6996777" y="4562549"/>
              <a:ext cx="51796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Important part in settings_rhine30min_71.ini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load_initial</a:t>
              </a:r>
              <a:r>
                <a:rPr lang="en-US" dirty="0"/>
                <a:t> is set to true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save_initial</a:t>
              </a:r>
              <a:r>
                <a:rPr lang="en-US" dirty="0"/>
                <a:t> is set to false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initLoad</a:t>
              </a:r>
              <a:r>
                <a:rPr lang="en-US" dirty="0"/>
                <a:t> is set to the initial file in ./outlet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AEC79F-5925-4C14-B92A-298769900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531" y="4805157"/>
              <a:ext cx="1829369" cy="17643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2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 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72_exe_example.bat</a:t>
            </a:r>
            <a:br>
              <a:rPr lang="en-US" sz="1800" dirty="0"/>
            </a:br>
            <a:r>
              <a:rPr lang="en-US" sz="1800" dirty="0"/>
              <a:t>or 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settings_rhine30min_72.ini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348CE-F2D3-401F-85D1-FAC6A236C6AF}"/>
              </a:ext>
            </a:extLst>
          </p:cNvPr>
          <p:cNvSpPr txBox="1"/>
          <p:nvPr/>
        </p:nvSpPr>
        <p:spPr>
          <a:xfrm>
            <a:off x="7830593" y="3541897"/>
            <a:ext cx="381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 start:</a:t>
            </a:r>
            <a:br>
              <a:rPr lang="en-US" dirty="0"/>
            </a:br>
            <a:r>
              <a:rPr lang="en-US" dirty="0"/>
              <a:t>You see the outlet of the Rhine basin has regular discharge, because it uses the stored values from the run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BDBF-1A28-4B6B-AF20-98ED1375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4" y="3244177"/>
            <a:ext cx="6408044" cy="23335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A865C6-E22C-4F0D-8E53-9E19CC2429D0}"/>
              </a:ext>
            </a:extLst>
          </p:cNvPr>
          <p:cNvCxnSpPr>
            <a:cxnSpLocks/>
          </p:cNvCxnSpPr>
          <p:nvPr/>
        </p:nvCxnSpPr>
        <p:spPr>
          <a:xfrm flipH="1">
            <a:off x="3552825" y="4287594"/>
            <a:ext cx="4114799" cy="307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4E3DC1-4BEF-49BA-88EB-7054A91A5384}"/>
              </a:ext>
            </a:extLst>
          </p:cNvPr>
          <p:cNvSpPr txBox="1"/>
          <p:nvPr/>
        </p:nvSpPr>
        <p:spPr>
          <a:xfrm>
            <a:off x="729814" y="6134100"/>
            <a:ext cx="98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See also: </a:t>
            </a: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https://cwatm.iiasa.ac.at/setup.html#initialisation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866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1920</Words>
  <Application>Microsoft Office PowerPoint</Application>
  <PresentationFormat>Widescreen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Options of CWatM   </vt:lpstr>
      <vt:lpstr>Option of CWatM   </vt:lpstr>
      <vt:lpstr>Options of CWATM     </vt:lpstr>
      <vt:lpstr>Options of CWATM      </vt:lpstr>
      <vt:lpstr>Options of CWATM      </vt:lpstr>
      <vt:lpstr>Options of CWatM    </vt:lpstr>
      <vt:lpstr>Options of CWATM      </vt:lpstr>
      <vt:lpstr>Options of CWatM    </vt:lpstr>
      <vt:lpstr>Options of CWATM      </vt:lpstr>
      <vt:lpstr>Options of CWatM    </vt:lpstr>
      <vt:lpstr>Options of CWatM    </vt:lpstr>
      <vt:lpstr>Options of CWatM    </vt:lpstr>
      <vt:lpstr>Options of CWatM    </vt:lpstr>
      <vt:lpstr>Options of CWatM    </vt:lpstr>
      <vt:lpstr>Options of CWatM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173</cp:revision>
  <dcterms:created xsi:type="dcterms:W3CDTF">2019-05-30T06:24:47Z</dcterms:created>
  <dcterms:modified xsi:type="dcterms:W3CDTF">2020-12-16T08:49:03Z</dcterms:modified>
</cp:coreProperties>
</file>