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40" r:id="rId3"/>
    <p:sldId id="2558" r:id="rId4"/>
    <p:sldId id="2559" r:id="rId5"/>
    <p:sldId id="2576" r:id="rId6"/>
    <p:sldId id="2577" r:id="rId7"/>
    <p:sldId id="2546" r:id="rId8"/>
    <p:sldId id="2579" r:id="rId9"/>
    <p:sldId id="2580" r:id="rId10"/>
    <p:sldId id="2581" r:id="rId11"/>
    <p:sldId id="2582" r:id="rId12"/>
    <p:sldId id="2583" r:id="rId13"/>
    <p:sldId id="2585" r:id="rId14"/>
    <p:sldId id="25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3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6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4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5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0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9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0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7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7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s.nasa.gov/tools/panop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pimet.mpg.de/projects/cd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8: Changing input data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Open toolbox – Spatial Analyst Tool – Map Algebra – Raster calc.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Put in: “ksat2_o” *2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Put in output raster – into the folder of CWATM_exercise8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C7117-29E6-4A85-8894-EF64A87D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3" y="3326470"/>
            <a:ext cx="6673896" cy="35315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9CB4B-DCE4-474F-B060-7552E28A8C71}"/>
              </a:ext>
            </a:extLst>
          </p:cNvPr>
          <p:cNvCxnSpPr>
            <a:cxnSpLocks/>
          </p:cNvCxnSpPr>
          <p:nvPr/>
        </p:nvCxnSpPr>
        <p:spPr>
          <a:xfrm flipH="1">
            <a:off x="3997234" y="1857820"/>
            <a:ext cx="6226630" cy="17475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E0C57A-80E0-45E7-8D96-8F63807AA265}"/>
              </a:ext>
            </a:extLst>
          </p:cNvPr>
          <p:cNvSpPr txBox="1"/>
          <p:nvPr/>
        </p:nvSpPr>
        <p:spPr>
          <a:xfrm>
            <a:off x="8107679" y="5074818"/>
            <a:ext cx="3884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You have to choose a different name than ksat2_2.tif if there is already a ksat2_2.tif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23477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Convert file from .</a:t>
            </a:r>
            <a:r>
              <a:rPr lang="en-US" dirty="0" err="1"/>
              <a:t>tif</a:t>
            </a:r>
            <a:r>
              <a:rPr lang="en-US" dirty="0"/>
              <a:t> to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tif2nc.bat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This will run python tif2netcdf.py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is ksat2_2.nc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54618-D480-448A-91B4-C2024942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36" y="3819874"/>
            <a:ext cx="5934075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C7A05-E187-484E-95CE-FADABD532C08}"/>
              </a:ext>
            </a:extLst>
          </p:cNvPr>
          <p:cNvSpPr txBox="1"/>
          <p:nvPr/>
        </p:nvSpPr>
        <p:spPr>
          <a:xfrm>
            <a:off x="1567543" y="3858627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tif2netcdf.py</a:t>
            </a:r>
          </a:p>
        </p:txBody>
      </p:sp>
    </p:spTree>
    <p:extLst>
      <p:ext uri="{BB962C8B-B14F-4D97-AF65-F5344CB8AC3E}">
        <p14:creationId xmlns:p14="http://schemas.microsoft.com/office/powerpoint/2010/main" val="1156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Convert file from .</a:t>
            </a:r>
            <a:r>
              <a:rPr lang="en-US" dirty="0" err="1"/>
              <a:t>tif</a:t>
            </a:r>
            <a:r>
              <a:rPr lang="en-US" dirty="0"/>
              <a:t> to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tif2nc.bat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This will run python tif2netcdf.py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is ksat2_2.nc</a:t>
            </a:r>
          </a:p>
        </p:txBody>
      </p:sp>
    </p:spTree>
    <p:extLst>
      <p:ext uri="{BB962C8B-B14F-4D97-AF65-F5344CB8AC3E}">
        <p14:creationId xmlns:p14="http://schemas.microsoft.com/office/powerpoint/2010/main" val="42919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FEA37E-6948-4796-BF6F-9878872EE374}"/>
              </a:ext>
            </a:extLst>
          </p:cNvPr>
          <p:cNvSpPr/>
          <p:nvPr/>
        </p:nvSpPr>
        <p:spPr>
          <a:xfrm>
            <a:off x="3823063" y="5499173"/>
            <a:ext cx="7158446" cy="1293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Run </a:t>
            </a:r>
            <a:r>
              <a:rPr lang="en-US" dirty="0" err="1"/>
              <a:t>CWatM</a:t>
            </a:r>
            <a:r>
              <a:rPr lang="en-US" dirty="0"/>
              <a:t> twice to see the difference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81_python_example.bat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settings_rhine30min1.ini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output1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Run 82_python_example.bat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   or </a:t>
            </a:r>
            <a:r>
              <a:rPr lang="en-US" sz="2000" dirty="0"/>
              <a:t>python ../CWATM_model/CWatM/run_cwatm.py settings_rhine30min2.ini -l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Output in output2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7A5F-3FE6-4B8A-803F-01AAB908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30" y="5683839"/>
            <a:ext cx="33813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0BB28-9F6D-423D-A4B6-BA76388E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13" y="5683839"/>
            <a:ext cx="2333625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F4696-E071-4432-8E7C-2C9ABB1AA810}"/>
              </a:ext>
            </a:extLst>
          </p:cNvPr>
          <p:cNvSpPr txBox="1"/>
          <p:nvPr/>
        </p:nvSpPr>
        <p:spPr>
          <a:xfrm>
            <a:off x="3884023" y="6345034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</a:t>
            </a:r>
            <a:r>
              <a:rPr lang="en-US" sz="1800" dirty="0"/>
              <a:t>settings_rhine30min2.ini vs. settings_rhine30min2.ini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0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3" y="842418"/>
            <a:ext cx="11012475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Have a look at rhine8.xlsx to see the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C006-96EB-4AF9-B0F8-1933D8ED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680813"/>
            <a:ext cx="6229350" cy="5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	What you need 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Display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AutoNum type="arabicPeriod"/>
              <a:defRPr sz="2800"/>
            </a:pPr>
            <a:r>
              <a:rPr lang="en-US" dirty="0"/>
              <a:t>Change ksat2 (saturated soil conductivity layer 2) in ArcGIS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17963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724204" cy="515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7000" dirty="0"/>
              <a:t>0. What you need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 A Geoinformation System e.g. QGIS, ArcGIS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r>
              <a:rPr lang="en-US" sz="5000" dirty="0"/>
              <a:t> A way to display </a:t>
            </a:r>
            <a:r>
              <a:rPr lang="en-US" sz="5000" dirty="0" err="1"/>
              <a:t>netCDF</a:t>
            </a:r>
            <a:r>
              <a:rPr lang="en-US" sz="5000" dirty="0"/>
              <a:t> files easily</a:t>
            </a:r>
            <a:br>
              <a:rPr lang="en-US" sz="5000" dirty="0"/>
            </a:br>
            <a:r>
              <a:rPr lang="en-US" sz="5000" dirty="0"/>
              <a:t> e.g.:</a:t>
            </a:r>
            <a:br>
              <a:rPr lang="en-US" sz="5000" dirty="0"/>
            </a:br>
            <a:r>
              <a:rPr lang="en-US" sz="5000" dirty="0"/>
              <a:t> PANOPLY on Windows   </a:t>
            </a:r>
            <a:r>
              <a:rPr lang="en-US" sz="5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https://www.giss.nasa.gov/tools/panoply/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5000" dirty="0" err="1"/>
              <a:t>ncview</a:t>
            </a:r>
            <a:r>
              <a:rPr lang="en-US" sz="5000" dirty="0"/>
              <a:t> on Linux: </a:t>
            </a:r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defTabSz="457200">
              <a:lnSpc>
                <a:spcPct val="130000"/>
              </a:lnSpc>
              <a:spcBef>
                <a:spcPts val="600"/>
              </a:spcBef>
              <a:defRPr sz="2800"/>
            </a:pPr>
            <a:endParaRPr lang="en-US" sz="5000" dirty="0"/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541B0A4-F748-4FBF-99CC-9719826A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75" y="3868770"/>
            <a:ext cx="3801836" cy="298923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A112153-9140-4779-83F0-D4F01B57A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22" y="1351621"/>
            <a:ext cx="4072541" cy="22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1" y="1126730"/>
            <a:ext cx="7899256" cy="5731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What is </a:t>
            </a:r>
            <a:r>
              <a:rPr lang="en-US" dirty="0" err="1"/>
              <a:t>netCDF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b="1" dirty="0" err="1"/>
              <a:t>NetCDF</a:t>
            </a:r>
            <a:r>
              <a:rPr lang="en-US" sz="1900" dirty="0"/>
              <a:t> (</a:t>
            </a:r>
            <a:r>
              <a:rPr lang="en-US" sz="1900" b="1" dirty="0"/>
              <a:t>Network Common Data Form</a:t>
            </a:r>
            <a:r>
              <a:rPr lang="en-US" sz="1900" dirty="0"/>
              <a:t>) is a data format like .</a:t>
            </a:r>
            <a:r>
              <a:rPr lang="en-US" sz="1900" dirty="0" err="1"/>
              <a:t>tif</a:t>
            </a:r>
            <a:r>
              <a:rPr lang="en-US" sz="1900" dirty="0"/>
              <a:t>, .jpg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b="1" dirty="0" err="1"/>
              <a:t>NetCDF</a:t>
            </a:r>
            <a:r>
              <a:rPr lang="en-US" sz="1900" dirty="0"/>
              <a:t> is a set of  </a:t>
            </a:r>
            <a:r>
              <a:rPr lang="en-US" sz="1900" dirty="0" err="1"/>
              <a:t>librariesand</a:t>
            </a:r>
            <a:r>
              <a:rPr lang="en-US" sz="1900" dirty="0"/>
              <a:t> self-describing, machine-independent data formats that support the creation, access, and sharing of  array-oriented scientific data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Mainly used by the meteorological community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9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900" b="1" dirty="0"/>
              <a:t>Advantage: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 err="1"/>
              <a:t>netCDF</a:t>
            </a:r>
            <a:r>
              <a:rPr lang="en-US" sz="1900" dirty="0"/>
              <a:t> is self-describing, portable, flexible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 err="1"/>
              <a:t>netCDF</a:t>
            </a:r>
            <a:r>
              <a:rPr lang="en-US" sz="1900" dirty="0"/>
              <a:t> is public domain, well documented and used by a growing number of organizations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High efficiency in reading and processing </a:t>
            </a:r>
            <a:r>
              <a:rPr lang="en-US" sz="1900" dirty="0" err="1"/>
              <a:t>netCDF</a:t>
            </a:r>
            <a:r>
              <a:rPr lang="en-US" sz="1900" dirty="0"/>
              <a:t> files (it is fast)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A </a:t>
            </a:r>
            <a:r>
              <a:rPr lang="en-US" sz="1900" dirty="0" err="1"/>
              <a:t>netCDF</a:t>
            </a:r>
            <a:r>
              <a:rPr lang="en-US" sz="1900" dirty="0"/>
              <a:t> file can contain timeseries of spatial data in a compressed way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900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900" b="1" dirty="0"/>
              <a:t>Disadvantage: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Not so easy to handle</a:t>
            </a:r>
            <a:endParaRPr lang="en-US" sz="51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7766733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Examples of </a:t>
            </a:r>
            <a:r>
              <a:rPr lang="en-US" dirty="0" err="1"/>
              <a:t>netCDF</a:t>
            </a: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Digital elevation (</a:t>
            </a:r>
            <a:r>
              <a:rPr lang="en-US" sz="1800" dirty="0" err="1"/>
              <a:t>source:SRTM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../CWATM_data/cwatm_input5min/landsurface/topo/dem.nc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ECE1B-10C7-447A-B132-A20C46B7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1" y="2750784"/>
            <a:ext cx="7891903" cy="412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without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C1F75-1DE0-4CD6-B6D4-B7CC09E2F82A}"/>
              </a:ext>
            </a:extLst>
          </p:cNvPr>
          <p:cNvCxnSpPr>
            <a:cxnSpLocks/>
          </p:cNvCxnSpPr>
          <p:nvPr/>
        </p:nvCxnSpPr>
        <p:spPr>
          <a:xfrm flipH="1">
            <a:off x="8486775" y="1919788"/>
            <a:ext cx="444409" cy="38288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428897" y="3834237"/>
            <a:ext cx="3509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latitude</a:t>
            </a:r>
          </a:p>
          <a:p>
            <a:r>
              <a:rPr lang="en-US" dirty="0">
                <a:solidFill>
                  <a:srgbClr val="C00000"/>
                </a:solidFill>
              </a:rPr>
              <a:t>- longitude</a:t>
            </a:r>
          </a:p>
          <a:p>
            <a:r>
              <a:rPr lang="en-US" dirty="0">
                <a:solidFill>
                  <a:srgbClr val="C00000"/>
                </a:solidFill>
              </a:rPr>
              <a:t>- elevation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463F1-2EF7-4C13-8686-9D89FB24437F}"/>
              </a:ext>
            </a:extLst>
          </p:cNvPr>
          <p:cNvCxnSpPr>
            <a:cxnSpLocks/>
          </p:cNvCxnSpPr>
          <p:nvPr/>
        </p:nvCxnSpPr>
        <p:spPr>
          <a:xfrm flipV="1">
            <a:off x="1929626" y="3914775"/>
            <a:ext cx="767665" cy="37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A66927-7296-440E-9716-394FB855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291" y="2650151"/>
            <a:ext cx="5515716" cy="41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B35CD-2161-4A03-8D54-95071992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22" y="3098279"/>
            <a:ext cx="7493691" cy="375972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Examples of </a:t>
            </a:r>
            <a:r>
              <a:rPr lang="en-US" dirty="0" err="1"/>
              <a:t>netCDF</a:t>
            </a:r>
            <a:endParaRPr lang="en-US" dirty="0"/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Monthly industry water demand (calculation Wada et al. 2014) ../CWATM_data/cwatm_input5min/landsurface/waterDemand/industryWaterDemand.nc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C1F75-1DE0-4CD6-B6D4-B7CC09E2F82A}"/>
              </a:ext>
            </a:extLst>
          </p:cNvPr>
          <p:cNvCxnSpPr>
            <a:cxnSpLocks/>
          </p:cNvCxnSpPr>
          <p:nvPr/>
        </p:nvCxnSpPr>
        <p:spPr>
          <a:xfrm flipH="1">
            <a:off x="7646126" y="1919788"/>
            <a:ext cx="1285059" cy="2822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428897" y="3834237"/>
            <a:ext cx="3509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Variables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latitude</a:t>
            </a:r>
          </a:p>
          <a:p>
            <a:r>
              <a:rPr lang="en-US" dirty="0">
                <a:solidFill>
                  <a:srgbClr val="C00000"/>
                </a:solidFill>
              </a:rPr>
              <a:t>- longitude</a:t>
            </a:r>
          </a:p>
          <a:p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</a:p>
          <a:p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b="1" dirty="0">
                <a:solidFill>
                  <a:srgbClr val="C00000"/>
                </a:solidFill>
              </a:rPr>
              <a:t>2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463F1-2EF7-4C13-8686-9D89FB24437F}"/>
              </a:ext>
            </a:extLst>
          </p:cNvPr>
          <p:cNvCxnSpPr>
            <a:cxnSpLocks/>
          </p:cNvCxnSpPr>
          <p:nvPr/>
        </p:nvCxnSpPr>
        <p:spPr>
          <a:xfrm flipV="1">
            <a:off x="1929626" y="3914775"/>
            <a:ext cx="767665" cy="3717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8A92E-2C90-451A-AE7E-8A0AA2CCE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65" y="2744377"/>
            <a:ext cx="5491982" cy="41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08684" y="1231108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Take a look at dataset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Take a look at: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https://cwatm.iiasa.ac.at/data.html</a:t>
            </a: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Take a look at 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CWATM_data</a:t>
            </a:r>
            <a:r>
              <a:rPr lang="en-US" sz="1800" dirty="0"/>
              <a:t>/cwatm_input30min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87344-8032-46C3-8034-AE3A4B6D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8560"/>
            <a:ext cx="6251970" cy="6209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24583-CD45-4450-B3CA-7A3730B20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26"/>
          <a:stretch/>
        </p:blipFill>
        <p:spPr>
          <a:xfrm>
            <a:off x="9409675" y="1231108"/>
            <a:ext cx="2782325" cy="4978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287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>
                <a:cs typeface="Calibri" panose="020F0502020204030204" pitchFamily="34" charset="0"/>
              </a:rPr>
              <a:t>Changing input data </a:t>
            </a:r>
            <a:br>
              <a:rPr lang="en-US" sz="3200" b="0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sz="3200" b="1">
                <a:cs typeface="Calibri" panose="020F0502020204030204" pitchFamily="34" charset="0"/>
              </a:rPr>
            </a:br>
            <a:br>
              <a:rPr lang="en-US" b="1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327571" y="1109313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CDO (Linux)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CDO (Climate Data Operators)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https://code.mpimet.mpg.de/projects/cdo/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CDO is a collection of command line Operators to manipulate and </a:t>
            </a:r>
            <a:r>
              <a:rPr lang="en-US" sz="1800" dirty="0" err="1"/>
              <a:t>analyse</a:t>
            </a:r>
            <a:r>
              <a:rPr lang="en-US" sz="1800" dirty="0"/>
              <a:t> </a:t>
            </a:r>
            <a:r>
              <a:rPr lang="en-US" sz="1800" dirty="0" err="1"/>
              <a:t>netCDF</a:t>
            </a:r>
            <a:r>
              <a:rPr lang="en-US" sz="1800" dirty="0"/>
              <a:t> data.</a:t>
            </a:r>
          </a:p>
          <a:p>
            <a:pPr marL="0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There are more than 600 operators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440B7-590E-4C16-802B-2B0A1C014CC9}"/>
              </a:ext>
            </a:extLst>
          </p:cNvPr>
          <p:cNvSpPr txBox="1"/>
          <p:nvPr/>
        </p:nvSpPr>
        <p:spPr>
          <a:xfrm>
            <a:off x="7944122" y="739981"/>
            <a:ext cx="35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Metainformation e.g.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dimension (here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time)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- unit</a:t>
            </a:r>
          </a:p>
          <a:p>
            <a:r>
              <a:rPr lang="en-US" dirty="0">
                <a:solidFill>
                  <a:srgbClr val="C00000"/>
                </a:solidFill>
              </a:rPr>
              <a:t>-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17D9E-C33E-4E60-A5EC-374A6EFB9D50}"/>
              </a:ext>
            </a:extLst>
          </p:cNvPr>
          <p:cNvSpPr txBox="1"/>
          <p:nvPr/>
        </p:nvSpPr>
        <p:spPr>
          <a:xfrm>
            <a:off x="1395548" y="3873178"/>
            <a:ext cx="8229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cdo</a:t>
            </a:r>
            <a:r>
              <a:rPr lang="en-US" b="1" dirty="0">
                <a:solidFill>
                  <a:srgbClr val="C00000"/>
                </a:solidFill>
              </a:rPr>
              <a:t> expr, ‘ksat2 = ksat2_o * 2’  ksat2.nc  ksat22.nc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Multiplying values by two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718" y="842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Changing input data 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761514" y="842418"/>
            <a:ext cx="10507378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Changing values with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Open </a:t>
            </a:r>
            <a:r>
              <a:rPr lang="en-US" dirty="0" err="1"/>
              <a:t>Arcgis</a:t>
            </a:r>
            <a:endParaRPr lang="en-US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buFontTx/>
              <a:buChar char="-"/>
              <a:defRPr sz="2800"/>
            </a:pPr>
            <a:r>
              <a:rPr lang="en-US" dirty="0"/>
              <a:t>Drop ksat2.nc into “Table of content”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791DF-C504-44CC-BDCF-ED9CB846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8" y="2744794"/>
            <a:ext cx="9134320" cy="40217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9CB4B-DCE4-474F-B060-7552E28A8C71}"/>
              </a:ext>
            </a:extLst>
          </p:cNvPr>
          <p:cNvCxnSpPr>
            <a:cxnSpLocks/>
          </p:cNvCxnSpPr>
          <p:nvPr/>
        </p:nvCxnSpPr>
        <p:spPr>
          <a:xfrm flipH="1" flipV="1">
            <a:off x="2804160" y="4406538"/>
            <a:ext cx="2464526" cy="11843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F3B758-7EB5-4FFA-8073-DA1982B8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54" y="2589989"/>
            <a:ext cx="6494338" cy="4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973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Changing input data   </vt:lpstr>
      <vt:lpstr>Changing input data   </vt:lpstr>
      <vt:lpstr>Changing input data     </vt:lpstr>
      <vt:lpstr>Changing input data     </vt:lpstr>
      <vt:lpstr>Changing input data     </vt:lpstr>
      <vt:lpstr>Changing input data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  <vt:lpstr>Changing input data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153</cp:revision>
  <dcterms:created xsi:type="dcterms:W3CDTF">2019-05-30T06:24:47Z</dcterms:created>
  <dcterms:modified xsi:type="dcterms:W3CDTF">2020-12-15T11:21:32Z</dcterms:modified>
</cp:coreProperties>
</file>