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15"/>
  </p:notesMasterIdLst>
  <p:handoutMasterIdLst>
    <p:handoutMasterId r:id="rId16"/>
  </p:handoutMasterIdLst>
  <p:sldIdLst>
    <p:sldId id="265" r:id="rId7"/>
    <p:sldId id="284" r:id="rId8"/>
    <p:sldId id="289" r:id="rId9"/>
    <p:sldId id="285" r:id="rId10"/>
    <p:sldId id="287" r:id="rId11"/>
    <p:sldId id="274" r:id="rId12"/>
    <p:sldId id="290" r:id="rId13"/>
    <p:sldId id="288" r:id="rId1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5A3"/>
    <a:srgbClr val="00579C"/>
    <a:srgbClr val="00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385" autoAdjust="0"/>
  </p:normalViewPr>
  <p:slideViewPr>
    <p:cSldViewPr snapToGrid="0" snapToObjects="1">
      <p:cViewPr varScale="1">
        <p:scale>
          <a:sx n="114" d="100"/>
          <a:sy n="114" d="100"/>
        </p:scale>
        <p:origin x="1272" y="102"/>
      </p:cViewPr>
      <p:guideLst/>
    </p:cSldViewPr>
  </p:slideViewPr>
  <p:outlineViewPr>
    <p:cViewPr>
      <p:scale>
        <a:sx n="33" d="100"/>
        <a:sy n="33" d="100"/>
      </p:scale>
      <p:origin x="0" y="-16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pekka\projects\AFM\AFM_results_3b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pekka\projects\AFM\AFM_results_3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defRPr>
            </a:pPr>
            <a:r>
              <a:rPr lang="en-US" sz="1000" baseline="0" dirty="0"/>
              <a:t>EU wood-based products netexports</a:t>
            </a:r>
            <a:endParaRPr lang="en-US" sz="1000" dirty="0"/>
          </a:p>
        </c:rich>
      </c:tx>
      <c:layout>
        <c:manualLayout>
          <c:xMode val="edge"/>
          <c:yMode val="edge"/>
          <c:x val="0.19029855643044619"/>
          <c:y val="8.7962962962962965E-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GungsuhChe" panose="02030609000101010101" pitchFamily="49" charset="-127"/>
              <a:cs typeface="Arial" panose="020B0604020202020204" pitchFamily="34" charset="0"/>
            </a:defRPr>
          </a:pPr>
          <a:endParaRPr lang="en-AT"/>
        </a:p>
      </c:txPr>
    </c:title>
    <c:autoTitleDeleted val="0"/>
    <c:plotArea>
      <c:layout>
        <c:manualLayout>
          <c:layoutTarget val="inner"/>
          <c:xMode val="edge"/>
          <c:yMode val="edge"/>
          <c:x val="0.12915936331604405"/>
          <c:y val="6.9325755077419393E-2"/>
          <c:w val="0.78121111162015899"/>
          <c:h val="0.75584291566326289"/>
        </c:manualLayout>
      </c:layout>
      <c:lineChart>
        <c:grouping val="standard"/>
        <c:varyColors val="0"/>
        <c:ser>
          <c:idx val="3"/>
          <c:order val="0"/>
          <c:tx>
            <c:strRef>
              <c:f>Trade!$O$4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Trade!$R$3:$Z$3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Trade!$R$4:$Z$4</c:f>
              <c:numCache>
                <c:formatCode>General</c:formatCode>
                <c:ptCount val="9"/>
                <c:pt idx="0">
                  <c:v>21</c:v>
                </c:pt>
                <c:pt idx="1">
                  <c:v>41</c:v>
                </c:pt>
                <c:pt idx="2">
                  <c:v>52</c:v>
                </c:pt>
                <c:pt idx="3">
                  <c:v>60</c:v>
                </c:pt>
                <c:pt idx="4">
                  <c:v>69</c:v>
                </c:pt>
                <c:pt idx="5">
                  <c:v>69</c:v>
                </c:pt>
                <c:pt idx="6">
                  <c:v>64</c:v>
                </c:pt>
                <c:pt idx="7">
                  <c:v>57</c:v>
                </c:pt>
                <c:pt idx="8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AB-4B5D-843A-6C14A3717F19}"/>
            </c:ext>
          </c:extLst>
        </c:ser>
        <c:ser>
          <c:idx val="1"/>
          <c:order val="1"/>
          <c:tx>
            <c:strRef>
              <c:f>Trade!$O$5</c:f>
              <c:strCache>
                <c:ptCount val="1"/>
                <c:pt idx="0">
                  <c:v>forceS10A20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cat>
            <c:numRef>
              <c:f>Trade!$R$3:$Z$3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Trade!$R$5:$Z$5</c:f>
              <c:numCache>
                <c:formatCode>General</c:formatCode>
                <c:ptCount val="9"/>
                <c:pt idx="0">
                  <c:v>21</c:v>
                </c:pt>
                <c:pt idx="1">
                  <c:v>38</c:v>
                </c:pt>
                <c:pt idx="2">
                  <c:v>47</c:v>
                </c:pt>
                <c:pt idx="3">
                  <c:v>55</c:v>
                </c:pt>
                <c:pt idx="4">
                  <c:v>59</c:v>
                </c:pt>
                <c:pt idx="5">
                  <c:v>59</c:v>
                </c:pt>
                <c:pt idx="6">
                  <c:v>54</c:v>
                </c:pt>
                <c:pt idx="7">
                  <c:v>47</c:v>
                </c:pt>
                <c:pt idx="8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AB-4B5D-843A-6C14A3717F19}"/>
            </c:ext>
          </c:extLst>
        </c:ser>
        <c:ser>
          <c:idx val="4"/>
          <c:order val="2"/>
          <c:tx>
            <c:strRef>
              <c:f>Trade!$O$6</c:f>
              <c:strCache>
                <c:ptCount val="1"/>
                <c:pt idx="0">
                  <c:v>forceS30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Trade!$R$3:$Z$3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Trade!$R$6:$Z$6</c:f>
              <c:numCache>
                <c:formatCode>General</c:formatCode>
                <c:ptCount val="9"/>
                <c:pt idx="0">
                  <c:v>21</c:v>
                </c:pt>
                <c:pt idx="1">
                  <c:v>20</c:v>
                </c:pt>
                <c:pt idx="2">
                  <c:v>20</c:v>
                </c:pt>
                <c:pt idx="3">
                  <c:v>19</c:v>
                </c:pt>
                <c:pt idx="4">
                  <c:v>15</c:v>
                </c:pt>
                <c:pt idx="5">
                  <c:v>5</c:v>
                </c:pt>
                <c:pt idx="6">
                  <c:v>-7</c:v>
                </c:pt>
                <c:pt idx="7">
                  <c:v>-19</c:v>
                </c:pt>
                <c:pt idx="8">
                  <c:v>-30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AB-4B5D-843A-6C14A3717F19}"/>
            </c:ext>
          </c:extLst>
        </c:ser>
        <c:ser>
          <c:idx val="0"/>
          <c:order val="3"/>
          <c:tx>
            <c:strRef>
              <c:f>Trade!$O$7</c:f>
              <c:strCache>
                <c:ptCount val="1"/>
                <c:pt idx="0">
                  <c:v>forceS10A20_country</c:v>
                </c:pt>
              </c:strCache>
            </c:strRef>
          </c:tx>
          <c:spPr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Trade!$R$3:$Z$3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Trade!$R$7:$Z$7</c:f>
              <c:numCache>
                <c:formatCode>General</c:formatCode>
                <c:ptCount val="9"/>
                <c:pt idx="0">
                  <c:v>21</c:v>
                </c:pt>
                <c:pt idx="1">
                  <c:v>33</c:v>
                </c:pt>
                <c:pt idx="2">
                  <c:v>39</c:v>
                </c:pt>
                <c:pt idx="3">
                  <c:v>43</c:v>
                </c:pt>
                <c:pt idx="4">
                  <c:v>45</c:v>
                </c:pt>
                <c:pt idx="5">
                  <c:v>42</c:v>
                </c:pt>
                <c:pt idx="6">
                  <c:v>34</c:v>
                </c:pt>
                <c:pt idx="7">
                  <c:v>24</c:v>
                </c:pt>
                <c:pt idx="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AB-4B5D-843A-6C14A3717F19}"/>
            </c:ext>
          </c:extLst>
        </c:ser>
        <c:ser>
          <c:idx val="2"/>
          <c:order val="4"/>
          <c:tx>
            <c:strRef>
              <c:f>Trade!$O$8</c:f>
              <c:strCache>
                <c:ptCount val="1"/>
                <c:pt idx="0">
                  <c:v>forceS30_country</c:v>
                </c:pt>
              </c:strCache>
            </c:strRef>
          </c:tx>
          <c:spPr>
            <a:ln w="28575" cap="rnd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Trade!$R$3:$Z$3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Trade!$R$8:$Z$8</c:f>
              <c:numCache>
                <c:formatCode>General</c:formatCode>
                <c:ptCount val="9"/>
                <c:pt idx="0">
                  <c:v>21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  <c:pt idx="4">
                  <c:v>-4</c:v>
                </c:pt>
                <c:pt idx="5">
                  <c:v>-13</c:v>
                </c:pt>
                <c:pt idx="6">
                  <c:v>-25</c:v>
                </c:pt>
                <c:pt idx="7">
                  <c:v>-37</c:v>
                </c:pt>
                <c:pt idx="8">
                  <c:v>-48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AB-4B5D-843A-6C14A3717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16176"/>
        <c:axId val="290716568"/>
      </c:lineChart>
      <c:catAx>
        <c:axId val="290716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ysClr val="window" lastClr="FFFFFF">
                <a:lumMod val="50000"/>
              </a:sysClr>
            </a:solidFill>
            <a:round/>
            <a:tailEnd type="none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defRPr>
            </a:pPr>
            <a:endParaRPr lang="en-AT"/>
          </a:p>
        </c:txPr>
        <c:crossAx val="290716568"/>
        <c:crosses val="autoZero"/>
        <c:auto val="1"/>
        <c:lblAlgn val="ctr"/>
        <c:lblOffset val="100"/>
        <c:noMultiLvlLbl val="0"/>
      </c:catAx>
      <c:valAx>
        <c:axId val="290716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ysClr val="window" lastClr="FFFFFF"/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GungsuhChe" panose="02030609000101010101" pitchFamily="49" charset="-127"/>
                    <a:cs typeface="Arial" panose="020B0604020202020204" pitchFamily="34" charset="0"/>
                  </a:defRPr>
                </a:pPr>
                <a:r>
                  <a:rPr lang="en-US"/>
                  <a:t>Mm3/yr</a:t>
                </a:r>
                <a:r>
                  <a:rPr lang="en-US" baseline="0"/>
                  <a:t> RWeq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GungsuhChe" panose="02030609000101010101" pitchFamily="49" charset="-127"/>
                  <a:cs typeface="Arial" panose="020B0604020202020204" pitchFamily="34" charset="0"/>
                </a:defRPr>
              </a:pPr>
              <a:endParaRPr lang="en-AT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15875">
            <a:solidFill>
              <a:schemeClr val="bg1">
                <a:lumMod val="50000"/>
              </a:schemeClr>
            </a:solidFill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defRPr>
            </a:pPr>
            <a:endParaRPr lang="en-AT"/>
          </a:p>
        </c:txPr>
        <c:crossAx val="290716176"/>
        <c:crosses val="autoZero"/>
        <c:crossBetween val="midCat"/>
      </c:valAx>
      <c:spPr>
        <a:solidFill>
          <a:srgbClr val="E7E6E6"/>
        </a:solidFill>
        <a:ln w="9525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GungsuhChe" panose="02030609000101010101" pitchFamily="49" charset="-127"/>
              <a:cs typeface="Arial" panose="020B0604020202020204" pitchFamily="34" charset="0"/>
            </a:defRPr>
          </a:pPr>
          <a:endParaRPr lang="en-AT"/>
        </a:p>
      </c:txPr>
    </c:legend>
    <c:plotVisOnly val="1"/>
    <c:dispBlanksAs val="zero"/>
    <c:showDLblsOverMax val="0"/>
  </c:chart>
  <c:spPr>
    <a:solidFill>
      <a:schemeClr val="bg1"/>
    </a:solidFill>
    <a:ln w="28575" cap="flat" cmpd="sng" algn="ctr">
      <a:noFill/>
      <a:round/>
    </a:ln>
    <a:effectLst/>
  </c:spPr>
  <c:txPr>
    <a:bodyPr/>
    <a:lstStyle/>
    <a:p>
      <a:pPr>
        <a:defRPr sz="800">
          <a:latin typeface="Arial" panose="020B0604020202020204" pitchFamily="34" charset="0"/>
          <a:ea typeface="GungsuhChe" panose="02030609000101010101" pitchFamily="49" charset="-127"/>
          <a:cs typeface="Arial" panose="020B0604020202020204" pitchFamily="34" charset="0"/>
        </a:defRPr>
      </a:pPr>
      <a:endParaRPr lang="en-A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defRPr>
            </a:pPr>
            <a:r>
              <a:rPr lang="en-US"/>
              <a:t>EU</a:t>
            </a:r>
            <a:r>
              <a:rPr lang="en-US" baseline="0"/>
              <a:t> roundwood harvest volumes</a:t>
            </a:r>
            <a:endParaRPr lang="en-US"/>
          </a:p>
        </c:rich>
      </c:tx>
      <c:layout>
        <c:manualLayout>
          <c:xMode val="edge"/>
          <c:yMode val="edge"/>
          <c:x val="0.19029855643044619"/>
          <c:y val="8.7962962962962965E-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GungsuhChe" panose="02030609000101010101" pitchFamily="49" charset="-127"/>
              <a:cs typeface="Arial" panose="020B0604020202020204" pitchFamily="34" charset="0"/>
            </a:defRPr>
          </a:pPr>
          <a:endParaRPr lang="en-AT"/>
        </a:p>
      </c:txPr>
    </c:title>
    <c:autoTitleDeleted val="0"/>
    <c:plotArea>
      <c:layout>
        <c:manualLayout>
          <c:layoutTarget val="inner"/>
          <c:xMode val="edge"/>
          <c:yMode val="edge"/>
          <c:x val="0.15547471509971511"/>
          <c:y val="6.7137639369473284E-2"/>
          <c:w val="0.75452172364672365"/>
          <c:h val="0.72126686638559001"/>
        </c:manualLayout>
      </c:layout>
      <c:lineChart>
        <c:grouping val="standard"/>
        <c:varyColors val="0"/>
        <c:ser>
          <c:idx val="3"/>
          <c:order val="0"/>
          <c:tx>
            <c:strRef>
              <c:f>RW!$AO$3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RW!$AR$2:$AZ$2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RW!$AR$3:$AZ$3</c:f>
              <c:numCache>
                <c:formatCode>General</c:formatCode>
                <c:ptCount val="9"/>
                <c:pt idx="0">
                  <c:v>518</c:v>
                </c:pt>
                <c:pt idx="1">
                  <c:v>551</c:v>
                </c:pt>
                <c:pt idx="2">
                  <c:v>564</c:v>
                </c:pt>
                <c:pt idx="3">
                  <c:v>574</c:v>
                </c:pt>
                <c:pt idx="4">
                  <c:v>590</c:v>
                </c:pt>
                <c:pt idx="5">
                  <c:v>603</c:v>
                </c:pt>
                <c:pt idx="6">
                  <c:v>610</c:v>
                </c:pt>
                <c:pt idx="7">
                  <c:v>614</c:v>
                </c:pt>
                <c:pt idx="8">
                  <c:v>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C0-4403-9FEE-278ACE523FAE}"/>
            </c:ext>
          </c:extLst>
        </c:ser>
        <c:ser>
          <c:idx val="1"/>
          <c:order val="1"/>
          <c:tx>
            <c:strRef>
              <c:f>RW!$AO$4</c:f>
              <c:strCache>
                <c:ptCount val="1"/>
                <c:pt idx="0">
                  <c:v>forceS10A20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cat>
            <c:numRef>
              <c:f>RW!$AR$2:$AZ$2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RW!$AR$4:$AZ$4</c:f>
              <c:numCache>
                <c:formatCode>General</c:formatCode>
                <c:ptCount val="9"/>
                <c:pt idx="0">
                  <c:v>518</c:v>
                </c:pt>
                <c:pt idx="1">
                  <c:v>547</c:v>
                </c:pt>
                <c:pt idx="2">
                  <c:v>558</c:v>
                </c:pt>
                <c:pt idx="3">
                  <c:v>565</c:v>
                </c:pt>
                <c:pt idx="4">
                  <c:v>574</c:v>
                </c:pt>
                <c:pt idx="5">
                  <c:v>581</c:v>
                </c:pt>
                <c:pt idx="6">
                  <c:v>583</c:v>
                </c:pt>
                <c:pt idx="7">
                  <c:v>584</c:v>
                </c:pt>
                <c:pt idx="8">
                  <c:v>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C0-4403-9FEE-278ACE523FAE}"/>
            </c:ext>
          </c:extLst>
        </c:ser>
        <c:ser>
          <c:idx val="4"/>
          <c:order val="2"/>
          <c:tx>
            <c:strRef>
              <c:f>RW!$AO$5</c:f>
              <c:strCache>
                <c:ptCount val="1"/>
                <c:pt idx="0">
                  <c:v>forceS30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RW!$AR$2:$AZ$2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RW!$AR$5:$AZ$5</c:f>
              <c:numCache>
                <c:formatCode>General</c:formatCode>
                <c:ptCount val="9"/>
                <c:pt idx="0">
                  <c:v>518</c:v>
                </c:pt>
                <c:pt idx="1">
                  <c:v>529</c:v>
                </c:pt>
                <c:pt idx="2">
                  <c:v>535</c:v>
                </c:pt>
                <c:pt idx="3">
                  <c:v>537</c:v>
                </c:pt>
                <c:pt idx="4">
                  <c:v>542</c:v>
                </c:pt>
                <c:pt idx="5">
                  <c:v>546</c:v>
                </c:pt>
                <c:pt idx="6">
                  <c:v>546</c:v>
                </c:pt>
                <c:pt idx="7">
                  <c:v>546</c:v>
                </c:pt>
                <c:pt idx="8">
                  <c:v>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C0-4403-9FEE-278ACE523FAE}"/>
            </c:ext>
          </c:extLst>
        </c:ser>
        <c:ser>
          <c:idx val="0"/>
          <c:order val="3"/>
          <c:tx>
            <c:strRef>
              <c:f>RW!$AO$6</c:f>
              <c:strCache>
                <c:ptCount val="1"/>
                <c:pt idx="0">
                  <c:v>forceS10A20_country</c:v>
                </c:pt>
              </c:strCache>
            </c:strRef>
          </c:tx>
          <c:spPr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RW!$AR$2:$AZ$2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RW!$AR$6:$AZ$6</c:f>
              <c:numCache>
                <c:formatCode>General</c:formatCode>
                <c:ptCount val="9"/>
                <c:pt idx="0">
                  <c:v>518</c:v>
                </c:pt>
                <c:pt idx="1">
                  <c:v>543</c:v>
                </c:pt>
                <c:pt idx="2">
                  <c:v>552</c:v>
                </c:pt>
                <c:pt idx="3">
                  <c:v>557</c:v>
                </c:pt>
                <c:pt idx="4">
                  <c:v>564</c:v>
                </c:pt>
                <c:pt idx="5">
                  <c:v>570</c:v>
                </c:pt>
                <c:pt idx="6">
                  <c:v>573</c:v>
                </c:pt>
                <c:pt idx="7">
                  <c:v>573</c:v>
                </c:pt>
                <c:pt idx="8">
                  <c:v>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C0-4403-9FEE-278ACE523FAE}"/>
            </c:ext>
          </c:extLst>
        </c:ser>
        <c:ser>
          <c:idx val="2"/>
          <c:order val="4"/>
          <c:tx>
            <c:strRef>
              <c:f>RW!$AO$7</c:f>
              <c:strCache>
                <c:ptCount val="1"/>
                <c:pt idx="0">
                  <c:v>forceS30_country</c:v>
                </c:pt>
              </c:strCache>
            </c:strRef>
          </c:tx>
          <c:spPr>
            <a:ln w="28575" cap="rnd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RW!$AR$2:$AZ$2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RW!$AR$7:$AZ$7</c:f>
              <c:numCache>
                <c:formatCode>General</c:formatCode>
                <c:ptCount val="9"/>
                <c:pt idx="0">
                  <c:v>518</c:v>
                </c:pt>
                <c:pt idx="1">
                  <c:v>515</c:v>
                </c:pt>
                <c:pt idx="2">
                  <c:v>519</c:v>
                </c:pt>
                <c:pt idx="3">
                  <c:v>521</c:v>
                </c:pt>
                <c:pt idx="4">
                  <c:v>525</c:v>
                </c:pt>
                <c:pt idx="5">
                  <c:v>529</c:v>
                </c:pt>
                <c:pt idx="6">
                  <c:v>529</c:v>
                </c:pt>
                <c:pt idx="7">
                  <c:v>529</c:v>
                </c:pt>
                <c:pt idx="8">
                  <c:v>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C0-4403-9FEE-278ACE523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16176"/>
        <c:axId val="290716568"/>
      </c:lineChart>
      <c:catAx>
        <c:axId val="290716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ysClr val="window" lastClr="FFFFFF">
                <a:lumMod val="50000"/>
              </a:sysClr>
            </a:solidFill>
            <a:round/>
            <a:tailEnd type="none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defRPr>
            </a:pPr>
            <a:endParaRPr lang="en-AT"/>
          </a:p>
        </c:txPr>
        <c:crossAx val="290716568"/>
        <c:crosses val="autoZero"/>
        <c:auto val="1"/>
        <c:lblAlgn val="ctr"/>
        <c:lblOffset val="100"/>
        <c:noMultiLvlLbl val="0"/>
      </c:catAx>
      <c:valAx>
        <c:axId val="29071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" lastClr="FFFFFF"/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GungsuhChe" panose="02030609000101010101" pitchFamily="49" charset="-127"/>
                    <a:cs typeface="Arial" panose="020B0604020202020204" pitchFamily="34" charset="0"/>
                  </a:defRPr>
                </a:pPr>
                <a:r>
                  <a:rPr lang="en-US"/>
                  <a:t>Mm3/yr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GungsuhChe" panose="02030609000101010101" pitchFamily="49" charset="-127"/>
                  <a:cs typeface="Arial" panose="020B0604020202020204" pitchFamily="34" charset="0"/>
                </a:defRPr>
              </a:pPr>
              <a:endParaRPr lang="en-AT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15875">
            <a:solidFill>
              <a:schemeClr val="bg1">
                <a:lumMod val="50000"/>
              </a:schemeClr>
            </a:solidFill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defRPr>
            </a:pPr>
            <a:endParaRPr lang="en-AT"/>
          </a:p>
        </c:txPr>
        <c:crossAx val="290716176"/>
        <c:crosses val="autoZero"/>
        <c:crossBetween val="midCat"/>
      </c:valAx>
      <c:spPr>
        <a:solidFill>
          <a:srgbClr val="E7E6E6"/>
        </a:solidFill>
        <a:ln w="9525">
          <a:noFill/>
        </a:ln>
        <a:effectLst/>
      </c:spPr>
    </c:plotArea>
    <c:legend>
      <c:legendPos val="b"/>
      <c:layout>
        <c:manualLayout>
          <c:xMode val="edge"/>
          <c:yMode val="edge"/>
          <c:x val="5.1999357223204257E-2"/>
          <c:y val="0.84170749489647123"/>
          <c:w val="0.89872237398896571"/>
          <c:h val="0.116625838436862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GungsuhChe" panose="02030609000101010101" pitchFamily="49" charset="-127"/>
              <a:cs typeface="Arial" panose="020B0604020202020204" pitchFamily="34" charset="0"/>
            </a:defRPr>
          </a:pPr>
          <a:endParaRPr lang="en-AT"/>
        </a:p>
      </c:txPr>
    </c:legend>
    <c:plotVisOnly val="1"/>
    <c:dispBlanksAs val="zero"/>
    <c:showDLblsOverMax val="0"/>
  </c:chart>
  <c:spPr>
    <a:solidFill>
      <a:schemeClr val="bg1"/>
    </a:solidFill>
    <a:ln w="28575" cap="flat" cmpd="sng" algn="ctr">
      <a:noFill/>
      <a:round/>
    </a:ln>
    <a:effectLst/>
  </c:spPr>
  <c:txPr>
    <a:bodyPr/>
    <a:lstStyle/>
    <a:p>
      <a:pPr>
        <a:defRPr sz="800">
          <a:latin typeface="Arial" panose="020B0604020202020204" pitchFamily="34" charset="0"/>
          <a:ea typeface="GungsuhChe" panose="02030609000101010101" pitchFamily="49" charset="-127"/>
          <a:cs typeface="Arial" panose="020B0604020202020204" pitchFamily="34" charset="0"/>
        </a:defRPr>
      </a:pPr>
      <a:endParaRPr lang="en-A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0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5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34" y="2255548"/>
            <a:ext cx="7244334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034" y="3712464"/>
            <a:ext cx="6147054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91DA5-F748-7C46-A8CF-BEC739D86E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5657" y="293885"/>
            <a:ext cx="1619708" cy="452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14092-2DC0-9845-BE5A-9917A2C1E6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5657" y="293885"/>
            <a:ext cx="1619708" cy="452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396523"/>
            <a:ext cx="9144000" cy="1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178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9584" y="987426"/>
            <a:ext cx="5614415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178" y="2194560"/>
            <a:ext cx="2949178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65126"/>
            <a:ext cx="824103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23777"/>
            <a:ext cx="1971675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034" y="2255548"/>
            <a:ext cx="7244334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2034" y="3712464"/>
            <a:ext cx="6147054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91DA5-F748-7C46-A8CF-BEC739D86E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5657" y="293885"/>
            <a:ext cx="1619708" cy="452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14092-2DC0-9845-BE5A-9917A2C1E6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5657" y="293885"/>
            <a:ext cx="1619708" cy="452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396523"/>
            <a:ext cx="9144000" cy="1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20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0" y="5977289"/>
            <a:ext cx="2521819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034" y="1761617"/>
            <a:ext cx="7185406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94061" y="6352805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004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34" y="658179"/>
            <a:ext cx="7207758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34" y="3675064"/>
            <a:ext cx="6896862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061" y="63528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0" y="5977289"/>
            <a:ext cx="2521819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034" y="1761617"/>
            <a:ext cx="7185406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94061" y="6352805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0" y="5948413"/>
            <a:ext cx="2521819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2034" y="1761617"/>
            <a:ext cx="4181094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690872" y="1761617"/>
            <a:ext cx="4181094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94061" y="6352805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0" y="5919537"/>
            <a:ext cx="2521819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2033" y="1761617"/>
            <a:ext cx="2756917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193541" y="1761617"/>
            <a:ext cx="2756917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15049" y="1784319"/>
            <a:ext cx="2756917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94061" y="6352805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0" y="5919537"/>
            <a:ext cx="2521819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34" y="1681163"/>
            <a:ext cx="422614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82" y="1681163"/>
            <a:ext cx="421538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72034" y="2660903"/>
            <a:ext cx="4181094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90872" y="2660903"/>
            <a:ext cx="4181094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34" y="2919985"/>
            <a:ext cx="7207758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34" y="3675064"/>
            <a:ext cx="6896862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4061" y="6352805"/>
            <a:ext cx="20574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5553656" y="-1"/>
            <a:ext cx="3590344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034" y="1761617"/>
            <a:ext cx="7185406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5553656" y="-1"/>
            <a:ext cx="3590344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2034" y="1761617"/>
            <a:ext cx="4181094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690872" y="1761617"/>
            <a:ext cx="4181094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5553656" y="-1"/>
            <a:ext cx="3590344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2033" y="1761617"/>
            <a:ext cx="2756917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193541" y="1761617"/>
            <a:ext cx="2756917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15049" y="1784319"/>
            <a:ext cx="2756917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5553656" y="-1"/>
            <a:ext cx="3590344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034" y="1681163"/>
            <a:ext cx="422614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6582" y="1681163"/>
            <a:ext cx="421538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72034" y="2660903"/>
            <a:ext cx="4181094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90872" y="2660903"/>
            <a:ext cx="4181094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0" y="5977289"/>
            <a:ext cx="2521819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034" y="1761617"/>
            <a:ext cx="7185406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94061" y="6352805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1137A3-E642-184A-A0A5-B98BBFFFC7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987" y="234864"/>
            <a:ext cx="308260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34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0" y="5948413"/>
            <a:ext cx="2521819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2034" y="1761617"/>
            <a:ext cx="4181094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690872" y="1761617"/>
            <a:ext cx="4181094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94061" y="6352805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25587D-514C-B240-8FC0-370C1E7624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987" y="234864"/>
            <a:ext cx="308260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5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0" y="5919537"/>
            <a:ext cx="2521819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2033" y="1761617"/>
            <a:ext cx="2756917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193541" y="1761617"/>
            <a:ext cx="2756917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15049" y="1784319"/>
            <a:ext cx="2756917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94061" y="6352805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87A4B-A566-7949-A402-54BC6560D1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987" y="234864"/>
            <a:ext cx="308260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3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0" y="5919537"/>
            <a:ext cx="2521819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34" y="1681163"/>
            <a:ext cx="422614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82" y="1681163"/>
            <a:ext cx="421538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72034" y="2660903"/>
            <a:ext cx="4181094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90872" y="2660903"/>
            <a:ext cx="4181094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7"/>
            <a:ext cx="8243316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245C72-ABFD-A348-8F12-3AB3FD9C3B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987" y="234864"/>
            <a:ext cx="308260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033" y="1594884"/>
            <a:ext cx="7943389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262270"/>
            <a:ext cx="8243316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2034" y="1594884"/>
            <a:ext cx="4181094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690872" y="1594884"/>
            <a:ext cx="4181094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262270"/>
            <a:ext cx="8243316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2033" y="1573619"/>
            <a:ext cx="2756917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193541" y="1573619"/>
            <a:ext cx="2756917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15049" y="1596321"/>
            <a:ext cx="2756917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262270"/>
            <a:ext cx="8243316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34" y="1482692"/>
            <a:ext cx="422614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82" y="1482692"/>
            <a:ext cx="421538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72034" y="2462432"/>
            <a:ext cx="4181094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90872" y="2462432"/>
            <a:ext cx="4181094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262270"/>
            <a:ext cx="8243316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34" y="2532254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024" y="987426"/>
            <a:ext cx="521207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78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178" y="2194560"/>
            <a:ext cx="2949178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(null)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(null)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7717086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720639" y="3463"/>
            <a:ext cx="342336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825625"/>
            <a:ext cx="7991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677041"/>
            <a:ext cx="7994142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FOOTER - </a:t>
            </a:r>
            <a:r>
              <a:rPr lang="en-US" dirty="0" err="1"/>
              <a:t>Goto</a:t>
            </a:r>
            <a:r>
              <a:rPr lang="en-US" dirty="0"/>
              <a:t> 'Insert &gt; Header and footer &gt; Footer'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6B47B6-B9DD-AB4F-BC1A-985CDC996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076"/>
          <a:stretch/>
        </p:blipFill>
        <p:spPr>
          <a:xfrm>
            <a:off x="8498557" y="229877"/>
            <a:ext cx="371295" cy="4523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061" y="63528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294169"/>
            <a:ext cx="6813221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7717086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20639" y="3463"/>
            <a:ext cx="342336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825625"/>
            <a:ext cx="7991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365125"/>
            <a:ext cx="7994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6B47B6-B9DD-AB4F-BC1A-985CDC996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076"/>
          <a:stretch/>
        </p:blipFill>
        <p:spPr>
          <a:xfrm>
            <a:off x="8498557" y="229877"/>
            <a:ext cx="371295" cy="45235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061" y="63528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4363" y="6514241"/>
            <a:ext cx="6972281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753" y="6373279"/>
            <a:ext cx="6813221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6" r:id="rId10"/>
    <p:sldLayoutId id="2147483687" r:id="rId11"/>
    <p:sldLayoutId id="2147483688" r:id="rId12"/>
    <p:sldLayoutId id="214748368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GLOBIOM_for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giz.de/en/worldwide/87271.html" TargetMode="External"/><Relationship Id="rId5" Type="http://schemas.openxmlformats.org/officeDocument/2006/relationships/hyperlink" Target="https://alterfor-project.eu/" TargetMode="External"/><Relationship Id="rId4" Type="http://schemas.openxmlformats.org/officeDocument/2006/relationships/hyperlink" Target="https://iiasa.github.io/GLOBI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g4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zenodo.org/record/4541513#.YRKilIgzaUl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s://www.protectedplanet.net/en" TargetMode="External"/><Relationship Id="rId4" Type="http://schemas.openxmlformats.org/officeDocument/2006/relationships/hyperlink" Target="https://www.biorxiv.org/content/10.1101/2020.04.16.021444v1.ful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61" y="140071"/>
            <a:ext cx="8097532" cy="72569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EU biodiversity strategy – analysis by forest sector model </a:t>
            </a:r>
            <a:br>
              <a:rPr lang="en-US" sz="2000" dirty="0"/>
            </a:br>
            <a:r>
              <a:rPr lang="en-US" sz="2000" dirty="0"/>
              <a:t>with spatially-explicit forest management and biodiversity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1300" i="1" dirty="0"/>
              <a:t>pekka.lauri@iiasa.ac.at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079770"/>
            <a:ext cx="9144000" cy="5186805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Lato"/>
              </a:rPr>
              <a:t>EU biodiversity strategy: protect 30% of EU’s forest area in 2030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=&gt; to analyze implications of EU biodiversity strategy to EU and global forest sectors requires: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1)  H</a:t>
            </a:r>
            <a:r>
              <a:rPr lang="en-US" sz="1800" u="sng" dirty="0">
                <a:solidFill>
                  <a:srgbClr val="212121"/>
                </a:solidFill>
                <a:latin typeface="Lato"/>
              </a:rPr>
              <a:t>igh resolution map about current forest managements and important biodiversity areas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-</a:t>
            </a:r>
            <a:r>
              <a:rPr lang="en-US" sz="1800" u="sng" dirty="0">
                <a:solidFill>
                  <a:srgbClr val="212121"/>
                </a:solidFill>
                <a:latin typeface="Lato"/>
              </a:rPr>
              <a:t>problems</a:t>
            </a:r>
            <a:r>
              <a:rPr lang="en-US" sz="1800" dirty="0">
                <a:solidFill>
                  <a:srgbClr val="212121"/>
                </a:solidFill>
                <a:latin typeface="Lato"/>
              </a:rPr>
              <a:t>: forest management/biodiversity maps are usually based on remote sensing data and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statistical methods such as machine learning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 -&gt; not consistent with current forest inventory and production data (FAOSTAT, FRA 2020)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 -&gt; static products, which cannot be used for future scenario analysis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 -&gt; cannot be used to analyze product substitution and trade leakage effects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2) </a:t>
            </a:r>
            <a:r>
              <a:rPr lang="en-US" sz="1800" u="sng" dirty="0">
                <a:solidFill>
                  <a:srgbClr val="212121"/>
                </a:solidFill>
                <a:latin typeface="Lato"/>
              </a:rPr>
              <a:t>Biophysical model about biomass growth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-</a:t>
            </a:r>
            <a:r>
              <a:rPr lang="en-US" sz="1800" u="sng" dirty="0">
                <a:solidFill>
                  <a:srgbClr val="212121"/>
                </a:solidFill>
                <a:latin typeface="Lato"/>
              </a:rPr>
              <a:t>problems:</a:t>
            </a:r>
            <a:r>
              <a:rPr lang="en-US" sz="1800" dirty="0">
                <a:solidFill>
                  <a:srgbClr val="212121"/>
                </a:solidFill>
                <a:latin typeface="Lato"/>
              </a:rPr>
              <a:t>  biomass growth models such as dynamic global vegetation models (DGVM) do not usually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include age-class dynamics (optimal forest management)  and not consistent with FAOSTAT/FRA data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3) </a:t>
            </a:r>
            <a:r>
              <a:rPr lang="en-US" sz="1800" u="sng" dirty="0">
                <a:solidFill>
                  <a:srgbClr val="212121"/>
                </a:solidFill>
                <a:latin typeface="Lato"/>
              </a:rPr>
              <a:t>Economic forest sector model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-</a:t>
            </a:r>
            <a:r>
              <a:rPr lang="en-US" sz="1800" u="sng" dirty="0">
                <a:solidFill>
                  <a:srgbClr val="212121"/>
                </a:solidFill>
                <a:latin typeface="Lato"/>
              </a:rPr>
              <a:t>problems:</a:t>
            </a:r>
            <a:r>
              <a:rPr lang="en-US" sz="1800" dirty="0">
                <a:solidFill>
                  <a:srgbClr val="212121"/>
                </a:solidFill>
                <a:latin typeface="Lato"/>
              </a:rPr>
              <a:t> forest sector models are consistent with FAOSTAT/FRA data and can be used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 for future scenario analysis including substitution/leakage effects, but they usually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 do not include spatially-explicit forest management and biodiversity 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sz="1800" u="sng" dirty="0">
                <a:solidFill>
                  <a:srgbClr val="212121"/>
                </a:solidFill>
                <a:latin typeface="Lato"/>
              </a:rPr>
              <a:t>resource objective</a:t>
            </a:r>
            <a:r>
              <a:rPr lang="en-US" sz="1800" dirty="0">
                <a:solidFill>
                  <a:srgbClr val="212121"/>
                </a:solidFill>
                <a:latin typeface="Lato"/>
              </a:rPr>
              <a:t>: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1) Extended a global forest sector model (GLOBIOM-forest) to include high resolution (5 arch min ≈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   10x 10 km) presentation of forest management and biodiversity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2) Use the model to analyze 30% forest area protection target in EU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6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61" y="365127"/>
            <a:ext cx="8097532" cy="500635"/>
          </a:xfrm>
        </p:spPr>
        <p:txBody>
          <a:bodyPr>
            <a:normAutofit/>
          </a:bodyPr>
          <a:lstStyle/>
          <a:p>
            <a:r>
              <a:rPr lang="en-US" sz="2000" dirty="0"/>
              <a:t>Global forest sector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061" y="992221"/>
            <a:ext cx="8473284" cy="456227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-GLOBIOM-forest (</a:t>
            </a:r>
            <a:r>
              <a:rPr lang="en-US" sz="1600" dirty="0">
                <a:solidFill>
                  <a:srgbClr val="212121"/>
                </a:solidFill>
                <a:latin typeface="Lato"/>
                <a:hlinkClick r:id="rId3"/>
              </a:rPr>
              <a:t>https://github.com/iiasa/GLOBIOM_forest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=&gt; version of global land-use model GLOBIOM (</a:t>
            </a:r>
            <a:r>
              <a:rPr lang="en-US" sz="1600" dirty="0">
                <a:solidFill>
                  <a:srgbClr val="212121"/>
                </a:solidFill>
                <a:latin typeface="Lato"/>
                <a:hlinkClick r:id="rId4"/>
              </a:rPr>
              <a:t>https://iiasa.github.io/GLOBIOM/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) which is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specified for forest sector analysis and solved in higher resolution (10x10km-50x50km)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=&gt; so far used to analyze: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1) Transition to alternative forest managements in EU (</a:t>
            </a:r>
            <a:r>
              <a:rPr lang="en-US" sz="1600" dirty="0">
                <a:solidFill>
                  <a:srgbClr val="212121"/>
                </a:solidFill>
                <a:latin typeface="Lato"/>
                <a:hlinkClick r:id="rId5"/>
              </a:rPr>
              <a:t>https://alterfor-project.eu/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2)  Material substitution between coniferous, non-coniferous and recycled biomass-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    impacts on the forest industry raw material use and regional competitiveness (Lauri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    et al. 2021 accepted in Forest policy and Economics)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3)  The future development of China forest sector under natural forest logging ban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    (Strategic Partnerships for the Implementation of the Paris Agreement (SPIPA):    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     </a:t>
            </a:r>
            <a:r>
              <a:rPr lang="en-US" sz="1600" dirty="0">
                <a:solidFill>
                  <a:srgbClr val="212121"/>
                </a:solidFill>
                <a:latin typeface="Lato"/>
                <a:hlinkClick r:id="rId6"/>
              </a:rPr>
              <a:t>https://www.giz.de/en/worldwide/87271.html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61" y="365127"/>
            <a:ext cx="8097532" cy="500635"/>
          </a:xfrm>
        </p:spPr>
        <p:txBody>
          <a:bodyPr>
            <a:normAutofit/>
          </a:bodyPr>
          <a:lstStyle/>
          <a:p>
            <a:r>
              <a:rPr lang="en-US" sz="2000" dirty="0"/>
              <a:t>Global biomass growth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061" y="992221"/>
            <a:ext cx="8473284" cy="456227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-Global Forest Growth Model (G4M) (</a:t>
            </a:r>
            <a:r>
              <a:rPr lang="en-US" sz="1600" dirty="0">
                <a:solidFill>
                  <a:srgbClr val="212121"/>
                </a:solidFill>
                <a:latin typeface="Lato"/>
                <a:hlinkClick r:id="rId3"/>
              </a:rPr>
              <a:t>https://github.com/iiasa/g4gm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 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=&gt; forest growth </a:t>
            </a:r>
            <a:r>
              <a:rPr lang="en-US" sz="1600" u="sng" dirty="0">
                <a:solidFill>
                  <a:srgbClr val="212121"/>
                </a:solidFill>
                <a:latin typeface="Lato"/>
              </a:rPr>
              <a:t>simulation model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=&gt; biomass growth based on NPPs from MODIS (not process based biomass growth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model)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=&gt; calibrated to current FRA biomass stocks and available data on forest age-class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distribution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=&gt; rotation times based biophysical optimization (max increment/stock/biodiversity), not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“economic” optimal rotation model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=&gt; biodiversity: amount of deadwood and living biomass, important biodiversity areas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                    (e.g. primary forests)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=&gt; currently solved by 50x50km resolution (will be extended to 10 x 10 km in the future)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6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6" y="858948"/>
            <a:ext cx="4258202" cy="5493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1) </a:t>
            </a:r>
            <a:r>
              <a:rPr lang="en-US" sz="1400" u="sng" dirty="0"/>
              <a:t>Global forest management map </a:t>
            </a:r>
            <a:r>
              <a:rPr lang="en-US" sz="1400" dirty="0"/>
              <a:t>100x100 m resolution based on remote sensing data (</a:t>
            </a:r>
            <a:r>
              <a:rPr lang="en-US" sz="1400" dirty="0" err="1"/>
              <a:t>Lesiv</a:t>
            </a:r>
            <a:r>
              <a:rPr lang="en-US" sz="1400" dirty="0"/>
              <a:t> et al. 2021) (</a:t>
            </a:r>
            <a:r>
              <a:rPr lang="en-US" sz="1400" dirty="0">
                <a:hlinkClick r:id="rId3"/>
              </a:rPr>
              <a:t>https://zenodo.org/record/4541513#.YRKilIgzaUl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2) </a:t>
            </a:r>
            <a:r>
              <a:rPr lang="en-US" sz="1400" u="sng" dirty="0"/>
              <a:t>Global map of important biodiversity, carbon  and water areas</a:t>
            </a:r>
            <a:r>
              <a:rPr lang="en-US" sz="1400" dirty="0"/>
              <a:t> in 10x10  km resolution based on different remote sensing/ground observation data (Jung et. al 2021) (</a:t>
            </a:r>
            <a:r>
              <a:rPr lang="en-US" sz="1400" dirty="0">
                <a:hlinkClick r:id="rId4"/>
              </a:rPr>
              <a:t>https://www.biorxiv.org/content/10.1101/2020.04.16.021444v1.full</a:t>
            </a:r>
            <a:r>
              <a:rPr lang="en-US" sz="1400" dirty="0"/>
              <a:t> 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3) </a:t>
            </a:r>
            <a:r>
              <a:rPr lang="en-US" sz="1400" u="sng" dirty="0"/>
              <a:t>World Database of Protected Area</a:t>
            </a:r>
            <a:r>
              <a:rPr lang="en-US" sz="1400" dirty="0"/>
              <a:t> (WDPA):   global protected area map up to 100x100m resolution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(</a:t>
            </a:r>
            <a:r>
              <a:rPr lang="en-US" sz="1400" dirty="0">
                <a:hlinkClick r:id="rId5"/>
              </a:rPr>
              <a:t>https://www.protectedplanet.net/en</a:t>
            </a:r>
            <a:r>
              <a:rPr lang="en-US" sz="1400" dirty="0"/>
              <a:t>)         </a:t>
            </a:r>
            <a:r>
              <a:rPr lang="en-US" sz="1400" b="0" i="0" dirty="0">
                <a:effectLst/>
              </a:rPr>
              <a:t> </a:t>
            </a:r>
            <a:endParaRPr lang="en-US" sz="1400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1C8E101D-3D7F-4658-90AA-B341FF4CA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60" y="858948"/>
            <a:ext cx="4378974" cy="1640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94061" y="6352805"/>
            <a:ext cx="20574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838B0777-827F-8D42-90B1-61394C340E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" y="262270"/>
            <a:ext cx="8243316" cy="5966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Forest management and biodiversity maps used in the model</a:t>
            </a:r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5371D902-A55F-464F-BF3C-DF4C4EB385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3128" y="2734812"/>
            <a:ext cx="4378974" cy="174039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FBEDC9B2-6328-4798-BEC5-46814C6E5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927" y="4785775"/>
            <a:ext cx="4546595" cy="17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61" y="285227"/>
            <a:ext cx="7481062" cy="53689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Global forest management 2020 consistent with FAOSTAT/FRA2020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3126604E-DD2C-4493-B094-25611E114D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1462" y="956345"/>
            <a:ext cx="8453087" cy="5461234"/>
          </a:xfrm>
        </p:spPr>
      </p:pic>
    </p:spTree>
    <p:extLst>
      <p:ext uri="{BB962C8B-B14F-4D97-AF65-F5344CB8AC3E}">
        <p14:creationId xmlns:p14="http://schemas.microsoft.com/office/powerpoint/2010/main" val="219628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3" y="1"/>
            <a:ext cx="7743557" cy="642025"/>
          </a:xfrm>
        </p:spPr>
        <p:txBody>
          <a:bodyPr>
            <a:normAutofit/>
          </a:bodyPr>
          <a:lstStyle/>
          <a:p>
            <a:r>
              <a:rPr lang="en-US" sz="2000" dirty="0"/>
              <a:t>EU biodiversity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033" y="573932"/>
            <a:ext cx="8377017" cy="59189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-EU biodiversity strategy: protect 30% of EU forest area in 2030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                                   10% set-side (=complete harvest ban, includes primary forest)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                                   20% close-to-nature (=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Lato"/>
              </a:rPr>
              <a:t>Natura2000 management requirements)</a:t>
            </a: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-WDPA: already 24% of EU forest area is protected in 2020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 [5% set-aside: protection type I-III and 19% close-to-nature: protection type IV-VI]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-scenarios: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u="sng" dirty="0"/>
              <a:t>baseline:</a:t>
            </a:r>
            <a:r>
              <a:rPr lang="en-US" sz="1600" dirty="0"/>
              <a:t> 5% set-aside and 19% close-to-nature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u="sng" dirty="0"/>
              <a:t>forceS10A20</a:t>
            </a:r>
            <a:r>
              <a:rPr lang="en-US" sz="1600" dirty="0"/>
              <a:t>: 10% set-aside and 20% close-to-nature for EU 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u="sng" dirty="0"/>
              <a:t>forceS10A20_country</a:t>
            </a:r>
            <a:r>
              <a:rPr lang="en-US" sz="1600" dirty="0"/>
              <a:t>: 10% set-aside and 20% close-to-nature for each EU country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u="sng" dirty="0"/>
              <a:t>forceS30</a:t>
            </a:r>
            <a:r>
              <a:rPr lang="en-US" sz="1600" dirty="0"/>
              <a:t>: 30% set-aside for EU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u="sng" dirty="0"/>
              <a:t>forceS30_country</a:t>
            </a:r>
            <a:r>
              <a:rPr lang="en-US" sz="1600" dirty="0"/>
              <a:t>: 30% set-aside for each EU country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E0F3E6-ECCA-4FC5-8A33-6408B6EF3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473208"/>
              </p:ext>
            </p:extLst>
          </p:nvPr>
        </p:nvGraphicFramePr>
        <p:xfrm>
          <a:off x="272033" y="3570052"/>
          <a:ext cx="4299967" cy="299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A229F8-11D4-4631-8504-414ABBEDE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31263"/>
              </p:ext>
            </p:extLst>
          </p:nvPr>
        </p:nvGraphicFramePr>
        <p:xfrm>
          <a:off x="4572000" y="3570052"/>
          <a:ext cx="4495800" cy="3147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8778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3" y="1"/>
            <a:ext cx="7743557" cy="642025"/>
          </a:xfrm>
        </p:spPr>
        <p:txBody>
          <a:bodyPr>
            <a:normAutofit/>
          </a:bodyPr>
          <a:lstStyle/>
          <a:p>
            <a:r>
              <a:rPr lang="en-US" sz="2000" dirty="0"/>
              <a:t>EU forest management in 2030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033" y="494950"/>
            <a:ext cx="8377017" cy="62229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Baseline                                        forceS10A20                        forceS10A20_country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2000" dirty="0"/>
              <a:t>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   forceS30_country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                                                               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forceS30		            forceS30_country	                            </a:t>
            </a:r>
            <a:r>
              <a:rPr lang="en-US" sz="2000" dirty="0"/>
              <a:t>						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						     no forest	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						     high-intensity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						     multifunctional	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						     close-to-nature	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						     set-side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                                                                           primary forest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4FE6DE5-0A10-4DE4-99FC-F1B0C2C7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6" y="729842"/>
            <a:ext cx="2378888" cy="3035513"/>
          </a:xfrm>
          <a:prstGeom prst="rect">
            <a:avLst/>
          </a:prstGeom>
        </p:spPr>
      </p:pic>
      <p:pic>
        <p:nvPicPr>
          <p:cNvPr id="18" name="Picture 17" descr="Chart, schematic&#10;&#10;Description automatically generated">
            <a:extLst>
              <a:ext uri="{FF2B5EF4-FFF2-40B4-BE49-F238E27FC236}">
                <a16:creationId xmlns:a16="http://schemas.microsoft.com/office/drawing/2014/main" id="{8954AA3E-3BE7-4AB7-9F57-2611F60D9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052" y="4597028"/>
            <a:ext cx="343947" cy="2046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9A70F2-1FE6-405C-9A33-D3296A098A2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66555" y="897622"/>
            <a:ext cx="2289406" cy="2782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844F3-E464-47D0-B65D-B06CC4EB3FB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433933" y="897622"/>
            <a:ext cx="2198767" cy="2779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209585-7D81-4A11-B8C9-8B69DD89EF0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14646" y="4103890"/>
            <a:ext cx="2378887" cy="2539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CF27D7-B990-45BC-8C66-581EF5A3998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997824" y="4103890"/>
            <a:ext cx="2358137" cy="25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3" y="365127"/>
            <a:ext cx="7743557" cy="500635"/>
          </a:xfrm>
        </p:spPr>
        <p:txBody>
          <a:bodyPr>
            <a:normAutofit/>
          </a:bodyPr>
          <a:lstStyle/>
          <a:p>
            <a:r>
              <a:rPr lang="en-US" sz="2000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033" y="1124124"/>
            <a:ext cx="8377017" cy="487400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buAutoNum type="arabicParenR"/>
            </a:pPr>
            <a:r>
              <a:rPr lang="en-US" sz="1600" u="sng" dirty="0"/>
              <a:t>Forest sector model with spatially-explicit management and biodiversity</a:t>
            </a:r>
            <a:r>
              <a:rPr lang="en-US" sz="1600" dirty="0"/>
              <a:t> allows to investigate 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EU biodiversity strategy from economic, </a:t>
            </a:r>
            <a:r>
              <a:rPr lang="en-US" sz="1600" dirty="0" err="1">
                <a:solidFill>
                  <a:srgbClr val="212121"/>
                </a:solidFill>
                <a:latin typeface="Lato"/>
              </a:rPr>
              <a:t>biophycial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  and land-use perspectives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2)  EU biodiversity strategy has </a:t>
            </a:r>
            <a:r>
              <a:rPr lang="en-US" sz="1600" u="sng" dirty="0">
                <a:solidFill>
                  <a:srgbClr val="212121"/>
                </a:solidFill>
                <a:latin typeface="Lato"/>
              </a:rPr>
              <a:t>only a small effect 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on the competitiveness of EU forest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sector (netexports -20%) and harvest volumes (-5%) relative to baseline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Lato"/>
              </a:rPr>
              <a:t>if the 30%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Lato"/>
              </a:rPr>
              <a:t>protection target is applied in the EU level and 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divided to set-aside 10% and close-to-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nature management 20%.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3) Using </a:t>
            </a:r>
            <a:r>
              <a:rPr lang="en-US" sz="1600" u="sng" dirty="0">
                <a:solidFill>
                  <a:srgbClr val="212121"/>
                </a:solidFill>
                <a:latin typeface="Lato"/>
              </a:rPr>
              <a:t>global forest management and biodiversity maps </a:t>
            </a:r>
            <a:r>
              <a:rPr lang="en-US" sz="1600" dirty="0">
                <a:solidFill>
                  <a:srgbClr val="212121"/>
                </a:solidFill>
                <a:latin typeface="Lato"/>
              </a:rPr>
              <a:t>allows to extended analysis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in global level (protected 30% of EU forest area -&gt; protect 30% of global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forest area)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4) Some technical problems to solve model in 10x10km resolution globally (big datasets,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missing G4M 10x10km data, solution time of model).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212121"/>
                </a:solidFill>
                <a:latin typeface="Lato"/>
              </a:rPr>
              <a:t>                                                        </a:t>
            </a:r>
            <a:r>
              <a:rPr lang="en-US" sz="2000" dirty="0">
                <a:solidFill>
                  <a:srgbClr val="0070C0"/>
                </a:solidFill>
                <a:latin typeface="Lato"/>
              </a:rPr>
              <a:t>Thank you !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1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C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7EED3E8-A687-2F4D-BFC5-2EFF8FD9AE8A}" vid="{91757D9B-40DF-8E4C-94A3-5CC38E39487C}"/>
    </a:ext>
  </a:extLst>
</a:theme>
</file>

<file path=ppt/theme/theme2.xml><?xml version="1.0" encoding="utf-8"?>
<a:theme xmlns:a="http://schemas.openxmlformats.org/drawingml/2006/main" name="IIASA alternatives">
  <a:themeElements>
    <a:clrScheme name="Custom 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7EED3E8-A687-2F4D-BFC5-2EFF8FD9AE8A}" vid="{743B7EA2-E18F-B341-AA52-D407FFF34DD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T2EJA6NA5JU7-1903484182-113</_dlc_DocId>
    <_dlc_DocIdUrl xmlns="06814371-4dd9-40ea-9cc7-40b39613c6ae">
      <Url>https://iiasahub.sharepoint.com/sites/intranet/ercl/_layouts/15/DocIdRedir.aspx?ID=T2EJA6NA5JU7-1903484182-113</Url>
      <Description>T2EJA6NA5JU7-1903484182-113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D93C57-A7ED-44E6-88BF-DA3984EE19E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6814371-4dd9-40ea-9cc7-40b39613c6ae"/>
    <ds:schemaRef ds:uri="http://purl.org/dc/terms/"/>
    <ds:schemaRef ds:uri="http://schemas.openxmlformats.org/package/2006/metadata/core-properties"/>
    <ds:schemaRef ds:uri="749ef8e9-4186-4c55-b2d4-b1c3f2fa9400"/>
    <ds:schemaRef ds:uri="0689c177-5e19-464b-8532-40aa8fde3a9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1100</Words>
  <Application>Microsoft Office PowerPoint</Application>
  <PresentationFormat>On-screen Show (4:3)</PresentationFormat>
  <Paragraphs>146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Lato</vt:lpstr>
      <vt:lpstr>Tahoma</vt:lpstr>
      <vt:lpstr>Wingdings</vt:lpstr>
      <vt:lpstr>Office Theme</vt:lpstr>
      <vt:lpstr>IIASA alternatives</vt:lpstr>
      <vt:lpstr>EU biodiversity strategy – analysis by forest sector model  with spatially-explicit forest management and biodiversity    pekka.lauri@iiasa.ac.at  </vt:lpstr>
      <vt:lpstr>Global forest sector model  </vt:lpstr>
      <vt:lpstr>Global biomass growth model  </vt:lpstr>
      <vt:lpstr>Forest management and biodiversity maps used in the model</vt:lpstr>
      <vt:lpstr>Global forest management 2020 consistent with FAOSTAT/FRA2020  </vt:lpstr>
      <vt:lpstr>EU biodiversity strategy </vt:lpstr>
      <vt:lpstr>EU forest management in 2030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Downscaling of land-use data by using economic optimization (=solve GLOBIOM with higher resolution)</dc:title>
  <dc:creator>LAURI Pekka</dc:creator>
  <cp:lastModifiedBy>LAURI Pekka</cp:lastModifiedBy>
  <cp:revision>87</cp:revision>
  <dcterms:created xsi:type="dcterms:W3CDTF">2020-12-05T14:52:13Z</dcterms:created>
  <dcterms:modified xsi:type="dcterms:W3CDTF">2021-08-23T13:17:09Z</dcterms:modified>
</cp:coreProperties>
</file>