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  <p:sldMasterId id="2147483673" r:id="rId6"/>
  </p:sldMasterIdLst>
  <p:notesMasterIdLst>
    <p:notesMasterId r:id="rId22"/>
  </p:notesMasterIdLst>
  <p:handoutMasterIdLst>
    <p:handoutMasterId r:id="rId23"/>
  </p:handoutMasterIdLst>
  <p:sldIdLst>
    <p:sldId id="294" r:id="rId7"/>
    <p:sldId id="295" r:id="rId8"/>
    <p:sldId id="296" r:id="rId9"/>
    <p:sldId id="297" r:id="rId10"/>
    <p:sldId id="298" r:id="rId11"/>
    <p:sldId id="299" r:id="rId12"/>
    <p:sldId id="300" r:id="rId13"/>
    <p:sldId id="303" r:id="rId14"/>
    <p:sldId id="276" r:id="rId15"/>
    <p:sldId id="305" r:id="rId16"/>
    <p:sldId id="301" r:id="rId17"/>
    <p:sldId id="292" r:id="rId18"/>
    <p:sldId id="285" r:id="rId19"/>
    <p:sldId id="306" r:id="rId20"/>
    <p:sldId id="304" r:id="rId2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5A3"/>
    <a:srgbClr val="00579C"/>
    <a:srgbClr val="005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385" autoAdjust="0"/>
  </p:normalViewPr>
  <p:slideViewPr>
    <p:cSldViewPr snapToGrid="0" snapToObjects="1">
      <p:cViewPr varScale="1">
        <p:scale>
          <a:sx n="114" d="100"/>
          <a:sy n="114" d="100"/>
        </p:scale>
        <p:origin x="186" y="102"/>
      </p:cViewPr>
      <p:guideLst/>
    </p:cSldViewPr>
  </p:slideViewPr>
  <p:outlineViewPr>
    <p:cViewPr>
      <p:scale>
        <a:sx n="33" d="100"/>
        <a:sy n="33" d="100"/>
      </p:scale>
      <p:origin x="0" y="-168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pekka\projects\Age_class_dynamics\result1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Age_class_dynamics\result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pekka\projects\Age_class_dynamics\result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kka\projects\MULTIFOREST\Harvest_volum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EU forest</a:t>
            </a:r>
            <a:r>
              <a:rPr lang="en-US" baseline="0" dirty="0"/>
              <a:t> carbon sink (MtCO2/yr)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'Result(57)'!$A$51</c:f>
              <c:strCache>
                <c:ptCount val="1"/>
                <c:pt idx="0">
                  <c:v>baseline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'Result(57)'!$D$50:$L$50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'Result(57)'!$D$51:$L$51</c:f>
              <c:numCache>
                <c:formatCode>General</c:formatCode>
                <c:ptCount val="9"/>
                <c:pt idx="0">
                  <c:v>-477.10000000000025</c:v>
                </c:pt>
                <c:pt idx="1">
                  <c:v>-223.86999999999978</c:v>
                </c:pt>
                <c:pt idx="2">
                  <c:v>-242.22000000000006</c:v>
                </c:pt>
                <c:pt idx="3">
                  <c:v>-242.22000000000006</c:v>
                </c:pt>
                <c:pt idx="4">
                  <c:v>-242.22000000000006</c:v>
                </c:pt>
                <c:pt idx="5">
                  <c:v>-209.19000000000011</c:v>
                </c:pt>
                <c:pt idx="6">
                  <c:v>-165.14999999999975</c:v>
                </c:pt>
                <c:pt idx="7">
                  <c:v>-121.11000000000003</c:v>
                </c:pt>
                <c:pt idx="8">
                  <c:v>-88.080000000000084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06-4846-A137-4E8C339488A4}"/>
            </c:ext>
          </c:extLst>
        </c:ser>
        <c:ser>
          <c:idx val="1"/>
          <c:order val="1"/>
          <c:tx>
            <c:strRef>
              <c:f>'Result(57)'!$A$52</c:f>
              <c:strCache>
                <c:ptCount val="1"/>
                <c:pt idx="0">
                  <c:v>protect10/20_EU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'Result(57)'!$D$50:$L$50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'Result(57)'!$D$52:$L$52</c:f>
              <c:numCache>
                <c:formatCode>General</c:formatCode>
                <c:ptCount val="9"/>
                <c:pt idx="0">
                  <c:v>-477.10000000000025</c:v>
                </c:pt>
                <c:pt idx="1">
                  <c:v>-223.86999999999978</c:v>
                </c:pt>
                <c:pt idx="2">
                  <c:v>-256.90000000000038</c:v>
                </c:pt>
                <c:pt idx="3">
                  <c:v>-256.89999999999975</c:v>
                </c:pt>
                <c:pt idx="4">
                  <c:v>-249.55999999999989</c:v>
                </c:pt>
                <c:pt idx="5">
                  <c:v>-216.52999999999994</c:v>
                </c:pt>
                <c:pt idx="6">
                  <c:v>-161.48000000000047</c:v>
                </c:pt>
                <c:pt idx="7">
                  <c:v>-113.76999999999953</c:v>
                </c:pt>
                <c:pt idx="8">
                  <c:v>-84.410000000000153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06-4846-A137-4E8C339488A4}"/>
            </c:ext>
          </c:extLst>
        </c:ser>
        <c:ser>
          <c:idx val="2"/>
          <c:order val="2"/>
          <c:tx>
            <c:strRef>
              <c:f>'Result(57)'!$A$53</c:f>
              <c:strCache>
                <c:ptCount val="1"/>
                <c:pt idx="0">
                  <c:v>protect10/20_country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'Result(57)'!$D$50:$L$50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'Result(57)'!$D$53:$L$53</c:f>
              <c:numCache>
                <c:formatCode>General</c:formatCode>
                <c:ptCount val="9"/>
                <c:pt idx="0">
                  <c:v>-477.10000000000025</c:v>
                </c:pt>
                <c:pt idx="1">
                  <c:v>-234.88000000000022</c:v>
                </c:pt>
                <c:pt idx="2">
                  <c:v>-264.23999999999955</c:v>
                </c:pt>
                <c:pt idx="3">
                  <c:v>-264.24000000000024</c:v>
                </c:pt>
                <c:pt idx="4">
                  <c:v>-256.89999999999975</c:v>
                </c:pt>
                <c:pt idx="5">
                  <c:v>-223.87000000000043</c:v>
                </c:pt>
                <c:pt idx="6">
                  <c:v>-157.80999999999989</c:v>
                </c:pt>
                <c:pt idx="7">
                  <c:v>-110.09999999999961</c:v>
                </c:pt>
                <c:pt idx="8">
                  <c:v>-73.400000000000389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06-4846-A137-4E8C339488A4}"/>
            </c:ext>
          </c:extLst>
        </c:ser>
        <c:ser>
          <c:idx val="3"/>
          <c:order val="3"/>
          <c:tx>
            <c:strRef>
              <c:f>'Result(57)'!$A$54</c:f>
              <c:strCache>
                <c:ptCount val="1"/>
                <c:pt idx="0">
                  <c:v>protect10/20_grid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'Result(57)'!$D$50:$L$50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'Result(57)'!$D$54:$L$54</c:f>
              <c:numCache>
                <c:formatCode>General</c:formatCode>
                <c:ptCount val="9"/>
                <c:pt idx="0">
                  <c:v>-477.10000000000025</c:v>
                </c:pt>
                <c:pt idx="1">
                  <c:v>-260.56999999999965</c:v>
                </c:pt>
                <c:pt idx="2">
                  <c:v>-300.94000000000011</c:v>
                </c:pt>
                <c:pt idx="3">
                  <c:v>-297.27000000000021</c:v>
                </c:pt>
                <c:pt idx="4">
                  <c:v>-286.25999999999976</c:v>
                </c:pt>
                <c:pt idx="5">
                  <c:v>-249.55999999999989</c:v>
                </c:pt>
                <c:pt idx="6">
                  <c:v>-179.83000000000007</c:v>
                </c:pt>
                <c:pt idx="7">
                  <c:v>-113.77000000000018</c:v>
                </c:pt>
                <c:pt idx="8">
                  <c:v>-66.059999999999889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06-4846-A137-4E8C339488A4}"/>
            </c:ext>
          </c:extLst>
        </c:ser>
        <c:ser>
          <c:idx val="4"/>
          <c:order val="4"/>
          <c:tx>
            <c:strRef>
              <c:f>'Result(57)'!$A$55</c:f>
              <c:strCache>
                <c:ptCount val="1"/>
                <c:pt idx="0">
                  <c:v>protect30_EU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'Result(57)'!$D$50:$L$50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'Result(57)'!$D$55:$L$55</c:f>
              <c:numCache>
                <c:formatCode>General</c:formatCode>
                <c:ptCount val="9"/>
                <c:pt idx="0">
                  <c:v>-477.10000000000025</c:v>
                </c:pt>
                <c:pt idx="1">
                  <c:v>-293.59999999999962</c:v>
                </c:pt>
                <c:pt idx="2">
                  <c:v>-319.29000000000036</c:v>
                </c:pt>
                <c:pt idx="3">
                  <c:v>-304.61</c:v>
                </c:pt>
                <c:pt idx="4">
                  <c:v>-271.5800000000001</c:v>
                </c:pt>
                <c:pt idx="5">
                  <c:v>-209.19000000000011</c:v>
                </c:pt>
                <c:pt idx="6">
                  <c:v>-121.11000000000003</c:v>
                </c:pt>
                <c:pt idx="7">
                  <c:v>-66.059999999999889</c:v>
                </c:pt>
                <c:pt idx="8">
                  <c:v>-44.039999999999715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506-4846-A137-4E8C339488A4}"/>
            </c:ext>
          </c:extLst>
        </c:ser>
        <c:ser>
          <c:idx val="5"/>
          <c:order val="5"/>
          <c:tx>
            <c:strRef>
              <c:f>'Result(57)'!$A$56</c:f>
              <c:strCache>
                <c:ptCount val="1"/>
                <c:pt idx="0">
                  <c:v>protect30_country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'Result(57)'!$D$50:$L$50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'Result(57)'!$D$56:$L$56</c:f>
              <c:numCache>
                <c:formatCode>General</c:formatCode>
                <c:ptCount val="9"/>
                <c:pt idx="0">
                  <c:v>-477.10000000000025</c:v>
                </c:pt>
                <c:pt idx="1">
                  <c:v>-322.95999999999964</c:v>
                </c:pt>
                <c:pt idx="2">
                  <c:v>-333.97</c:v>
                </c:pt>
                <c:pt idx="3">
                  <c:v>-315.62000000000046</c:v>
                </c:pt>
                <c:pt idx="4">
                  <c:v>-278.9199999999999</c:v>
                </c:pt>
                <c:pt idx="5">
                  <c:v>-209.19000000000011</c:v>
                </c:pt>
                <c:pt idx="6">
                  <c:v>-113.76999999999953</c:v>
                </c:pt>
                <c:pt idx="7">
                  <c:v>-58.720000000000056</c:v>
                </c:pt>
                <c:pt idx="8">
                  <c:v>-25.690000000000104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506-4846-A137-4E8C339488A4}"/>
            </c:ext>
          </c:extLst>
        </c:ser>
        <c:ser>
          <c:idx val="6"/>
          <c:order val="6"/>
          <c:tx>
            <c:strRef>
              <c:f>'Result(57)'!$A$57</c:f>
              <c:strCache>
                <c:ptCount val="1"/>
                <c:pt idx="0">
                  <c:v>protect30_grid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'Result(57)'!$D$50:$L$50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'Result(57)'!$D$57:$L$57</c:f>
              <c:numCache>
                <c:formatCode>General</c:formatCode>
                <c:ptCount val="9"/>
                <c:pt idx="0">
                  <c:v>-477.10000000000025</c:v>
                </c:pt>
                <c:pt idx="1">
                  <c:v>-359.66000000000014</c:v>
                </c:pt>
                <c:pt idx="2">
                  <c:v>-370.6699999999999</c:v>
                </c:pt>
                <c:pt idx="3">
                  <c:v>-352.31999999999965</c:v>
                </c:pt>
                <c:pt idx="4">
                  <c:v>-311.94999999999987</c:v>
                </c:pt>
                <c:pt idx="5">
                  <c:v>-242.22000000000006</c:v>
                </c:pt>
                <c:pt idx="6">
                  <c:v>-135.79000000000036</c:v>
                </c:pt>
                <c:pt idx="7">
                  <c:v>-58.720000000000056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506-4846-A137-4E8C33948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3434928"/>
        <c:axId val="1403446992"/>
      </c:lineChart>
      <c:catAx>
        <c:axId val="140343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446992"/>
        <c:crosses val="autoZero"/>
        <c:auto val="1"/>
        <c:lblAlgn val="ctr"/>
        <c:lblOffset val="100"/>
        <c:noMultiLvlLbl val="0"/>
      </c:catAx>
      <c:valAx>
        <c:axId val="1403446992"/>
        <c:scaling>
          <c:orientation val="minMax"/>
          <c:min val="-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43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EU</a:t>
            </a:r>
            <a:r>
              <a:rPr lang="en-US" baseline="0"/>
              <a:t> roundwood harvest (Mm3/yr)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'Result(57)'!$A$5</c:f>
              <c:strCache>
                <c:ptCount val="1"/>
                <c:pt idx="0">
                  <c:v>baseline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'Result(57)'!$D$5:$L$5</c:f>
              <c:numCache>
                <c:formatCode>General</c:formatCode>
                <c:ptCount val="9"/>
                <c:pt idx="0">
                  <c:v>502</c:v>
                </c:pt>
                <c:pt idx="1">
                  <c:v>606</c:v>
                </c:pt>
                <c:pt idx="2">
                  <c:v>643</c:v>
                </c:pt>
                <c:pt idx="3">
                  <c:v>662</c:v>
                </c:pt>
                <c:pt idx="4">
                  <c:v>669</c:v>
                </c:pt>
                <c:pt idx="5">
                  <c:v>671</c:v>
                </c:pt>
                <c:pt idx="6">
                  <c:v>674</c:v>
                </c:pt>
                <c:pt idx="7">
                  <c:v>672</c:v>
                </c:pt>
                <c:pt idx="8">
                  <c:v>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78-4F2F-A967-96F408E85AF2}"/>
            </c:ext>
          </c:extLst>
        </c:ser>
        <c:ser>
          <c:idx val="1"/>
          <c:order val="1"/>
          <c:tx>
            <c:strRef>
              <c:f>'Result(57)'!$A$6</c:f>
              <c:strCache>
                <c:ptCount val="1"/>
                <c:pt idx="0">
                  <c:v>protect10/20_EU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'Result(57)'!$D$6:$L$6</c:f>
              <c:numCache>
                <c:formatCode>General</c:formatCode>
                <c:ptCount val="9"/>
                <c:pt idx="0">
                  <c:v>502</c:v>
                </c:pt>
                <c:pt idx="1">
                  <c:v>600</c:v>
                </c:pt>
                <c:pt idx="2">
                  <c:v>630</c:v>
                </c:pt>
                <c:pt idx="3">
                  <c:v>646</c:v>
                </c:pt>
                <c:pt idx="4">
                  <c:v>651</c:v>
                </c:pt>
                <c:pt idx="5">
                  <c:v>653</c:v>
                </c:pt>
                <c:pt idx="6">
                  <c:v>655</c:v>
                </c:pt>
                <c:pt idx="7">
                  <c:v>654</c:v>
                </c:pt>
                <c:pt idx="8">
                  <c:v>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78-4F2F-A967-96F408E85AF2}"/>
            </c:ext>
          </c:extLst>
        </c:ser>
        <c:ser>
          <c:idx val="2"/>
          <c:order val="2"/>
          <c:tx>
            <c:strRef>
              <c:f>'Result(57)'!$A$7</c:f>
              <c:strCache>
                <c:ptCount val="1"/>
                <c:pt idx="0">
                  <c:v>protect10/20_country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'Result(57)'!$D$7:$L$7</c:f>
              <c:numCache>
                <c:formatCode>General</c:formatCode>
                <c:ptCount val="9"/>
                <c:pt idx="0">
                  <c:v>502</c:v>
                </c:pt>
                <c:pt idx="1">
                  <c:v>584</c:v>
                </c:pt>
                <c:pt idx="2">
                  <c:v>612</c:v>
                </c:pt>
                <c:pt idx="3">
                  <c:v>627</c:v>
                </c:pt>
                <c:pt idx="4">
                  <c:v>632</c:v>
                </c:pt>
                <c:pt idx="5">
                  <c:v>634</c:v>
                </c:pt>
                <c:pt idx="6">
                  <c:v>636</c:v>
                </c:pt>
                <c:pt idx="7">
                  <c:v>635</c:v>
                </c:pt>
                <c:pt idx="8">
                  <c:v>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78-4F2F-A967-96F408E85AF2}"/>
            </c:ext>
          </c:extLst>
        </c:ser>
        <c:ser>
          <c:idx val="3"/>
          <c:order val="3"/>
          <c:tx>
            <c:strRef>
              <c:f>'Result(57)'!$A$8</c:f>
              <c:strCache>
                <c:ptCount val="1"/>
                <c:pt idx="0">
                  <c:v>protect10/20_grid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'Result(57)'!$D$8:$L$8</c:f>
              <c:numCache>
                <c:formatCode>General</c:formatCode>
                <c:ptCount val="9"/>
                <c:pt idx="0">
                  <c:v>502</c:v>
                </c:pt>
                <c:pt idx="1">
                  <c:v>562</c:v>
                </c:pt>
                <c:pt idx="2">
                  <c:v>585</c:v>
                </c:pt>
                <c:pt idx="3">
                  <c:v>600</c:v>
                </c:pt>
                <c:pt idx="4">
                  <c:v>606</c:v>
                </c:pt>
                <c:pt idx="5">
                  <c:v>608</c:v>
                </c:pt>
                <c:pt idx="6">
                  <c:v>609</c:v>
                </c:pt>
                <c:pt idx="7">
                  <c:v>608</c:v>
                </c:pt>
                <c:pt idx="8">
                  <c:v>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78-4F2F-A967-96F408E85AF2}"/>
            </c:ext>
          </c:extLst>
        </c:ser>
        <c:ser>
          <c:idx val="4"/>
          <c:order val="4"/>
          <c:tx>
            <c:strRef>
              <c:f>'Result(57)'!$A$9</c:f>
              <c:strCache>
                <c:ptCount val="1"/>
                <c:pt idx="0">
                  <c:v>protect30_EU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'Result(57)'!$D$9:$L$9</c:f>
              <c:numCache>
                <c:formatCode>General</c:formatCode>
                <c:ptCount val="9"/>
                <c:pt idx="0">
                  <c:v>502</c:v>
                </c:pt>
                <c:pt idx="1">
                  <c:v>549</c:v>
                </c:pt>
                <c:pt idx="2">
                  <c:v>564</c:v>
                </c:pt>
                <c:pt idx="3">
                  <c:v>571</c:v>
                </c:pt>
                <c:pt idx="4">
                  <c:v>575</c:v>
                </c:pt>
                <c:pt idx="5">
                  <c:v>576</c:v>
                </c:pt>
                <c:pt idx="6">
                  <c:v>577</c:v>
                </c:pt>
                <c:pt idx="7">
                  <c:v>578</c:v>
                </c:pt>
                <c:pt idx="8">
                  <c:v>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78-4F2F-A967-96F408E85AF2}"/>
            </c:ext>
          </c:extLst>
        </c:ser>
        <c:ser>
          <c:idx val="5"/>
          <c:order val="5"/>
          <c:tx>
            <c:strRef>
              <c:f>'Result(57)'!$A$10</c:f>
              <c:strCache>
                <c:ptCount val="1"/>
                <c:pt idx="0">
                  <c:v>protect30_country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'Result(57)'!$D$10:$L$10</c:f>
              <c:numCache>
                <c:formatCode>General</c:formatCode>
                <c:ptCount val="9"/>
                <c:pt idx="0">
                  <c:v>502</c:v>
                </c:pt>
                <c:pt idx="1">
                  <c:v>524</c:v>
                </c:pt>
                <c:pt idx="2">
                  <c:v>544</c:v>
                </c:pt>
                <c:pt idx="3">
                  <c:v>550</c:v>
                </c:pt>
                <c:pt idx="4">
                  <c:v>553</c:v>
                </c:pt>
                <c:pt idx="5">
                  <c:v>554</c:v>
                </c:pt>
                <c:pt idx="6">
                  <c:v>554</c:v>
                </c:pt>
                <c:pt idx="7">
                  <c:v>555</c:v>
                </c:pt>
                <c:pt idx="8">
                  <c:v>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178-4F2F-A967-96F408E85AF2}"/>
            </c:ext>
          </c:extLst>
        </c:ser>
        <c:ser>
          <c:idx val="6"/>
          <c:order val="6"/>
          <c:tx>
            <c:strRef>
              <c:f>'Result(57)'!$A$11</c:f>
              <c:strCache>
                <c:ptCount val="1"/>
                <c:pt idx="0">
                  <c:v>protect30_grid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'Result(57)'!$D$11:$L$11</c:f>
              <c:numCache>
                <c:formatCode>General</c:formatCode>
                <c:ptCount val="9"/>
                <c:pt idx="0">
                  <c:v>502</c:v>
                </c:pt>
                <c:pt idx="1">
                  <c:v>486</c:v>
                </c:pt>
                <c:pt idx="2">
                  <c:v>503</c:v>
                </c:pt>
                <c:pt idx="3">
                  <c:v>510</c:v>
                </c:pt>
                <c:pt idx="4">
                  <c:v>512</c:v>
                </c:pt>
                <c:pt idx="5">
                  <c:v>514</c:v>
                </c:pt>
                <c:pt idx="6">
                  <c:v>516</c:v>
                </c:pt>
                <c:pt idx="7">
                  <c:v>515</c:v>
                </c:pt>
                <c:pt idx="8">
                  <c:v>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178-4F2F-A967-96F408E85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899280"/>
        <c:axId val="356893040"/>
      </c:lineChart>
      <c:catAx>
        <c:axId val="35689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893040"/>
        <c:crosses val="autoZero"/>
        <c:auto val="1"/>
        <c:lblAlgn val="ctr"/>
        <c:lblOffset val="100"/>
        <c:noMultiLvlLbl val="0"/>
      </c:catAx>
      <c:valAx>
        <c:axId val="356893040"/>
        <c:scaling>
          <c:orientation val="minMax"/>
          <c:min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89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Leakage to other</a:t>
            </a:r>
            <a:r>
              <a:rPr lang="en-US" baseline="0" dirty="0"/>
              <a:t> regions</a:t>
            </a:r>
            <a:r>
              <a:rPr lang="en-US" dirty="0"/>
              <a:t> (Mm3/yr)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'Result(57)'!$A$357</c:f>
              <c:strCache>
                <c:ptCount val="1"/>
                <c:pt idx="0">
                  <c:v>protect10/20_EU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'Result(57)'!$B$356:$I$356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'Result(57)'!$B$357:$I$357</c:f>
              <c:numCache>
                <c:formatCode>General</c:formatCode>
                <c:ptCount val="8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12</c:v>
                </c:pt>
                <c:pt idx="7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7E-44C8-9F4A-10D158519095}"/>
            </c:ext>
          </c:extLst>
        </c:ser>
        <c:ser>
          <c:idx val="1"/>
          <c:order val="1"/>
          <c:tx>
            <c:strRef>
              <c:f>'Result(57)'!$A$358</c:f>
              <c:strCache>
                <c:ptCount val="1"/>
                <c:pt idx="0">
                  <c:v>protect10/20_country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'Result(57)'!$B$356:$I$356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'Result(57)'!$B$358:$I$358</c:f>
              <c:numCache>
                <c:formatCode>General</c:formatCode>
                <c:ptCount val="8"/>
                <c:pt idx="0">
                  <c:v>15</c:v>
                </c:pt>
                <c:pt idx="1">
                  <c:v>16</c:v>
                </c:pt>
                <c:pt idx="2">
                  <c:v>18</c:v>
                </c:pt>
                <c:pt idx="3">
                  <c:v>22</c:v>
                </c:pt>
                <c:pt idx="4">
                  <c:v>24</c:v>
                </c:pt>
                <c:pt idx="5">
                  <c:v>28</c:v>
                </c:pt>
                <c:pt idx="6">
                  <c:v>32</c:v>
                </c:pt>
                <c:pt idx="7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7E-44C8-9F4A-10D158519095}"/>
            </c:ext>
          </c:extLst>
        </c:ser>
        <c:ser>
          <c:idx val="2"/>
          <c:order val="2"/>
          <c:tx>
            <c:strRef>
              <c:f>'Result(57)'!$A$359</c:f>
              <c:strCache>
                <c:ptCount val="1"/>
                <c:pt idx="0">
                  <c:v>protect10/20_grid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'Result(57)'!$B$356:$I$356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'Result(57)'!$B$359:$I$359</c:f>
              <c:numCache>
                <c:formatCode>General</c:formatCode>
                <c:ptCount val="8"/>
                <c:pt idx="0">
                  <c:v>31</c:v>
                </c:pt>
                <c:pt idx="1">
                  <c:v>32</c:v>
                </c:pt>
                <c:pt idx="2">
                  <c:v>34</c:v>
                </c:pt>
                <c:pt idx="3">
                  <c:v>39</c:v>
                </c:pt>
                <c:pt idx="4">
                  <c:v>43</c:v>
                </c:pt>
                <c:pt idx="5">
                  <c:v>46</c:v>
                </c:pt>
                <c:pt idx="6">
                  <c:v>52</c:v>
                </c:pt>
                <c:pt idx="7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7E-44C8-9F4A-10D158519095}"/>
            </c:ext>
          </c:extLst>
        </c:ser>
        <c:ser>
          <c:idx val="3"/>
          <c:order val="3"/>
          <c:tx>
            <c:strRef>
              <c:f>'Result(57)'!$A$360</c:f>
              <c:strCache>
                <c:ptCount val="1"/>
                <c:pt idx="0">
                  <c:v>protect30_EU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'Result(57)'!$B$356:$I$356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'Result(57)'!$B$360:$I$360</c:f>
              <c:numCache>
                <c:formatCode>General</c:formatCode>
                <c:ptCount val="8"/>
                <c:pt idx="0">
                  <c:v>37</c:v>
                </c:pt>
                <c:pt idx="1">
                  <c:v>40</c:v>
                </c:pt>
                <c:pt idx="2">
                  <c:v>46</c:v>
                </c:pt>
                <c:pt idx="3">
                  <c:v>52</c:v>
                </c:pt>
                <c:pt idx="4">
                  <c:v>56</c:v>
                </c:pt>
                <c:pt idx="5">
                  <c:v>58</c:v>
                </c:pt>
                <c:pt idx="6">
                  <c:v>65</c:v>
                </c:pt>
                <c:pt idx="7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7E-44C8-9F4A-10D158519095}"/>
            </c:ext>
          </c:extLst>
        </c:ser>
        <c:ser>
          <c:idx val="4"/>
          <c:order val="4"/>
          <c:tx>
            <c:strRef>
              <c:f>'Result(57)'!$A$361</c:f>
              <c:strCache>
                <c:ptCount val="1"/>
                <c:pt idx="0">
                  <c:v>protect30_country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'Result(57)'!$B$356:$I$356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'Result(57)'!$B$361:$I$361</c:f>
              <c:numCache>
                <c:formatCode>General</c:formatCode>
                <c:ptCount val="8"/>
                <c:pt idx="0">
                  <c:v>52</c:v>
                </c:pt>
                <c:pt idx="1">
                  <c:v>51</c:v>
                </c:pt>
                <c:pt idx="2">
                  <c:v>55</c:v>
                </c:pt>
                <c:pt idx="3">
                  <c:v>67</c:v>
                </c:pt>
                <c:pt idx="4">
                  <c:v>76</c:v>
                </c:pt>
                <c:pt idx="5">
                  <c:v>72</c:v>
                </c:pt>
                <c:pt idx="6">
                  <c:v>83</c:v>
                </c:pt>
                <c:pt idx="7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7E-44C8-9F4A-10D158519095}"/>
            </c:ext>
          </c:extLst>
        </c:ser>
        <c:ser>
          <c:idx val="5"/>
          <c:order val="5"/>
          <c:tx>
            <c:strRef>
              <c:f>'Result(57)'!$A$362</c:f>
              <c:strCache>
                <c:ptCount val="1"/>
                <c:pt idx="0">
                  <c:v>protect30_grid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'Result(57)'!$B$356:$I$356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'Result(57)'!$B$362:$I$362</c:f>
              <c:numCache>
                <c:formatCode>General</c:formatCode>
                <c:ptCount val="8"/>
                <c:pt idx="0">
                  <c:v>69</c:v>
                </c:pt>
                <c:pt idx="1">
                  <c:v>69</c:v>
                </c:pt>
                <c:pt idx="2">
                  <c:v>76</c:v>
                </c:pt>
                <c:pt idx="3">
                  <c:v>87</c:v>
                </c:pt>
                <c:pt idx="4">
                  <c:v>95</c:v>
                </c:pt>
                <c:pt idx="5">
                  <c:v>88</c:v>
                </c:pt>
                <c:pt idx="6">
                  <c:v>105</c:v>
                </c:pt>
                <c:pt idx="7">
                  <c:v>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7E-44C8-9F4A-10D158519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1313727"/>
        <c:axId val="1561293567"/>
      </c:lineChart>
      <c:catAx>
        <c:axId val="156131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293567"/>
        <c:crosses val="autoZero"/>
        <c:auto val="1"/>
        <c:lblAlgn val="ctr"/>
        <c:lblOffset val="100"/>
        <c:noMultiLvlLbl val="0"/>
      </c:catAx>
      <c:valAx>
        <c:axId val="1561293567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31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Leakage</a:t>
            </a:r>
            <a:r>
              <a:rPr lang="en-US" baseline="0" dirty="0"/>
              <a:t> to unprotect areas</a:t>
            </a:r>
            <a:r>
              <a:rPr lang="en-US" dirty="0"/>
              <a:t> (Mm3/yr)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'Result(57)'!$A$375</c:f>
              <c:strCache>
                <c:ptCount val="1"/>
                <c:pt idx="0">
                  <c:v>protect10/20_EU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'Result(57)'!$B$374:$I$374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'Result(57)'!$B$375:$I$375</c:f>
              <c:numCache>
                <c:formatCode>General</c:formatCode>
                <c:ptCount val="8"/>
                <c:pt idx="0">
                  <c:v>26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13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58-449D-AA54-70B2177F4084}"/>
            </c:ext>
          </c:extLst>
        </c:ser>
        <c:ser>
          <c:idx val="1"/>
          <c:order val="1"/>
          <c:tx>
            <c:strRef>
              <c:f>'Result(57)'!$A$376</c:f>
              <c:strCache>
                <c:ptCount val="1"/>
                <c:pt idx="0">
                  <c:v>protect10/20_country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'Result(57)'!$B$374:$I$374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'Result(57)'!$B$376:$I$376</c:f>
              <c:numCache>
                <c:formatCode>General</c:formatCode>
                <c:ptCount val="8"/>
                <c:pt idx="0">
                  <c:v>23</c:v>
                </c:pt>
                <c:pt idx="1">
                  <c:v>12</c:v>
                </c:pt>
                <c:pt idx="2">
                  <c:v>11</c:v>
                </c:pt>
                <c:pt idx="3">
                  <c:v>9</c:v>
                </c:pt>
                <c:pt idx="4">
                  <c:v>10</c:v>
                </c:pt>
                <c:pt idx="5">
                  <c:v>9</c:v>
                </c:pt>
                <c:pt idx="6">
                  <c:v>9</c:v>
                </c:pt>
                <c:pt idx="7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58-449D-AA54-70B2177F4084}"/>
            </c:ext>
          </c:extLst>
        </c:ser>
        <c:ser>
          <c:idx val="2"/>
          <c:order val="2"/>
          <c:tx>
            <c:strRef>
              <c:f>'Result(57)'!$A$377</c:f>
              <c:strCache>
                <c:ptCount val="1"/>
                <c:pt idx="0">
                  <c:v>protect10/20_grid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'Result(57)'!$B$374:$I$374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'Result(57)'!$B$377:$I$377</c:f>
              <c:numCache>
                <c:formatCode>General</c:formatCode>
                <c:ptCount val="8"/>
                <c:pt idx="0">
                  <c:v>28</c:v>
                </c:pt>
                <c:pt idx="1">
                  <c:v>19</c:v>
                </c:pt>
                <c:pt idx="2">
                  <c:v>18</c:v>
                </c:pt>
                <c:pt idx="3">
                  <c:v>18</c:v>
                </c:pt>
                <c:pt idx="4">
                  <c:v>18</c:v>
                </c:pt>
                <c:pt idx="5">
                  <c:v>18</c:v>
                </c:pt>
                <c:pt idx="6">
                  <c:v>18</c:v>
                </c:pt>
                <c:pt idx="7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58-449D-AA54-70B2177F4084}"/>
            </c:ext>
          </c:extLst>
        </c:ser>
        <c:ser>
          <c:idx val="3"/>
          <c:order val="3"/>
          <c:tx>
            <c:strRef>
              <c:f>'Result(57)'!$A$378</c:f>
              <c:strCache>
                <c:ptCount val="1"/>
                <c:pt idx="0">
                  <c:v>protect30_EU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'Result(57)'!$B$374:$I$374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'Result(57)'!$B$378:$I$378</c:f>
              <c:numCache>
                <c:formatCode>General</c:formatCode>
                <c:ptCount val="8"/>
                <c:pt idx="0">
                  <c:v>65</c:v>
                </c:pt>
                <c:pt idx="1">
                  <c:v>46</c:v>
                </c:pt>
                <c:pt idx="2">
                  <c:v>35</c:v>
                </c:pt>
                <c:pt idx="3">
                  <c:v>30</c:v>
                </c:pt>
                <c:pt idx="4">
                  <c:v>28</c:v>
                </c:pt>
                <c:pt idx="5">
                  <c:v>26</c:v>
                </c:pt>
                <c:pt idx="6">
                  <c:v>28</c:v>
                </c:pt>
                <c:pt idx="7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58-449D-AA54-70B2177F4084}"/>
            </c:ext>
          </c:extLst>
        </c:ser>
        <c:ser>
          <c:idx val="4"/>
          <c:order val="4"/>
          <c:tx>
            <c:strRef>
              <c:f>'Result(57)'!$A$379</c:f>
              <c:strCache>
                <c:ptCount val="1"/>
                <c:pt idx="0">
                  <c:v>protect30_country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'Result(57)'!$B$374:$I$374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'Result(57)'!$B$379:$I$379</c:f>
              <c:numCache>
                <c:formatCode>General</c:formatCode>
                <c:ptCount val="8"/>
                <c:pt idx="0">
                  <c:v>53</c:v>
                </c:pt>
                <c:pt idx="1">
                  <c:v>43</c:v>
                </c:pt>
                <c:pt idx="2">
                  <c:v>34</c:v>
                </c:pt>
                <c:pt idx="3">
                  <c:v>28</c:v>
                </c:pt>
                <c:pt idx="4">
                  <c:v>26</c:v>
                </c:pt>
                <c:pt idx="5">
                  <c:v>24</c:v>
                </c:pt>
                <c:pt idx="6">
                  <c:v>25</c:v>
                </c:pt>
                <c:pt idx="7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58-449D-AA54-70B2177F4084}"/>
            </c:ext>
          </c:extLst>
        </c:ser>
        <c:ser>
          <c:idx val="5"/>
          <c:order val="5"/>
          <c:tx>
            <c:strRef>
              <c:f>'Result(57)'!$A$380</c:f>
              <c:strCache>
                <c:ptCount val="1"/>
                <c:pt idx="0">
                  <c:v>protect30_grid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'Result(57)'!$B$374:$I$374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'Result(57)'!$B$380:$I$380</c:f>
              <c:numCache>
                <c:formatCode>General</c:formatCode>
                <c:ptCount val="8"/>
                <c:pt idx="0">
                  <c:v>61</c:v>
                </c:pt>
                <c:pt idx="1">
                  <c:v>51</c:v>
                </c:pt>
                <c:pt idx="2">
                  <c:v>43</c:v>
                </c:pt>
                <c:pt idx="3">
                  <c:v>38</c:v>
                </c:pt>
                <c:pt idx="4">
                  <c:v>36</c:v>
                </c:pt>
                <c:pt idx="5">
                  <c:v>35</c:v>
                </c:pt>
                <c:pt idx="6">
                  <c:v>35</c:v>
                </c:pt>
                <c:pt idx="7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58-449D-AA54-70B2177F4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1337247"/>
        <c:axId val="1561346847"/>
      </c:lineChart>
      <c:catAx>
        <c:axId val="156133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346847"/>
        <c:crosses val="autoZero"/>
        <c:auto val="1"/>
        <c:lblAlgn val="ctr"/>
        <c:lblOffset val="100"/>
        <c:noMultiLvlLbl val="0"/>
      </c:catAx>
      <c:valAx>
        <c:axId val="1561346847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33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Leakage to other sectors (Mm3/yr)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'Result(57)'!$A$366</c:f>
              <c:strCache>
                <c:ptCount val="1"/>
                <c:pt idx="0">
                  <c:v>protect10/20_EU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'Result(57)'!$B$365:$I$365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'Result(57)'!$B$366:$I$366</c:f>
              <c:numCache>
                <c:formatCode>General</c:formatCode>
                <c:ptCount val="8"/>
                <c:pt idx="0">
                  <c:v>2</c:v>
                </c:pt>
                <c:pt idx="1">
                  <c:v>5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6C-4D27-9667-F319E3F5D4F4}"/>
            </c:ext>
          </c:extLst>
        </c:ser>
        <c:ser>
          <c:idx val="1"/>
          <c:order val="1"/>
          <c:tx>
            <c:strRef>
              <c:f>'Result(57)'!$A$367</c:f>
              <c:strCache>
                <c:ptCount val="1"/>
                <c:pt idx="0">
                  <c:v>protect10/20_country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'Result(57)'!$B$365:$I$365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'Result(57)'!$B$367:$I$367</c:f>
              <c:numCache>
                <c:formatCode>General</c:formatCode>
                <c:ptCount val="8"/>
                <c:pt idx="0">
                  <c:v>8</c:v>
                </c:pt>
                <c:pt idx="1">
                  <c:v>15</c:v>
                </c:pt>
                <c:pt idx="2">
                  <c:v>21</c:v>
                </c:pt>
                <c:pt idx="3">
                  <c:v>23</c:v>
                </c:pt>
                <c:pt idx="4">
                  <c:v>24</c:v>
                </c:pt>
                <c:pt idx="5">
                  <c:v>26</c:v>
                </c:pt>
                <c:pt idx="6">
                  <c:v>27</c:v>
                </c:pt>
                <c:pt idx="7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6C-4D27-9667-F319E3F5D4F4}"/>
            </c:ext>
          </c:extLst>
        </c:ser>
        <c:ser>
          <c:idx val="2"/>
          <c:order val="2"/>
          <c:tx>
            <c:strRef>
              <c:f>'Result(57)'!$A$368</c:f>
              <c:strCache>
                <c:ptCount val="1"/>
                <c:pt idx="0">
                  <c:v>protect10/20_grid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'Result(57)'!$B$365:$I$365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'Result(57)'!$B$368:$I$368</c:f>
              <c:numCache>
                <c:formatCode>General</c:formatCode>
                <c:ptCount val="8"/>
                <c:pt idx="0">
                  <c:v>16</c:v>
                </c:pt>
                <c:pt idx="1">
                  <c:v>29</c:v>
                </c:pt>
                <c:pt idx="2">
                  <c:v>37</c:v>
                </c:pt>
                <c:pt idx="3">
                  <c:v>39</c:v>
                </c:pt>
                <c:pt idx="4">
                  <c:v>41</c:v>
                </c:pt>
                <c:pt idx="5">
                  <c:v>44</c:v>
                </c:pt>
                <c:pt idx="6">
                  <c:v>46</c:v>
                </c:pt>
                <c:pt idx="7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6C-4D27-9667-F319E3F5D4F4}"/>
            </c:ext>
          </c:extLst>
        </c:ser>
        <c:ser>
          <c:idx val="3"/>
          <c:order val="3"/>
          <c:tx>
            <c:strRef>
              <c:f>'Result(57)'!$A$369</c:f>
              <c:strCache>
                <c:ptCount val="1"/>
                <c:pt idx="0">
                  <c:v>protect30_EU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'Result(57)'!$B$365:$I$365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'Result(57)'!$B$369:$I$369</c:f>
              <c:numCache>
                <c:formatCode>General</c:formatCode>
                <c:ptCount val="8"/>
                <c:pt idx="0">
                  <c:v>22</c:v>
                </c:pt>
                <c:pt idx="1">
                  <c:v>38</c:v>
                </c:pt>
                <c:pt idx="2">
                  <c:v>51</c:v>
                </c:pt>
                <c:pt idx="3">
                  <c:v>54</c:v>
                </c:pt>
                <c:pt idx="4">
                  <c:v>54</c:v>
                </c:pt>
                <c:pt idx="5">
                  <c:v>56</c:v>
                </c:pt>
                <c:pt idx="6">
                  <c:v>55</c:v>
                </c:pt>
                <c:pt idx="7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6C-4D27-9667-F319E3F5D4F4}"/>
            </c:ext>
          </c:extLst>
        </c:ser>
        <c:ser>
          <c:idx val="4"/>
          <c:order val="4"/>
          <c:tx>
            <c:strRef>
              <c:f>'Result(57)'!$A$370</c:f>
              <c:strCache>
                <c:ptCount val="1"/>
                <c:pt idx="0">
                  <c:v>protect30_country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'Result(57)'!$B$365:$I$365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'Result(57)'!$B$370:$I$370</c:f>
              <c:numCache>
                <c:formatCode>General</c:formatCode>
                <c:ptCount val="8"/>
                <c:pt idx="0">
                  <c:v>30</c:v>
                </c:pt>
                <c:pt idx="1">
                  <c:v>46</c:v>
                </c:pt>
                <c:pt idx="2">
                  <c:v>61</c:v>
                </c:pt>
                <c:pt idx="3">
                  <c:v>65</c:v>
                </c:pt>
                <c:pt idx="4">
                  <c:v>66</c:v>
                </c:pt>
                <c:pt idx="5">
                  <c:v>69</c:v>
                </c:pt>
                <c:pt idx="6">
                  <c:v>69</c:v>
                </c:pt>
                <c:pt idx="7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6C-4D27-9667-F319E3F5D4F4}"/>
            </c:ext>
          </c:extLst>
        </c:ser>
        <c:ser>
          <c:idx val="5"/>
          <c:order val="5"/>
          <c:tx>
            <c:strRef>
              <c:f>'Result(57)'!$A$371</c:f>
              <c:strCache>
                <c:ptCount val="1"/>
                <c:pt idx="0">
                  <c:v>protect30_grid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'Result(57)'!$B$365:$I$365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'Result(57)'!$B$371:$I$371</c:f>
              <c:numCache>
                <c:formatCode>General</c:formatCode>
                <c:ptCount val="8"/>
                <c:pt idx="0">
                  <c:v>46</c:v>
                </c:pt>
                <c:pt idx="1">
                  <c:v>66</c:v>
                </c:pt>
                <c:pt idx="2">
                  <c:v>81</c:v>
                </c:pt>
                <c:pt idx="3">
                  <c:v>85</c:v>
                </c:pt>
                <c:pt idx="4">
                  <c:v>88</c:v>
                </c:pt>
                <c:pt idx="5">
                  <c:v>91</c:v>
                </c:pt>
                <c:pt idx="6">
                  <c:v>92</c:v>
                </c:pt>
                <c:pt idx="7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46C-4D27-9667-F319E3F5D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1341567"/>
        <c:axId val="1561344447"/>
      </c:lineChart>
      <c:catAx>
        <c:axId val="1561341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344447"/>
        <c:crosses val="autoZero"/>
        <c:auto val="1"/>
        <c:lblAlgn val="ctr"/>
        <c:lblOffset val="100"/>
        <c:noMultiLvlLbl val="0"/>
      </c:catAx>
      <c:valAx>
        <c:axId val="1561344447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341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leakage</a:t>
            </a:r>
            <a:r>
              <a:rPr lang="en-US" baseline="0"/>
              <a:t> (Mm3/yr)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'Result(57)'!$A$384</c:f>
              <c:strCache>
                <c:ptCount val="1"/>
                <c:pt idx="0">
                  <c:v>protect10/20_EU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'Result(57)'!$B$383:$I$383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'Result(57)'!$B$384:$I$384</c:f>
              <c:numCache>
                <c:formatCode>General</c:formatCode>
                <c:ptCount val="8"/>
                <c:pt idx="0">
                  <c:v>31</c:v>
                </c:pt>
                <c:pt idx="1">
                  <c:v>29</c:v>
                </c:pt>
                <c:pt idx="2">
                  <c:v>32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37</c:v>
                </c:pt>
                <c:pt idx="7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34-4711-BEA2-EB2B1685702D}"/>
            </c:ext>
          </c:extLst>
        </c:ser>
        <c:ser>
          <c:idx val="1"/>
          <c:order val="1"/>
          <c:tx>
            <c:strRef>
              <c:f>'Result(57)'!$A$385</c:f>
              <c:strCache>
                <c:ptCount val="1"/>
                <c:pt idx="0">
                  <c:v>protect10/20_country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'Result(57)'!$B$383:$I$383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'Result(57)'!$B$385:$I$385</c:f>
              <c:numCache>
                <c:formatCode>General</c:formatCode>
                <c:ptCount val="8"/>
                <c:pt idx="0">
                  <c:v>46</c:v>
                </c:pt>
                <c:pt idx="1">
                  <c:v>43</c:v>
                </c:pt>
                <c:pt idx="2">
                  <c:v>50</c:v>
                </c:pt>
                <c:pt idx="3">
                  <c:v>54</c:v>
                </c:pt>
                <c:pt idx="4">
                  <c:v>58</c:v>
                </c:pt>
                <c:pt idx="5">
                  <c:v>63</c:v>
                </c:pt>
                <c:pt idx="6">
                  <c:v>69</c:v>
                </c:pt>
                <c:pt idx="7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34-4711-BEA2-EB2B1685702D}"/>
            </c:ext>
          </c:extLst>
        </c:ser>
        <c:ser>
          <c:idx val="2"/>
          <c:order val="2"/>
          <c:tx>
            <c:strRef>
              <c:f>'Result(57)'!$A$386</c:f>
              <c:strCache>
                <c:ptCount val="1"/>
                <c:pt idx="0">
                  <c:v>protect10/20_grid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'Result(57)'!$B$383:$I$383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'Result(57)'!$B$386:$I$386</c:f>
              <c:numCache>
                <c:formatCode>General</c:formatCode>
                <c:ptCount val="8"/>
                <c:pt idx="0">
                  <c:v>75</c:v>
                </c:pt>
                <c:pt idx="1">
                  <c:v>79</c:v>
                </c:pt>
                <c:pt idx="2">
                  <c:v>89</c:v>
                </c:pt>
                <c:pt idx="3">
                  <c:v>96</c:v>
                </c:pt>
                <c:pt idx="4">
                  <c:v>101</c:v>
                </c:pt>
                <c:pt idx="5">
                  <c:v>108</c:v>
                </c:pt>
                <c:pt idx="6">
                  <c:v>116</c:v>
                </c:pt>
                <c:pt idx="7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34-4711-BEA2-EB2B1685702D}"/>
            </c:ext>
          </c:extLst>
        </c:ser>
        <c:ser>
          <c:idx val="3"/>
          <c:order val="3"/>
          <c:tx>
            <c:strRef>
              <c:f>'Result(57)'!$A$387</c:f>
              <c:strCache>
                <c:ptCount val="1"/>
                <c:pt idx="0">
                  <c:v>protect30_EU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'Result(57)'!$B$383:$I$383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'Result(57)'!$B$387:$I$387</c:f>
              <c:numCache>
                <c:formatCode>General</c:formatCode>
                <c:ptCount val="8"/>
                <c:pt idx="0">
                  <c:v>124</c:v>
                </c:pt>
                <c:pt idx="1">
                  <c:v>124</c:v>
                </c:pt>
                <c:pt idx="2">
                  <c:v>132</c:v>
                </c:pt>
                <c:pt idx="3">
                  <c:v>135</c:v>
                </c:pt>
                <c:pt idx="4">
                  <c:v>138</c:v>
                </c:pt>
                <c:pt idx="5">
                  <c:v>141</c:v>
                </c:pt>
                <c:pt idx="6">
                  <c:v>148</c:v>
                </c:pt>
                <c:pt idx="7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34-4711-BEA2-EB2B1685702D}"/>
            </c:ext>
          </c:extLst>
        </c:ser>
        <c:ser>
          <c:idx val="4"/>
          <c:order val="4"/>
          <c:tx>
            <c:strRef>
              <c:f>'Result(57)'!$A$388</c:f>
              <c:strCache>
                <c:ptCount val="1"/>
                <c:pt idx="0">
                  <c:v>protect30_country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'Result(57)'!$B$383:$I$383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'Result(57)'!$B$388:$I$388</c:f>
              <c:numCache>
                <c:formatCode>General</c:formatCode>
                <c:ptCount val="8"/>
                <c:pt idx="0">
                  <c:v>135</c:v>
                </c:pt>
                <c:pt idx="1">
                  <c:v>140</c:v>
                </c:pt>
                <c:pt idx="2">
                  <c:v>151</c:v>
                </c:pt>
                <c:pt idx="3">
                  <c:v>159</c:v>
                </c:pt>
                <c:pt idx="4">
                  <c:v>168</c:v>
                </c:pt>
                <c:pt idx="5">
                  <c:v>165</c:v>
                </c:pt>
                <c:pt idx="6">
                  <c:v>177</c:v>
                </c:pt>
                <c:pt idx="7">
                  <c:v>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34-4711-BEA2-EB2B1685702D}"/>
            </c:ext>
          </c:extLst>
        </c:ser>
        <c:ser>
          <c:idx val="5"/>
          <c:order val="5"/>
          <c:tx>
            <c:strRef>
              <c:f>'Result(57)'!$A$389</c:f>
              <c:strCache>
                <c:ptCount val="1"/>
                <c:pt idx="0">
                  <c:v>protect30_grid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'Result(57)'!$B$383:$I$383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'Result(57)'!$B$389:$I$389</c:f>
              <c:numCache>
                <c:formatCode>General</c:formatCode>
                <c:ptCount val="8"/>
                <c:pt idx="0">
                  <c:v>176</c:v>
                </c:pt>
                <c:pt idx="1">
                  <c:v>186</c:v>
                </c:pt>
                <c:pt idx="2">
                  <c:v>199</c:v>
                </c:pt>
                <c:pt idx="3">
                  <c:v>209</c:v>
                </c:pt>
                <c:pt idx="4">
                  <c:v>218</c:v>
                </c:pt>
                <c:pt idx="5">
                  <c:v>215</c:v>
                </c:pt>
                <c:pt idx="6">
                  <c:v>232</c:v>
                </c:pt>
                <c:pt idx="7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34-4711-BEA2-EB2B16857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1333407"/>
        <c:axId val="1561334847"/>
      </c:lineChart>
      <c:catAx>
        <c:axId val="1561333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334847"/>
        <c:crosses val="autoZero"/>
        <c:auto val="1"/>
        <c:lblAlgn val="ctr"/>
        <c:lblOffset val="100"/>
        <c:noMultiLvlLbl val="0"/>
      </c:catAx>
      <c:valAx>
        <c:axId val="1561334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333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EU forest biomass stock (PgC)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Sheet1!$D$3:$D$15</c:f>
              <c:numCache>
                <c:formatCode>General</c:formatCode>
                <c:ptCount val="13"/>
                <c:pt idx="0">
                  <c:v>0.13</c:v>
                </c:pt>
                <c:pt idx="1">
                  <c:v>0.53</c:v>
                </c:pt>
                <c:pt idx="2">
                  <c:v>1.05</c:v>
                </c:pt>
                <c:pt idx="3">
                  <c:v>1.65</c:v>
                </c:pt>
                <c:pt idx="4">
                  <c:v>2.37</c:v>
                </c:pt>
                <c:pt idx="5">
                  <c:v>2.97</c:v>
                </c:pt>
                <c:pt idx="6">
                  <c:v>0.89</c:v>
                </c:pt>
                <c:pt idx="7">
                  <c:v>0.16</c:v>
                </c:pt>
                <c:pt idx="8">
                  <c:v>0.17</c:v>
                </c:pt>
                <c:pt idx="9">
                  <c:v>0.18</c:v>
                </c:pt>
                <c:pt idx="10">
                  <c:v>0.19</c:v>
                </c:pt>
                <c:pt idx="11">
                  <c:v>0.44</c:v>
                </c:pt>
                <c:pt idx="12">
                  <c:v>10.74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6-440E-A8DB-6B7763A95B23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2030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Sheet1!$E$3:$E$15</c:f>
              <c:numCache>
                <c:formatCode>General</c:formatCode>
                <c:ptCount val="13"/>
                <c:pt idx="0">
                  <c:v>0.12</c:v>
                </c:pt>
                <c:pt idx="1">
                  <c:v>0.53</c:v>
                </c:pt>
                <c:pt idx="2">
                  <c:v>1.05</c:v>
                </c:pt>
                <c:pt idx="3">
                  <c:v>1.65</c:v>
                </c:pt>
                <c:pt idx="4">
                  <c:v>2.37</c:v>
                </c:pt>
                <c:pt idx="5">
                  <c:v>3.09</c:v>
                </c:pt>
                <c:pt idx="6">
                  <c:v>1.53</c:v>
                </c:pt>
                <c:pt idx="7">
                  <c:v>0.41</c:v>
                </c:pt>
                <c:pt idx="8">
                  <c:v>0.05</c:v>
                </c:pt>
                <c:pt idx="9">
                  <c:v>0.04</c:v>
                </c:pt>
                <c:pt idx="10">
                  <c:v>0.06</c:v>
                </c:pt>
                <c:pt idx="11">
                  <c:v>0.44</c:v>
                </c:pt>
                <c:pt idx="12">
                  <c:v>11.35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F6-440E-A8DB-6B7763A95B23}"/>
            </c:ext>
          </c:extLst>
        </c:ser>
        <c:ser>
          <c:idx val="2"/>
          <c:order val="2"/>
          <c:tx>
            <c:strRef>
              <c:f>Sheet1!$F$2</c:f>
              <c:strCache>
                <c:ptCount val="1"/>
                <c:pt idx="0">
                  <c:v>2040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Sheet1!$F$3:$F$15</c:f>
              <c:numCache>
                <c:formatCode>General</c:formatCode>
                <c:ptCount val="13"/>
                <c:pt idx="0">
                  <c:v>0.12</c:v>
                </c:pt>
                <c:pt idx="1">
                  <c:v>0.48</c:v>
                </c:pt>
                <c:pt idx="2">
                  <c:v>1.05</c:v>
                </c:pt>
                <c:pt idx="3">
                  <c:v>1.65</c:v>
                </c:pt>
                <c:pt idx="4">
                  <c:v>2.37</c:v>
                </c:pt>
                <c:pt idx="5">
                  <c:v>3.09</c:v>
                </c:pt>
                <c:pt idx="6">
                  <c:v>1.6</c:v>
                </c:pt>
                <c:pt idx="7">
                  <c:v>0.92</c:v>
                </c:pt>
                <c:pt idx="8">
                  <c:v>0.21</c:v>
                </c:pt>
                <c:pt idx="9">
                  <c:v>0.03</c:v>
                </c:pt>
                <c:pt idx="10">
                  <c:v>0.04</c:v>
                </c:pt>
                <c:pt idx="11">
                  <c:v>0.44</c:v>
                </c:pt>
                <c:pt idx="12">
                  <c:v>12.01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F6-440E-A8DB-6B7763A95B23}"/>
            </c:ext>
          </c:extLst>
        </c:ser>
        <c:ser>
          <c:idx val="3"/>
          <c:order val="3"/>
          <c:tx>
            <c:strRef>
              <c:f>Sheet1!$G$2</c:f>
              <c:strCache>
                <c:ptCount val="1"/>
                <c:pt idx="0">
                  <c:v>2050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Sheet1!$G$3:$G$15</c:f>
              <c:numCache>
                <c:formatCode>General</c:formatCode>
                <c:ptCount val="13"/>
                <c:pt idx="0">
                  <c:v>0.13</c:v>
                </c:pt>
                <c:pt idx="1">
                  <c:v>0.49</c:v>
                </c:pt>
                <c:pt idx="2">
                  <c:v>0.97</c:v>
                </c:pt>
                <c:pt idx="3">
                  <c:v>1.65</c:v>
                </c:pt>
                <c:pt idx="4">
                  <c:v>2.37</c:v>
                </c:pt>
                <c:pt idx="5">
                  <c:v>3.09</c:v>
                </c:pt>
                <c:pt idx="6">
                  <c:v>1.59</c:v>
                </c:pt>
                <c:pt idx="7">
                  <c:v>1.18</c:v>
                </c:pt>
                <c:pt idx="8">
                  <c:v>0.56999999999999995</c:v>
                </c:pt>
                <c:pt idx="9">
                  <c:v>0.14000000000000001</c:v>
                </c:pt>
                <c:pt idx="10">
                  <c:v>0.04</c:v>
                </c:pt>
                <c:pt idx="11">
                  <c:v>0.44</c:v>
                </c:pt>
                <c:pt idx="12">
                  <c:v>12.67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F6-440E-A8DB-6B7763A95B23}"/>
            </c:ext>
          </c:extLst>
        </c:ser>
        <c:ser>
          <c:idx val="4"/>
          <c:order val="4"/>
          <c:tx>
            <c:strRef>
              <c:f>Sheet1!$H$2</c:f>
              <c:strCache>
                <c:ptCount val="1"/>
                <c:pt idx="0">
                  <c:v>2060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Sheet1!$H$3:$H$15</c:f>
              <c:numCache>
                <c:formatCode>General</c:formatCode>
                <c:ptCount val="13"/>
                <c:pt idx="0">
                  <c:v>0.12</c:v>
                </c:pt>
                <c:pt idx="1">
                  <c:v>0.51</c:v>
                </c:pt>
                <c:pt idx="2">
                  <c:v>0.98</c:v>
                </c:pt>
                <c:pt idx="3">
                  <c:v>1.51</c:v>
                </c:pt>
                <c:pt idx="4">
                  <c:v>2.37</c:v>
                </c:pt>
                <c:pt idx="5">
                  <c:v>3.09</c:v>
                </c:pt>
                <c:pt idx="6">
                  <c:v>1.59</c:v>
                </c:pt>
                <c:pt idx="7">
                  <c:v>1.3</c:v>
                </c:pt>
                <c:pt idx="8">
                  <c:v>0.85</c:v>
                </c:pt>
                <c:pt idx="9">
                  <c:v>0.41</c:v>
                </c:pt>
                <c:pt idx="10">
                  <c:v>0.13</c:v>
                </c:pt>
                <c:pt idx="11">
                  <c:v>0.44</c:v>
                </c:pt>
                <c:pt idx="12">
                  <c:v>13.33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F6-440E-A8DB-6B7763A95B23}"/>
            </c:ext>
          </c:extLst>
        </c:ser>
        <c:ser>
          <c:idx val="5"/>
          <c:order val="5"/>
          <c:tx>
            <c:strRef>
              <c:f>Sheet1!$I$2</c:f>
              <c:strCache>
                <c:ptCount val="1"/>
                <c:pt idx="0">
                  <c:v>2070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Sheet1!$I$3:$I$15</c:f>
              <c:numCache>
                <c:formatCode>General</c:formatCode>
                <c:ptCount val="13"/>
                <c:pt idx="0">
                  <c:v>0.12</c:v>
                </c:pt>
                <c:pt idx="1">
                  <c:v>0.5</c:v>
                </c:pt>
                <c:pt idx="2">
                  <c:v>1.02</c:v>
                </c:pt>
                <c:pt idx="3">
                  <c:v>1.53</c:v>
                </c:pt>
                <c:pt idx="4">
                  <c:v>2.1800000000000002</c:v>
                </c:pt>
                <c:pt idx="5">
                  <c:v>3.09</c:v>
                </c:pt>
                <c:pt idx="6">
                  <c:v>1.59</c:v>
                </c:pt>
                <c:pt idx="7">
                  <c:v>1.37</c:v>
                </c:pt>
                <c:pt idx="8">
                  <c:v>1.01</c:v>
                </c:pt>
                <c:pt idx="9">
                  <c:v>0.65</c:v>
                </c:pt>
                <c:pt idx="10">
                  <c:v>0.41</c:v>
                </c:pt>
                <c:pt idx="11">
                  <c:v>0.44</c:v>
                </c:pt>
                <c:pt idx="12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F6-440E-A8DB-6B7763A95B23}"/>
            </c:ext>
          </c:extLst>
        </c:ser>
        <c:ser>
          <c:idx val="6"/>
          <c:order val="6"/>
          <c:tx>
            <c:strRef>
              <c:f>Sheet1!$J$2</c:f>
              <c:strCache>
                <c:ptCount val="1"/>
                <c:pt idx="0">
                  <c:v>2080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Sheet1!$J$3:$J$15</c:f>
              <c:numCache>
                <c:formatCode>General</c:formatCode>
                <c:ptCount val="13"/>
                <c:pt idx="0">
                  <c:v>0.13</c:v>
                </c:pt>
                <c:pt idx="1">
                  <c:v>0.5</c:v>
                </c:pt>
                <c:pt idx="2">
                  <c:v>0.99</c:v>
                </c:pt>
                <c:pt idx="3">
                  <c:v>1.6</c:v>
                </c:pt>
                <c:pt idx="4">
                  <c:v>2.21</c:v>
                </c:pt>
                <c:pt idx="5">
                  <c:v>2.85</c:v>
                </c:pt>
                <c:pt idx="6">
                  <c:v>1.58</c:v>
                </c:pt>
                <c:pt idx="7">
                  <c:v>1.41</c:v>
                </c:pt>
                <c:pt idx="8">
                  <c:v>1.1100000000000001</c:v>
                </c:pt>
                <c:pt idx="9">
                  <c:v>0.81</c:v>
                </c:pt>
                <c:pt idx="10">
                  <c:v>0.72</c:v>
                </c:pt>
                <c:pt idx="11">
                  <c:v>0.44</c:v>
                </c:pt>
                <c:pt idx="12">
                  <c:v>14.35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F6-440E-A8DB-6B7763A95B23}"/>
            </c:ext>
          </c:extLst>
        </c:ser>
        <c:ser>
          <c:idx val="7"/>
          <c:order val="7"/>
          <c:tx>
            <c:strRef>
              <c:f>Sheet1!$K$2</c:f>
              <c:strCache>
                <c:ptCount val="1"/>
                <c:pt idx="0">
                  <c:v>2090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Sheet1!$K$3:$K$15</c:f>
              <c:numCache>
                <c:formatCode>General</c:formatCode>
                <c:ptCount val="13"/>
                <c:pt idx="0">
                  <c:v>0.14000000000000001</c:v>
                </c:pt>
                <c:pt idx="1">
                  <c:v>0.52</c:v>
                </c:pt>
                <c:pt idx="2">
                  <c:v>1.01</c:v>
                </c:pt>
                <c:pt idx="3">
                  <c:v>1.54</c:v>
                </c:pt>
                <c:pt idx="4">
                  <c:v>2.2999999999999998</c:v>
                </c:pt>
                <c:pt idx="5">
                  <c:v>2.89</c:v>
                </c:pt>
                <c:pt idx="6">
                  <c:v>1.1499999999999999</c:v>
                </c:pt>
                <c:pt idx="7">
                  <c:v>1.49</c:v>
                </c:pt>
                <c:pt idx="8">
                  <c:v>1.21</c:v>
                </c:pt>
                <c:pt idx="9">
                  <c:v>0.95</c:v>
                </c:pt>
                <c:pt idx="10">
                  <c:v>1.03</c:v>
                </c:pt>
                <c:pt idx="11">
                  <c:v>0.44</c:v>
                </c:pt>
                <c:pt idx="12">
                  <c:v>14.68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8F6-440E-A8DB-6B7763A95B23}"/>
            </c:ext>
          </c:extLst>
        </c:ser>
        <c:ser>
          <c:idx val="8"/>
          <c:order val="8"/>
          <c:tx>
            <c:strRef>
              <c:f>Sheet1!$L$2</c:f>
              <c:strCache>
                <c:ptCount val="1"/>
                <c:pt idx="0">
                  <c:v>2100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Sheet1!$L$3:$L$15</c:f>
              <c:numCache>
                <c:formatCode>General</c:formatCode>
                <c:ptCount val="13"/>
                <c:pt idx="0">
                  <c:v>0.14000000000000001</c:v>
                </c:pt>
                <c:pt idx="1">
                  <c:v>0.55000000000000004</c:v>
                </c:pt>
                <c:pt idx="2">
                  <c:v>1.05</c:v>
                </c:pt>
                <c:pt idx="3">
                  <c:v>1.57</c:v>
                </c:pt>
                <c:pt idx="4">
                  <c:v>2.23</c:v>
                </c:pt>
                <c:pt idx="5">
                  <c:v>3</c:v>
                </c:pt>
                <c:pt idx="6">
                  <c:v>1.1599999999999999</c:v>
                </c:pt>
                <c:pt idx="7">
                  <c:v>1.0900000000000001</c:v>
                </c:pt>
                <c:pt idx="8">
                  <c:v>1.31</c:v>
                </c:pt>
                <c:pt idx="9">
                  <c:v>1.06</c:v>
                </c:pt>
                <c:pt idx="10">
                  <c:v>1.32</c:v>
                </c:pt>
                <c:pt idx="11">
                  <c:v>0.44</c:v>
                </c:pt>
                <c:pt idx="12">
                  <c:v>14.92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F6-440E-A8DB-6B7763A95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77807440"/>
        <c:axId val="1077807856"/>
      </c:barChart>
      <c:catAx>
        <c:axId val="107780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807856"/>
        <c:crosses val="autoZero"/>
        <c:auto val="1"/>
        <c:lblAlgn val="ctr"/>
        <c:lblOffset val="100"/>
        <c:noMultiLvlLbl val="0"/>
      </c:catAx>
      <c:valAx>
        <c:axId val="107780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80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EU forest area (Mha)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Sheet1!$D$18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Sheet1!$A$19:$A$31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Sheet1!$D$19:$D$31</c:f>
              <c:numCache>
                <c:formatCode>General</c:formatCode>
                <c:ptCount val="13"/>
                <c:pt idx="0">
                  <c:v>24.76</c:v>
                </c:pt>
                <c:pt idx="1">
                  <c:v>24.76</c:v>
                </c:pt>
                <c:pt idx="2">
                  <c:v>24.76</c:v>
                </c:pt>
                <c:pt idx="3">
                  <c:v>24.76</c:v>
                </c:pt>
                <c:pt idx="4">
                  <c:v>24.76</c:v>
                </c:pt>
                <c:pt idx="5">
                  <c:v>23.73</c:v>
                </c:pt>
                <c:pt idx="6">
                  <c:v>6.67</c:v>
                </c:pt>
                <c:pt idx="7">
                  <c:v>1.1100000000000001</c:v>
                </c:pt>
                <c:pt idx="8">
                  <c:v>1.1100000000000001</c:v>
                </c:pt>
                <c:pt idx="9">
                  <c:v>1.1100000000000001</c:v>
                </c:pt>
                <c:pt idx="10">
                  <c:v>1.1100000000000001</c:v>
                </c:pt>
                <c:pt idx="11">
                  <c:v>3.61</c:v>
                </c:pt>
                <c:pt idx="12">
                  <c:v>162.25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7-4896-9C6E-E9004D5CBC21}"/>
            </c:ext>
          </c:extLst>
        </c:ser>
        <c:ser>
          <c:idx val="1"/>
          <c:order val="1"/>
          <c:tx>
            <c:strRef>
              <c:f>Sheet1!$E$18</c:f>
              <c:strCache>
                <c:ptCount val="1"/>
                <c:pt idx="0">
                  <c:v>2030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Sheet1!$A$19:$A$31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Sheet1!$E$19:$E$31</c:f>
              <c:numCache>
                <c:formatCode>General</c:formatCode>
                <c:ptCount val="13"/>
                <c:pt idx="0">
                  <c:v>22.2</c:v>
                </c:pt>
                <c:pt idx="1">
                  <c:v>24.76</c:v>
                </c:pt>
                <c:pt idx="2">
                  <c:v>24.76</c:v>
                </c:pt>
                <c:pt idx="3">
                  <c:v>24.76</c:v>
                </c:pt>
                <c:pt idx="4">
                  <c:v>24.76</c:v>
                </c:pt>
                <c:pt idx="5">
                  <c:v>24.76</c:v>
                </c:pt>
                <c:pt idx="6">
                  <c:v>11.21</c:v>
                </c:pt>
                <c:pt idx="7">
                  <c:v>2.72</c:v>
                </c:pt>
                <c:pt idx="8">
                  <c:v>0.32</c:v>
                </c:pt>
                <c:pt idx="9">
                  <c:v>0.28000000000000003</c:v>
                </c:pt>
                <c:pt idx="10">
                  <c:v>0.38</c:v>
                </c:pt>
                <c:pt idx="11">
                  <c:v>3.61</c:v>
                </c:pt>
                <c:pt idx="12">
                  <c:v>164.5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7-4896-9C6E-E9004D5CBC21}"/>
            </c:ext>
          </c:extLst>
        </c:ser>
        <c:ser>
          <c:idx val="2"/>
          <c:order val="2"/>
          <c:tx>
            <c:strRef>
              <c:f>Sheet1!$F$18</c:f>
              <c:strCache>
                <c:ptCount val="1"/>
                <c:pt idx="0">
                  <c:v>2040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Sheet1!$A$19:$A$31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Sheet1!$F$19:$F$31</c:f>
              <c:numCache>
                <c:formatCode>General</c:formatCode>
                <c:ptCount val="13"/>
                <c:pt idx="0">
                  <c:v>22.92</c:v>
                </c:pt>
                <c:pt idx="1">
                  <c:v>22.2</c:v>
                </c:pt>
                <c:pt idx="2">
                  <c:v>24.76</c:v>
                </c:pt>
                <c:pt idx="3">
                  <c:v>24.76</c:v>
                </c:pt>
                <c:pt idx="4">
                  <c:v>24.76</c:v>
                </c:pt>
                <c:pt idx="5">
                  <c:v>24.76</c:v>
                </c:pt>
                <c:pt idx="6">
                  <c:v>11.5</c:v>
                </c:pt>
                <c:pt idx="7">
                  <c:v>5.77</c:v>
                </c:pt>
                <c:pt idx="8">
                  <c:v>1.3</c:v>
                </c:pt>
                <c:pt idx="9">
                  <c:v>0.16</c:v>
                </c:pt>
                <c:pt idx="10">
                  <c:v>0.26</c:v>
                </c:pt>
                <c:pt idx="11">
                  <c:v>3.61</c:v>
                </c:pt>
                <c:pt idx="12">
                  <c:v>166.74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7-4896-9C6E-E9004D5CBC21}"/>
            </c:ext>
          </c:extLst>
        </c:ser>
        <c:ser>
          <c:idx val="3"/>
          <c:order val="3"/>
          <c:tx>
            <c:strRef>
              <c:f>Sheet1!$G$18</c:f>
              <c:strCache>
                <c:ptCount val="1"/>
                <c:pt idx="0">
                  <c:v>2050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Sheet1!$A$19:$A$31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Sheet1!$G$19:$G$31</c:f>
              <c:numCache>
                <c:formatCode>General</c:formatCode>
                <c:ptCount val="13"/>
                <c:pt idx="0">
                  <c:v>23.64</c:v>
                </c:pt>
                <c:pt idx="1">
                  <c:v>22.92</c:v>
                </c:pt>
                <c:pt idx="2">
                  <c:v>22.2</c:v>
                </c:pt>
                <c:pt idx="3">
                  <c:v>24.76</c:v>
                </c:pt>
                <c:pt idx="4">
                  <c:v>24.76</c:v>
                </c:pt>
                <c:pt idx="5">
                  <c:v>24.76</c:v>
                </c:pt>
                <c:pt idx="6">
                  <c:v>11.3</c:v>
                </c:pt>
                <c:pt idx="7">
                  <c:v>7.34</c:v>
                </c:pt>
                <c:pt idx="8">
                  <c:v>3.34</c:v>
                </c:pt>
                <c:pt idx="9">
                  <c:v>0.83</c:v>
                </c:pt>
                <c:pt idx="10">
                  <c:v>0.21</c:v>
                </c:pt>
                <c:pt idx="11">
                  <c:v>3.61</c:v>
                </c:pt>
                <c:pt idx="12">
                  <c:v>169.66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37-4896-9C6E-E9004D5CBC21}"/>
            </c:ext>
          </c:extLst>
        </c:ser>
        <c:ser>
          <c:idx val="4"/>
          <c:order val="4"/>
          <c:tx>
            <c:strRef>
              <c:f>Sheet1!$H$18</c:f>
              <c:strCache>
                <c:ptCount val="1"/>
                <c:pt idx="0">
                  <c:v>2060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Sheet1!$A$19:$A$31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Sheet1!$H$19:$H$31</c:f>
              <c:numCache>
                <c:formatCode>General</c:formatCode>
                <c:ptCount val="13"/>
                <c:pt idx="0">
                  <c:v>23.07</c:v>
                </c:pt>
                <c:pt idx="1">
                  <c:v>23.64</c:v>
                </c:pt>
                <c:pt idx="2">
                  <c:v>22.92</c:v>
                </c:pt>
                <c:pt idx="3">
                  <c:v>22.2</c:v>
                </c:pt>
                <c:pt idx="4">
                  <c:v>24.76</c:v>
                </c:pt>
                <c:pt idx="5">
                  <c:v>24.76</c:v>
                </c:pt>
                <c:pt idx="6">
                  <c:v>11.16</c:v>
                </c:pt>
                <c:pt idx="7">
                  <c:v>8.0399999999999991</c:v>
                </c:pt>
                <c:pt idx="8">
                  <c:v>4.9000000000000004</c:v>
                </c:pt>
                <c:pt idx="9">
                  <c:v>2.27</c:v>
                </c:pt>
                <c:pt idx="10">
                  <c:v>0.73</c:v>
                </c:pt>
                <c:pt idx="11">
                  <c:v>3.61</c:v>
                </c:pt>
                <c:pt idx="12">
                  <c:v>172.05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37-4896-9C6E-E9004D5CBC21}"/>
            </c:ext>
          </c:extLst>
        </c:ser>
        <c:ser>
          <c:idx val="5"/>
          <c:order val="5"/>
          <c:tx>
            <c:strRef>
              <c:f>Sheet1!$I$18</c:f>
              <c:strCache>
                <c:ptCount val="1"/>
                <c:pt idx="0">
                  <c:v>2070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Sheet1!$A$19:$A$31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Sheet1!$I$19:$I$31</c:f>
              <c:numCache>
                <c:formatCode>General</c:formatCode>
                <c:ptCount val="13"/>
                <c:pt idx="0">
                  <c:v>23.68</c:v>
                </c:pt>
                <c:pt idx="1">
                  <c:v>23.07</c:v>
                </c:pt>
                <c:pt idx="2">
                  <c:v>23.64</c:v>
                </c:pt>
                <c:pt idx="3">
                  <c:v>22.92</c:v>
                </c:pt>
                <c:pt idx="4">
                  <c:v>22.2</c:v>
                </c:pt>
                <c:pt idx="5">
                  <c:v>24.76</c:v>
                </c:pt>
                <c:pt idx="6">
                  <c:v>11.09</c:v>
                </c:pt>
                <c:pt idx="7">
                  <c:v>8.4600000000000009</c:v>
                </c:pt>
                <c:pt idx="8">
                  <c:v>5.77</c:v>
                </c:pt>
                <c:pt idx="9">
                  <c:v>3.5</c:v>
                </c:pt>
                <c:pt idx="10">
                  <c:v>2.11</c:v>
                </c:pt>
                <c:pt idx="11">
                  <c:v>3.61</c:v>
                </c:pt>
                <c:pt idx="12">
                  <c:v>174.81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37-4896-9C6E-E9004D5CBC21}"/>
            </c:ext>
          </c:extLst>
        </c:ser>
        <c:ser>
          <c:idx val="6"/>
          <c:order val="6"/>
          <c:tx>
            <c:strRef>
              <c:f>Sheet1!$J$18</c:f>
              <c:strCache>
                <c:ptCount val="1"/>
                <c:pt idx="0">
                  <c:v>2080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Sheet1!$A$19:$A$31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Sheet1!$J$19:$J$31</c:f>
              <c:numCache>
                <c:formatCode>General</c:formatCode>
                <c:ptCount val="13"/>
                <c:pt idx="0">
                  <c:v>24.41</c:v>
                </c:pt>
                <c:pt idx="1">
                  <c:v>23.68</c:v>
                </c:pt>
                <c:pt idx="2">
                  <c:v>23.07</c:v>
                </c:pt>
                <c:pt idx="3">
                  <c:v>23.64</c:v>
                </c:pt>
                <c:pt idx="4">
                  <c:v>22.92</c:v>
                </c:pt>
                <c:pt idx="5">
                  <c:v>22.2</c:v>
                </c:pt>
                <c:pt idx="6">
                  <c:v>10.99</c:v>
                </c:pt>
                <c:pt idx="7">
                  <c:v>8.69</c:v>
                </c:pt>
                <c:pt idx="8">
                  <c:v>6.37</c:v>
                </c:pt>
                <c:pt idx="9">
                  <c:v>4.37</c:v>
                </c:pt>
                <c:pt idx="10">
                  <c:v>3.72</c:v>
                </c:pt>
                <c:pt idx="11">
                  <c:v>3.61</c:v>
                </c:pt>
                <c:pt idx="12">
                  <c:v>177.67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37-4896-9C6E-E9004D5CBC21}"/>
            </c:ext>
          </c:extLst>
        </c:ser>
        <c:ser>
          <c:idx val="7"/>
          <c:order val="7"/>
          <c:tx>
            <c:strRef>
              <c:f>Sheet1!$K$18</c:f>
              <c:strCache>
                <c:ptCount val="1"/>
                <c:pt idx="0">
                  <c:v>2090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Sheet1!$A$19:$A$31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Sheet1!$K$19:$K$31</c:f>
              <c:numCache>
                <c:formatCode>General</c:formatCode>
                <c:ptCount val="13"/>
                <c:pt idx="0">
                  <c:v>25.33</c:v>
                </c:pt>
                <c:pt idx="1">
                  <c:v>24.41</c:v>
                </c:pt>
                <c:pt idx="2">
                  <c:v>23.68</c:v>
                </c:pt>
                <c:pt idx="3">
                  <c:v>23.07</c:v>
                </c:pt>
                <c:pt idx="4">
                  <c:v>23.64</c:v>
                </c:pt>
                <c:pt idx="5">
                  <c:v>22.92</c:v>
                </c:pt>
                <c:pt idx="6">
                  <c:v>7.61</c:v>
                </c:pt>
                <c:pt idx="7">
                  <c:v>9.18</c:v>
                </c:pt>
                <c:pt idx="8">
                  <c:v>6.96</c:v>
                </c:pt>
                <c:pt idx="9">
                  <c:v>5.1100000000000003</c:v>
                </c:pt>
                <c:pt idx="10">
                  <c:v>5.23</c:v>
                </c:pt>
                <c:pt idx="11">
                  <c:v>3.61</c:v>
                </c:pt>
                <c:pt idx="12">
                  <c:v>180.75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F37-4896-9C6E-E9004D5CBC21}"/>
            </c:ext>
          </c:extLst>
        </c:ser>
        <c:ser>
          <c:idx val="8"/>
          <c:order val="8"/>
          <c:tx>
            <c:strRef>
              <c:f>Sheet1!$L$18</c:f>
              <c:strCache>
                <c:ptCount val="1"/>
                <c:pt idx="0">
                  <c:v>2100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Sheet1!$A$19:$A$31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Sheet1!$L$19:$L$31</c:f>
              <c:numCache>
                <c:formatCode>General</c:formatCode>
                <c:ptCount val="13"/>
                <c:pt idx="0">
                  <c:v>25.61</c:v>
                </c:pt>
                <c:pt idx="1">
                  <c:v>25.33</c:v>
                </c:pt>
                <c:pt idx="2">
                  <c:v>24.41</c:v>
                </c:pt>
                <c:pt idx="3">
                  <c:v>23.68</c:v>
                </c:pt>
                <c:pt idx="4">
                  <c:v>23.07</c:v>
                </c:pt>
                <c:pt idx="5">
                  <c:v>23.64</c:v>
                </c:pt>
                <c:pt idx="6">
                  <c:v>7.77</c:v>
                </c:pt>
                <c:pt idx="7">
                  <c:v>6.44</c:v>
                </c:pt>
                <c:pt idx="8">
                  <c:v>7.56</c:v>
                </c:pt>
                <c:pt idx="9">
                  <c:v>5.73</c:v>
                </c:pt>
                <c:pt idx="10">
                  <c:v>6.69</c:v>
                </c:pt>
                <c:pt idx="11">
                  <c:v>3.61</c:v>
                </c:pt>
                <c:pt idx="12">
                  <c:v>183.55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37-4896-9C6E-E9004D5CBC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6658448"/>
        <c:axId val="1146658864"/>
      </c:barChart>
      <c:catAx>
        <c:axId val="1146658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658864"/>
        <c:crosses val="autoZero"/>
        <c:auto val="1"/>
        <c:lblAlgn val="ctr"/>
        <c:lblOffset val="100"/>
        <c:noMultiLvlLbl val="0"/>
      </c:catAx>
      <c:valAx>
        <c:axId val="114665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65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EU harvested area (Mha/10yr)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Sheet1!$A$37:$A$49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Sheet1!$D$37:$D$49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7.46</c:v>
                </c:pt>
                <c:pt idx="6">
                  <c:v>3.78</c:v>
                </c:pt>
                <c:pt idx="7">
                  <c:v>0.77</c:v>
                </c:pt>
                <c:pt idx="8">
                  <c:v>0.81</c:v>
                </c:pt>
                <c:pt idx="9">
                  <c:v>0.84</c:v>
                </c:pt>
                <c:pt idx="10">
                  <c:v>0.89</c:v>
                </c:pt>
                <c:pt idx="12">
                  <c:v>14.53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66-4ADC-9A3F-040DF93AFA61}"/>
            </c:ext>
          </c:extLst>
        </c:ser>
        <c:ser>
          <c:idx val="1"/>
          <c:order val="1"/>
          <c:tx>
            <c:strRef>
              <c:f>Sheet1!$E$36</c:f>
              <c:strCache>
                <c:ptCount val="1"/>
                <c:pt idx="0">
                  <c:v>2030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Sheet1!$A$37:$A$49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Sheet1!$E$37:$E$49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7.46</c:v>
                </c:pt>
                <c:pt idx="6">
                  <c:v>3.78</c:v>
                </c:pt>
                <c:pt idx="7">
                  <c:v>0.77</c:v>
                </c:pt>
                <c:pt idx="8">
                  <c:v>0.81</c:v>
                </c:pt>
                <c:pt idx="9">
                  <c:v>0.84</c:v>
                </c:pt>
                <c:pt idx="10">
                  <c:v>0.89</c:v>
                </c:pt>
                <c:pt idx="12">
                  <c:v>14.53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66-4ADC-9A3F-040DF93AFA61}"/>
            </c:ext>
          </c:extLst>
        </c:ser>
        <c:ser>
          <c:idx val="2"/>
          <c:order val="2"/>
          <c:tx>
            <c:strRef>
              <c:f>Sheet1!$F$36</c:f>
              <c:strCache>
                <c:ptCount val="1"/>
                <c:pt idx="0">
                  <c:v>2040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Sheet1!$A$37:$A$49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Sheet1!$F$37:$F$49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8.9499999999999993</c:v>
                </c:pt>
                <c:pt idx="6">
                  <c:v>5.18</c:v>
                </c:pt>
                <c:pt idx="7">
                  <c:v>1.33</c:v>
                </c:pt>
                <c:pt idx="8">
                  <c:v>0.15</c:v>
                </c:pt>
                <c:pt idx="9">
                  <c:v>0.12</c:v>
                </c:pt>
                <c:pt idx="10">
                  <c:v>0.19</c:v>
                </c:pt>
                <c:pt idx="12">
                  <c:v>15.93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66-4ADC-9A3F-040DF93AFA61}"/>
            </c:ext>
          </c:extLst>
        </c:ser>
        <c:ser>
          <c:idx val="3"/>
          <c:order val="3"/>
          <c:tx>
            <c:strRef>
              <c:f>Sheet1!$G$36</c:f>
              <c:strCache>
                <c:ptCount val="1"/>
                <c:pt idx="0">
                  <c:v>2050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Sheet1!$A$37:$A$49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Sheet1!$G$37:$G$49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9.51</c:v>
                </c:pt>
                <c:pt idx="6">
                  <c:v>3.89</c:v>
                </c:pt>
                <c:pt idx="7">
                  <c:v>2.2999999999999998</c:v>
                </c:pt>
                <c:pt idx="8">
                  <c:v>0.42</c:v>
                </c:pt>
                <c:pt idx="9">
                  <c:v>0.04</c:v>
                </c:pt>
                <c:pt idx="10">
                  <c:v>0.1</c:v>
                </c:pt>
                <c:pt idx="12">
                  <c:v>16.25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66-4ADC-9A3F-040DF93AFA61}"/>
            </c:ext>
          </c:extLst>
        </c:ser>
        <c:ser>
          <c:idx val="4"/>
          <c:order val="4"/>
          <c:tx>
            <c:strRef>
              <c:f>Sheet1!$H$36</c:f>
              <c:strCache>
                <c:ptCount val="1"/>
                <c:pt idx="0">
                  <c:v>2060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Sheet1!$A$37:$A$49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Sheet1!$H$37:$H$49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9.81</c:v>
                </c:pt>
                <c:pt idx="6">
                  <c:v>2.94</c:v>
                </c:pt>
                <c:pt idx="7">
                  <c:v>2.27</c:v>
                </c:pt>
                <c:pt idx="8">
                  <c:v>0.98</c:v>
                </c:pt>
                <c:pt idx="9">
                  <c:v>0.16</c:v>
                </c:pt>
                <c:pt idx="10">
                  <c:v>7.0000000000000007E-2</c:v>
                </c:pt>
                <c:pt idx="12">
                  <c:v>16.22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66-4ADC-9A3F-040DF93AFA61}"/>
            </c:ext>
          </c:extLst>
        </c:ser>
        <c:ser>
          <c:idx val="5"/>
          <c:order val="5"/>
          <c:tx>
            <c:strRef>
              <c:f>Sheet1!$I$36</c:f>
              <c:strCache>
                <c:ptCount val="1"/>
                <c:pt idx="0">
                  <c:v>2070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Sheet1!$A$37:$A$49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Sheet1!$I$37:$I$49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9.94</c:v>
                </c:pt>
                <c:pt idx="6">
                  <c:v>2.2999999999999998</c:v>
                </c:pt>
                <c:pt idx="7">
                  <c:v>2.0299999999999998</c:v>
                </c:pt>
                <c:pt idx="8">
                  <c:v>1.23</c:v>
                </c:pt>
                <c:pt idx="9">
                  <c:v>0.4</c:v>
                </c:pt>
                <c:pt idx="10">
                  <c:v>0.21</c:v>
                </c:pt>
                <c:pt idx="12">
                  <c:v>16.11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66-4ADC-9A3F-040DF93AFA61}"/>
            </c:ext>
          </c:extLst>
        </c:ser>
        <c:ser>
          <c:idx val="6"/>
          <c:order val="6"/>
          <c:tx>
            <c:strRef>
              <c:f>Sheet1!$J$36</c:f>
              <c:strCache>
                <c:ptCount val="1"/>
                <c:pt idx="0">
                  <c:v>2080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Sheet1!$A$37:$A$49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Sheet1!$J$37:$J$49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10.050000000000001</c:v>
                </c:pt>
                <c:pt idx="6">
                  <c:v>1.88</c:v>
                </c:pt>
                <c:pt idx="7">
                  <c:v>1.76</c:v>
                </c:pt>
                <c:pt idx="8">
                  <c:v>1.1499999999999999</c:v>
                </c:pt>
                <c:pt idx="9">
                  <c:v>0.59</c:v>
                </c:pt>
                <c:pt idx="10">
                  <c:v>0.55000000000000004</c:v>
                </c:pt>
                <c:pt idx="12">
                  <c:v>15.99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D66-4ADC-9A3F-040DF93AFA61}"/>
            </c:ext>
          </c:extLst>
        </c:ser>
        <c:ser>
          <c:idx val="7"/>
          <c:order val="7"/>
          <c:tx>
            <c:strRef>
              <c:f>Sheet1!$K$36</c:f>
              <c:strCache>
                <c:ptCount val="1"/>
                <c:pt idx="0">
                  <c:v>2090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Sheet1!$A$37:$A$49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Sheet1!$K$37:$K$49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10.9</c:v>
                </c:pt>
                <c:pt idx="6">
                  <c:v>1.18</c:v>
                </c:pt>
                <c:pt idx="7">
                  <c:v>1.27</c:v>
                </c:pt>
                <c:pt idx="8">
                  <c:v>0.9</c:v>
                </c:pt>
                <c:pt idx="9">
                  <c:v>0.63</c:v>
                </c:pt>
                <c:pt idx="10">
                  <c:v>0.92</c:v>
                </c:pt>
                <c:pt idx="12">
                  <c:v>15.81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D66-4ADC-9A3F-040DF93AFA61}"/>
            </c:ext>
          </c:extLst>
        </c:ser>
        <c:ser>
          <c:idx val="8"/>
          <c:order val="8"/>
          <c:tx>
            <c:strRef>
              <c:f>Sheet1!$L$36</c:f>
              <c:strCache>
                <c:ptCount val="1"/>
                <c:pt idx="0">
                  <c:v>2100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Sheet1!$A$37:$A$49</c:f>
              <c:strCache>
                <c:ptCount val="13"/>
                <c:pt idx="0">
                  <c:v>0-10</c:v>
                </c:pt>
                <c:pt idx="1">
                  <c:v>20-Oct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  <c:pt idx="11">
                  <c:v>PrimaryForest</c:v>
                </c:pt>
                <c:pt idx="12">
                  <c:v>AnyCohort</c:v>
                </c:pt>
              </c:strCache>
            </c:strRef>
          </c:cat>
          <c:val>
            <c:numRef>
              <c:f>Sheet1!$L$37:$L$49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11.45</c:v>
                </c:pt>
                <c:pt idx="6">
                  <c:v>0.65</c:v>
                </c:pt>
                <c:pt idx="7">
                  <c:v>1.04</c:v>
                </c:pt>
                <c:pt idx="8">
                  <c:v>0.77</c:v>
                </c:pt>
                <c:pt idx="9">
                  <c:v>0.57999999999999996</c:v>
                </c:pt>
                <c:pt idx="10">
                  <c:v>1.18</c:v>
                </c:pt>
                <c:pt idx="12">
                  <c:v>15.69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66-4ADC-9A3F-040DF93AF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77807440"/>
        <c:axId val="1077807856"/>
      </c:barChart>
      <c:catAx>
        <c:axId val="107780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807856"/>
        <c:crosses val="autoZero"/>
        <c:auto val="1"/>
        <c:lblAlgn val="ctr"/>
        <c:lblOffset val="100"/>
        <c:noMultiLvlLbl val="0"/>
      </c:catAx>
      <c:valAx>
        <c:axId val="107780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80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EU</a:t>
            </a:r>
            <a:r>
              <a:rPr lang="en-US" baseline="0"/>
              <a:t> roundwood harvest (Mm3/yr)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'Result(57)'!$A$5</c:f>
              <c:strCache>
                <c:ptCount val="1"/>
                <c:pt idx="0">
                  <c:v>baseline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'Result(57)'!$D$5:$L$5</c:f>
              <c:numCache>
                <c:formatCode>General</c:formatCode>
                <c:ptCount val="9"/>
                <c:pt idx="0">
                  <c:v>502</c:v>
                </c:pt>
                <c:pt idx="1">
                  <c:v>606</c:v>
                </c:pt>
                <c:pt idx="2">
                  <c:v>643</c:v>
                </c:pt>
                <c:pt idx="3">
                  <c:v>662</c:v>
                </c:pt>
                <c:pt idx="4">
                  <c:v>669</c:v>
                </c:pt>
                <c:pt idx="5">
                  <c:v>671</c:v>
                </c:pt>
                <c:pt idx="6">
                  <c:v>674</c:v>
                </c:pt>
                <c:pt idx="7">
                  <c:v>672</c:v>
                </c:pt>
                <c:pt idx="8">
                  <c:v>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09-49AA-8AB7-52F88211E2FE}"/>
            </c:ext>
          </c:extLst>
        </c:ser>
        <c:ser>
          <c:idx val="1"/>
          <c:order val="1"/>
          <c:tx>
            <c:strRef>
              <c:f>'Result(57)'!$A$6</c:f>
              <c:strCache>
                <c:ptCount val="1"/>
                <c:pt idx="0">
                  <c:v>protect10/20_EU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'Result(57)'!$D$6:$L$6</c:f>
              <c:numCache>
                <c:formatCode>General</c:formatCode>
                <c:ptCount val="9"/>
                <c:pt idx="0">
                  <c:v>502</c:v>
                </c:pt>
                <c:pt idx="1">
                  <c:v>600</c:v>
                </c:pt>
                <c:pt idx="2">
                  <c:v>630</c:v>
                </c:pt>
                <c:pt idx="3">
                  <c:v>646</c:v>
                </c:pt>
                <c:pt idx="4">
                  <c:v>651</c:v>
                </c:pt>
                <c:pt idx="5">
                  <c:v>653</c:v>
                </c:pt>
                <c:pt idx="6">
                  <c:v>655</c:v>
                </c:pt>
                <c:pt idx="7">
                  <c:v>654</c:v>
                </c:pt>
                <c:pt idx="8">
                  <c:v>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09-49AA-8AB7-52F88211E2FE}"/>
            </c:ext>
          </c:extLst>
        </c:ser>
        <c:ser>
          <c:idx val="2"/>
          <c:order val="2"/>
          <c:tx>
            <c:strRef>
              <c:f>'Result(57)'!$A$7</c:f>
              <c:strCache>
                <c:ptCount val="1"/>
                <c:pt idx="0">
                  <c:v>protect10/20_country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'Result(57)'!$D$7:$L$7</c:f>
              <c:numCache>
                <c:formatCode>General</c:formatCode>
                <c:ptCount val="9"/>
                <c:pt idx="0">
                  <c:v>502</c:v>
                </c:pt>
                <c:pt idx="1">
                  <c:v>584</c:v>
                </c:pt>
                <c:pt idx="2">
                  <c:v>612</c:v>
                </c:pt>
                <c:pt idx="3">
                  <c:v>627</c:v>
                </c:pt>
                <c:pt idx="4">
                  <c:v>632</c:v>
                </c:pt>
                <c:pt idx="5">
                  <c:v>634</c:v>
                </c:pt>
                <c:pt idx="6">
                  <c:v>636</c:v>
                </c:pt>
                <c:pt idx="7">
                  <c:v>635</c:v>
                </c:pt>
                <c:pt idx="8">
                  <c:v>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09-49AA-8AB7-52F88211E2FE}"/>
            </c:ext>
          </c:extLst>
        </c:ser>
        <c:ser>
          <c:idx val="3"/>
          <c:order val="3"/>
          <c:tx>
            <c:strRef>
              <c:f>'Result(57)'!$A$8</c:f>
              <c:strCache>
                <c:ptCount val="1"/>
                <c:pt idx="0">
                  <c:v>protect10/20_grid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'Result(57)'!$D$8:$L$8</c:f>
              <c:numCache>
                <c:formatCode>General</c:formatCode>
                <c:ptCount val="9"/>
                <c:pt idx="0">
                  <c:v>502</c:v>
                </c:pt>
                <c:pt idx="1">
                  <c:v>562</c:v>
                </c:pt>
                <c:pt idx="2">
                  <c:v>585</c:v>
                </c:pt>
                <c:pt idx="3">
                  <c:v>600</c:v>
                </c:pt>
                <c:pt idx="4">
                  <c:v>606</c:v>
                </c:pt>
                <c:pt idx="5">
                  <c:v>608</c:v>
                </c:pt>
                <c:pt idx="6">
                  <c:v>609</c:v>
                </c:pt>
                <c:pt idx="7">
                  <c:v>608</c:v>
                </c:pt>
                <c:pt idx="8">
                  <c:v>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09-49AA-8AB7-52F88211E2FE}"/>
            </c:ext>
          </c:extLst>
        </c:ser>
        <c:ser>
          <c:idx val="4"/>
          <c:order val="4"/>
          <c:tx>
            <c:strRef>
              <c:f>'Result(57)'!$A$9</c:f>
              <c:strCache>
                <c:ptCount val="1"/>
                <c:pt idx="0">
                  <c:v>protect30_EU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'Result(57)'!$D$9:$L$9</c:f>
              <c:numCache>
                <c:formatCode>General</c:formatCode>
                <c:ptCount val="9"/>
                <c:pt idx="0">
                  <c:v>502</c:v>
                </c:pt>
                <c:pt idx="1">
                  <c:v>549</c:v>
                </c:pt>
                <c:pt idx="2">
                  <c:v>564</c:v>
                </c:pt>
                <c:pt idx="3">
                  <c:v>571</c:v>
                </c:pt>
                <c:pt idx="4">
                  <c:v>575</c:v>
                </c:pt>
                <c:pt idx="5">
                  <c:v>576</c:v>
                </c:pt>
                <c:pt idx="6">
                  <c:v>577</c:v>
                </c:pt>
                <c:pt idx="7">
                  <c:v>578</c:v>
                </c:pt>
                <c:pt idx="8">
                  <c:v>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09-49AA-8AB7-52F88211E2FE}"/>
            </c:ext>
          </c:extLst>
        </c:ser>
        <c:ser>
          <c:idx val="5"/>
          <c:order val="5"/>
          <c:tx>
            <c:strRef>
              <c:f>'Result(57)'!$A$10</c:f>
              <c:strCache>
                <c:ptCount val="1"/>
                <c:pt idx="0">
                  <c:v>protect30_country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'Result(57)'!$D$10:$L$10</c:f>
              <c:numCache>
                <c:formatCode>General</c:formatCode>
                <c:ptCount val="9"/>
                <c:pt idx="0">
                  <c:v>502</c:v>
                </c:pt>
                <c:pt idx="1">
                  <c:v>524</c:v>
                </c:pt>
                <c:pt idx="2">
                  <c:v>544</c:v>
                </c:pt>
                <c:pt idx="3">
                  <c:v>550</c:v>
                </c:pt>
                <c:pt idx="4">
                  <c:v>553</c:v>
                </c:pt>
                <c:pt idx="5">
                  <c:v>554</c:v>
                </c:pt>
                <c:pt idx="6">
                  <c:v>554</c:v>
                </c:pt>
                <c:pt idx="7">
                  <c:v>555</c:v>
                </c:pt>
                <c:pt idx="8">
                  <c:v>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B09-49AA-8AB7-52F88211E2FE}"/>
            </c:ext>
          </c:extLst>
        </c:ser>
        <c:ser>
          <c:idx val="6"/>
          <c:order val="6"/>
          <c:tx>
            <c:strRef>
              <c:f>'Result(57)'!$A$11</c:f>
              <c:strCache>
                <c:ptCount val="1"/>
                <c:pt idx="0">
                  <c:v>protect30_grid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'Result(57)'!$D$4:$L$4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'Result(57)'!$D$11:$L$11</c:f>
              <c:numCache>
                <c:formatCode>General</c:formatCode>
                <c:ptCount val="9"/>
                <c:pt idx="0">
                  <c:v>502</c:v>
                </c:pt>
                <c:pt idx="1">
                  <c:v>486</c:v>
                </c:pt>
                <c:pt idx="2">
                  <c:v>503</c:v>
                </c:pt>
                <c:pt idx="3">
                  <c:v>510</c:v>
                </c:pt>
                <c:pt idx="4">
                  <c:v>512</c:v>
                </c:pt>
                <c:pt idx="5">
                  <c:v>514</c:v>
                </c:pt>
                <c:pt idx="6">
                  <c:v>516</c:v>
                </c:pt>
                <c:pt idx="7">
                  <c:v>515</c:v>
                </c:pt>
                <c:pt idx="8">
                  <c:v>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B09-49AA-8AB7-52F88211E2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899280"/>
        <c:axId val="356893040"/>
      </c:lineChart>
      <c:catAx>
        <c:axId val="35689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893040"/>
        <c:crosses val="autoZero"/>
        <c:auto val="1"/>
        <c:lblAlgn val="ctr"/>
        <c:lblOffset val="100"/>
        <c:noMultiLvlLbl val="0"/>
      </c:catAx>
      <c:valAx>
        <c:axId val="356893040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89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Harvests leakage %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'Result(57)'!$P$283</c:f>
              <c:strCache>
                <c:ptCount val="1"/>
                <c:pt idx="0">
                  <c:v>protect10/20_EU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'Result(57)'!$Q$282:$X$282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'Result(57)'!$Q$283:$X$283</c:f>
              <c:numCache>
                <c:formatCode>General</c:formatCode>
                <c:ptCount val="8"/>
                <c:pt idx="0">
                  <c:v>55.17</c:v>
                </c:pt>
                <c:pt idx="1">
                  <c:v>37.700000000000003</c:v>
                </c:pt>
                <c:pt idx="2">
                  <c:v>41.37</c:v>
                </c:pt>
                <c:pt idx="3">
                  <c:v>47.28</c:v>
                </c:pt>
                <c:pt idx="4">
                  <c:v>48.57</c:v>
                </c:pt>
                <c:pt idx="5">
                  <c:v>48.31</c:v>
                </c:pt>
                <c:pt idx="6">
                  <c:v>57.23</c:v>
                </c:pt>
                <c:pt idx="7">
                  <c:v>64.290000000000006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6-47C2-AE33-A38E44CB46BD}"/>
            </c:ext>
          </c:extLst>
        </c:ser>
        <c:ser>
          <c:idx val="1"/>
          <c:order val="1"/>
          <c:tx>
            <c:strRef>
              <c:f>'Result(57)'!$P$284</c:f>
              <c:strCache>
                <c:ptCount val="1"/>
                <c:pt idx="0">
                  <c:v>protect10/20_country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'Result(57)'!$Q$282:$X$282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'Result(57)'!$Q$284:$X$284</c:f>
              <c:numCache>
                <c:formatCode>General</c:formatCode>
                <c:ptCount val="8"/>
                <c:pt idx="0">
                  <c:v>60.63</c:v>
                </c:pt>
                <c:pt idx="1">
                  <c:v>43.17</c:v>
                </c:pt>
                <c:pt idx="2">
                  <c:v>45.37</c:v>
                </c:pt>
                <c:pt idx="3">
                  <c:v>52.27</c:v>
                </c:pt>
                <c:pt idx="4">
                  <c:v>55.86</c:v>
                </c:pt>
                <c:pt idx="5">
                  <c:v>64.069999999999993</c:v>
                </c:pt>
                <c:pt idx="6">
                  <c:v>75.73</c:v>
                </c:pt>
                <c:pt idx="7">
                  <c:v>76.83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6-47C2-AE33-A38E44CB46BD}"/>
            </c:ext>
          </c:extLst>
        </c:ser>
        <c:ser>
          <c:idx val="2"/>
          <c:order val="2"/>
          <c:tx>
            <c:strRef>
              <c:f>'Result(57)'!$P$285</c:f>
              <c:strCache>
                <c:ptCount val="1"/>
                <c:pt idx="0">
                  <c:v>protect10/20_grid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'Result(57)'!$Q$282:$X$282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'Result(57)'!$Q$285:$X$285</c:f>
              <c:numCache>
                <c:formatCode>General</c:formatCode>
                <c:ptCount val="8"/>
                <c:pt idx="0">
                  <c:v>61.75</c:v>
                </c:pt>
                <c:pt idx="1">
                  <c:v>48.14</c:v>
                </c:pt>
                <c:pt idx="2">
                  <c:v>48.35</c:v>
                </c:pt>
                <c:pt idx="3">
                  <c:v>55.44</c:v>
                </c:pt>
                <c:pt idx="4">
                  <c:v>58.69</c:v>
                </c:pt>
                <c:pt idx="5">
                  <c:v>62.7</c:v>
                </c:pt>
                <c:pt idx="6">
                  <c:v>71.099999999999994</c:v>
                </c:pt>
                <c:pt idx="7">
                  <c:v>74.319999999999993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C6-47C2-AE33-A38E44CB46BD}"/>
            </c:ext>
          </c:extLst>
        </c:ser>
        <c:ser>
          <c:idx val="3"/>
          <c:order val="3"/>
          <c:tx>
            <c:strRef>
              <c:f>'Result(57)'!$P$286</c:f>
              <c:strCache>
                <c:ptCount val="1"/>
                <c:pt idx="0">
                  <c:v>protect30_EU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'Result(57)'!$Q$282:$X$282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'Result(57)'!$Q$286:$X$286</c:f>
              <c:numCache>
                <c:formatCode>General</c:formatCode>
                <c:ptCount val="8"/>
                <c:pt idx="0">
                  <c:v>57.18</c:v>
                </c:pt>
                <c:pt idx="1">
                  <c:v>44.63</c:v>
                </c:pt>
                <c:pt idx="2">
                  <c:v>44.55</c:v>
                </c:pt>
                <c:pt idx="3">
                  <c:v>48.74</c:v>
                </c:pt>
                <c:pt idx="4">
                  <c:v>52.24</c:v>
                </c:pt>
                <c:pt idx="5">
                  <c:v>53.26</c:v>
                </c:pt>
                <c:pt idx="6">
                  <c:v>60.27</c:v>
                </c:pt>
                <c:pt idx="7">
                  <c:v>64.98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C6-47C2-AE33-A38E44CB46BD}"/>
            </c:ext>
          </c:extLst>
        </c:ser>
        <c:ser>
          <c:idx val="4"/>
          <c:order val="4"/>
          <c:tx>
            <c:strRef>
              <c:f>'Result(57)'!$P$287</c:f>
              <c:strCache>
                <c:ptCount val="1"/>
                <c:pt idx="0">
                  <c:v>protect30_country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'Result(57)'!$Q$282:$X$282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'Result(57)'!$Q$287:$X$287</c:f>
              <c:numCache>
                <c:formatCode>General</c:formatCode>
                <c:ptCount val="8"/>
                <c:pt idx="0">
                  <c:v>55.6</c:v>
                </c:pt>
                <c:pt idx="1">
                  <c:v>44.69</c:v>
                </c:pt>
                <c:pt idx="2">
                  <c:v>43.67</c:v>
                </c:pt>
                <c:pt idx="3">
                  <c:v>50.63</c:v>
                </c:pt>
                <c:pt idx="4">
                  <c:v>57.09</c:v>
                </c:pt>
                <c:pt idx="5">
                  <c:v>52.93</c:v>
                </c:pt>
                <c:pt idx="6">
                  <c:v>61.95</c:v>
                </c:pt>
                <c:pt idx="7">
                  <c:v>66.14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C6-47C2-AE33-A38E44CB46BD}"/>
            </c:ext>
          </c:extLst>
        </c:ser>
        <c:ser>
          <c:idx val="5"/>
          <c:order val="5"/>
          <c:tx>
            <c:strRef>
              <c:f>'Result(57)'!$P$288</c:f>
              <c:strCache>
                <c:ptCount val="1"/>
                <c:pt idx="0">
                  <c:v>protect30_grid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'Result(57)'!$Q$282:$X$282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'Result(57)'!$Q$288:$X$288</c:f>
              <c:numCache>
                <c:formatCode>General</c:formatCode>
                <c:ptCount val="8"/>
                <c:pt idx="0">
                  <c:v>50.68</c:v>
                </c:pt>
                <c:pt idx="1">
                  <c:v>43.07</c:v>
                </c:pt>
                <c:pt idx="2">
                  <c:v>43.76</c:v>
                </c:pt>
                <c:pt idx="3">
                  <c:v>49.04</c:v>
                </c:pt>
                <c:pt idx="4">
                  <c:v>53</c:v>
                </c:pt>
                <c:pt idx="5">
                  <c:v>49.15</c:v>
                </c:pt>
                <c:pt idx="6">
                  <c:v>58.67</c:v>
                </c:pt>
                <c:pt idx="7">
                  <c:v>60.18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2C6-47C2-AE33-A38E44CB4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223824"/>
        <c:axId val="460235472"/>
      </c:lineChart>
      <c:catAx>
        <c:axId val="46022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235472"/>
        <c:crosses val="autoZero"/>
        <c:auto val="1"/>
        <c:lblAlgn val="ctr"/>
        <c:lblOffset val="100"/>
        <c:noMultiLvlLbl val="0"/>
      </c:catAx>
      <c:valAx>
        <c:axId val="46023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22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Carbon</a:t>
            </a:r>
            <a:r>
              <a:rPr lang="en-US" baseline="0"/>
              <a:t> leakage %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'Result(57)'!$P$291</c:f>
              <c:strCache>
                <c:ptCount val="1"/>
                <c:pt idx="0">
                  <c:v>protect10/20_EU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'Result(57)'!$Q$290:$X$290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'Result(57)'!$Q$291:$X$291</c:f>
              <c:numCache>
                <c:formatCode>General</c:formatCode>
                <c:ptCount val="8"/>
                <c:pt idx="0">
                  <c:v>250</c:v>
                </c:pt>
                <c:pt idx="1">
                  <c:v>300</c:v>
                </c:pt>
                <c:pt idx="2">
                  <c:v>245.17</c:v>
                </c:pt>
                <c:pt idx="3">
                  <c:v>100.42</c:v>
                </c:pt>
                <c:pt idx="4">
                  <c:v>53.39</c:v>
                </c:pt>
                <c:pt idx="5">
                  <c:v>-57.93</c:v>
                </c:pt>
                <c:pt idx="6">
                  <c:v>-139.29</c:v>
                </c:pt>
                <c:pt idx="7">
                  <c:v>-329.51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14-4328-A079-7200801B3A36}"/>
            </c:ext>
          </c:extLst>
        </c:ser>
        <c:ser>
          <c:idx val="1"/>
          <c:order val="1"/>
          <c:tx>
            <c:strRef>
              <c:f>'Result(57)'!$P$292</c:f>
              <c:strCache>
                <c:ptCount val="1"/>
                <c:pt idx="0">
                  <c:v>protect10/20_country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'Result(57)'!$Q$290:$X$290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'Result(57)'!$Q$292:$X$292</c:f>
              <c:numCache>
                <c:formatCode>General</c:formatCode>
                <c:ptCount val="8"/>
                <c:pt idx="0">
                  <c:v>300</c:v>
                </c:pt>
                <c:pt idx="1">
                  <c:v>463.11</c:v>
                </c:pt>
                <c:pt idx="2">
                  <c:v>200</c:v>
                </c:pt>
                <c:pt idx="3">
                  <c:v>100</c:v>
                </c:pt>
                <c:pt idx="4">
                  <c:v>-10.37</c:v>
                </c:pt>
                <c:pt idx="5">
                  <c:v>-188.26</c:v>
                </c:pt>
                <c:pt idx="6">
                  <c:v>-230.61</c:v>
                </c:pt>
                <c:pt idx="7">
                  <c:v>-492.97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14-4328-A079-7200801B3A36}"/>
            </c:ext>
          </c:extLst>
        </c:ser>
        <c:ser>
          <c:idx val="2"/>
          <c:order val="2"/>
          <c:tx>
            <c:strRef>
              <c:f>'Result(57)'!$P$293</c:f>
              <c:strCache>
                <c:ptCount val="1"/>
                <c:pt idx="0">
                  <c:v>protect10/20_grid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'Result(57)'!$Q$290:$X$290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'Result(57)'!$Q$293:$X$293</c:f>
              <c:numCache>
                <c:formatCode>General</c:formatCode>
                <c:ptCount val="8"/>
                <c:pt idx="0">
                  <c:v>159.34</c:v>
                </c:pt>
                <c:pt idx="1">
                  <c:v>397.93</c:v>
                </c:pt>
                <c:pt idx="2">
                  <c:v>205.57</c:v>
                </c:pt>
                <c:pt idx="3">
                  <c:v>124.65</c:v>
                </c:pt>
                <c:pt idx="4">
                  <c:v>134.43</c:v>
                </c:pt>
                <c:pt idx="5">
                  <c:v>-7.75</c:v>
                </c:pt>
                <c:pt idx="6">
                  <c:v>1.5</c:v>
                </c:pt>
                <c:pt idx="7">
                  <c:v>-125.54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14-4328-A079-7200801B3A36}"/>
            </c:ext>
          </c:extLst>
        </c:ser>
        <c:ser>
          <c:idx val="3"/>
          <c:order val="3"/>
          <c:tx>
            <c:strRef>
              <c:f>'Result(57)'!$P$294</c:f>
              <c:strCache>
                <c:ptCount val="1"/>
                <c:pt idx="0">
                  <c:v>protect30_EU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'Result(57)'!$Q$290:$X$290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'Result(57)'!$Q$294:$X$294</c:f>
              <c:numCache>
                <c:formatCode>General</c:formatCode>
                <c:ptCount val="8"/>
                <c:pt idx="0">
                  <c:v>78.7</c:v>
                </c:pt>
                <c:pt idx="1">
                  <c:v>164.43</c:v>
                </c:pt>
                <c:pt idx="2">
                  <c:v>55.58</c:v>
                </c:pt>
                <c:pt idx="3">
                  <c:v>25.87</c:v>
                </c:pt>
                <c:pt idx="4">
                  <c:v>-6.16</c:v>
                </c:pt>
                <c:pt idx="5">
                  <c:v>-123.94</c:v>
                </c:pt>
                <c:pt idx="6">
                  <c:v>-166.93</c:v>
                </c:pt>
                <c:pt idx="7">
                  <c:v>-288.99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14-4328-A079-7200801B3A36}"/>
            </c:ext>
          </c:extLst>
        </c:ser>
        <c:ser>
          <c:idx val="4"/>
          <c:order val="4"/>
          <c:tx>
            <c:strRef>
              <c:f>'Result(57)'!$P$295</c:f>
              <c:strCache>
                <c:ptCount val="1"/>
                <c:pt idx="0">
                  <c:v>protect30_country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'Result(57)'!$Q$290:$X$290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'Result(57)'!$Q$295:$X$295</c:f>
              <c:numCache>
                <c:formatCode>General</c:formatCode>
                <c:ptCount val="8"/>
                <c:pt idx="0">
                  <c:v>236.88</c:v>
                </c:pt>
                <c:pt idx="1">
                  <c:v>272.61</c:v>
                </c:pt>
                <c:pt idx="2">
                  <c:v>138.57</c:v>
                </c:pt>
                <c:pt idx="3">
                  <c:v>26.36</c:v>
                </c:pt>
                <c:pt idx="4">
                  <c:v>-1.83</c:v>
                </c:pt>
                <c:pt idx="5">
                  <c:v>-117.64</c:v>
                </c:pt>
                <c:pt idx="6">
                  <c:v>-115.48</c:v>
                </c:pt>
                <c:pt idx="7">
                  <c:v>-284.31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14-4328-A079-7200801B3A36}"/>
            </c:ext>
          </c:extLst>
        </c:ser>
        <c:ser>
          <c:idx val="5"/>
          <c:order val="5"/>
          <c:tx>
            <c:strRef>
              <c:f>'Result(57)'!$P$296</c:f>
              <c:strCache>
                <c:ptCount val="1"/>
                <c:pt idx="0">
                  <c:v>protect30_grid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'Result(57)'!$Q$290:$X$290</c:f>
              <c:numCache>
                <c:formatCode>General</c:formatCode>
                <c:ptCount val="8"/>
                <c:pt idx="0">
                  <c:v>2030</c:v>
                </c:pt>
                <c:pt idx="1">
                  <c:v>2040</c:v>
                </c:pt>
                <c:pt idx="2">
                  <c:v>2050</c:v>
                </c:pt>
                <c:pt idx="3">
                  <c:v>2060</c:v>
                </c:pt>
                <c:pt idx="4">
                  <c:v>2070</c:v>
                </c:pt>
                <c:pt idx="5">
                  <c:v>2080</c:v>
                </c:pt>
                <c:pt idx="6">
                  <c:v>2090</c:v>
                </c:pt>
                <c:pt idx="7">
                  <c:v>2100</c:v>
                </c:pt>
              </c:numCache>
            </c:numRef>
          </c:cat>
          <c:val>
            <c:numRef>
              <c:f>'Result(57)'!$Q$296:$X$296</c:f>
              <c:numCache>
                <c:formatCode>General</c:formatCode>
                <c:ptCount val="8"/>
                <c:pt idx="0">
                  <c:v>85.87</c:v>
                </c:pt>
                <c:pt idx="1">
                  <c:v>184.41</c:v>
                </c:pt>
                <c:pt idx="2">
                  <c:v>116.48</c:v>
                </c:pt>
                <c:pt idx="3">
                  <c:v>102.55</c:v>
                </c:pt>
                <c:pt idx="4">
                  <c:v>65.62</c:v>
                </c:pt>
                <c:pt idx="5">
                  <c:v>15.15</c:v>
                </c:pt>
                <c:pt idx="6">
                  <c:v>32.36</c:v>
                </c:pt>
                <c:pt idx="7">
                  <c:v>-50.55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14-4328-A079-7200801B3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542751"/>
        <c:axId val="79568191"/>
      </c:lineChart>
      <c:catAx>
        <c:axId val="79542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68191"/>
        <c:crosses val="autoZero"/>
        <c:auto val="1"/>
        <c:lblAlgn val="ctr"/>
        <c:lblOffset val="100"/>
        <c:noMultiLvlLbl val="0"/>
      </c:catAx>
      <c:valAx>
        <c:axId val="7956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42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EU</a:t>
            </a:r>
            <a:r>
              <a:rPr lang="en-US" baseline="0"/>
              <a:t> forest products net-exports (Mm3 RWeq/yr)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'Result(57)'!$N$5</c:f>
              <c:strCache>
                <c:ptCount val="1"/>
                <c:pt idx="0">
                  <c:v>baseline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'Result(57)'!$Q$4:$Y$4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'Result(57)'!$Q$5:$Y$5</c:f>
              <c:numCache>
                <c:formatCode>General</c:formatCode>
                <c:ptCount val="9"/>
                <c:pt idx="0">
                  <c:v>36</c:v>
                </c:pt>
                <c:pt idx="1">
                  <c:v>50</c:v>
                </c:pt>
                <c:pt idx="2">
                  <c:v>61</c:v>
                </c:pt>
                <c:pt idx="3">
                  <c:v>56</c:v>
                </c:pt>
                <c:pt idx="4">
                  <c:v>55</c:v>
                </c:pt>
                <c:pt idx="5">
                  <c:v>58</c:v>
                </c:pt>
                <c:pt idx="6">
                  <c:v>58</c:v>
                </c:pt>
                <c:pt idx="7">
                  <c:v>59</c:v>
                </c:pt>
                <c:pt idx="8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3E-4452-AA04-94F79CA92475}"/>
            </c:ext>
          </c:extLst>
        </c:ser>
        <c:ser>
          <c:idx val="1"/>
          <c:order val="1"/>
          <c:tx>
            <c:strRef>
              <c:f>'Result(57)'!$N$6</c:f>
              <c:strCache>
                <c:ptCount val="1"/>
                <c:pt idx="0">
                  <c:v>protect10/20_EU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'Result(57)'!$Q$4:$Y$4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'Result(57)'!$Q$6:$Y$6</c:f>
              <c:numCache>
                <c:formatCode>General</c:formatCode>
                <c:ptCount val="9"/>
                <c:pt idx="0">
                  <c:v>36</c:v>
                </c:pt>
                <c:pt idx="1">
                  <c:v>46</c:v>
                </c:pt>
                <c:pt idx="2">
                  <c:v>53</c:v>
                </c:pt>
                <c:pt idx="3">
                  <c:v>45</c:v>
                </c:pt>
                <c:pt idx="4">
                  <c:v>43</c:v>
                </c:pt>
                <c:pt idx="5">
                  <c:v>44</c:v>
                </c:pt>
                <c:pt idx="6">
                  <c:v>44</c:v>
                </c:pt>
                <c:pt idx="7">
                  <c:v>43</c:v>
                </c:pt>
                <c:pt idx="8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3E-4452-AA04-94F79CA92475}"/>
            </c:ext>
          </c:extLst>
        </c:ser>
        <c:ser>
          <c:idx val="2"/>
          <c:order val="2"/>
          <c:tx>
            <c:strRef>
              <c:f>'Result(57)'!$N$7</c:f>
              <c:strCache>
                <c:ptCount val="1"/>
                <c:pt idx="0">
                  <c:v>protect10/20_country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'Result(57)'!$Q$4:$Y$4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'Result(57)'!$Q$7:$Y$7</c:f>
              <c:numCache>
                <c:formatCode>General</c:formatCode>
                <c:ptCount val="9"/>
                <c:pt idx="0">
                  <c:v>36</c:v>
                </c:pt>
                <c:pt idx="1">
                  <c:v>33</c:v>
                </c:pt>
                <c:pt idx="2">
                  <c:v>34</c:v>
                </c:pt>
                <c:pt idx="3">
                  <c:v>27</c:v>
                </c:pt>
                <c:pt idx="4">
                  <c:v>25</c:v>
                </c:pt>
                <c:pt idx="5">
                  <c:v>26</c:v>
                </c:pt>
                <c:pt idx="6">
                  <c:v>26</c:v>
                </c:pt>
                <c:pt idx="7">
                  <c:v>25</c:v>
                </c:pt>
                <c:pt idx="8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3E-4452-AA04-94F79CA92475}"/>
            </c:ext>
          </c:extLst>
        </c:ser>
        <c:ser>
          <c:idx val="3"/>
          <c:order val="3"/>
          <c:tx>
            <c:strRef>
              <c:f>'Result(57)'!$N$8</c:f>
              <c:strCache>
                <c:ptCount val="1"/>
                <c:pt idx="0">
                  <c:v>protect10/20_grid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'Result(57)'!$Q$4:$Y$4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'Result(57)'!$Q$8:$Y$8</c:f>
              <c:numCache>
                <c:formatCode>General</c:formatCode>
                <c:ptCount val="9"/>
                <c:pt idx="0">
                  <c:v>36</c:v>
                </c:pt>
                <c:pt idx="1">
                  <c:v>17</c:v>
                </c:pt>
                <c:pt idx="2">
                  <c:v>11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3E-4452-AA04-94F79CA92475}"/>
            </c:ext>
          </c:extLst>
        </c:ser>
        <c:ser>
          <c:idx val="4"/>
          <c:order val="4"/>
          <c:tx>
            <c:strRef>
              <c:f>'Result(57)'!$N$9</c:f>
              <c:strCache>
                <c:ptCount val="1"/>
                <c:pt idx="0">
                  <c:v>protect30_EU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'Result(57)'!$Q$4:$Y$4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'Result(57)'!$Q$9:$Y$9</c:f>
              <c:numCache>
                <c:formatCode>General</c:formatCode>
                <c:ptCount val="9"/>
                <c:pt idx="0">
                  <c:v>36</c:v>
                </c:pt>
                <c:pt idx="1">
                  <c:v>10</c:v>
                </c:pt>
                <c:pt idx="2">
                  <c:v>0</c:v>
                </c:pt>
                <c:pt idx="3">
                  <c:v>-10</c:v>
                </c:pt>
                <c:pt idx="4">
                  <c:v>-14</c:v>
                </c:pt>
                <c:pt idx="5">
                  <c:v>-17</c:v>
                </c:pt>
                <c:pt idx="6">
                  <c:v>-20</c:v>
                </c:pt>
                <c:pt idx="7">
                  <c:v>-21</c:v>
                </c:pt>
                <c:pt idx="8">
                  <c:v>-25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3E-4452-AA04-94F79CA92475}"/>
            </c:ext>
          </c:extLst>
        </c:ser>
        <c:ser>
          <c:idx val="5"/>
          <c:order val="5"/>
          <c:tx>
            <c:strRef>
              <c:f>'Result(57)'!$N$10</c:f>
              <c:strCache>
                <c:ptCount val="1"/>
                <c:pt idx="0">
                  <c:v>protect30_country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'Result(57)'!$Q$4:$Y$4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'Result(57)'!$Q$10:$Y$10</c:f>
              <c:numCache>
                <c:formatCode>General</c:formatCode>
                <c:ptCount val="9"/>
                <c:pt idx="0">
                  <c:v>36</c:v>
                </c:pt>
                <c:pt idx="1">
                  <c:v>-9</c:v>
                </c:pt>
                <c:pt idx="2">
                  <c:v>-22</c:v>
                </c:pt>
                <c:pt idx="3">
                  <c:v>-30</c:v>
                </c:pt>
                <c:pt idx="4">
                  <c:v>-36</c:v>
                </c:pt>
                <c:pt idx="5">
                  <c:v>-40</c:v>
                </c:pt>
                <c:pt idx="6">
                  <c:v>-44</c:v>
                </c:pt>
                <c:pt idx="7">
                  <c:v>-46</c:v>
                </c:pt>
                <c:pt idx="8">
                  <c:v>-49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3E-4452-AA04-94F79CA92475}"/>
            </c:ext>
          </c:extLst>
        </c:ser>
        <c:ser>
          <c:idx val="6"/>
          <c:order val="6"/>
          <c:tx>
            <c:strRef>
              <c:f>'Result(57)'!$N$11</c:f>
              <c:strCache>
                <c:ptCount val="1"/>
                <c:pt idx="0">
                  <c:v>protect30_grid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'Result(57)'!$Q$4:$Y$4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'Result(57)'!$Q$11:$Y$11</c:f>
              <c:numCache>
                <c:formatCode>General</c:formatCode>
                <c:ptCount val="9"/>
                <c:pt idx="0">
                  <c:v>36</c:v>
                </c:pt>
                <c:pt idx="1">
                  <c:v>-32</c:v>
                </c:pt>
                <c:pt idx="2">
                  <c:v>-53</c:v>
                </c:pt>
                <c:pt idx="3">
                  <c:v>-65</c:v>
                </c:pt>
                <c:pt idx="4">
                  <c:v>-72</c:v>
                </c:pt>
                <c:pt idx="5">
                  <c:v>-75</c:v>
                </c:pt>
                <c:pt idx="6">
                  <c:v>-77</c:v>
                </c:pt>
                <c:pt idx="7">
                  <c:v>-81</c:v>
                </c:pt>
                <c:pt idx="8">
                  <c:v>-85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3E-4452-AA04-94F79CA92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189872"/>
        <c:axId val="43191120"/>
      </c:lineChart>
      <c:catAx>
        <c:axId val="4318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91120"/>
        <c:crosses val="autoZero"/>
        <c:auto val="1"/>
        <c:lblAlgn val="ctr"/>
        <c:lblOffset val="100"/>
        <c:noMultiLvlLbl val="0"/>
      </c:catAx>
      <c:valAx>
        <c:axId val="43191120"/>
        <c:scaling>
          <c:orientation val="minMax"/>
          <c:min val="-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8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Baseline (Mha)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'Result(57)'!$N$174</c:f>
              <c:strCache>
                <c:ptCount val="1"/>
                <c:pt idx="0">
                  <c:v>Natural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'Result(57)'!$Q$173:$Y$173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'Result(57)'!$Q$174:$Y$174</c:f>
              <c:numCache>
                <c:formatCode>General</c:formatCode>
                <c:ptCount val="9"/>
                <c:pt idx="0">
                  <c:v>38.300000000000004</c:v>
                </c:pt>
                <c:pt idx="1">
                  <c:v>38.299999999999997</c:v>
                </c:pt>
                <c:pt idx="2">
                  <c:v>38.299999999999997</c:v>
                </c:pt>
                <c:pt idx="3">
                  <c:v>38.300000000000004</c:v>
                </c:pt>
                <c:pt idx="4">
                  <c:v>38.300000000000004</c:v>
                </c:pt>
                <c:pt idx="5">
                  <c:v>38.299999999999997</c:v>
                </c:pt>
                <c:pt idx="6">
                  <c:v>38.299999999999997</c:v>
                </c:pt>
                <c:pt idx="7">
                  <c:v>38.300000000000004</c:v>
                </c:pt>
                <c:pt idx="8">
                  <c:v>38.299999999999997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1-4994-BED1-7FFEE283ED47}"/>
            </c:ext>
          </c:extLst>
        </c:ser>
        <c:ser>
          <c:idx val="1"/>
          <c:order val="1"/>
          <c:tx>
            <c:strRef>
              <c:f>'Result(57)'!$N$175</c:f>
              <c:strCache>
                <c:ptCount val="1"/>
                <c:pt idx="0">
                  <c:v>SemiNatural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'Result(57)'!$Q$173:$Y$173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'Result(57)'!$Q$175:$Y$175</c:f>
              <c:numCache>
                <c:formatCode>General</c:formatCode>
                <c:ptCount val="9"/>
                <c:pt idx="0">
                  <c:v>92.8</c:v>
                </c:pt>
                <c:pt idx="1">
                  <c:v>83.3</c:v>
                </c:pt>
                <c:pt idx="2">
                  <c:v>77.400000000000006</c:v>
                </c:pt>
                <c:pt idx="3">
                  <c:v>72.3</c:v>
                </c:pt>
                <c:pt idx="4">
                  <c:v>68.2</c:v>
                </c:pt>
                <c:pt idx="5">
                  <c:v>65.099999999999994</c:v>
                </c:pt>
                <c:pt idx="6">
                  <c:v>62.300000000000004</c:v>
                </c:pt>
                <c:pt idx="7">
                  <c:v>59.9</c:v>
                </c:pt>
                <c:pt idx="8">
                  <c:v>58.1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1-4994-BED1-7FFEE283ED47}"/>
            </c:ext>
          </c:extLst>
        </c:ser>
        <c:ser>
          <c:idx val="2"/>
          <c:order val="2"/>
          <c:tx>
            <c:strRef>
              <c:f>'Result(57)'!$N$176</c:f>
              <c:strCache>
                <c:ptCount val="1"/>
                <c:pt idx="0">
                  <c:v>Planted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'Result(57)'!$Q$173:$Y$173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'Result(57)'!$Q$176:$Y$176</c:f>
              <c:numCache>
                <c:formatCode>General</c:formatCode>
                <c:ptCount val="9"/>
                <c:pt idx="0">
                  <c:v>31.3</c:v>
                </c:pt>
                <c:pt idx="1">
                  <c:v>40.299999999999997</c:v>
                </c:pt>
                <c:pt idx="2">
                  <c:v>46</c:v>
                </c:pt>
                <c:pt idx="3">
                  <c:v>51</c:v>
                </c:pt>
                <c:pt idx="4">
                  <c:v>54.900000000000006</c:v>
                </c:pt>
                <c:pt idx="5">
                  <c:v>57.900000000000006</c:v>
                </c:pt>
                <c:pt idx="6">
                  <c:v>60.5</c:v>
                </c:pt>
                <c:pt idx="7">
                  <c:v>62.7</c:v>
                </c:pt>
                <c:pt idx="8">
                  <c:v>64.400000000000006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D1-4994-BED1-7FFEE283ED47}"/>
            </c:ext>
          </c:extLst>
        </c:ser>
        <c:ser>
          <c:idx val="3"/>
          <c:order val="3"/>
          <c:tx>
            <c:strRef>
              <c:f>'Result(57)'!$N$177</c:f>
              <c:strCache>
                <c:ptCount val="1"/>
                <c:pt idx="0">
                  <c:v>Afforestation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'Result(57)'!$Q$173:$Y$173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'Result(57)'!$Q$177:$Y$177</c:f>
              <c:numCache>
                <c:formatCode>General</c:formatCode>
                <c:ptCount val="9"/>
                <c:pt idx="0">
                  <c:v>0</c:v>
                </c:pt>
                <c:pt idx="1">
                  <c:v>2.5</c:v>
                </c:pt>
                <c:pt idx="2">
                  <c:v>4.9000000000000004</c:v>
                </c:pt>
                <c:pt idx="3">
                  <c:v>7.9</c:v>
                </c:pt>
                <c:pt idx="4">
                  <c:v>10.4</c:v>
                </c:pt>
                <c:pt idx="5">
                  <c:v>13.2</c:v>
                </c:pt>
                <c:pt idx="6">
                  <c:v>16.2</c:v>
                </c:pt>
                <c:pt idx="7">
                  <c:v>19.399999999999999</c:v>
                </c:pt>
                <c:pt idx="8">
                  <c:v>22.3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D1-4994-BED1-7FFEE283E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89664"/>
        <c:axId val="1378997152"/>
      </c:areaChart>
      <c:catAx>
        <c:axId val="1378989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997152"/>
        <c:crosses val="autoZero"/>
        <c:auto val="1"/>
        <c:lblAlgn val="ctr"/>
        <c:lblOffset val="100"/>
        <c:noMultiLvlLbl val="0"/>
      </c:catAx>
      <c:valAx>
        <c:axId val="137899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989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Protect10/20_EU (Mha)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'Result(57)'!$N$188</c:f>
              <c:strCache>
                <c:ptCount val="1"/>
                <c:pt idx="0">
                  <c:v>Natural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'Result(57)'!$Q$187:$Y$187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'Result(57)'!$Q$188:$Y$188</c:f>
              <c:numCache>
                <c:formatCode>General</c:formatCode>
                <c:ptCount val="9"/>
                <c:pt idx="0">
                  <c:v>38.300000000000004</c:v>
                </c:pt>
                <c:pt idx="1">
                  <c:v>48.7</c:v>
                </c:pt>
                <c:pt idx="2">
                  <c:v>48.6</c:v>
                </c:pt>
                <c:pt idx="3">
                  <c:v>48.599999999999994</c:v>
                </c:pt>
                <c:pt idx="4">
                  <c:v>48.699999999999996</c:v>
                </c:pt>
                <c:pt idx="5">
                  <c:v>48.7</c:v>
                </c:pt>
                <c:pt idx="6">
                  <c:v>48.7</c:v>
                </c:pt>
                <c:pt idx="7">
                  <c:v>48.6</c:v>
                </c:pt>
                <c:pt idx="8">
                  <c:v>48.7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5-456C-9534-083248BE9576}"/>
            </c:ext>
          </c:extLst>
        </c:ser>
        <c:ser>
          <c:idx val="1"/>
          <c:order val="1"/>
          <c:tx>
            <c:strRef>
              <c:f>'Result(57)'!$N$189</c:f>
              <c:strCache>
                <c:ptCount val="1"/>
                <c:pt idx="0">
                  <c:v>SemiNatural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'Result(57)'!$Q$187:$Y$187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'Result(57)'!$Q$189:$Y$189</c:f>
              <c:numCache>
                <c:formatCode>General</c:formatCode>
                <c:ptCount val="9"/>
                <c:pt idx="0">
                  <c:v>92.8</c:v>
                </c:pt>
                <c:pt idx="1">
                  <c:v>75.7</c:v>
                </c:pt>
                <c:pt idx="2">
                  <c:v>68.899999999999991</c:v>
                </c:pt>
                <c:pt idx="3">
                  <c:v>63.4</c:v>
                </c:pt>
                <c:pt idx="4">
                  <c:v>59.400000000000006</c:v>
                </c:pt>
                <c:pt idx="5">
                  <c:v>56.3</c:v>
                </c:pt>
                <c:pt idx="6">
                  <c:v>53.5</c:v>
                </c:pt>
                <c:pt idx="7">
                  <c:v>51.300000000000004</c:v>
                </c:pt>
                <c:pt idx="8">
                  <c:v>49.599999999999994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A5-456C-9534-083248BE9576}"/>
            </c:ext>
          </c:extLst>
        </c:ser>
        <c:ser>
          <c:idx val="2"/>
          <c:order val="2"/>
          <c:tx>
            <c:strRef>
              <c:f>'Result(57)'!$N$190</c:f>
              <c:strCache>
                <c:ptCount val="1"/>
                <c:pt idx="0">
                  <c:v>Planted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'Result(57)'!$Q$187:$Y$187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'Result(57)'!$Q$190:$Y$190</c:f>
              <c:numCache>
                <c:formatCode>General</c:formatCode>
                <c:ptCount val="9"/>
                <c:pt idx="0">
                  <c:v>31.3</c:v>
                </c:pt>
                <c:pt idx="1">
                  <c:v>37.4</c:v>
                </c:pt>
                <c:pt idx="2">
                  <c:v>44</c:v>
                </c:pt>
                <c:pt idx="3">
                  <c:v>49.5</c:v>
                </c:pt>
                <c:pt idx="4">
                  <c:v>53.3</c:v>
                </c:pt>
                <c:pt idx="5">
                  <c:v>56.300000000000004</c:v>
                </c:pt>
                <c:pt idx="6">
                  <c:v>58.8</c:v>
                </c:pt>
                <c:pt idx="7">
                  <c:v>60.8</c:v>
                </c:pt>
                <c:pt idx="8">
                  <c:v>62.5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A5-456C-9534-083248BE9576}"/>
            </c:ext>
          </c:extLst>
        </c:ser>
        <c:ser>
          <c:idx val="3"/>
          <c:order val="3"/>
          <c:tx>
            <c:strRef>
              <c:f>'Result(57)'!$N$191</c:f>
              <c:strCache>
                <c:ptCount val="1"/>
                <c:pt idx="0">
                  <c:v>Afforestation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'Result(57)'!$Q$187:$Y$187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'Result(57)'!$Q$191:$Y$191</c:f>
              <c:numCache>
                <c:formatCode>General</c:formatCode>
                <c:ptCount val="9"/>
                <c:pt idx="0">
                  <c:v>0</c:v>
                </c:pt>
                <c:pt idx="1">
                  <c:v>2.5</c:v>
                </c:pt>
                <c:pt idx="2">
                  <c:v>4.9000000000000004</c:v>
                </c:pt>
                <c:pt idx="3">
                  <c:v>7.9</c:v>
                </c:pt>
                <c:pt idx="4">
                  <c:v>10.4</c:v>
                </c:pt>
                <c:pt idx="5">
                  <c:v>13.2</c:v>
                </c:pt>
                <c:pt idx="6">
                  <c:v>16.2</c:v>
                </c:pt>
                <c:pt idx="7">
                  <c:v>19.399999999999999</c:v>
                </c:pt>
                <c:pt idx="8">
                  <c:v>22.3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A5-456C-9534-083248BE9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1429312"/>
        <c:axId val="1341424736"/>
      </c:areaChart>
      <c:catAx>
        <c:axId val="1341429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424736"/>
        <c:crosses val="autoZero"/>
        <c:auto val="1"/>
        <c:lblAlgn val="ctr"/>
        <c:lblOffset val="100"/>
        <c:noMultiLvlLbl val="0"/>
      </c:catAx>
      <c:valAx>
        <c:axId val="134142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429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Protect30_EU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'Result(59)'!$N$202</c:f>
              <c:strCache>
                <c:ptCount val="1"/>
                <c:pt idx="0">
                  <c:v>Natural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'Result(59)'!$Q$201:$Y$201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'Result(59)'!$Q$202:$Y$202</c:f>
              <c:numCache>
                <c:formatCode>General</c:formatCode>
                <c:ptCount val="9"/>
                <c:pt idx="0">
                  <c:v>38.300000000000004</c:v>
                </c:pt>
                <c:pt idx="1">
                  <c:v>48.7</c:v>
                </c:pt>
                <c:pt idx="2">
                  <c:v>48.7</c:v>
                </c:pt>
                <c:pt idx="3">
                  <c:v>48.7</c:v>
                </c:pt>
                <c:pt idx="4">
                  <c:v>48.7</c:v>
                </c:pt>
                <c:pt idx="5">
                  <c:v>48.7</c:v>
                </c:pt>
                <c:pt idx="6">
                  <c:v>48.7</c:v>
                </c:pt>
                <c:pt idx="7">
                  <c:v>48.7</c:v>
                </c:pt>
                <c:pt idx="8">
                  <c:v>48.7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95-4C43-9B78-E1040D1E1986}"/>
            </c:ext>
          </c:extLst>
        </c:ser>
        <c:ser>
          <c:idx val="1"/>
          <c:order val="1"/>
          <c:tx>
            <c:strRef>
              <c:f>'Result(59)'!$N$203</c:f>
              <c:strCache>
                <c:ptCount val="1"/>
                <c:pt idx="0">
                  <c:v>SemiNatural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'Result(59)'!$Q$201:$Y$201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'Result(59)'!$Q$203:$Y$203</c:f>
              <c:numCache>
                <c:formatCode>General</c:formatCode>
                <c:ptCount val="9"/>
                <c:pt idx="0">
                  <c:v>92.8</c:v>
                </c:pt>
                <c:pt idx="1">
                  <c:v>69.900000000000006</c:v>
                </c:pt>
                <c:pt idx="2">
                  <c:v>62.1</c:v>
                </c:pt>
                <c:pt idx="3">
                  <c:v>56.2</c:v>
                </c:pt>
                <c:pt idx="4">
                  <c:v>52.3</c:v>
                </c:pt>
                <c:pt idx="5">
                  <c:v>50</c:v>
                </c:pt>
                <c:pt idx="6">
                  <c:v>47.6</c:v>
                </c:pt>
                <c:pt idx="7">
                  <c:v>46.099999999999994</c:v>
                </c:pt>
                <c:pt idx="8">
                  <c:v>44.6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95-4C43-9B78-E1040D1E1986}"/>
            </c:ext>
          </c:extLst>
        </c:ser>
        <c:ser>
          <c:idx val="2"/>
          <c:order val="2"/>
          <c:tx>
            <c:strRef>
              <c:f>'Result(59)'!$N$204</c:f>
              <c:strCache>
                <c:ptCount val="1"/>
                <c:pt idx="0">
                  <c:v>Planted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'Result(59)'!$Q$201:$Y$201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'Result(59)'!$Q$204:$Y$204</c:f>
              <c:numCache>
                <c:formatCode>General</c:formatCode>
                <c:ptCount val="9"/>
                <c:pt idx="0">
                  <c:v>31.3</c:v>
                </c:pt>
                <c:pt idx="1">
                  <c:v>43.3</c:v>
                </c:pt>
                <c:pt idx="2">
                  <c:v>50.8</c:v>
                </c:pt>
                <c:pt idx="3">
                  <c:v>56.7</c:v>
                </c:pt>
                <c:pt idx="4">
                  <c:v>60.400000000000006</c:v>
                </c:pt>
                <c:pt idx="5">
                  <c:v>62.7</c:v>
                </c:pt>
                <c:pt idx="6">
                  <c:v>64.7</c:v>
                </c:pt>
                <c:pt idx="7">
                  <c:v>66.099999999999994</c:v>
                </c:pt>
                <c:pt idx="8">
                  <c:v>67.300000000000011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95-4C43-9B78-E1040D1E1986}"/>
            </c:ext>
          </c:extLst>
        </c:ser>
        <c:ser>
          <c:idx val="3"/>
          <c:order val="3"/>
          <c:tx>
            <c:strRef>
              <c:f>'Result(59)'!$N$205</c:f>
              <c:strCache>
                <c:ptCount val="1"/>
                <c:pt idx="0">
                  <c:v>Afforestation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'Result(59)'!$Q$201:$Y$201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'Result(59)'!$Q$205:$Y$205</c:f>
              <c:numCache>
                <c:formatCode>General</c:formatCode>
                <c:ptCount val="9"/>
                <c:pt idx="0">
                  <c:v>0</c:v>
                </c:pt>
                <c:pt idx="1">
                  <c:v>2.5</c:v>
                </c:pt>
                <c:pt idx="2">
                  <c:v>4.9000000000000004</c:v>
                </c:pt>
                <c:pt idx="3">
                  <c:v>7.9</c:v>
                </c:pt>
                <c:pt idx="4">
                  <c:v>10.4</c:v>
                </c:pt>
                <c:pt idx="5">
                  <c:v>13.2</c:v>
                </c:pt>
                <c:pt idx="6">
                  <c:v>16.2</c:v>
                </c:pt>
                <c:pt idx="7">
                  <c:v>19.399999999999999</c:v>
                </c:pt>
                <c:pt idx="8">
                  <c:v>22.3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95-4C43-9B78-E1040D1E1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669888"/>
        <c:axId val="1443680704"/>
      </c:areaChart>
      <c:catAx>
        <c:axId val="1443669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680704"/>
        <c:crosses val="autoZero"/>
        <c:auto val="1"/>
        <c:lblAlgn val="ctr"/>
        <c:lblOffset val="100"/>
        <c:noMultiLvlLbl val="0"/>
      </c:catAx>
      <c:valAx>
        <c:axId val="144368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669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EU</a:t>
            </a:r>
            <a:r>
              <a:rPr lang="en-US" baseline="0"/>
              <a:t> energycrops harvest (Mm3/yr)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'Result(57)'!$AB$380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'Result(57)'!$AC$379:$AK$379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'Result(57)'!$AC$380:$AK$380</c:f>
              <c:numCache>
                <c:formatCode>General</c:formatCode>
                <c:ptCount val="9"/>
                <c:pt idx="0">
                  <c:v>10</c:v>
                </c:pt>
                <c:pt idx="1">
                  <c:v>17</c:v>
                </c:pt>
                <c:pt idx="2">
                  <c:v>63</c:v>
                </c:pt>
                <c:pt idx="3">
                  <c:v>121</c:v>
                </c:pt>
                <c:pt idx="4">
                  <c:v>170</c:v>
                </c:pt>
                <c:pt idx="5">
                  <c:v>205</c:v>
                </c:pt>
                <c:pt idx="6">
                  <c:v>239</c:v>
                </c:pt>
                <c:pt idx="7">
                  <c:v>258</c:v>
                </c:pt>
                <c:pt idx="8">
                  <c:v>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32-4EF9-AAB7-7BA4AD7912A0}"/>
            </c:ext>
          </c:extLst>
        </c:ser>
        <c:ser>
          <c:idx val="1"/>
          <c:order val="1"/>
          <c:tx>
            <c:strRef>
              <c:f>'Result(57)'!$AB$381</c:f>
              <c:strCache>
                <c:ptCount val="1"/>
                <c:pt idx="0">
                  <c:v>protect10/20_EU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'Result(57)'!$AC$379:$AK$379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'Result(57)'!$AC$381:$AK$381</c:f>
              <c:numCache>
                <c:formatCode>General</c:formatCode>
                <c:ptCount val="9"/>
                <c:pt idx="0">
                  <c:v>10</c:v>
                </c:pt>
                <c:pt idx="1">
                  <c:v>19</c:v>
                </c:pt>
                <c:pt idx="2">
                  <c:v>68</c:v>
                </c:pt>
                <c:pt idx="3">
                  <c:v>130</c:v>
                </c:pt>
                <c:pt idx="4">
                  <c:v>180</c:v>
                </c:pt>
                <c:pt idx="5">
                  <c:v>215</c:v>
                </c:pt>
                <c:pt idx="6">
                  <c:v>250</c:v>
                </c:pt>
                <c:pt idx="7">
                  <c:v>269</c:v>
                </c:pt>
                <c:pt idx="8">
                  <c:v>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32-4EF9-AAB7-7BA4AD7912A0}"/>
            </c:ext>
          </c:extLst>
        </c:ser>
        <c:ser>
          <c:idx val="2"/>
          <c:order val="2"/>
          <c:tx>
            <c:strRef>
              <c:f>'Result(57)'!$AB$382</c:f>
              <c:strCache>
                <c:ptCount val="1"/>
                <c:pt idx="0">
                  <c:v>protect10/20_country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'Result(57)'!$AC$379:$AK$379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'Result(57)'!$AC$382:$AK$382</c:f>
              <c:numCache>
                <c:formatCode>General</c:formatCode>
                <c:ptCount val="9"/>
                <c:pt idx="0">
                  <c:v>10</c:v>
                </c:pt>
                <c:pt idx="1">
                  <c:v>25</c:v>
                </c:pt>
                <c:pt idx="2">
                  <c:v>78</c:v>
                </c:pt>
                <c:pt idx="3">
                  <c:v>142</c:v>
                </c:pt>
                <c:pt idx="4">
                  <c:v>193</c:v>
                </c:pt>
                <c:pt idx="5">
                  <c:v>229</c:v>
                </c:pt>
                <c:pt idx="6">
                  <c:v>266</c:v>
                </c:pt>
                <c:pt idx="7">
                  <c:v>285</c:v>
                </c:pt>
                <c:pt idx="8">
                  <c:v>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32-4EF9-AAB7-7BA4AD7912A0}"/>
            </c:ext>
          </c:extLst>
        </c:ser>
        <c:ser>
          <c:idx val="3"/>
          <c:order val="3"/>
          <c:tx>
            <c:strRef>
              <c:f>'Result(57)'!$AB$383</c:f>
              <c:strCache>
                <c:ptCount val="1"/>
                <c:pt idx="0">
                  <c:v>protect10/20_grid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'Result(57)'!$AC$379:$AK$379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'Result(57)'!$AC$383:$AK$383</c:f>
              <c:numCache>
                <c:formatCode>General</c:formatCode>
                <c:ptCount val="9"/>
                <c:pt idx="0">
                  <c:v>10</c:v>
                </c:pt>
                <c:pt idx="1">
                  <c:v>34</c:v>
                </c:pt>
                <c:pt idx="2">
                  <c:v>91</c:v>
                </c:pt>
                <c:pt idx="3">
                  <c:v>158</c:v>
                </c:pt>
                <c:pt idx="4">
                  <c:v>209</c:v>
                </c:pt>
                <c:pt idx="5">
                  <c:v>246</c:v>
                </c:pt>
                <c:pt idx="6">
                  <c:v>283</c:v>
                </c:pt>
                <c:pt idx="7">
                  <c:v>304</c:v>
                </c:pt>
                <c:pt idx="8">
                  <c:v>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32-4EF9-AAB7-7BA4AD7912A0}"/>
            </c:ext>
          </c:extLst>
        </c:ser>
        <c:ser>
          <c:idx val="4"/>
          <c:order val="4"/>
          <c:tx>
            <c:strRef>
              <c:f>'Result(57)'!$AB$384</c:f>
              <c:strCache>
                <c:ptCount val="1"/>
                <c:pt idx="0">
                  <c:v>protect30_EU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'Result(57)'!$AC$379:$AK$379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'Result(57)'!$AC$384:$AK$384</c:f>
              <c:numCache>
                <c:formatCode>General</c:formatCode>
                <c:ptCount val="9"/>
                <c:pt idx="0">
                  <c:v>10</c:v>
                </c:pt>
                <c:pt idx="1">
                  <c:v>39</c:v>
                </c:pt>
                <c:pt idx="2">
                  <c:v>101</c:v>
                </c:pt>
                <c:pt idx="3">
                  <c:v>173</c:v>
                </c:pt>
                <c:pt idx="4">
                  <c:v>224</c:v>
                </c:pt>
                <c:pt idx="5">
                  <c:v>259</c:v>
                </c:pt>
                <c:pt idx="6">
                  <c:v>296</c:v>
                </c:pt>
                <c:pt idx="7">
                  <c:v>313</c:v>
                </c:pt>
                <c:pt idx="8">
                  <c:v>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32-4EF9-AAB7-7BA4AD7912A0}"/>
            </c:ext>
          </c:extLst>
        </c:ser>
        <c:ser>
          <c:idx val="5"/>
          <c:order val="5"/>
          <c:tx>
            <c:strRef>
              <c:f>'Result(57)'!$AB$385</c:f>
              <c:strCache>
                <c:ptCount val="1"/>
                <c:pt idx="0">
                  <c:v>protect30_country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'Result(57)'!$AC$379:$AK$379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'Result(57)'!$AC$385:$AK$385</c:f>
              <c:numCache>
                <c:formatCode>General</c:formatCode>
                <c:ptCount val="9"/>
                <c:pt idx="0">
                  <c:v>10</c:v>
                </c:pt>
                <c:pt idx="1">
                  <c:v>47</c:v>
                </c:pt>
                <c:pt idx="2">
                  <c:v>109</c:v>
                </c:pt>
                <c:pt idx="3">
                  <c:v>183</c:v>
                </c:pt>
                <c:pt idx="4">
                  <c:v>235</c:v>
                </c:pt>
                <c:pt idx="5">
                  <c:v>271</c:v>
                </c:pt>
                <c:pt idx="6">
                  <c:v>309</c:v>
                </c:pt>
                <c:pt idx="7">
                  <c:v>327</c:v>
                </c:pt>
                <c:pt idx="8">
                  <c:v>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32-4EF9-AAB7-7BA4AD7912A0}"/>
            </c:ext>
          </c:extLst>
        </c:ser>
        <c:ser>
          <c:idx val="6"/>
          <c:order val="6"/>
          <c:tx>
            <c:strRef>
              <c:f>'Result(57)'!$AB$386</c:f>
              <c:strCache>
                <c:ptCount val="1"/>
                <c:pt idx="0">
                  <c:v>protect30_grid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'Result(57)'!$AC$379:$AK$379</c:f>
              <c:numCache>
                <c:formatCode>General</c:formatCode>
                <c:ptCount val="9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  <c:pt idx="6">
                  <c:v>2080</c:v>
                </c:pt>
                <c:pt idx="7">
                  <c:v>2090</c:v>
                </c:pt>
                <c:pt idx="8">
                  <c:v>2100</c:v>
                </c:pt>
              </c:numCache>
            </c:numRef>
          </c:cat>
          <c:val>
            <c:numRef>
              <c:f>'Result(57)'!$AC$386:$AK$386</c:f>
              <c:numCache>
                <c:formatCode>General</c:formatCode>
                <c:ptCount val="9"/>
                <c:pt idx="0">
                  <c:v>10</c:v>
                </c:pt>
                <c:pt idx="1">
                  <c:v>63</c:v>
                </c:pt>
                <c:pt idx="2">
                  <c:v>129</c:v>
                </c:pt>
                <c:pt idx="3">
                  <c:v>202</c:v>
                </c:pt>
                <c:pt idx="4">
                  <c:v>255</c:v>
                </c:pt>
                <c:pt idx="5">
                  <c:v>293</c:v>
                </c:pt>
                <c:pt idx="6">
                  <c:v>331</c:v>
                </c:pt>
                <c:pt idx="7">
                  <c:v>350</c:v>
                </c:pt>
                <c:pt idx="8">
                  <c:v>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232-4EF9-AAB7-7BA4AD791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2818175"/>
        <c:axId val="1362818655"/>
      </c:lineChart>
      <c:catAx>
        <c:axId val="136281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818655"/>
        <c:crosses val="autoZero"/>
        <c:auto val="1"/>
        <c:lblAlgn val="ctr"/>
        <c:lblOffset val="100"/>
        <c:noMultiLvlLbl val="0"/>
      </c:catAx>
      <c:valAx>
        <c:axId val="136281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81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54EA1-D6B4-7C47-AF7F-6ED365519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D56F-4014-E440-B414-1949875DC54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9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7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8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5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11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3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41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4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91DA5-F748-7C46-A8CF-BEC739D86E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60876" y="293886"/>
            <a:ext cx="2159611" cy="452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E14092-2DC0-9845-BE5A-9917A2C1E6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60876" y="293886"/>
            <a:ext cx="2159611" cy="452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58DE6F-BC6E-364C-91D6-6B9C603C2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9228810-255C-0747-AA61-5D5198D3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AD2DE6-E43E-6044-9983-6D2115FA61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7"/>
            <a:ext cx="109880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BCE835-694B-EC4D-AD29-A3BF23C07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58B064A-C26D-E948-B1F9-58944195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031FA7-02D1-0645-9048-0AAD35E9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4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23777"/>
            <a:ext cx="2628900" cy="5553186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FA3B52-24C6-BC49-B1FB-EF1DE3CE3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7668D43-9CA0-B748-8221-47607963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7BDEB2-5457-E84E-8E88-F426D3C1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Thank you for your time.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Questions.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91DA5-F748-7C46-A8CF-BEC739D86E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60876" y="293886"/>
            <a:ext cx="2159611" cy="452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E14092-2DC0-9845-BE5A-9917A2C1E6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60876" y="293886"/>
            <a:ext cx="2159611" cy="452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20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004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- blue">
    <p:bg>
      <p:bgPr>
        <a:solidFill>
          <a:srgbClr val="245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FD36E0-C784-AE4E-B42C-F7764C6B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3D7C-0821-A040-BE0C-B5DB895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69E957-E916-EA41-8D86-9462424C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3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8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1" y="5948414"/>
            <a:ext cx="3362425" cy="90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4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2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919986"/>
            <a:ext cx="9610344" cy="59093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4AF39-23DB-0740-938A-1A583332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8748" y="6352806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7748E00D-B3B4-FE4D-A3E5-E8C8A25C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4E4032-E757-2144-A88B-ABFF9C43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718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5CED-483C-A348-8E33-D2AA0F23C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53A157-7BBA-5749-8237-8C99016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3953BB51-3F9C-E747-ACA8-03C6016E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9247E92-8FF0-A341-9976-E6095D27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3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4238B-024D-294E-AD4C-68C413D97E1A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2D3F-74B7-B64C-800D-13CA52163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7F9956-5A00-5A40-8899-32D1F87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031E1D5-F0A3-EF45-84AA-C0225E10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305433C-0038-FC49-AAE7-4AE152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3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92FE64-D177-274B-901F-D336A79314A8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989F8-C842-5E4D-A070-A6209E35FC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E4815-2057-AE40-A83C-99001B9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E2EF048-87C8-2B43-AA12-7E550A2A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0068E4E-9680-554C-B740-1BBB2755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2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0DF604-D9D6-5045-B588-839447328165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6C0CE20-2FA8-D441-A594-2E5923E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AD1BB0-F11D-AB4E-A5C2-D6877E2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982180-1554-0149-9361-2E4524F2E5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5AC00-972C-AE42-811E-B2A50B01A5A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E99-ADAF-CC49-8A11-DA767186A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AC88BB-6435-5741-AECC-C64CD1B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470C4FCD-395E-D94C-AECA-9EC451BFD0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6DBF9A0-D8B4-7745-ACB6-B5E35D85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40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1137A3-E642-184A-A0A5-B98BBFFFC7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29316" y="234865"/>
            <a:ext cx="411013" cy="4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34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1" y="5948414"/>
            <a:ext cx="3362425" cy="90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25587D-514C-B240-8FC0-370C1E7624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29316" y="234865"/>
            <a:ext cx="411013" cy="4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45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s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87A4B-A566-7949-A402-54BC6560D1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29316" y="234865"/>
            <a:ext cx="411013" cy="4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93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245C72-ABFD-A348-8F12-3AB3FD9C3B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29316" y="234865"/>
            <a:ext cx="411013" cy="4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8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BA2C8-6FAC-B54C-9845-66F221B9B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FA112B-E57E-7B4A-8833-D3D8FEC4EC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10591185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8C8EE7-3B3F-3F41-B5AD-6718598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44BCAD86-58E8-C64B-B919-51804E09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4675424-66C5-6140-A915-8C73CF29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1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4E4AF7-5B90-4A4A-9190-EF7AF1E8A7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1DBDDF-7B8D-E049-BE5A-2AC650B2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7FBAFA6-39D8-1045-BD48-582B3322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990A56-77DE-384E-846A-6EC505691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596321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FC52E0-46F2-2443-B309-D4A67BCEE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B7B320-CA87-A342-9115-47E9E4F9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8D14D24-78FD-A045-8D62-111F0EEE4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B93BEA1-60BB-9942-B17D-B28C03441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2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482692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482692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0E8D-9016-4C42-8F5F-E450B003AB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9CBCAFA1-511A-EE41-B15A-62ABD06896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BEB7C4-26A5-2A49-A685-310121897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071B-8956-1F45-8413-D77E45140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7A5CF-4029-5441-9751-E360C7BA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CA39AD3-F023-5741-9EB7-A0EBA453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5F8A-53F2-9A4F-89B7-679F5D96A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F830C8-3B22-4D44-AD5B-EAC20E22F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81969A2-10C2-C546-977D-603DF985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2400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4C3DC-0931-ED45-859D-7DC2E02D5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3CEEAF4-4B04-7F42-81A2-3D6474988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89A40C2-EB4C-F849-86CB-ACD53C9F5BD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6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(null)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(null)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677042"/>
            <a:ext cx="10658856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FOOTER - </a:t>
            </a:r>
            <a:r>
              <a:rPr lang="en-US" dirty="0" err="1"/>
              <a:t>Goto</a:t>
            </a:r>
            <a:r>
              <a:rPr lang="en-US" dirty="0"/>
              <a:t> 'Insert &gt; Header and footer &gt; Footer'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6B47B6-B9DD-AB4F-BC1A-985CDC996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076"/>
          <a:stretch/>
        </p:blipFill>
        <p:spPr>
          <a:xfrm>
            <a:off x="11331410" y="229877"/>
            <a:ext cx="495060" cy="4523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14BBBCD-90CB-2F47-9BDE-CEED80DD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29416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5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4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6"/>
            <a:ext cx="10658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6B47B6-B9DD-AB4F-BC1A-985CDC996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076"/>
          <a:stretch/>
        </p:blipFill>
        <p:spPr>
          <a:xfrm>
            <a:off x="11331410" y="229877"/>
            <a:ext cx="495060" cy="45235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8510D3-7480-FA40-B714-28425739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8C025A19-EC4F-5D46-BAED-915B844A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01290F5-EF9B-6848-BD94-0DC63C61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6" r:id="rId10"/>
    <p:sldLayoutId id="2147483687" r:id="rId11"/>
    <p:sldLayoutId id="2147483688" r:id="rId12"/>
    <p:sldLayoutId id="214748368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kka.lauri@iiasa.ac.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zenodo.org/record/4541513#.YRKilIgzaUl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www.protectedplanet.net/en" TargetMode="External"/><Relationship Id="rId4" Type="http://schemas.openxmlformats.org/officeDocument/2006/relationships/hyperlink" Target="https://www.biorxiv.org/content/10.1101/2020.04.16.021444v1.ful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GLOBIOM_fores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97" y="140071"/>
            <a:ext cx="9005696" cy="14274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EU forest area protection and different adjustments mechanism </a:t>
            </a:r>
            <a:br>
              <a:rPr lang="en-US" sz="2000" dirty="0"/>
            </a:b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Pekka Lauri</a:t>
            </a:r>
            <a:r>
              <a:rPr lang="en-US" sz="12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1,*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Fulvio Di Fulvio</a:t>
            </a:r>
            <a:r>
              <a:rPr lang="en-US" sz="12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Mykola Gusti</a:t>
            </a:r>
            <a:r>
              <a:rPr lang="en-US" sz="12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Andrey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Lessa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Derci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Augustynczik</a:t>
            </a:r>
            <a:r>
              <a:rPr lang="en-US" sz="12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b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2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1)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International Institute for Applied Systems Analysis (IIASA),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Schlossplatz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1, A-2361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Laxenburg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Austria</a:t>
            </a:r>
            <a:b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2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*)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Corresponding author, </a:t>
            </a:r>
            <a:r>
              <a:rPr lang="en-US" sz="12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pekka.lauri@iiasa.ac.at</a:t>
            </a:r>
            <a:endParaRPr lang="en-US" sz="13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0A5E-193D-8A4B-90FC-8037730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747" y="1506582"/>
            <a:ext cx="11767789" cy="502484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-The goal of EU biodiversity strategy is to protect 30% of EU’s land and sea area by 2030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=&gt;</a:t>
            </a:r>
            <a:r>
              <a:rPr lang="en-US" sz="1800" u="sng" dirty="0">
                <a:solidFill>
                  <a:srgbClr val="212121"/>
                </a:solidFill>
                <a:latin typeface="Lato"/>
              </a:rPr>
              <a:t>without adjustments</a:t>
            </a:r>
            <a:r>
              <a:rPr lang="en-US" sz="1800" dirty="0">
                <a:solidFill>
                  <a:srgbClr val="212121"/>
                </a:solidFill>
                <a:latin typeface="Lato"/>
              </a:rPr>
              <a:t> 30% protection target can reduce EU harvests up to 250 Mm3/yr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(=50% of EU current harvest level)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-EU bioeconomy sector can decrease up to 50% (=60 billion euro/yr loss in GDP)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-production displacement to other regions (=leakages to other regions)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-contradicts to other EU climate and environment targets 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=&gt;</a:t>
            </a:r>
            <a:r>
              <a:rPr lang="en-US" sz="1800" u="sng" dirty="0">
                <a:solidFill>
                  <a:srgbClr val="212121"/>
                </a:solidFill>
                <a:latin typeface="Lato"/>
              </a:rPr>
              <a:t>with adjustments</a:t>
            </a:r>
            <a:r>
              <a:rPr lang="en-US" sz="1800" dirty="0">
                <a:solidFill>
                  <a:srgbClr val="212121"/>
                </a:solidFill>
                <a:latin typeface="Lato"/>
              </a:rPr>
              <a:t>  (protected area management, unprotected area management, feedstock substitution)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negative impacts on EU bioeconomy can be partly avoided, but lower protection impact and/or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    additional leakages to unprotected areas and other sectors 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dirty="0">
              <a:solidFill>
                <a:srgbClr val="212121"/>
              </a:solidFill>
              <a:latin typeface="Lato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-In this study, we considers different adjustment mechanism to EU forest area protection by using global spatial explicit forest  sector model (GLOBIOM-forest), which includes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1) Forestry, forest industry and bioenergy sectors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2) 58 economic regions + supply side modelled in 0.5-degree resolution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3) Different forest management and protection practices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4) Forest age-class dynamics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12121"/>
                </a:solidFill>
                <a:latin typeface="Lato"/>
              </a:rPr>
              <a:t>   [5) For simplicity HWP carbon pool and carbon substitution effects not considered in this study] 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dirty="0">
              <a:solidFill>
                <a:srgbClr val="212121"/>
              </a:solidFill>
              <a:latin typeface="Lato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2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61" y="140071"/>
            <a:ext cx="8097532" cy="572993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Different forest managements and protection practices         </a:t>
            </a:r>
            <a:br>
              <a:rPr lang="en-US" sz="2000" dirty="0"/>
            </a:br>
            <a:endParaRPr lang="en-US" sz="13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CCDCA-5186-319F-65AA-FED1D72B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946" y="578841"/>
            <a:ext cx="11862033" cy="606524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1) </a:t>
            </a:r>
            <a:r>
              <a:rPr lang="en-US" sz="2000" u="sng" dirty="0"/>
              <a:t>Initial management and protection areas</a:t>
            </a:r>
            <a:r>
              <a:rPr lang="en-US" sz="2000" dirty="0"/>
              <a:t>: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 EU:   </a:t>
            </a:r>
            <a:r>
              <a:rPr lang="en-US" sz="2000" dirty="0" err="1"/>
              <a:t>i</a:t>
            </a:r>
            <a:r>
              <a:rPr lang="en-US" sz="2000" dirty="0"/>
              <a:t>) set-aside (=WDPA protected area I-III)            		</a:t>
            </a:r>
            <a:r>
              <a:rPr lang="en-US" sz="2000" dirty="0">
                <a:solidFill>
                  <a:srgbClr val="00579C"/>
                </a:solidFill>
              </a:rPr>
              <a:t>-&gt; natural forest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         ii) close-to-nature (=WDPA protected area IV-VI)</a:t>
            </a:r>
            <a:r>
              <a:rPr lang="en-US" sz="2000" dirty="0">
                <a:solidFill>
                  <a:srgbClr val="00579C"/>
                </a:solidFill>
              </a:rPr>
              <a:t>  	-&gt; natural forest</a:t>
            </a: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         iii) high intensity (=Nature Map planted forests)</a:t>
            </a:r>
            <a:r>
              <a:rPr lang="en-US" sz="2000" dirty="0">
                <a:solidFill>
                  <a:srgbClr val="00579C"/>
                </a:solidFill>
              </a:rPr>
              <a:t>         	-&gt; planted forest</a:t>
            </a: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         iv) multifunctional (=residual forest area)             	</a:t>
            </a:r>
            <a:r>
              <a:rPr lang="en-US" sz="2000" dirty="0">
                <a:solidFill>
                  <a:srgbClr val="00579C"/>
                </a:solidFill>
              </a:rPr>
              <a:t>-&gt; seminatural forest</a:t>
            </a: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         v) primary forests (=Sabatini map)                     		</a:t>
            </a:r>
            <a:r>
              <a:rPr lang="en-US" sz="2000" dirty="0">
                <a:solidFill>
                  <a:srgbClr val="00579C"/>
                </a:solidFill>
              </a:rPr>
              <a:t>-&gt; natural forest</a:t>
            </a: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ROW: i) set-aside (=WDPA protected area I-III)                	</a:t>
            </a:r>
            <a:r>
              <a:rPr lang="en-US" sz="2000" dirty="0">
                <a:solidFill>
                  <a:srgbClr val="00579C"/>
                </a:solidFill>
              </a:rPr>
              <a:t>-&gt; natural forest</a:t>
            </a: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         ii) close-to-nature (=WDPA protected area IV-VI)		</a:t>
            </a:r>
            <a:r>
              <a:rPr lang="en-US" sz="2000" dirty="0">
                <a:solidFill>
                  <a:srgbClr val="00579C"/>
                </a:solidFill>
              </a:rPr>
              <a:t>-&gt; natural forest</a:t>
            </a: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         iii) high intensity (=Nature Map planted forests)		</a:t>
            </a:r>
            <a:r>
              <a:rPr lang="en-US" sz="2000" dirty="0">
                <a:solidFill>
                  <a:srgbClr val="00579C"/>
                </a:solidFill>
              </a:rPr>
              <a:t>-&gt; planted forest</a:t>
            </a: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         iv) multifunctional (=FRA production forests-high intensity) </a:t>
            </a:r>
            <a:r>
              <a:rPr lang="en-US" sz="2000" dirty="0">
                <a:solidFill>
                  <a:srgbClr val="00579C"/>
                </a:solidFill>
              </a:rPr>
              <a:t>-&gt; seminatural forest</a:t>
            </a: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         v) primary forests (=FRA primary forests)  		</a:t>
            </a:r>
            <a:r>
              <a:rPr lang="en-US" sz="2000" dirty="0">
                <a:solidFill>
                  <a:srgbClr val="00579C"/>
                </a:solidFill>
              </a:rPr>
              <a:t>-&gt; natural forest</a:t>
            </a:r>
            <a:endParaRPr lang="en-US" sz="20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/>
              <a:t>          vi) secondary forests (=residual forest area)               	</a:t>
            </a:r>
            <a:r>
              <a:rPr lang="en-US" sz="2000" dirty="0">
                <a:solidFill>
                  <a:srgbClr val="00579C"/>
                </a:solidFill>
              </a:rPr>
              <a:t>-&gt; natural forest</a:t>
            </a:r>
            <a:r>
              <a:rPr lang="en-US" sz="2000" dirty="0"/>
              <a:t> </a:t>
            </a:r>
          </a:p>
          <a:p>
            <a:r>
              <a:rPr lang="en-US" sz="2000" dirty="0"/>
              <a:t>2) </a:t>
            </a:r>
            <a:r>
              <a:rPr lang="en-US" sz="2000" u="sng" dirty="0"/>
              <a:t>Management intensities </a:t>
            </a:r>
            <a:r>
              <a:rPr lang="en-US" sz="2000" dirty="0"/>
              <a:t>(relative to maximum sustainable harvests under intensive management): </a:t>
            </a:r>
          </a:p>
          <a:p>
            <a:r>
              <a:rPr lang="en-US" sz="2000" dirty="0"/>
              <a:t>EU:    close-to-nature 0-50%, multifunctional 50-75%, high intensity 75-100%</a:t>
            </a:r>
          </a:p>
          <a:p>
            <a:r>
              <a:rPr lang="en-US" sz="2000" dirty="0"/>
              <a:t>ROW: close-to-nature 0-25%, multifunctional 25-50%, high intensity 50-100%</a:t>
            </a:r>
          </a:p>
          <a:p>
            <a:r>
              <a:rPr lang="en-US" sz="2000" dirty="0"/>
              <a:t>3) </a:t>
            </a:r>
            <a:r>
              <a:rPr lang="en-US" sz="2000" u="sng" dirty="0"/>
              <a:t>Logging residues</a:t>
            </a:r>
            <a:r>
              <a:rPr lang="en-US" sz="2000" dirty="0"/>
              <a:t>: high-intensity 50% of residues allowed to be harvested, multifunctional 25%, close-to-nature 0%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953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61" y="140071"/>
            <a:ext cx="8097532" cy="648494"/>
          </a:xfrm>
        </p:spPr>
        <p:txBody>
          <a:bodyPr>
            <a:normAutofit/>
          </a:bodyPr>
          <a:lstStyle/>
          <a:p>
            <a:r>
              <a:rPr lang="en-US" sz="2000" dirty="0"/>
              <a:t>Spatial allocation of protected areas </a:t>
            </a:r>
            <a:br>
              <a:rPr lang="en-US" sz="2000" dirty="0"/>
            </a:br>
            <a:r>
              <a:rPr lang="en-US" sz="2000" dirty="0"/>
              <a:t>		</a:t>
            </a:r>
            <a:endParaRPr lang="en-US" sz="13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0A5E-193D-8A4B-90FC-8037730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977" y="444137"/>
            <a:ext cx="10249989" cy="64138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dirty="0"/>
              <a:t>-30% forest area protection target can be applied in EU, country or grid level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dirty="0"/>
              <a:t>-country/grid level target: more protection in Scandinavia (otherwise protection located South/East Europe where forest land opportunity costs are lower) 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                  No target                                   EU level target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	Country level target                      Grid level target                        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CE9BA45-3DBF-A1AF-C507-2D0EAA211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193" y="2709648"/>
            <a:ext cx="2169280" cy="21338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030564-A6DE-CDE0-B423-13A23A1F5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642" y="4174369"/>
            <a:ext cx="2190633" cy="24789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248BB3-F08B-B831-3443-CC413892F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960" y="1533145"/>
            <a:ext cx="2239184" cy="23160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81DF33-3CB1-86F0-68A0-84BA91715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2642" y="1533145"/>
            <a:ext cx="2072605" cy="2237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3C77D2-6807-3C36-1EAE-35316C8DB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9960" y="4174369"/>
            <a:ext cx="2057420" cy="231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5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61" y="140071"/>
            <a:ext cx="8097532" cy="648494"/>
          </a:xfrm>
        </p:spPr>
        <p:txBody>
          <a:bodyPr>
            <a:normAutofit/>
          </a:bodyPr>
          <a:lstStyle/>
          <a:p>
            <a:r>
              <a:rPr lang="en-US" sz="2000" dirty="0"/>
              <a:t>EU FOREST AREA PROTECTION SCENARIOS  </a:t>
            </a:r>
            <a:br>
              <a:rPr lang="en-US" sz="2000" dirty="0"/>
            </a:br>
            <a:r>
              <a:rPr lang="en-US" sz="2000" dirty="0"/>
              <a:t>		</a:t>
            </a:r>
            <a:endParaRPr lang="en-US" sz="13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0A5E-193D-8A4B-90FC-8037730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788566"/>
            <a:ext cx="9144000" cy="54780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u="sng" dirty="0"/>
              <a:t>Baseline:</a:t>
            </a:r>
            <a:r>
              <a:rPr lang="en-US" sz="1600" dirty="0"/>
              <a:t> EU forest area protection stays in 2020 level (5% set-aside +19% close-to-nature)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u="sng" dirty="0"/>
              <a:t>Protect10/20_EU:</a:t>
            </a:r>
            <a:r>
              <a:rPr lang="en-US" sz="1600" dirty="0"/>
              <a:t> EU level target 10% set-aside 10%+ 20% close-to-nature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u="sng" dirty="0"/>
              <a:t>Protect10/20 country:</a:t>
            </a:r>
            <a:r>
              <a:rPr lang="en-US" sz="1600" dirty="0"/>
              <a:t> for each country 10% set-aside 10%+ 20% close-to-nature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u="sng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u="sng" dirty="0"/>
              <a:t>Protect10/20 grid:</a:t>
            </a:r>
            <a:r>
              <a:rPr lang="en-US" sz="1600" dirty="0"/>
              <a:t> for each grid 10% set-aside + 20% close-to-nature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u="sng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u="sng" dirty="0"/>
              <a:t>Protect30_EU:</a:t>
            </a:r>
            <a:r>
              <a:rPr lang="en-US" sz="1600" dirty="0"/>
              <a:t> EU level target 30% set-aside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u="sng" dirty="0"/>
              <a:t>Protect30_country:</a:t>
            </a:r>
            <a:r>
              <a:rPr lang="en-US" sz="1600" dirty="0"/>
              <a:t> for each country 30% set-aside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u="sng" dirty="0"/>
              <a:t>Protect30_grid:</a:t>
            </a:r>
            <a:r>
              <a:rPr lang="en-US" sz="1600" dirty="0"/>
              <a:t> for each grid level 30% set-aside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u="sng" dirty="0"/>
              <a:t>set-aside management</a:t>
            </a:r>
            <a:r>
              <a:rPr lang="en-US" sz="1600" dirty="0"/>
              <a:t>= strict protection, no harvest or removal of trees allowed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u="sng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u="sng" dirty="0"/>
              <a:t>close-to-nature management</a:t>
            </a:r>
            <a:r>
              <a:rPr lang="en-US" sz="1600" dirty="0"/>
              <a:t>=Retention forestry which decrease availability of merchantable roundwood (=growing stock) 50% relative to intensive management.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                       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0A5E-193D-8A4B-90FC-8037730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9726" y="858948"/>
            <a:ext cx="4258202" cy="54938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1) </a:t>
            </a:r>
            <a:r>
              <a:rPr lang="en-US" sz="1400" u="sng" dirty="0"/>
              <a:t>Global forest management map </a:t>
            </a:r>
            <a:r>
              <a:rPr lang="en-US" sz="1400" dirty="0"/>
              <a:t>100x100 m resolution based on remote sensing data (</a:t>
            </a:r>
            <a:r>
              <a:rPr lang="en-US" sz="1400" dirty="0" err="1"/>
              <a:t>Lesiv</a:t>
            </a:r>
            <a:r>
              <a:rPr lang="en-US" sz="1400" dirty="0"/>
              <a:t> et al. 2021) (</a:t>
            </a:r>
            <a:r>
              <a:rPr lang="en-US" sz="1400" dirty="0">
                <a:hlinkClick r:id="rId3"/>
              </a:rPr>
              <a:t>https://zenodo.org/record/4541513#.YRKilIgzaUl</a:t>
            </a:r>
            <a:r>
              <a:rPr lang="en-US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2) </a:t>
            </a:r>
            <a:r>
              <a:rPr lang="en-US" sz="1400" u="sng" dirty="0"/>
              <a:t>Global map of important biodiversity, carbon  and water areas</a:t>
            </a:r>
            <a:r>
              <a:rPr lang="en-US" sz="1400" dirty="0"/>
              <a:t> in 10x10  km resolution based on different remote sensing/ground observation data (Jung et. al 2021) (</a:t>
            </a:r>
            <a:r>
              <a:rPr lang="en-US" sz="1400" dirty="0">
                <a:hlinkClick r:id="rId4"/>
              </a:rPr>
              <a:t>https://www.biorxiv.org/content/10.1101/2020.04.16.021444v1.full</a:t>
            </a:r>
            <a:r>
              <a:rPr lang="en-US" sz="1400" dirty="0"/>
              <a:t> 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3) </a:t>
            </a:r>
            <a:r>
              <a:rPr lang="en-US" sz="1400" u="sng" dirty="0"/>
              <a:t>World Database of Protected Area</a:t>
            </a:r>
            <a:r>
              <a:rPr lang="en-US" sz="1400" dirty="0"/>
              <a:t> (WDPA):   global protected area map up to 100x100m resolution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(</a:t>
            </a:r>
            <a:r>
              <a:rPr lang="en-US" sz="1400" dirty="0">
                <a:hlinkClick r:id="rId5"/>
              </a:rPr>
              <a:t>https://www.protectedplanet.net/en</a:t>
            </a:r>
            <a:r>
              <a:rPr lang="en-US" sz="1400" dirty="0"/>
              <a:t>)          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1C8E101D-3D7F-4658-90AA-B341FF4CA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060" y="858948"/>
            <a:ext cx="4378974" cy="1640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718061" y="6352806"/>
            <a:ext cx="20574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838B0777-827F-8D42-90B1-61394C340E6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034" y="262270"/>
            <a:ext cx="8243316" cy="5966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Forest management and biodiversity maps used in the model</a:t>
            </a:r>
          </a:p>
        </p:txBody>
      </p:sp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5371D902-A55F-464F-BF3C-DF4C4EB385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7128" y="2734812"/>
            <a:ext cx="4378974" cy="1740390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FBEDC9B2-6328-4798-BEC5-46814C6E51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928" y="4785776"/>
            <a:ext cx="4546595" cy="17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3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61" y="140071"/>
            <a:ext cx="8097532" cy="86227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Biodiversity leakages outside EU        </a:t>
            </a:r>
            <a:br>
              <a:rPr lang="en-US" sz="2000" dirty="0"/>
            </a:br>
            <a:endParaRPr lang="en-US" sz="13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D2B7918-7794-1329-5FA9-310F4D909E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18061" y="940526"/>
            <a:ext cx="7922327" cy="52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1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61" y="140071"/>
            <a:ext cx="8097532" cy="86227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Documentation of GLOBIOM-forest       </a:t>
            </a:r>
            <a:br>
              <a:rPr lang="en-US" sz="2000" dirty="0"/>
            </a:br>
            <a:endParaRPr lang="en-US" sz="13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CCDCA-5186-319F-65AA-FED1D72B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2" y="870857"/>
            <a:ext cx="10549128" cy="536448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iiasa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GLOBIOM_forest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E316F-171B-317E-A126-9938092BF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10" y="1566153"/>
            <a:ext cx="10138033" cy="49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61" y="140071"/>
            <a:ext cx="8097532" cy="862271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1. EU roundwood harvests and forest carbon sink under different implementations of 30% protection target   </a:t>
            </a:r>
            <a:br>
              <a:rPr lang="en-US" sz="2000" dirty="0"/>
            </a:br>
            <a:endParaRPr lang="en-US" sz="13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A93D451-1065-4AE4-800A-3C5A54782C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475910"/>
              </p:ext>
            </p:extLst>
          </p:nvPr>
        </p:nvGraphicFramePr>
        <p:xfrm>
          <a:off x="6310009" y="1274324"/>
          <a:ext cx="4760068" cy="4839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32B88F1-AE5C-4F3E-AEEF-62110D8F7C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7257407"/>
              </p:ext>
            </p:extLst>
          </p:nvPr>
        </p:nvGraphicFramePr>
        <p:xfrm>
          <a:off x="361951" y="1274324"/>
          <a:ext cx="5734050" cy="4839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5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61" y="140071"/>
            <a:ext cx="8097532" cy="862271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2. EU netexports and harvest/carbon leakages to outside EU   </a:t>
            </a:r>
            <a:br>
              <a:rPr lang="en-US" sz="2000" dirty="0"/>
            </a:br>
            <a:endParaRPr lang="en-US" sz="13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FEE6F9-FF1A-4963-B1CA-07529702D0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9173574"/>
              </p:ext>
            </p:extLst>
          </p:nvPr>
        </p:nvGraphicFramePr>
        <p:xfrm>
          <a:off x="4186082" y="1323606"/>
          <a:ext cx="3161489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AD6AC81-9E41-4F41-ACAB-A243773F9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829549"/>
              </p:ext>
            </p:extLst>
          </p:nvPr>
        </p:nvGraphicFramePr>
        <p:xfrm>
          <a:off x="8005863" y="1254867"/>
          <a:ext cx="3161489" cy="4902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90D4B50-7FF1-417F-9D60-D32A350E82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718385"/>
              </p:ext>
            </p:extLst>
          </p:nvPr>
        </p:nvGraphicFramePr>
        <p:xfrm>
          <a:off x="547332" y="1254867"/>
          <a:ext cx="3287951" cy="519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1466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61" y="140071"/>
            <a:ext cx="8097532" cy="862271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3. EU forest management areas (leakage to unprotected area)     </a:t>
            </a:r>
            <a:br>
              <a:rPr lang="en-US" sz="2000" dirty="0"/>
            </a:br>
            <a:endParaRPr lang="en-US" sz="13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19B512-2E05-413E-860A-77DBB6EEBAC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6709218"/>
              </p:ext>
            </p:extLst>
          </p:nvPr>
        </p:nvGraphicFramePr>
        <p:xfrm>
          <a:off x="361951" y="1099226"/>
          <a:ext cx="3140006" cy="501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86FFFCC-4251-4AA1-8189-66C96CA3CF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425942"/>
              </p:ext>
            </p:extLst>
          </p:nvPr>
        </p:nvGraphicFramePr>
        <p:xfrm>
          <a:off x="3887214" y="1099226"/>
          <a:ext cx="3140006" cy="5014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3867728-C599-4D72-A40E-BFBB7D361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577970"/>
              </p:ext>
            </p:extLst>
          </p:nvPr>
        </p:nvGraphicFramePr>
        <p:xfrm>
          <a:off x="7237176" y="1099226"/>
          <a:ext cx="3140006" cy="5014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0407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61" y="140071"/>
            <a:ext cx="8097532" cy="86227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4. EU feedstock substitution (leakage to agriculture sector)      </a:t>
            </a:r>
            <a:br>
              <a:rPr lang="en-US" sz="2000" dirty="0"/>
            </a:br>
            <a:endParaRPr lang="en-US" sz="13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F9A4C7-0AC6-D143-6D2A-A4D08665AD0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8475035"/>
              </p:ext>
            </p:extLst>
          </p:nvPr>
        </p:nvGraphicFramePr>
        <p:xfrm>
          <a:off x="361951" y="1762125"/>
          <a:ext cx="440460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2B88F1-AE5C-4F3E-AEEF-62110D8F7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818721"/>
              </p:ext>
            </p:extLst>
          </p:nvPr>
        </p:nvGraphicFramePr>
        <p:xfrm>
          <a:off x="5729591" y="1762125"/>
          <a:ext cx="5426489" cy="4317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406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61" y="140071"/>
            <a:ext cx="8097532" cy="86227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5. Comparison of different leakage effect       </a:t>
            </a:r>
            <a:br>
              <a:rPr lang="en-US" sz="2000" dirty="0"/>
            </a:br>
            <a:endParaRPr lang="en-US" sz="13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2B62875-1016-415B-B6A0-8F9362CC65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810030"/>
              </p:ext>
            </p:extLst>
          </p:nvPr>
        </p:nvGraphicFramePr>
        <p:xfrm>
          <a:off x="361951" y="1118680"/>
          <a:ext cx="2050509" cy="523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6664003-A6EB-4026-A378-E605C2BFF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880607"/>
              </p:ext>
            </p:extLst>
          </p:nvPr>
        </p:nvGraphicFramePr>
        <p:xfrm>
          <a:off x="2675107" y="1118680"/>
          <a:ext cx="2237361" cy="5234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07E5212-8EC2-4865-ABB1-73B3EC147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682387"/>
              </p:ext>
            </p:extLst>
          </p:nvPr>
        </p:nvGraphicFramePr>
        <p:xfrm>
          <a:off x="5175115" y="1118680"/>
          <a:ext cx="2538920" cy="5234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552512E-498B-427B-A1E5-59171D746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571276"/>
              </p:ext>
            </p:extLst>
          </p:nvPr>
        </p:nvGraphicFramePr>
        <p:xfrm>
          <a:off x="7795483" y="1118680"/>
          <a:ext cx="2194824" cy="5234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01877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61" y="140071"/>
            <a:ext cx="8097532" cy="86227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6. Conclusions       </a:t>
            </a:r>
            <a:br>
              <a:rPr lang="en-US" sz="2000" dirty="0"/>
            </a:br>
            <a:endParaRPr lang="en-US" sz="13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CCDCA-5186-319F-65AA-FED1D72B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2" y="1002342"/>
            <a:ext cx="9580541" cy="523299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arenR"/>
            </a:pPr>
            <a:r>
              <a:rPr lang="en-US" dirty="0"/>
              <a:t>Protecting 30% of EU forest area can decrease EU harvests and bioeconomy considerably, which contradicts to other EU sustainability targets </a:t>
            </a:r>
          </a:p>
          <a:p>
            <a:pPr marL="457200" indent="-457200">
              <a:buAutoNum type="arabicParenR"/>
            </a:pPr>
            <a:r>
              <a:rPr lang="en-US" dirty="0"/>
              <a:t>This can be avoided by different adjustment mechanism but leads to lower protection impact and additional leakages to unprotected areas and other sectors </a:t>
            </a:r>
          </a:p>
          <a:p>
            <a:pPr marL="457200" indent="-457200">
              <a:buAutoNum type="arabicParenR"/>
            </a:pPr>
            <a:r>
              <a:rPr lang="en-US" dirty="0"/>
              <a:t>EU should consider carefully its priorities in nature conservation, climate mitigation, and bioeconomy</a:t>
            </a:r>
          </a:p>
          <a:p>
            <a:r>
              <a:rPr lang="en-US" dirty="0"/>
              <a:t>     -</a:t>
            </a:r>
            <a:r>
              <a:rPr lang="en-US" u="sng" dirty="0"/>
              <a:t>option 1</a:t>
            </a:r>
            <a:r>
              <a:rPr lang="en-US" dirty="0"/>
              <a:t>: protection without adjustments (bioeconomy↓, </a:t>
            </a:r>
          </a:p>
          <a:p>
            <a:r>
              <a:rPr lang="en-US" dirty="0"/>
              <a:t>      leakages to other regions↑) </a:t>
            </a:r>
          </a:p>
          <a:p>
            <a:r>
              <a:rPr lang="en-US" dirty="0"/>
              <a:t>     -</a:t>
            </a:r>
            <a:r>
              <a:rPr lang="en-US" u="sng" dirty="0"/>
              <a:t>option 2</a:t>
            </a:r>
            <a:r>
              <a:rPr lang="en-US" dirty="0"/>
              <a:t>: protection with adjustments  (bioeconomy↑,</a:t>
            </a:r>
          </a:p>
          <a:p>
            <a:r>
              <a:rPr lang="en-US" dirty="0"/>
              <a:t>      leakages to other regions↓, leakages to unprotected areas ↑,leakages </a:t>
            </a:r>
          </a:p>
          <a:p>
            <a:r>
              <a:rPr lang="en-US" dirty="0"/>
              <a:t>      to other sectors↑, protection impact↓) </a:t>
            </a:r>
          </a:p>
          <a:p>
            <a:r>
              <a:rPr lang="en-US" dirty="0"/>
              <a:t> </a:t>
            </a:r>
          </a:p>
          <a:p>
            <a:r>
              <a:rPr lang="en-US" sz="2400" dirty="0">
                <a:solidFill>
                  <a:srgbClr val="0070C0"/>
                </a:solidFill>
                <a:latin typeface="Lato"/>
              </a:rPr>
              <a:t>                                                             </a:t>
            </a:r>
            <a:r>
              <a:rPr lang="en-US" sz="2800" dirty="0">
                <a:solidFill>
                  <a:srgbClr val="00579C"/>
                </a:solidFill>
              </a:rPr>
              <a:t>Thank you !      </a:t>
            </a:r>
          </a:p>
        </p:txBody>
      </p:sp>
    </p:spTree>
    <p:extLst>
      <p:ext uri="{BB962C8B-B14F-4D97-AF65-F5344CB8AC3E}">
        <p14:creationId xmlns:p14="http://schemas.microsoft.com/office/powerpoint/2010/main" val="198520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2D-E41E-7D4D-903C-9CBFC3E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61" y="140071"/>
            <a:ext cx="8097532" cy="86227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Age-class dynamics in GLOBIOM-forest       </a:t>
            </a:r>
            <a:br>
              <a:rPr lang="en-US" sz="2000" dirty="0"/>
            </a:br>
            <a:endParaRPr lang="en-US" sz="13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CCDCA-5186-319F-65AA-FED1D72B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705394"/>
            <a:ext cx="10746275" cy="6012535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-biophysical data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biomass stocks, rotation times and growth functions)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G4M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Kinderman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2006)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-initial age-class areas on Besnard et al. (2021) 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-initial age-classes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calibrated to match FRA (2020) country level data on forest areas and biomass stocks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-different managements have different dynamics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-recursive dynamics: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harvest ≤ increment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harvested age-classes ≤  rotation time 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BEC7E-2591-F76A-6FFB-1ECC0E14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90" y="1498060"/>
            <a:ext cx="2305858" cy="1809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CFE61-31A7-4DFC-6150-1AC00E508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425" y="1498061"/>
            <a:ext cx="2639575" cy="1809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B24315-963B-F36E-AFD9-99FE8AC8B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477" y="1420238"/>
            <a:ext cx="2334613" cy="1887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BEEFF9-FCD8-913D-278D-48283C6BB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217" y="3774035"/>
            <a:ext cx="5157017" cy="28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0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7D0421-FBAC-44F7-9BEB-4FF95851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3" y="334840"/>
            <a:ext cx="9051720" cy="341632"/>
          </a:xfrm>
        </p:spPr>
        <p:txBody>
          <a:bodyPr/>
          <a:lstStyle/>
          <a:p>
            <a:r>
              <a:rPr lang="en-US" sz="1800" dirty="0"/>
              <a:t>EU age-class dynamics in baseline (harvests: 502 Mm3 in 2020 -&gt; 670 Mm3 in 2100)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0A5E-193D-8A4B-90FC-8037730C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1273" y="1023457"/>
            <a:ext cx="2745087" cy="515084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/>
              <a:t>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100F-A867-1645-B9D3-8E6CFF5DD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3428F12-DD33-4804-8584-0F1A39ADD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142854"/>
              </p:ext>
            </p:extLst>
          </p:nvPr>
        </p:nvGraphicFramePr>
        <p:xfrm>
          <a:off x="606803" y="998289"/>
          <a:ext cx="3017241" cy="5176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9BEEE3B-F322-4309-A865-C265B65F55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644935"/>
              </p:ext>
            </p:extLst>
          </p:nvPr>
        </p:nvGraphicFramePr>
        <p:xfrm>
          <a:off x="3707934" y="998289"/>
          <a:ext cx="3248426" cy="5201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33251F8-0615-48FD-811F-F3C4972936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801859"/>
              </p:ext>
            </p:extLst>
          </p:nvPr>
        </p:nvGraphicFramePr>
        <p:xfrm>
          <a:off x="7281643" y="998288"/>
          <a:ext cx="3017241" cy="5201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6419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54A1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C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7EED3E8-A687-2F4D-BFC5-2EFF8FD9AE8A}" vid="{91757D9B-40DF-8E4C-94A3-5CC38E39487C}"/>
    </a:ext>
  </a:extLst>
</a:theme>
</file>

<file path=ppt/theme/theme2.xml><?xml version="1.0" encoding="utf-8"?>
<a:theme xmlns:a="http://schemas.openxmlformats.org/drawingml/2006/main" name="IIASA alternatives">
  <a:themeElements>
    <a:clrScheme name="Custom 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7EED3E8-A687-2F4D-BFC5-2EFF8FD9AE8A}" vid="{743B7EA2-E18F-B341-AA52-D407FFF34DD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E5D021178B04082DE841A61810ABC" ma:contentTypeVersion="6" ma:contentTypeDescription="Create a new document." ma:contentTypeScope="" ma:versionID="bf37d4ac1dddfc53a56261334840b7df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749ef8e9-4186-4c55-b2d4-b1c3f2fa9400" targetNamespace="http://schemas.microsoft.com/office/2006/metadata/properties" ma:root="true" ma:fieldsID="382a45c066b9cd32e8d486b5ba424e80" ns2:_="" ns3:_="" ns4:_="">
    <xsd:import namespace="0689c177-5e19-464b-8532-40aa8fde3a94"/>
    <xsd:import namespace="06814371-4dd9-40ea-9cc7-40b39613c6ae"/>
    <xsd:import namespace="749ef8e9-4186-4c55-b2d4-b1c3f2fa94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f8e9-4186-4c55-b2d4-b1c3f2fa9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T2EJA6NA5JU7-1903484182-113</_dlc_DocId>
    <_dlc_DocIdUrl xmlns="06814371-4dd9-40ea-9cc7-40b39613c6ae">
      <Url>https://iiasahub.sharepoint.com/sites/intranet/ercl/_layouts/15/DocIdRedir.aspx?ID=T2EJA6NA5JU7-1903484182-113</Url>
      <Description>T2EJA6NA5JU7-1903484182-113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961F14-CA64-4A5B-8D0E-270958149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749ef8e9-4186-4c55-b2d4-b1c3f2fa9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D93C57-A7ED-44E6-88BF-DA3984EE19E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6814371-4dd9-40ea-9cc7-40b39613c6ae"/>
    <ds:schemaRef ds:uri="http://purl.org/dc/terms/"/>
    <ds:schemaRef ds:uri="http://schemas.openxmlformats.org/package/2006/metadata/core-properties"/>
    <ds:schemaRef ds:uri="749ef8e9-4186-4c55-b2d4-b1c3f2fa9400"/>
    <ds:schemaRef ds:uri="0689c177-5e19-464b-8532-40aa8fde3a9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0542633-460B-4F10-AED0-D9CC98DDA49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1295</Words>
  <Application>Microsoft Office PowerPoint</Application>
  <PresentationFormat>Widescreen</PresentationFormat>
  <Paragraphs>165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Lato</vt:lpstr>
      <vt:lpstr>Tahoma</vt:lpstr>
      <vt:lpstr>Times New Roman</vt:lpstr>
      <vt:lpstr>Wingdings</vt:lpstr>
      <vt:lpstr>Office Theme</vt:lpstr>
      <vt:lpstr>IIASA alternatives</vt:lpstr>
      <vt:lpstr>EU forest area protection and different adjustments mechanism  Pekka Lauri1,*, Fulvio Di Fulvio 1, Mykola Gusti1, Andrey Lessa Derci Augustynczik1 1) International Institute for Applied Systems Analysis (IIASA), Schlossplatz 1, A-2361 Laxenburg, Austria *) Corresponding author, pekka.lauri@iiasa.ac.at</vt:lpstr>
      <vt:lpstr>1. EU roundwood harvests and forest carbon sink under different implementations of 30% protection target    </vt:lpstr>
      <vt:lpstr>2. EU netexports and harvest/carbon leakages to outside EU    </vt:lpstr>
      <vt:lpstr>3. EU forest management areas (leakage to unprotected area)      </vt:lpstr>
      <vt:lpstr>4. EU feedstock substitution (leakage to agriculture sector)       </vt:lpstr>
      <vt:lpstr>5. Comparison of different leakage effect        </vt:lpstr>
      <vt:lpstr>6. Conclusions        </vt:lpstr>
      <vt:lpstr>Age-class dynamics in GLOBIOM-forest        </vt:lpstr>
      <vt:lpstr>EU age-class dynamics in baseline (harvests: 502 Mm3 in 2020 -&gt; 670 Mm3 in 2100)    </vt:lpstr>
      <vt:lpstr>Different forest managements and protection practices          </vt:lpstr>
      <vt:lpstr>Spatial allocation of protected areas    </vt:lpstr>
      <vt:lpstr>EU FOREST AREA PROTECTION SCENARIOS     </vt:lpstr>
      <vt:lpstr>Forest management and biodiversity maps used in the model</vt:lpstr>
      <vt:lpstr>Biodiversity leakages outside EU         </vt:lpstr>
      <vt:lpstr>Documentation of GLOBIOM-forest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Downscaling of land-use data by using economic optimization (=solve GLOBIOM with higher resolution)</dc:title>
  <dc:creator>LAURI Pekka</dc:creator>
  <cp:lastModifiedBy>LAURI Pekka</cp:lastModifiedBy>
  <cp:revision>110</cp:revision>
  <dcterms:created xsi:type="dcterms:W3CDTF">2020-12-05T14:52:13Z</dcterms:created>
  <dcterms:modified xsi:type="dcterms:W3CDTF">2023-09-05T15:57:02Z</dcterms:modified>
</cp:coreProperties>
</file>