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73b8d73379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3b8d7337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82e35c0946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82e35c094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82e35c0946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82e35c094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82e35c0946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82e35c094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73b8d73379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3b8d7337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82e35c0946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82e35c094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82e35c0946_0_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82e35c0946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73b8d73379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3b8d7337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73b8d73379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73b8d7337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82e35c0946_0_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82e35c0946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82e35c0946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82e35c094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73b8d7337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73b8d733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73b8d73379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73b8d7337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82e35c0946_0_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82e35c0946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82e35c0946_0_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82e35c0946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82e35c0946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2e35c094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82e35c094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82e35c09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73b8d73379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73b8d7337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82e35c0946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82e35c094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dk1"/>
              </a:buClr>
              <a:buSzPts val="2400"/>
              <a:buNone/>
              <a:defRPr sz="24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0" name="Google Shape;70;p11"/>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6" name="Google Shape;76;p12"/>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7" name="Shape 17"/>
        <p:cNvGrpSpPr/>
        <p:nvPr/>
      </p:nvGrpSpPr>
      <p:grpSpPr>
        <a:xfrm>
          <a:off x="0" y="0"/>
          <a:ext cx="0" cy="0"/>
          <a:chOff x="0" y="0"/>
          <a:chExt cx="0" cy="0"/>
        </a:xfrm>
      </p:grpSpPr>
      <p:sp>
        <p:nvSpPr>
          <p:cNvPr id="18" name="Google Shape;18;p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 name="Google Shape;19;p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 name="Google Shape;20;p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 name="Google Shape;23;p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4" name="Google Shape;24;p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5" name="Google Shape;25;p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 name="Google Shape;26;p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9" name="Google Shape;29;p5"/>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rgbClr val="888888"/>
              </a:buClr>
              <a:buSzPts val="2400"/>
              <a:buNone/>
              <a:defRPr sz="2400">
                <a:solidFill>
                  <a:srgbClr val="888888"/>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1" name="Google Shape;31;p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2" name="Google Shape;32;p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5" name="Google Shape;35;p6"/>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6" name="Google Shape;36;p6"/>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7" name="Google Shape;37;p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8" name="Google Shape;38;p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9" name="Google Shape;39;p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2" name="Google Shape;42;p7"/>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43" name="Google Shape;43;p7"/>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44" name="Google Shape;44;p7"/>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45" name="Google Shape;45;p7"/>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46" name="Google Shape;46;p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7" name="Google Shape;47;p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8" name="Google Shape;48;p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1" name="Google Shape;51;p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Autofit/>
          </a:bodyPr>
          <a:lstStyle>
            <a:lvl1pPr indent="-431800" lvl="0" marL="457200" rtl="0" algn="l">
              <a:lnSpc>
                <a:spcPct val="90000"/>
              </a:lnSpc>
              <a:spcBef>
                <a:spcPts val="10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3" name="Google Shape;63;p10"/>
          <p:cNvSpPr/>
          <p:nvPr>
            <p:ph idx="2" type="pic"/>
          </p:nvPr>
        </p:nvSpPr>
        <p:spPr>
          <a:xfrm>
            <a:off x="5183188" y="987425"/>
            <a:ext cx="6172200" cy="48735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4.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3" name="Shape 83"/>
        <p:cNvGrpSpPr/>
        <p:nvPr/>
      </p:nvGrpSpPr>
      <p:grpSpPr>
        <a:xfrm>
          <a:off x="0" y="0"/>
          <a:ext cx="0" cy="0"/>
          <a:chOff x="0" y="0"/>
          <a:chExt cx="0" cy="0"/>
        </a:xfrm>
      </p:grpSpPr>
      <p:pic>
        <p:nvPicPr>
          <p:cNvPr id="84" name="Google Shape;84;p13"/>
          <p:cNvPicPr preferRelativeResize="0"/>
          <p:nvPr/>
        </p:nvPicPr>
        <p:blipFill rotWithShape="1">
          <a:blip r:embed="rId4">
            <a:alphaModFix/>
          </a:blip>
          <a:srcRect b="0" l="0" r="0" t="0"/>
          <a:stretch/>
        </p:blipFill>
        <p:spPr>
          <a:xfrm>
            <a:off x="183758" y="304141"/>
            <a:ext cx="5119762" cy="2877306"/>
          </a:xfrm>
          <a:prstGeom prst="rect">
            <a:avLst/>
          </a:prstGeom>
          <a:noFill/>
          <a:ln>
            <a:noFill/>
          </a:ln>
        </p:spPr>
      </p:pic>
      <p:sp>
        <p:nvSpPr>
          <p:cNvPr id="85" name="Google Shape;85;p13"/>
          <p:cNvSpPr txBox="1"/>
          <p:nvPr/>
        </p:nvSpPr>
        <p:spPr>
          <a:xfrm>
            <a:off x="5303520" y="304141"/>
            <a:ext cx="4378827"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5400">
                <a:solidFill>
                  <a:schemeClr val="dk1"/>
                </a:solidFill>
                <a:latin typeface="Calibri"/>
                <a:ea typeface="Calibri"/>
                <a:cs typeface="Calibri"/>
                <a:sym typeface="Calibri"/>
              </a:rPr>
              <a:t>HACK WITH IIC</a:t>
            </a:r>
            <a:r>
              <a:rPr b="1" i="0" lang="en-US" sz="5400" u="none" cap="none" strike="noStrike">
                <a:solidFill>
                  <a:schemeClr val="dk1"/>
                </a:solidFill>
                <a:latin typeface="Calibri"/>
                <a:ea typeface="Calibri"/>
                <a:cs typeface="Calibri"/>
                <a:sym typeface="Calibri"/>
              </a:rPr>
              <a:t> </a:t>
            </a:r>
            <a:endParaRPr b="1" sz="5400">
              <a:solidFill>
                <a:schemeClr val="dk1"/>
              </a:solidFill>
              <a:latin typeface="Calibri"/>
              <a:ea typeface="Calibri"/>
              <a:cs typeface="Calibri"/>
              <a:sym typeface="Calibri"/>
            </a:endParaRPr>
          </a:p>
        </p:txBody>
      </p:sp>
      <p:sp>
        <p:nvSpPr>
          <p:cNvPr id="86" name="Google Shape;86;p13"/>
          <p:cNvSpPr txBox="1"/>
          <p:nvPr/>
        </p:nvSpPr>
        <p:spPr>
          <a:xfrm>
            <a:off x="183758" y="3896751"/>
            <a:ext cx="7630604" cy="120032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600">
                <a:solidFill>
                  <a:schemeClr val="lt1"/>
                </a:solidFill>
                <a:latin typeface="Calibri"/>
                <a:ea typeface="Calibri"/>
                <a:cs typeface="Calibri"/>
                <a:sym typeface="Calibri"/>
              </a:rPr>
              <a:t>AN ALTERNATIVE LEARNING ENVIRONMENT FOR STUDENTS </a:t>
            </a:r>
            <a:endParaRPr/>
          </a:p>
        </p:txBody>
      </p:sp>
      <p:sp>
        <p:nvSpPr>
          <p:cNvPr id="87" name="Google Shape;87;p13"/>
          <p:cNvSpPr txBox="1"/>
          <p:nvPr/>
        </p:nvSpPr>
        <p:spPr>
          <a:xfrm>
            <a:off x="5997402" y="4909625"/>
            <a:ext cx="4094069" cy="138499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lt1"/>
                </a:solidFill>
                <a:latin typeface="Calibri"/>
                <a:ea typeface="Calibri"/>
                <a:cs typeface="Calibri"/>
                <a:sym typeface="Calibri"/>
              </a:rPr>
              <a:t>By-</a:t>
            </a:r>
            <a:endParaRPr b="1" sz="2800">
              <a:solidFill>
                <a:schemeClr val="lt1"/>
              </a:solidFill>
              <a:latin typeface="Calibri"/>
              <a:ea typeface="Calibri"/>
              <a:cs typeface="Calibri"/>
              <a:sym typeface="Calibri"/>
            </a:endParaRPr>
          </a:p>
          <a:p>
            <a:pPr indent="-457200" lvl="0" marL="457200" marR="0" rtl="0" algn="l">
              <a:spcBef>
                <a:spcPts val="0"/>
              </a:spcBef>
              <a:spcAft>
                <a:spcPts val="0"/>
              </a:spcAft>
              <a:buClr>
                <a:schemeClr val="lt1"/>
              </a:buClr>
              <a:buSzPts val="2800"/>
              <a:buFont typeface="Noto Sans Symbols"/>
              <a:buChar char="✔"/>
            </a:pPr>
            <a:r>
              <a:rPr b="1" lang="en-US" sz="2800">
                <a:solidFill>
                  <a:schemeClr val="lt1"/>
                </a:solidFill>
                <a:latin typeface="Calibri"/>
                <a:ea typeface="Calibri"/>
                <a:cs typeface="Calibri"/>
                <a:sym typeface="Calibri"/>
              </a:rPr>
              <a:t>SIDDHARTH MOHANTY</a:t>
            </a:r>
            <a:endParaRPr/>
          </a:p>
          <a:p>
            <a:pPr indent="-457200" lvl="0" marL="457200" marR="0" rtl="0" algn="l">
              <a:spcBef>
                <a:spcPts val="0"/>
              </a:spcBef>
              <a:spcAft>
                <a:spcPts val="0"/>
              </a:spcAft>
              <a:buClr>
                <a:schemeClr val="lt1"/>
              </a:buClr>
              <a:buSzPts val="2800"/>
              <a:buFont typeface="Noto Sans Symbols"/>
              <a:buChar char="✔"/>
            </a:pPr>
            <a:r>
              <a:rPr b="1" lang="en-US" sz="2800">
                <a:solidFill>
                  <a:schemeClr val="lt1"/>
                </a:solidFill>
                <a:latin typeface="Calibri"/>
                <a:ea typeface="Calibri"/>
                <a:cs typeface="Calibri"/>
                <a:sym typeface="Calibri"/>
              </a:rPr>
              <a:t>SUDHANSU PANIGRAHI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34" name="Shape 134"/>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pic>
        <p:nvPicPr>
          <p:cNvPr id="139" name="Google Shape;139;p23"/>
          <p:cNvPicPr preferRelativeResize="0"/>
          <p:nvPr/>
        </p:nvPicPr>
        <p:blipFill>
          <a:blip r:embed="rId3">
            <a:alphaModFix/>
          </a:blip>
          <a:stretch>
            <a:fillRect/>
          </a:stretch>
        </p:blipFill>
        <p:spPr>
          <a:xfrm>
            <a:off x="0" y="0"/>
            <a:ext cx="12192001" cy="68579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p24"/>
          <p:cNvSpPr txBox="1"/>
          <p:nvPr/>
        </p:nvSpPr>
        <p:spPr>
          <a:xfrm>
            <a:off x="170600" y="187650"/>
            <a:ext cx="11907600" cy="658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 </a:t>
            </a:r>
            <a:r>
              <a:rPr lang="en-US" sz="3000">
                <a:solidFill>
                  <a:schemeClr val="accent1"/>
                </a:solidFill>
                <a:latin typeface="Calibri"/>
                <a:ea typeface="Calibri"/>
                <a:cs typeface="Calibri"/>
                <a:sym typeface="Calibri"/>
              </a:rPr>
              <a:t>EXPLANATION TO THE ABOVE SLIDE :</a:t>
            </a:r>
            <a:endParaRPr sz="3000">
              <a:solidFill>
                <a:schemeClr val="accent1"/>
              </a:solidFill>
              <a:latin typeface="Calibri"/>
              <a:ea typeface="Calibri"/>
              <a:cs typeface="Calibri"/>
              <a:sym typeface="Calibri"/>
            </a:endParaRPr>
          </a:p>
          <a:p>
            <a:pPr indent="0" lvl="0" marL="0" rtl="0" algn="l">
              <a:spcBef>
                <a:spcPts val="0"/>
              </a:spcBef>
              <a:spcAft>
                <a:spcPts val="0"/>
              </a:spcAft>
              <a:buNone/>
            </a:pPr>
            <a:r>
              <a:t/>
            </a:r>
            <a:endParaRPr sz="3000">
              <a:latin typeface="Calibri"/>
              <a:ea typeface="Calibri"/>
              <a:cs typeface="Calibri"/>
              <a:sym typeface="Calibri"/>
            </a:endParaRPr>
          </a:p>
          <a:p>
            <a:pPr indent="-381000" lvl="0" marL="457200" rtl="0" algn="l">
              <a:spcBef>
                <a:spcPts val="0"/>
              </a:spcBef>
              <a:spcAft>
                <a:spcPts val="0"/>
              </a:spcAft>
              <a:buClr>
                <a:schemeClr val="lt1"/>
              </a:buClr>
              <a:buSzPts val="2400"/>
              <a:buFont typeface="Calibri"/>
              <a:buChar char="●"/>
            </a:pPr>
            <a:r>
              <a:rPr lang="en-US" sz="2400">
                <a:solidFill>
                  <a:schemeClr val="lt1"/>
                </a:solidFill>
                <a:latin typeface="Calibri"/>
                <a:ea typeface="Calibri"/>
                <a:cs typeface="Calibri"/>
                <a:sym typeface="Calibri"/>
              </a:rPr>
              <a:t>THIS SLIDE BASICALLY CONTAINS THE TOP SORT AFTER OR TRENDING COURSES WHICH WE COULD ADD TO MAKE IT LOOK MORE INTRESTING AND GIVING A GET GO TO THOSE WHO ARE UNSURE ABOUT WHERE TO START BUILDING UP. THIS FEATURE IS SIMILAR TO TRENDING VIDEOS ON YOUTUBE.</a:t>
            </a:r>
            <a:endParaRPr sz="2400">
              <a:solidFill>
                <a:schemeClr val="lt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pic>
        <p:nvPicPr>
          <p:cNvPr id="149" name="Google Shape;149;p25"/>
          <p:cNvPicPr preferRelativeResize="0"/>
          <p:nvPr/>
        </p:nvPicPr>
        <p:blipFill>
          <a:blip r:embed="rId3">
            <a:alphaModFix/>
          </a:blip>
          <a:stretch>
            <a:fillRect/>
          </a:stretch>
        </p:blipFill>
        <p:spPr>
          <a:xfrm>
            <a:off x="0" y="0"/>
            <a:ext cx="12192001" cy="68579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53" name="Shape 153"/>
        <p:cNvGrpSpPr/>
        <p:nvPr/>
      </p:nvGrpSpPr>
      <p:grpSpPr>
        <a:xfrm>
          <a:off x="0" y="0"/>
          <a:ext cx="0" cy="0"/>
          <a:chOff x="0" y="0"/>
          <a:chExt cx="0" cy="0"/>
        </a:xfrm>
      </p:grpSpPr>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57" name="Shape 157"/>
        <p:cNvGrpSpPr/>
        <p:nvPr/>
      </p:nvGrpSpPr>
      <p:grpSpPr>
        <a:xfrm>
          <a:off x="0" y="0"/>
          <a:ext cx="0" cy="0"/>
          <a:chOff x="0" y="0"/>
          <a:chExt cx="0" cy="0"/>
        </a:xfrm>
      </p:grpSpPr>
      <p:sp>
        <p:nvSpPr>
          <p:cNvPr id="158" name="Google Shape;158;p27"/>
          <p:cNvSpPr txBox="1"/>
          <p:nvPr/>
        </p:nvSpPr>
        <p:spPr>
          <a:xfrm>
            <a:off x="0" y="68250"/>
            <a:ext cx="12061200" cy="66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    </a:t>
            </a:r>
            <a:r>
              <a:rPr b="1" lang="en-US" sz="3000">
                <a:latin typeface="Calibri"/>
                <a:ea typeface="Calibri"/>
                <a:cs typeface="Calibri"/>
                <a:sym typeface="Calibri"/>
              </a:rPr>
              <a:t> </a:t>
            </a:r>
            <a:r>
              <a:rPr b="1" lang="en-US" sz="3000">
                <a:solidFill>
                  <a:srgbClr val="4A86E8"/>
                </a:solidFill>
                <a:latin typeface="Calibri"/>
                <a:ea typeface="Calibri"/>
                <a:cs typeface="Calibri"/>
                <a:sym typeface="Calibri"/>
              </a:rPr>
              <a:t>EXPLANATION TO THE ABOVE SLIDE:</a:t>
            </a:r>
            <a:endParaRPr b="1" sz="3000">
              <a:solidFill>
                <a:srgbClr val="4A86E8"/>
              </a:solidFill>
              <a:latin typeface="Calibri"/>
              <a:ea typeface="Calibri"/>
              <a:cs typeface="Calibri"/>
              <a:sym typeface="Calibri"/>
            </a:endParaRPr>
          </a:p>
          <a:p>
            <a:pPr indent="0" lvl="0" marL="0" rtl="0" algn="l">
              <a:spcBef>
                <a:spcPts val="0"/>
              </a:spcBef>
              <a:spcAft>
                <a:spcPts val="0"/>
              </a:spcAft>
              <a:buNone/>
            </a:pPr>
            <a:r>
              <a:rPr b="1" lang="en-US" sz="3000">
                <a:latin typeface="Calibri"/>
                <a:ea typeface="Calibri"/>
                <a:cs typeface="Calibri"/>
                <a:sym typeface="Calibri"/>
              </a:rPr>
              <a:t>   </a:t>
            </a:r>
            <a:endParaRPr b="1" sz="3000">
              <a:latin typeface="Calibri"/>
              <a:ea typeface="Calibri"/>
              <a:cs typeface="Calibri"/>
              <a:sym typeface="Calibri"/>
            </a:endParaRPr>
          </a:p>
          <a:p>
            <a:pPr indent="-381000" lvl="0" marL="457200" rtl="0" algn="l">
              <a:spcBef>
                <a:spcPts val="0"/>
              </a:spcBef>
              <a:spcAft>
                <a:spcPts val="0"/>
              </a:spcAft>
              <a:buClr>
                <a:schemeClr val="lt1"/>
              </a:buClr>
              <a:buSzPts val="2400"/>
              <a:buFont typeface="Calibri"/>
              <a:buChar char="●"/>
            </a:pPr>
            <a:r>
              <a:rPr b="1" lang="en-US" sz="2400">
                <a:solidFill>
                  <a:schemeClr val="lt1"/>
                </a:solidFill>
                <a:latin typeface="Calibri"/>
                <a:ea typeface="Calibri"/>
                <a:cs typeface="Calibri"/>
                <a:sym typeface="Calibri"/>
              </a:rPr>
              <a:t>THIS SLIDE BASICALLY CONTAINS DATA OF UPLOADED VIDEOS,STUDENTS ENROLLED ,COURSES AVAILAIBLE AND ONGOING PROJECTS. THIS COUNT WOULD ADD A GOOD BEAUTIFICATION TO THE WEBSITE AND INFORMATIONS.</a:t>
            </a:r>
            <a:endParaRPr b="1" sz="2400">
              <a:solidFill>
                <a:schemeClr val="lt1"/>
              </a:solidFill>
              <a:latin typeface="Calibri"/>
              <a:ea typeface="Calibri"/>
              <a:cs typeface="Calibri"/>
              <a:sym typeface="Calibri"/>
            </a:endParaRPr>
          </a:p>
          <a:p>
            <a:pPr indent="-381000" lvl="0" marL="457200" rtl="0" algn="l">
              <a:spcBef>
                <a:spcPts val="0"/>
              </a:spcBef>
              <a:spcAft>
                <a:spcPts val="0"/>
              </a:spcAft>
              <a:buClr>
                <a:schemeClr val="lt1"/>
              </a:buClr>
              <a:buSzPts val="2400"/>
              <a:buFont typeface="Calibri"/>
              <a:buChar char="●"/>
            </a:pPr>
            <a:r>
              <a:rPr b="1" lang="en-US" sz="2400">
                <a:solidFill>
                  <a:schemeClr val="lt1"/>
                </a:solidFill>
                <a:latin typeface="Calibri"/>
                <a:ea typeface="Calibri"/>
                <a:cs typeface="Calibri"/>
                <a:sym typeface="Calibri"/>
              </a:rPr>
              <a:t>ANOTHER IMPORTANT FEATURES IS PROJECTS.THIS WOULD ALLOW STUDENTS OF SIMILAR INTREST TO FORM UP AND TAKE UP PAPERS OR PROJECTS FOR RESEARCH OR WORK ON A COMMON GOAL.</a:t>
            </a:r>
            <a:endParaRPr b="1" sz="2400">
              <a:solidFill>
                <a:schemeClr val="lt1"/>
              </a:solidFill>
              <a:latin typeface="Calibri"/>
              <a:ea typeface="Calibri"/>
              <a:cs typeface="Calibri"/>
              <a:sym typeface="Calibri"/>
            </a:endParaRPr>
          </a:p>
          <a:p>
            <a:pPr indent="-381000" lvl="0" marL="457200" rtl="0" algn="l">
              <a:spcBef>
                <a:spcPts val="0"/>
              </a:spcBef>
              <a:spcAft>
                <a:spcPts val="0"/>
              </a:spcAft>
              <a:buClr>
                <a:schemeClr val="lt1"/>
              </a:buClr>
              <a:buSzPts val="2400"/>
              <a:buFont typeface="Calibri"/>
              <a:buChar char="●"/>
            </a:pPr>
            <a:r>
              <a:rPr b="1" lang="en-US" sz="2400">
                <a:solidFill>
                  <a:schemeClr val="lt1"/>
                </a:solidFill>
                <a:latin typeface="Calibri"/>
                <a:ea typeface="Calibri"/>
                <a:cs typeface="Calibri"/>
                <a:sym typeface="Calibri"/>
              </a:rPr>
              <a:t>ADDED TO THAT WE CAN ADD SOME MOTIVATIONAL QUOTES TO GIVE IT A FINENESS LIKE WE HAVE ADDED  UP THERE.</a:t>
            </a:r>
            <a:endParaRPr b="1" sz="2400">
              <a:solidFill>
                <a:schemeClr val="lt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pic>
        <p:nvPicPr>
          <p:cNvPr id="163" name="Google Shape;163;p28"/>
          <p:cNvPicPr preferRelativeResize="0"/>
          <p:nvPr/>
        </p:nvPicPr>
        <p:blipFill>
          <a:blip r:embed="rId3">
            <a:alphaModFix/>
          </a:blip>
          <a:stretch>
            <a:fillRect/>
          </a:stretch>
        </p:blipFill>
        <p:spPr>
          <a:xfrm>
            <a:off x="152400" y="152400"/>
            <a:ext cx="11887202" cy="572604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67" name="Shape 167"/>
        <p:cNvGrpSpPr/>
        <p:nvPr/>
      </p:nvGrpSpPr>
      <p:grpSpPr>
        <a:xfrm>
          <a:off x="0" y="0"/>
          <a:ext cx="0" cy="0"/>
          <a:chOff x="0" y="0"/>
          <a:chExt cx="0" cy="0"/>
        </a:xfrm>
      </p:grpSpPr>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71" name="Shape 171"/>
        <p:cNvGrpSpPr/>
        <p:nvPr/>
      </p:nvGrpSpPr>
      <p:grpSpPr>
        <a:xfrm>
          <a:off x="0" y="0"/>
          <a:ext cx="0" cy="0"/>
          <a:chOff x="0" y="0"/>
          <a:chExt cx="0" cy="0"/>
        </a:xfrm>
      </p:grpSpPr>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75" name="Shape 175"/>
        <p:cNvGrpSpPr/>
        <p:nvPr/>
      </p:nvGrpSpPr>
      <p:grpSpPr>
        <a:xfrm>
          <a:off x="0" y="0"/>
          <a:ext cx="0" cy="0"/>
          <a:chOff x="0" y="0"/>
          <a:chExt cx="0" cy="0"/>
        </a:xfrm>
      </p:grpSpPr>
      <p:sp>
        <p:nvSpPr>
          <p:cNvPr id="176" name="Google Shape;176;p31"/>
          <p:cNvSpPr txBox="1"/>
          <p:nvPr/>
        </p:nvSpPr>
        <p:spPr>
          <a:xfrm>
            <a:off x="307075" y="307075"/>
            <a:ext cx="11464200" cy="622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77" name="Google Shape;177;p31"/>
          <p:cNvSpPr txBox="1"/>
          <p:nvPr/>
        </p:nvSpPr>
        <p:spPr>
          <a:xfrm>
            <a:off x="136475" y="290025"/>
            <a:ext cx="11754000" cy="622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000">
                <a:solidFill>
                  <a:srgbClr val="00FF00"/>
                </a:solidFill>
                <a:latin typeface="Calibri"/>
                <a:ea typeface="Calibri"/>
                <a:cs typeface="Calibri"/>
                <a:sym typeface="Calibri"/>
              </a:rPr>
              <a:t>EXPLANATION TO THE ABOVE SLIDE :</a:t>
            </a:r>
            <a:endParaRPr b="1" sz="3000">
              <a:solidFill>
                <a:srgbClr val="00FF00"/>
              </a:solidFill>
              <a:latin typeface="Calibri"/>
              <a:ea typeface="Calibri"/>
              <a:cs typeface="Calibri"/>
              <a:sym typeface="Calibri"/>
            </a:endParaRPr>
          </a:p>
          <a:p>
            <a:pPr indent="-381000" lvl="0" marL="457200" rtl="0" algn="l">
              <a:spcBef>
                <a:spcPts val="0"/>
              </a:spcBef>
              <a:spcAft>
                <a:spcPts val="0"/>
              </a:spcAft>
              <a:buClr>
                <a:srgbClr val="00FF00"/>
              </a:buClr>
              <a:buSzPts val="2400"/>
              <a:buFont typeface="Calibri"/>
              <a:buChar char="●"/>
            </a:pPr>
            <a:r>
              <a:t/>
            </a:r>
            <a:endParaRPr b="1" sz="2400">
              <a:solidFill>
                <a:srgbClr val="00FF00"/>
              </a:solidFill>
              <a:latin typeface="Calibri"/>
              <a:ea typeface="Calibri"/>
              <a:cs typeface="Calibri"/>
              <a:sym typeface="Calibri"/>
            </a:endParaRPr>
          </a:p>
          <a:p>
            <a:pPr indent="-381000" lvl="0" marL="457200" rtl="0" algn="l">
              <a:spcBef>
                <a:spcPts val="0"/>
              </a:spcBef>
              <a:spcAft>
                <a:spcPts val="0"/>
              </a:spcAft>
              <a:buClr>
                <a:srgbClr val="00FF00"/>
              </a:buClr>
              <a:buSzPts val="2400"/>
              <a:buFont typeface="Calibri"/>
              <a:buChar char="●"/>
            </a:pPr>
            <a:r>
              <a:rPr b="1" lang="en-US" sz="2400">
                <a:solidFill>
                  <a:srgbClr val="00FF00"/>
                </a:solidFill>
                <a:latin typeface="Calibri"/>
                <a:ea typeface="Calibri"/>
                <a:cs typeface="Calibri"/>
                <a:sym typeface="Calibri"/>
              </a:rPr>
              <a:t>TH</a:t>
            </a:r>
            <a:r>
              <a:rPr b="1" lang="en-US" sz="2400">
                <a:solidFill>
                  <a:srgbClr val="00FF00"/>
                </a:solidFill>
                <a:latin typeface="Calibri"/>
                <a:ea typeface="Calibri"/>
                <a:cs typeface="Calibri"/>
                <a:sym typeface="Calibri"/>
              </a:rPr>
              <a:t>IS BASICALLY TRACKS THE STUDENTS PROGRESS IN TERMS OF HIS ACTIVITIES ON THE SITE.</a:t>
            </a:r>
            <a:endParaRPr b="1" sz="2400">
              <a:solidFill>
                <a:srgbClr val="00FF00"/>
              </a:solidFill>
              <a:latin typeface="Calibri"/>
              <a:ea typeface="Calibri"/>
              <a:cs typeface="Calibri"/>
              <a:sym typeface="Calibri"/>
            </a:endParaRPr>
          </a:p>
          <a:p>
            <a:pPr indent="-381000" lvl="0" marL="457200" rtl="0" algn="l">
              <a:spcBef>
                <a:spcPts val="0"/>
              </a:spcBef>
              <a:spcAft>
                <a:spcPts val="0"/>
              </a:spcAft>
              <a:buClr>
                <a:srgbClr val="00FF00"/>
              </a:buClr>
              <a:buSzPts val="2400"/>
              <a:buFont typeface="Calibri"/>
              <a:buChar char="●"/>
            </a:pPr>
            <a:r>
              <a:rPr b="1" lang="en-US" sz="2400">
                <a:solidFill>
                  <a:srgbClr val="00FF00"/>
                </a:solidFill>
                <a:latin typeface="Calibri"/>
                <a:ea typeface="Calibri"/>
                <a:cs typeface="Calibri"/>
                <a:sym typeface="Calibri"/>
              </a:rPr>
              <a:t>THIS FEATURE WOULD HELP HIM/HER TO COMPARE HIS/HER PROGRESS AND COMPLETE IT WITHIN THE TIME FRAME.</a:t>
            </a:r>
            <a:endParaRPr b="1" sz="2400">
              <a:solidFill>
                <a:srgbClr val="00FF00"/>
              </a:solidFill>
              <a:latin typeface="Calibri"/>
              <a:ea typeface="Calibri"/>
              <a:cs typeface="Calibri"/>
              <a:sym typeface="Calibri"/>
            </a:endParaRPr>
          </a:p>
          <a:p>
            <a:pPr indent="-381000" lvl="0" marL="457200" rtl="0" algn="l">
              <a:spcBef>
                <a:spcPts val="0"/>
              </a:spcBef>
              <a:spcAft>
                <a:spcPts val="0"/>
              </a:spcAft>
              <a:buClr>
                <a:srgbClr val="00FF00"/>
              </a:buClr>
              <a:buSzPts val="2400"/>
              <a:buFont typeface="Calibri"/>
              <a:buChar char="●"/>
            </a:pPr>
            <a:r>
              <a:rPr b="1" lang="en-US" sz="2400">
                <a:solidFill>
                  <a:srgbClr val="00FF00"/>
                </a:solidFill>
                <a:latin typeface="Calibri"/>
                <a:ea typeface="Calibri"/>
                <a:cs typeface="Calibri"/>
                <a:sym typeface="Calibri"/>
              </a:rPr>
              <a:t>THIS ALSO KEEPS TRACK OF THE DAILY ASSIGNMENT COMPLETION PROGRESS</a:t>
            </a:r>
            <a:r>
              <a:rPr b="1" lang="en-US" sz="2400">
                <a:solidFill>
                  <a:srgbClr val="00FF00"/>
                </a:solidFill>
                <a:latin typeface="Calibri"/>
                <a:ea typeface="Calibri"/>
                <a:cs typeface="Calibri"/>
                <a:sym typeface="Calibri"/>
              </a:rPr>
              <a:t>IS PART .</a:t>
            </a:r>
            <a:endParaRPr b="1" sz="2400">
              <a:solidFill>
                <a:srgbClr val="00FF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1" name="Shape 91"/>
        <p:cNvGrpSpPr/>
        <p:nvPr/>
      </p:nvGrpSpPr>
      <p:grpSpPr>
        <a:xfrm>
          <a:off x="0" y="0"/>
          <a:ext cx="0" cy="0"/>
          <a:chOff x="0" y="0"/>
          <a:chExt cx="0" cy="0"/>
        </a:xfrm>
      </p:grpSpPr>
      <p:sp>
        <p:nvSpPr>
          <p:cNvPr id="92" name="Google Shape;92;p14"/>
          <p:cNvSpPr txBox="1"/>
          <p:nvPr/>
        </p:nvSpPr>
        <p:spPr>
          <a:xfrm>
            <a:off x="1223889" y="365760"/>
            <a:ext cx="2611741" cy="70788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4000">
                <a:solidFill>
                  <a:schemeClr val="lt1"/>
                </a:solidFill>
                <a:latin typeface="Calibri"/>
                <a:ea typeface="Calibri"/>
                <a:cs typeface="Calibri"/>
                <a:sym typeface="Calibri"/>
              </a:rPr>
              <a:t>CONTENTS:</a:t>
            </a:r>
            <a:endParaRPr b="1" sz="4000">
              <a:solidFill>
                <a:schemeClr val="lt1"/>
              </a:solidFill>
              <a:latin typeface="Calibri"/>
              <a:ea typeface="Calibri"/>
              <a:cs typeface="Calibri"/>
              <a:sym typeface="Calibri"/>
            </a:endParaRPr>
          </a:p>
        </p:txBody>
      </p:sp>
      <p:sp>
        <p:nvSpPr>
          <p:cNvPr id="93" name="Google Shape;93;p14"/>
          <p:cNvSpPr txBox="1"/>
          <p:nvPr/>
        </p:nvSpPr>
        <p:spPr>
          <a:xfrm>
            <a:off x="900332" y="1378634"/>
            <a:ext cx="5313634" cy="1384995"/>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2800"/>
              <a:buFont typeface="Noto Sans Symbols"/>
              <a:buChar char="⮚"/>
            </a:pPr>
            <a:r>
              <a:rPr b="1" lang="en-US" sz="2800">
                <a:solidFill>
                  <a:schemeClr val="dk1"/>
                </a:solidFill>
                <a:latin typeface="Calibri"/>
                <a:ea typeface="Calibri"/>
                <a:cs typeface="Calibri"/>
                <a:sym typeface="Calibri"/>
              </a:rPr>
              <a:t>INTRODUCTION</a:t>
            </a:r>
            <a:endParaRPr/>
          </a:p>
          <a:p>
            <a:pPr indent="-285750" lvl="0" marL="285750" marR="0" rtl="0" algn="l">
              <a:spcBef>
                <a:spcPts val="0"/>
              </a:spcBef>
              <a:spcAft>
                <a:spcPts val="0"/>
              </a:spcAft>
              <a:buClr>
                <a:schemeClr val="dk1"/>
              </a:buClr>
              <a:buSzPts val="2800"/>
              <a:buFont typeface="Noto Sans Symbols"/>
              <a:buChar char="⮚"/>
            </a:pPr>
            <a:r>
              <a:rPr b="1" lang="en-US" sz="2800">
                <a:solidFill>
                  <a:schemeClr val="dk1"/>
                </a:solidFill>
                <a:latin typeface="Calibri"/>
                <a:ea typeface="Calibri"/>
                <a:cs typeface="Calibri"/>
                <a:sym typeface="Calibri"/>
              </a:rPr>
              <a:t>IMPACT ON GLOBAL EDUCATION</a:t>
            </a:r>
            <a:endParaRPr/>
          </a:p>
          <a:p>
            <a:pPr indent="-285750" lvl="0" marL="285750" marR="0" rtl="0" algn="l">
              <a:spcBef>
                <a:spcPts val="0"/>
              </a:spcBef>
              <a:spcAft>
                <a:spcPts val="0"/>
              </a:spcAft>
              <a:buClr>
                <a:schemeClr val="dk1"/>
              </a:buClr>
              <a:buSzPts val="2800"/>
              <a:buFont typeface="Noto Sans Symbols"/>
              <a:buChar char="⮚"/>
            </a:pPr>
            <a:r>
              <a:rPr b="1" lang="en-US" sz="2800">
                <a:solidFill>
                  <a:schemeClr val="dk1"/>
                </a:solidFill>
                <a:latin typeface="Calibri"/>
                <a:ea typeface="Calibri"/>
                <a:cs typeface="Calibri"/>
                <a:sym typeface="Calibri"/>
              </a:rPr>
              <a:t>PURPOSE OF THE PROJECT</a:t>
            </a:r>
            <a:endParaRPr b="1" sz="2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800"/>
              <a:buFont typeface="Calibri"/>
              <a:buChar char="⮚"/>
            </a:pPr>
            <a:r>
              <a:rPr b="1" lang="en-US" sz="2800">
                <a:solidFill>
                  <a:schemeClr val="dk1"/>
                </a:solidFill>
                <a:latin typeface="Calibri"/>
                <a:ea typeface="Calibri"/>
                <a:cs typeface="Calibri"/>
                <a:sym typeface="Calibri"/>
              </a:rPr>
              <a:t>FEATURES</a:t>
            </a:r>
            <a:endParaRPr b="1" sz="2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800"/>
              <a:buFont typeface="Calibri"/>
              <a:buChar char="⮚"/>
            </a:pPr>
            <a:r>
              <a:rPr b="1" lang="en-US" sz="2800">
                <a:solidFill>
                  <a:schemeClr val="dk1"/>
                </a:solidFill>
                <a:latin typeface="Calibri"/>
                <a:ea typeface="Calibri"/>
                <a:cs typeface="Calibri"/>
                <a:sym typeface="Calibri"/>
              </a:rPr>
              <a:t>CONCLUSION</a:t>
            </a:r>
            <a:endParaRPr b="1" sz="28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pic>
        <p:nvPicPr>
          <p:cNvPr id="182" name="Google Shape;182;p32"/>
          <p:cNvPicPr preferRelativeResize="0"/>
          <p:nvPr/>
        </p:nvPicPr>
        <p:blipFill>
          <a:blip r:embed="rId3">
            <a:alphaModFix/>
          </a:blip>
          <a:stretch>
            <a:fillRect/>
          </a:stretch>
        </p:blipFill>
        <p:spPr>
          <a:xfrm>
            <a:off x="0" y="0"/>
            <a:ext cx="12192001" cy="6858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86" name="Shape 186"/>
        <p:cNvGrpSpPr/>
        <p:nvPr/>
      </p:nvGrpSpPr>
      <p:grpSpPr>
        <a:xfrm>
          <a:off x="0" y="0"/>
          <a:ext cx="0" cy="0"/>
          <a:chOff x="0" y="0"/>
          <a:chExt cx="0" cy="0"/>
        </a:xfrm>
      </p:grpSpPr>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90" name="Shape 190"/>
        <p:cNvGrpSpPr/>
        <p:nvPr/>
      </p:nvGrpSpPr>
      <p:grpSpPr>
        <a:xfrm>
          <a:off x="0" y="0"/>
          <a:ext cx="0" cy="0"/>
          <a:chOff x="0" y="0"/>
          <a:chExt cx="0" cy="0"/>
        </a:xfrm>
      </p:grpSpPr>
      <p:sp>
        <p:nvSpPr>
          <p:cNvPr id="191" name="Google Shape;191;p34"/>
          <p:cNvSpPr txBox="1"/>
          <p:nvPr/>
        </p:nvSpPr>
        <p:spPr>
          <a:xfrm>
            <a:off x="0" y="0"/>
            <a:ext cx="12192000" cy="685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000">
                <a:solidFill>
                  <a:srgbClr val="00FF00"/>
                </a:solidFill>
                <a:latin typeface="Calibri"/>
                <a:ea typeface="Calibri"/>
                <a:cs typeface="Calibri"/>
                <a:sym typeface="Calibri"/>
              </a:rPr>
              <a:t>MANAGING THE DATABASE</a:t>
            </a:r>
            <a:endParaRPr b="1" sz="3000">
              <a:solidFill>
                <a:srgbClr val="00FF00"/>
              </a:solidFill>
              <a:latin typeface="Calibri"/>
              <a:ea typeface="Calibri"/>
              <a:cs typeface="Calibri"/>
              <a:sym typeface="Calibri"/>
            </a:endParaRPr>
          </a:p>
          <a:p>
            <a:pPr indent="0" lvl="0" marL="0" rtl="0" algn="l">
              <a:spcBef>
                <a:spcPts val="0"/>
              </a:spcBef>
              <a:spcAft>
                <a:spcPts val="0"/>
              </a:spcAft>
              <a:buNone/>
            </a:pPr>
            <a:r>
              <a:t/>
            </a:r>
            <a:endParaRPr b="1">
              <a:solidFill>
                <a:srgbClr val="3D85C6"/>
              </a:solidFill>
              <a:latin typeface="Calibri"/>
              <a:ea typeface="Calibri"/>
              <a:cs typeface="Calibri"/>
              <a:sym typeface="Calibri"/>
            </a:endParaRPr>
          </a:p>
          <a:p>
            <a:pPr indent="0" lvl="0" marL="0" rtl="0" algn="l">
              <a:spcBef>
                <a:spcPts val="0"/>
              </a:spcBef>
              <a:spcAft>
                <a:spcPts val="0"/>
              </a:spcAft>
              <a:buNone/>
            </a:pPr>
            <a:r>
              <a:t/>
            </a:r>
            <a:endParaRPr b="1">
              <a:solidFill>
                <a:srgbClr val="3D85C6"/>
              </a:solidFill>
              <a:latin typeface="Calibri"/>
              <a:ea typeface="Calibri"/>
              <a:cs typeface="Calibri"/>
              <a:sym typeface="Calibri"/>
            </a:endParaRPr>
          </a:p>
          <a:p>
            <a:pPr indent="-381000" lvl="0" marL="457200" rtl="0" algn="l">
              <a:spcBef>
                <a:spcPts val="0"/>
              </a:spcBef>
              <a:spcAft>
                <a:spcPts val="0"/>
              </a:spcAft>
              <a:buClr>
                <a:srgbClr val="FFFF00"/>
              </a:buClr>
              <a:buSzPts val="2400"/>
              <a:buFont typeface="Calibri"/>
              <a:buChar char="●"/>
            </a:pPr>
            <a:r>
              <a:rPr b="1" lang="en-US" sz="2400">
                <a:solidFill>
                  <a:srgbClr val="FFFF00"/>
                </a:solidFill>
                <a:latin typeface="Calibri"/>
                <a:ea typeface="Calibri"/>
                <a:cs typeface="Calibri"/>
                <a:sym typeface="Calibri"/>
              </a:rPr>
              <a:t>WE COULD USE CLOUD BASED SERVERS FOR MANAGING OUR  DATABASES BASED ON CATEGORIES OF THE STUDENTS WHICH INCLUDE THE BRANCH THEY HAIL FROM. BUT STILL IT WILL NOT BE SUFFICIENT FOR  FOR THE AMOUNT OF VIDEOS AND DOCUMENTS UPLOADED.</a:t>
            </a:r>
            <a:endParaRPr b="1" sz="2400">
              <a:solidFill>
                <a:srgbClr val="FFFF00"/>
              </a:solidFill>
              <a:latin typeface="Calibri"/>
              <a:ea typeface="Calibri"/>
              <a:cs typeface="Calibri"/>
              <a:sym typeface="Calibri"/>
            </a:endParaRPr>
          </a:p>
          <a:p>
            <a:pPr indent="-381000" lvl="0" marL="457200" rtl="0" algn="l">
              <a:spcBef>
                <a:spcPts val="0"/>
              </a:spcBef>
              <a:spcAft>
                <a:spcPts val="0"/>
              </a:spcAft>
              <a:buClr>
                <a:srgbClr val="FFFF00"/>
              </a:buClr>
              <a:buSzPts val="2400"/>
              <a:buFont typeface="Calibri"/>
              <a:buChar char="●"/>
            </a:pPr>
            <a:r>
              <a:rPr b="1" lang="en-US" sz="2400">
                <a:solidFill>
                  <a:srgbClr val="FFFF00"/>
                </a:solidFill>
                <a:latin typeface="Calibri"/>
                <a:ea typeface="Calibri"/>
                <a:cs typeface="Calibri"/>
                <a:sym typeface="Calibri"/>
              </a:rPr>
              <a:t>SO  FOR VIDEOS WE COULD DO ONE THING THAT UPLOAD VIDEOS ON GOOGLE DRIVE OR DROPBOX AND SEND THE LINK TO THE RESPECTIVE CATEGORIES.BUT STILL THAT WOULD NOT SOLVE OUR SPACE REQUIREMENTS. FOR THAT WE COULD USE YOUTUBE  AND DO THE PROCEDURE AS ABOVE.</a:t>
            </a:r>
            <a:endParaRPr b="1" sz="2400">
              <a:solidFill>
                <a:srgbClr val="FFFF00"/>
              </a:solidFill>
              <a:latin typeface="Calibri"/>
              <a:ea typeface="Calibri"/>
              <a:cs typeface="Calibri"/>
              <a:sym typeface="Calibri"/>
            </a:endParaRPr>
          </a:p>
          <a:p>
            <a:pPr indent="-381000" lvl="0" marL="457200" rtl="0" algn="l">
              <a:spcBef>
                <a:spcPts val="0"/>
              </a:spcBef>
              <a:spcAft>
                <a:spcPts val="0"/>
              </a:spcAft>
              <a:buClr>
                <a:srgbClr val="FFFF00"/>
              </a:buClr>
              <a:buSzPts val="2400"/>
              <a:buFont typeface="Calibri"/>
              <a:buChar char="●"/>
            </a:pPr>
            <a:r>
              <a:rPr b="1" lang="en-US" sz="2400">
                <a:solidFill>
                  <a:srgbClr val="FFFF00"/>
                </a:solidFill>
                <a:latin typeface="Calibri"/>
                <a:ea typeface="Calibri"/>
                <a:cs typeface="Calibri"/>
                <a:sym typeface="Calibri"/>
              </a:rPr>
              <a:t>TO SORT THE LINKS INTO CATEGORIES WE COULD COME UP WITH A VALIDATION FORM ASKING DDETAILS ABOUT THE CATEGORY TO WHICH THIS VIDEO WOULD FIT INTO AND THE UPLOADER DETAILS.</a:t>
            </a:r>
            <a:endParaRPr b="1" sz="2400">
              <a:solidFill>
                <a:srgbClr val="FFFF00"/>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95" name="Shape 195"/>
        <p:cNvGrpSpPr/>
        <p:nvPr/>
      </p:nvGrpSpPr>
      <p:grpSpPr>
        <a:xfrm>
          <a:off x="0" y="0"/>
          <a:ext cx="0" cy="0"/>
          <a:chOff x="0" y="0"/>
          <a:chExt cx="0" cy="0"/>
        </a:xfrm>
      </p:grpSpPr>
      <p:sp>
        <p:nvSpPr>
          <p:cNvPr id="196" name="Google Shape;196;p35"/>
          <p:cNvSpPr txBox="1"/>
          <p:nvPr/>
        </p:nvSpPr>
        <p:spPr>
          <a:xfrm>
            <a:off x="426500" y="392375"/>
            <a:ext cx="11583600" cy="6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600">
                <a:solidFill>
                  <a:srgbClr val="00FF00"/>
                </a:solidFill>
                <a:latin typeface="Calibri"/>
                <a:ea typeface="Calibri"/>
                <a:cs typeface="Calibri"/>
                <a:sym typeface="Calibri"/>
              </a:rPr>
              <a:t>EXPLANATION TO THE ABOVE SLIDE:</a:t>
            </a:r>
            <a:endParaRPr b="1" sz="3600">
              <a:solidFill>
                <a:srgbClr val="00FF00"/>
              </a:solidFill>
              <a:latin typeface="Calibri"/>
              <a:ea typeface="Calibri"/>
              <a:cs typeface="Calibri"/>
              <a:sym typeface="Calibri"/>
            </a:endParaRPr>
          </a:p>
          <a:p>
            <a:pPr indent="0" lvl="0" marL="0" rtl="0" algn="l">
              <a:spcBef>
                <a:spcPts val="0"/>
              </a:spcBef>
              <a:spcAft>
                <a:spcPts val="0"/>
              </a:spcAft>
              <a:buNone/>
            </a:pPr>
            <a:r>
              <a:t/>
            </a:r>
            <a:endParaRPr b="1" sz="3600">
              <a:latin typeface="Calibri"/>
              <a:ea typeface="Calibri"/>
              <a:cs typeface="Calibri"/>
              <a:sym typeface="Calibri"/>
            </a:endParaRPr>
          </a:p>
          <a:p>
            <a:pPr indent="-381000" lvl="0" marL="457200" rtl="0" algn="l">
              <a:spcBef>
                <a:spcPts val="0"/>
              </a:spcBef>
              <a:spcAft>
                <a:spcPts val="0"/>
              </a:spcAft>
              <a:buSzPts val="2400"/>
              <a:buFont typeface="Calibri"/>
              <a:buChar char="●"/>
            </a:pPr>
            <a:r>
              <a:rPr b="1" lang="en-US" sz="2400">
                <a:latin typeface="Calibri"/>
                <a:ea typeface="Calibri"/>
                <a:cs typeface="Calibri"/>
                <a:sym typeface="Calibri"/>
              </a:rPr>
              <a:t>THIS IS JUST THE END OF THE PAGE WHERE YOU CAN FIND THE CONTACT INFORMATIONS AND SUBSCRIPTION TO NEWS LETTERS.</a:t>
            </a:r>
            <a:endParaRPr b="1"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b="1" lang="en-US" sz="2400">
                <a:latin typeface="Calibri"/>
                <a:ea typeface="Calibri"/>
                <a:cs typeface="Calibri"/>
                <a:sym typeface="Calibri"/>
              </a:rPr>
              <a:t>ADDED TO THAT WE CAN ADD OPTIONS TO SHARE THIS WEBSITE ON VARIOUS PLATFORMS LIKE FACEBBOK , TWITTER , PINTREST ETC.</a:t>
            </a:r>
            <a:endParaRPr b="1"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b="1" lang="en-US" sz="2400">
                <a:latin typeface="Calibri"/>
                <a:ea typeface="Calibri"/>
                <a:cs typeface="Calibri"/>
                <a:sym typeface="Calibri"/>
              </a:rPr>
              <a:t>THERE IS ALSO A NAVIGATION COLUMN TO HELP STUDENTS NAVIGATE TO THE TOP OR TO A PARTICULAR PAGE.</a:t>
            </a:r>
            <a:endParaRPr b="1" sz="2400">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00" name="Shape 200"/>
        <p:cNvGrpSpPr/>
        <p:nvPr/>
      </p:nvGrpSpPr>
      <p:grpSpPr>
        <a:xfrm>
          <a:off x="0" y="0"/>
          <a:ext cx="0" cy="0"/>
          <a:chOff x="0" y="0"/>
          <a:chExt cx="0" cy="0"/>
        </a:xfrm>
      </p:grpSpPr>
      <p:sp>
        <p:nvSpPr>
          <p:cNvPr id="201" name="Google Shape;201;p36"/>
          <p:cNvSpPr txBox="1"/>
          <p:nvPr/>
        </p:nvSpPr>
        <p:spPr>
          <a:xfrm>
            <a:off x="0" y="505125"/>
            <a:ext cx="12192000" cy="55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b="1" lang="en-US" sz="3000">
                <a:solidFill>
                  <a:schemeClr val="accent5"/>
                </a:solidFill>
                <a:latin typeface="Calibri"/>
                <a:ea typeface="Calibri"/>
                <a:cs typeface="Calibri"/>
                <a:sym typeface="Calibri"/>
              </a:rPr>
              <a:t>HOPE YOU LIKED OUR PRESENTATION AND THANK YOU FOR BEING PATIENT</a:t>
            </a:r>
            <a:endParaRPr b="1" sz="3000">
              <a:solidFill>
                <a:schemeClr val="accent5"/>
              </a:solidFill>
              <a:latin typeface="Calibri"/>
              <a:ea typeface="Calibri"/>
              <a:cs typeface="Calibri"/>
              <a:sym typeface="Calibri"/>
            </a:endParaRPr>
          </a:p>
          <a:p>
            <a:pPr indent="0" lvl="0" marL="0" rtl="0" algn="l">
              <a:spcBef>
                <a:spcPts val="0"/>
              </a:spcBef>
              <a:spcAft>
                <a:spcPts val="0"/>
              </a:spcAft>
              <a:buNone/>
            </a:pPr>
            <a:r>
              <a:rPr lang="en-US" sz="3000">
                <a:latin typeface="Calibri"/>
                <a:ea typeface="Calibri"/>
                <a:cs typeface="Calibri"/>
                <a:sym typeface="Calibri"/>
              </a:rPr>
              <a:t>                                                        </a:t>
            </a:r>
            <a:endParaRPr sz="3000">
              <a:latin typeface="Calibri"/>
              <a:ea typeface="Calibri"/>
              <a:cs typeface="Calibri"/>
              <a:sym typeface="Calibri"/>
            </a:endParaRPr>
          </a:p>
          <a:p>
            <a:pPr indent="0" lvl="0" marL="0" rtl="0" algn="l">
              <a:spcBef>
                <a:spcPts val="0"/>
              </a:spcBef>
              <a:spcAft>
                <a:spcPts val="0"/>
              </a:spcAft>
              <a:buNone/>
            </a:pPr>
            <a:r>
              <a:t/>
            </a:r>
            <a:endParaRPr sz="3000">
              <a:latin typeface="Calibri"/>
              <a:ea typeface="Calibri"/>
              <a:cs typeface="Calibri"/>
              <a:sym typeface="Calibri"/>
            </a:endParaRPr>
          </a:p>
          <a:p>
            <a:pPr indent="0" lvl="0" marL="0" rtl="0" algn="l">
              <a:spcBef>
                <a:spcPts val="0"/>
              </a:spcBef>
              <a:spcAft>
                <a:spcPts val="0"/>
              </a:spcAft>
              <a:buNone/>
            </a:pPr>
            <a:r>
              <a:t/>
            </a:r>
            <a:endParaRPr sz="3000">
              <a:latin typeface="Calibri"/>
              <a:ea typeface="Calibri"/>
              <a:cs typeface="Calibri"/>
              <a:sym typeface="Calibri"/>
            </a:endParaRPr>
          </a:p>
          <a:p>
            <a:pPr indent="0" lvl="0" marL="0" rtl="0" algn="l">
              <a:spcBef>
                <a:spcPts val="0"/>
              </a:spcBef>
              <a:spcAft>
                <a:spcPts val="0"/>
              </a:spcAft>
              <a:buNone/>
            </a:pPr>
            <a:r>
              <a:t/>
            </a:r>
            <a:endParaRPr sz="3000">
              <a:latin typeface="Calibri"/>
              <a:ea typeface="Calibri"/>
              <a:cs typeface="Calibri"/>
              <a:sym typeface="Calibri"/>
            </a:endParaRPr>
          </a:p>
          <a:p>
            <a:pPr indent="0" lvl="0" marL="0" rtl="0" algn="l">
              <a:spcBef>
                <a:spcPts val="0"/>
              </a:spcBef>
              <a:spcAft>
                <a:spcPts val="0"/>
              </a:spcAft>
              <a:buNone/>
            </a:pPr>
            <a:r>
              <a:t/>
            </a:r>
            <a:endParaRPr sz="3000">
              <a:latin typeface="Calibri"/>
              <a:ea typeface="Calibri"/>
              <a:cs typeface="Calibri"/>
              <a:sym typeface="Calibri"/>
            </a:endParaRPr>
          </a:p>
          <a:p>
            <a:pPr indent="0" lvl="0" marL="0" rtl="0" algn="l">
              <a:spcBef>
                <a:spcPts val="0"/>
              </a:spcBef>
              <a:spcAft>
                <a:spcPts val="0"/>
              </a:spcAft>
              <a:buNone/>
            </a:pPr>
            <a:r>
              <a:t/>
            </a:r>
            <a:endParaRPr sz="3000">
              <a:latin typeface="Calibri"/>
              <a:ea typeface="Calibri"/>
              <a:cs typeface="Calibri"/>
              <a:sym typeface="Calibri"/>
            </a:endParaRPr>
          </a:p>
          <a:p>
            <a:pPr indent="0" lvl="0" marL="0" rtl="0" algn="l">
              <a:spcBef>
                <a:spcPts val="0"/>
              </a:spcBef>
              <a:spcAft>
                <a:spcPts val="0"/>
              </a:spcAft>
              <a:buNone/>
            </a:pPr>
            <a:r>
              <a:rPr lang="en-US" sz="3000">
                <a:latin typeface="Calibri"/>
                <a:ea typeface="Calibri"/>
                <a:cs typeface="Calibri"/>
                <a:sym typeface="Calibri"/>
              </a:rPr>
              <a:t>SUBMITTED BY: TEAM D20</a:t>
            </a:r>
            <a:endParaRPr sz="30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7" name="Shape 97"/>
        <p:cNvGrpSpPr/>
        <p:nvPr/>
      </p:nvGrpSpPr>
      <p:grpSpPr>
        <a:xfrm>
          <a:off x="0" y="0"/>
          <a:ext cx="0" cy="0"/>
          <a:chOff x="0" y="0"/>
          <a:chExt cx="0" cy="0"/>
        </a:xfrm>
      </p:grpSpPr>
      <p:sp>
        <p:nvSpPr>
          <p:cNvPr id="98" name="Google Shape;98;p15"/>
          <p:cNvSpPr txBox="1"/>
          <p:nvPr/>
        </p:nvSpPr>
        <p:spPr>
          <a:xfrm>
            <a:off x="1041009" y="225083"/>
            <a:ext cx="3689536" cy="70788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4000">
                <a:solidFill>
                  <a:schemeClr val="lt1"/>
                </a:solidFill>
                <a:latin typeface="Calibri"/>
                <a:ea typeface="Calibri"/>
                <a:cs typeface="Calibri"/>
                <a:sym typeface="Calibri"/>
              </a:rPr>
              <a:t>INTRODUCTION:</a:t>
            </a:r>
            <a:endParaRPr b="1" sz="4000">
              <a:solidFill>
                <a:schemeClr val="lt1"/>
              </a:solidFill>
              <a:latin typeface="Calibri"/>
              <a:ea typeface="Calibri"/>
              <a:cs typeface="Calibri"/>
              <a:sym typeface="Calibri"/>
            </a:endParaRPr>
          </a:p>
        </p:txBody>
      </p:sp>
      <p:sp>
        <p:nvSpPr>
          <p:cNvPr id="99" name="Google Shape;99;p15"/>
          <p:cNvSpPr txBox="1"/>
          <p:nvPr/>
        </p:nvSpPr>
        <p:spPr>
          <a:xfrm>
            <a:off x="379827" y="1252025"/>
            <a:ext cx="10677379" cy="3539430"/>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rgbClr val="00FFFF"/>
              </a:buClr>
              <a:buSzPts val="2800"/>
              <a:buFont typeface="Arial"/>
              <a:buChar char="•"/>
            </a:pPr>
            <a:r>
              <a:rPr b="1" lang="en-US" sz="2800">
                <a:solidFill>
                  <a:srgbClr val="00FFFF"/>
                </a:solidFill>
                <a:latin typeface="Calibri"/>
                <a:ea typeface="Calibri"/>
                <a:cs typeface="Calibri"/>
                <a:sym typeface="Calibri"/>
              </a:rPr>
              <a:t>.</a:t>
            </a:r>
            <a:r>
              <a:rPr b="1" lang="en-US" sz="2800">
                <a:solidFill>
                  <a:srgbClr val="00FFFF"/>
                </a:solidFill>
                <a:latin typeface="Calibri"/>
                <a:ea typeface="Calibri"/>
                <a:cs typeface="Calibri"/>
                <a:sym typeface="Calibri"/>
              </a:rPr>
              <a:t>COVID-19 IS AN ONGOING PANDEMIC THAT HAS SPREAD TO 200+ COUNTRIES WIPING OUT GREATER THAN 55700 LIVES TILL DATE.</a:t>
            </a:r>
            <a:endParaRPr>
              <a:solidFill>
                <a:srgbClr val="00FFFF"/>
              </a:solidFill>
            </a:endParaRPr>
          </a:p>
          <a:p>
            <a:pPr indent="-285750" lvl="0" marL="285750" marR="0" rtl="0" algn="l">
              <a:spcBef>
                <a:spcPts val="0"/>
              </a:spcBef>
              <a:spcAft>
                <a:spcPts val="0"/>
              </a:spcAft>
              <a:buClr>
                <a:srgbClr val="00FFFF"/>
              </a:buClr>
              <a:buSzPts val="2800"/>
              <a:buFont typeface="Arial"/>
              <a:buChar char="•"/>
            </a:pPr>
            <a:r>
              <a:rPr b="1" lang="en-US" sz="2800">
                <a:solidFill>
                  <a:srgbClr val="00FFFF"/>
                </a:solidFill>
                <a:latin typeface="Calibri"/>
                <a:ea typeface="Calibri"/>
                <a:cs typeface="Calibri"/>
                <a:sym typeface="Calibri"/>
              </a:rPr>
              <a:t>IT HAS LED TO SEVERE SOCIO-ECONOMIC DISRUPTIONS,THE POSTPONEMENT OR CANCELMENT OF MANY SPORTING, RELIGIOUS,CULTURAL EVENTS AND WIDESPREAD FEARS OF SUPPLY SHORTAGES RESULTING IN PANIC BUYING</a:t>
            </a:r>
            <a:endParaRPr>
              <a:solidFill>
                <a:srgbClr val="00FFFF"/>
              </a:solidFill>
            </a:endParaRPr>
          </a:p>
          <a:p>
            <a:pPr indent="-285750" lvl="0" marL="285750" marR="0" rtl="0" algn="l">
              <a:spcBef>
                <a:spcPts val="0"/>
              </a:spcBef>
              <a:spcAft>
                <a:spcPts val="0"/>
              </a:spcAft>
              <a:buClr>
                <a:srgbClr val="00FFFF"/>
              </a:buClr>
              <a:buSzPts val="2800"/>
              <a:buFont typeface="Arial"/>
              <a:buChar char="•"/>
            </a:pPr>
            <a:r>
              <a:rPr b="1" lang="en-US" sz="2800">
                <a:solidFill>
                  <a:srgbClr val="00FFFF"/>
                </a:solidFill>
                <a:latin typeface="Calibri"/>
                <a:ea typeface="Calibri"/>
                <a:cs typeface="Calibri"/>
                <a:sym typeface="Calibri"/>
              </a:rPr>
              <a:t>SCHOOLS AND UNIVERSITIES HAVE CLOSED IN MORE THAN 160 COUNTRIES AFFECTING MORE THAN 1.5 BILLION STUDENTS</a:t>
            </a:r>
            <a:endParaRPr b="1" sz="2800">
              <a:solidFill>
                <a:srgbClr val="00FFFF"/>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03" name="Shape 103"/>
        <p:cNvGrpSpPr/>
        <p:nvPr/>
      </p:nvGrpSpPr>
      <p:grpSpPr>
        <a:xfrm>
          <a:off x="0" y="0"/>
          <a:ext cx="0" cy="0"/>
          <a:chOff x="0" y="0"/>
          <a:chExt cx="0" cy="0"/>
        </a:xfrm>
      </p:grpSpPr>
      <p:sp>
        <p:nvSpPr>
          <p:cNvPr id="104" name="Google Shape;104;p16"/>
          <p:cNvSpPr txBox="1"/>
          <p:nvPr/>
        </p:nvSpPr>
        <p:spPr>
          <a:xfrm>
            <a:off x="666539" y="316196"/>
            <a:ext cx="7225500" cy="70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4000">
                <a:solidFill>
                  <a:srgbClr val="00FF00"/>
                </a:solidFill>
                <a:latin typeface="Calibri"/>
                <a:ea typeface="Calibri"/>
                <a:cs typeface="Calibri"/>
                <a:sym typeface="Calibri"/>
              </a:rPr>
              <a:t>IMPACT ON GLOBAL EDUCATION:</a:t>
            </a:r>
            <a:endParaRPr b="1" sz="4000">
              <a:solidFill>
                <a:srgbClr val="00FF00"/>
              </a:solidFill>
              <a:latin typeface="Calibri"/>
              <a:ea typeface="Calibri"/>
              <a:cs typeface="Calibri"/>
              <a:sym typeface="Calibri"/>
            </a:endParaRPr>
          </a:p>
        </p:txBody>
      </p:sp>
      <p:sp>
        <p:nvSpPr>
          <p:cNvPr id="105" name="Google Shape;105;p16"/>
          <p:cNvSpPr txBox="1"/>
          <p:nvPr/>
        </p:nvSpPr>
        <p:spPr>
          <a:xfrm>
            <a:off x="211016" y="1406769"/>
            <a:ext cx="9340948" cy="5262979"/>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lt1"/>
              </a:buClr>
              <a:buSzPts val="2800"/>
              <a:buFont typeface="Arial"/>
              <a:buChar char="•"/>
            </a:pPr>
            <a:r>
              <a:rPr b="1" lang="en-US" sz="2800">
                <a:solidFill>
                  <a:schemeClr val="lt1"/>
                </a:solidFill>
                <a:latin typeface="Calibri"/>
                <a:ea typeface="Calibri"/>
                <a:cs typeface="Calibri"/>
                <a:sym typeface="Calibri"/>
              </a:rPr>
              <a:t>AS OF 28</a:t>
            </a:r>
            <a:r>
              <a:rPr b="1" baseline="30000" lang="en-US" sz="2800">
                <a:solidFill>
                  <a:schemeClr val="lt1"/>
                </a:solidFill>
                <a:latin typeface="Calibri"/>
                <a:ea typeface="Calibri"/>
                <a:cs typeface="Calibri"/>
                <a:sym typeface="Calibri"/>
              </a:rPr>
              <a:t>TH</a:t>
            </a:r>
            <a:r>
              <a:rPr b="1" lang="en-US" sz="2800">
                <a:solidFill>
                  <a:schemeClr val="lt1"/>
                </a:solidFill>
                <a:latin typeface="Calibri"/>
                <a:ea typeface="Calibri"/>
                <a:cs typeface="Calibri"/>
                <a:sym typeface="Calibri"/>
              </a:rPr>
              <a:t> MARCH 2020 , OVER 1.7 BILLION LEARNERS WERE OUT OF SCHOOL DUE TO SCHOOL CLOSURES IN RESPONSE TO THE COVID-19 .</a:t>
            </a:r>
            <a:endParaRPr>
              <a:solidFill>
                <a:schemeClr val="lt1"/>
              </a:solidFill>
            </a:endParaRPr>
          </a:p>
          <a:p>
            <a:pPr indent="-285750" lvl="0" marL="285750" marR="0" rtl="0" algn="l">
              <a:spcBef>
                <a:spcPts val="0"/>
              </a:spcBef>
              <a:spcAft>
                <a:spcPts val="0"/>
              </a:spcAft>
              <a:buClr>
                <a:schemeClr val="lt1"/>
              </a:buClr>
              <a:buSzPts val="2800"/>
              <a:buFont typeface="Arial"/>
              <a:buChar char="•"/>
            </a:pPr>
            <a:r>
              <a:rPr b="1" lang="en-US" sz="2800">
                <a:solidFill>
                  <a:schemeClr val="lt1"/>
                </a:solidFill>
                <a:latin typeface="Calibri"/>
                <a:ea typeface="Calibri"/>
                <a:cs typeface="Calibri"/>
                <a:sym typeface="Calibri"/>
              </a:rPr>
              <a:t>ACCORDING TO THE UNESCO MONITORING REPORTS,OVER 100 COUNTRIES HAVE IMPLEMENTED NATIONWIDE CLOSURES , IMPACTING NEARLY 90% OF WORLD’S STUDENT POPULATION</a:t>
            </a:r>
            <a:endParaRPr>
              <a:solidFill>
                <a:schemeClr val="lt1"/>
              </a:solidFill>
            </a:endParaRPr>
          </a:p>
          <a:p>
            <a:pPr indent="-285750" lvl="0" marL="285750" marR="0" rtl="0" algn="l">
              <a:spcBef>
                <a:spcPts val="0"/>
              </a:spcBef>
              <a:spcAft>
                <a:spcPts val="0"/>
              </a:spcAft>
              <a:buClr>
                <a:schemeClr val="lt1"/>
              </a:buClr>
              <a:buSzPts val="2800"/>
              <a:buFont typeface="Arial"/>
              <a:buChar char="•"/>
            </a:pPr>
            <a:r>
              <a:rPr b="1" lang="en-US" sz="2800">
                <a:solidFill>
                  <a:schemeClr val="lt1"/>
                </a:solidFill>
                <a:latin typeface="Calibri"/>
                <a:ea typeface="Calibri"/>
                <a:cs typeface="Calibri"/>
                <a:sym typeface="Calibri"/>
              </a:rPr>
              <a:t>UNESCO HAS RECOMMENDED THE USE OF DISTANCE LEARNING PROGRAMS,,OPEN LEARNING APPLICATIONS AND PLATFORMS THAT SCHOOLS  AND TEACHERS CAN USE TO REACH LEARNERS REMOTELY AND LIMIT THE DISRUPTION OF EDUCATION</a:t>
            </a:r>
            <a:endParaRPr b="1" sz="2800">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09" name="Shape 109"/>
        <p:cNvGrpSpPr/>
        <p:nvPr/>
      </p:nvGrpSpPr>
      <p:grpSpPr>
        <a:xfrm>
          <a:off x="0" y="0"/>
          <a:ext cx="0" cy="0"/>
          <a:chOff x="0" y="0"/>
          <a:chExt cx="0" cy="0"/>
        </a:xfrm>
      </p:grpSpPr>
      <p:sp>
        <p:nvSpPr>
          <p:cNvPr id="110" name="Google Shape;110;p17"/>
          <p:cNvSpPr txBox="1"/>
          <p:nvPr/>
        </p:nvSpPr>
        <p:spPr>
          <a:xfrm>
            <a:off x="1083213" y="365759"/>
            <a:ext cx="5334345"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600">
                <a:solidFill>
                  <a:schemeClr val="lt1"/>
                </a:solidFill>
                <a:latin typeface="Calibri"/>
                <a:ea typeface="Calibri"/>
                <a:cs typeface="Calibri"/>
                <a:sym typeface="Calibri"/>
              </a:rPr>
              <a:t>PURPOSE OF THE PROJECT:</a:t>
            </a:r>
            <a:endParaRPr b="1" sz="3600">
              <a:solidFill>
                <a:schemeClr val="lt1"/>
              </a:solidFill>
              <a:latin typeface="Calibri"/>
              <a:ea typeface="Calibri"/>
              <a:cs typeface="Calibri"/>
              <a:sym typeface="Calibri"/>
            </a:endParaRPr>
          </a:p>
        </p:txBody>
      </p:sp>
      <p:sp>
        <p:nvSpPr>
          <p:cNvPr id="111" name="Google Shape;111;p17"/>
          <p:cNvSpPr txBox="1"/>
          <p:nvPr/>
        </p:nvSpPr>
        <p:spPr>
          <a:xfrm>
            <a:off x="474585" y="1378633"/>
            <a:ext cx="11300073" cy="3785652"/>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2000"/>
              <a:buChar char="•"/>
            </a:pPr>
            <a:r>
              <a:rPr b="1" lang="en-US" sz="2000">
                <a:solidFill>
                  <a:schemeClr val="dk1"/>
                </a:solidFill>
                <a:latin typeface="Calibri"/>
                <a:ea typeface="Calibri"/>
                <a:cs typeface="Calibri"/>
                <a:sym typeface="Calibri"/>
              </a:rPr>
              <a:t>IN RESPONSE TO THE EDUCATIONAL IMPACT OF COVID-19 PANDEMIC, THE PURPOSE OF THE PROJECT IS TO DEVELOP AN ALTERNATIVE LEARNING ENVIRONMENT FOR STUDENTS.</a:t>
            </a:r>
            <a:endParaRPr b="1"/>
          </a:p>
          <a:p>
            <a:pPr indent="-285750" lvl="0" marL="285750" marR="0" rtl="0" algn="l">
              <a:spcBef>
                <a:spcPts val="0"/>
              </a:spcBef>
              <a:spcAft>
                <a:spcPts val="0"/>
              </a:spcAft>
              <a:buClr>
                <a:schemeClr val="dk1"/>
              </a:buClr>
              <a:buSzPts val="2000"/>
              <a:buChar char="•"/>
            </a:pPr>
            <a:r>
              <a:rPr b="1" lang="en-US" sz="2000">
                <a:solidFill>
                  <a:schemeClr val="dk1"/>
                </a:solidFill>
                <a:latin typeface="Calibri"/>
                <a:ea typeface="Calibri"/>
                <a:cs typeface="Calibri"/>
                <a:sym typeface="Calibri"/>
              </a:rPr>
              <a:t>OUR AIM IS TO DEVELOP A WEBSITE WHICH WOULD ALLOW STUDENTS WORLDWIDE TO COMPLETE THEIR COURSES VIA INTERACTIVE SESSIONS WITH THEIR TEACHERS IN TIME  IN ANY EDUCATION LEVEL THEY ARE IN , RANGING FROM PRIMARY TO POST GRADUATION LEVELS.</a:t>
            </a:r>
            <a:endParaRPr b="1"/>
          </a:p>
          <a:p>
            <a:pPr indent="-285750" lvl="0" marL="285750" marR="0" rtl="0" algn="l">
              <a:spcBef>
                <a:spcPts val="0"/>
              </a:spcBef>
              <a:spcAft>
                <a:spcPts val="0"/>
              </a:spcAft>
              <a:buClr>
                <a:schemeClr val="dk1"/>
              </a:buClr>
              <a:buSzPts val="2000"/>
              <a:buChar char="•"/>
            </a:pPr>
            <a:r>
              <a:rPr b="1" lang="en-US" sz="2000">
                <a:solidFill>
                  <a:schemeClr val="dk1"/>
                </a:solidFill>
                <a:latin typeface="Calibri"/>
                <a:ea typeface="Calibri"/>
                <a:cs typeface="Calibri"/>
                <a:sym typeface="Calibri"/>
              </a:rPr>
              <a:t>TEACHERS WILL BE ALLOWED TO POST THE VIDEO SESSIONS SO THAT THE STUDENTS CAN WATCH IT LATER ACCORDING TO THEIR CONVENIENT TIME</a:t>
            </a:r>
            <a:endParaRPr b="1"/>
          </a:p>
          <a:p>
            <a:pPr indent="-285750" lvl="0" marL="285750" marR="0" rtl="0" algn="l">
              <a:spcBef>
                <a:spcPts val="0"/>
              </a:spcBef>
              <a:spcAft>
                <a:spcPts val="0"/>
              </a:spcAft>
              <a:buClr>
                <a:schemeClr val="dk1"/>
              </a:buClr>
              <a:buSzPts val="2000"/>
              <a:buChar char="•"/>
            </a:pPr>
            <a:r>
              <a:rPr b="1" lang="en-US" sz="2000">
                <a:solidFill>
                  <a:schemeClr val="dk1"/>
                </a:solidFill>
                <a:latin typeface="Calibri"/>
                <a:ea typeface="Calibri"/>
                <a:cs typeface="Calibri"/>
                <a:sym typeface="Calibri"/>
              </a:rPr>
              <a:t>THE STUDENTS WILL BE GETTING THE OPTION TO LEARN EXTRA COURSES APART FROM TEXTUAL LEARNING SO THAT THE DEVELOP SKILLS AND PRACTICALLY APPLY THEM IN THEIR DAY TO DAY LIFE.</a:t>
            </a:r>
            <a:endParaRPr b="1"/>
          </a:p>
          <a:p>
            <a:pPr indent="-285750" lvl="0" marL="285750" marR="0" rtl="0" algn="l">
              <a:spcBef>
                <a:spcPts val="0"/>
              </a:spcBef>
              <a:spcAft>
                <a:spcPts val="0"/>
              </a:spcAft>
              <a:buClr>
                <a:schemeClr val="dk1"/>
              </a:buClr>
              <a:buSzPts val="2000"/>
              <a:buChar char="•"/>
            </a:pPr>
            <a:r>
              <a:rPr b="1" lang="en-US" sz="2000">
                <a:solidFill>
                  <a:schemeClr val="dk1"/>
                </a:solidFill>
                <a:latin typeface="Calibri"/>
                <a:ea typeface="Calibri"/>
                <a:cs typeface="Calibri"/>
                <a:sym typeface="Calibri"/>
              </a:rPr>
              <a:t>THE TEACHERS WOULD ALSO BE ABLE TO DEVELOP SKILLS ACCORDING TO THEIR NEEDS.</a:t>
            </a:r>
            <a:endParaRPr b="1"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a:p>
            <a:pPr indent="-355600" lvl="0" marL="457200" marR="0" rtl="0" algn="l">
              <a:spcBef>
                <a:spcPts val="0"/>
              </a:spcBef>
              <a:spcAft>
                <a:spcPts val="0"/>
              </a:spcAft>
              <a:buClr>
                <a:schemeClr val="dk1"/>
              </a:buClr>
              <a:buSzPts val="2000"/>
              <a:buFont typeface="Calibri"/>
              <a:buChar char="●"/>
            </a:pPr>
            <a:r>
              <a:rPr b="1" lang="en-US" sz="2000">
                <a:solidFill>
                  <a:schemeClr val="dk1"/>
                </a:solidFill>
                <a:latin typeface="Calibri"/>
                <a:ea typeface="Calibri"/>
                <a:cs typeface="Calibri"/>
                <a:sym typeface="Calibri"/>
              </a:rPr>
              <a:t>WE COULD HELP OPEN UP DISCUSSION FORUMS WHERE STUDENTS CAN INTERACT WITH SENIORS OR OTHER LIKE MINDED STUDENTS ON VARIOUS TOPICS.</a:t>
            </a:r>
            <a:endParaRPr b="1" sz="2000">
              <a:solidFill>
                <a:schemeClr val="dk1"/>
              </a:solidFill>
              <a:latin typeface="Calibri"/>
              <a:ea typeface="Calibri"/>
              <a:cs typeface="Calibri"/>
              <a:sym typeface="Calibri"/>
            </a:endParaRPr>
          </a:p>
          <a:p>
            <a:pPr indent="0" lvl="0" marL="457200" marR="0" rtl="0" algn="l">
              <a:spcBef>
                <a:spcPts val="0"/>
              </a:spcBef>
              <a:spcAft>
                <a:spcPts val="0"/>
              </a:spcAft>
              <a:buNone/>
            </a:pPr>
            <a:r>
              <a:rPr b="1" lang="en-US" sz="2000">
                <a:solidFill>
                  <a:schemeClr val="dk1"/>
                </a:solidFill>
                <a:latin typeface="Calibri"/>
                <a:ea typeface="Calibri"/>
                <a:cs typeface="Calibri"/>
                <a:sym typeface="Calibri"/>
              </a:rPr>
              <a:t> </a:t>
            </a:r>
            <a:endParaRPr b="1" sz="20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000"/>
              <a:buFont typeface="Calibri"/>
              <a:buChar char="•"/>
            </a:pPr>
            <a:r>
              <a:rPr b="1" lang="en-US" sz="2000">
                <a:solidFill>
                  <a:schemeClr val="dk1"/>
                </a:solidFill>
                <a:latin typeface="Calibri"/>
                <a:ea typeface="Calibri"/>
                <a:cs typeface="Calibri"/>
                <a:sym typeface="Calibri"/>
              </a:rPr>
              <a:t>IN ADDITION TO THAT THIS PLATFORM WOULD ALLOW STUDENTS TO TAKE INITIATIVE AND OPEN UP THEIR PLETHORA OF KNOWLEDGE. THEY CAN CONDUCT LIVE SESSIONS OR RECORDED SESSIONS TO TEACH VARIOUS IMPORTANT TOPICS LIKE ML,AI,CODING ETC SO THAT SKILLS ARE DEVELOPED SIMULTANEOUSLY.</a:t>
            </a:r>
            <a:endParaRPr b="1" sz="20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15" name="Shape 115"/>
        <p:cNvGrpSpPr/>
        <p:nvPr/>
      </p:nvGrpSpPr>
      <p:grpSpPr>
        <a:xfrm>
          <a:off x="0" y="0"/>
          <a:ext cx="0" cy="0"/>
          <a:chOff x="0" y="0"/>
          <a:chExt cx="0" cy="0"/>
        </a:xfrm>
      </p:grpSpPr>
      <p:sp>
        <p:nvSpPr>
          <p:cNvPr id="116" name="Google Shape;116;p18"/>
          <p:cNvSpPr txBox="1"/>
          <p:nvPr/>
        </p:nvSpPr>
        <p:spPr>
          <a:xfrm>
            <a:off x="1074775" y="589625"/>
            <a:ext cx="7404000" cy="7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                           </a:t>
            </a:r>
            <a:r>
              <a:rPr lang="en-US" sz="2400">
                <a:latin typeface="Calibri"/>
                <a:ea typeface="Calibri"/>
                <a:cs typeface="Calibri"/>
                <a:sym typeface="Calibri"/>
              </a:rPr>
              <a:t>           </a:t>
            </a:r>
            <a:r>
              <a:rPr lang="en-US" sz="2400">
                <a:latin typeface="Impact"/>
                <a:ea typeface="Impact"/>
                <a:cs typeface="Impact"/>
                <a:sym typeface="Impact"/>
              </a:rPr>
              <a:t>     </a:t>
            </a:r>
            <a:r>
              <a:rPr lang="en-US" sz="3600">
                <a:solidFill>
                  <a:srgbClr val="3C78D8"/>
                </a:solidFill>
                <a:latin typeface="Impact"/>
                <a:ea typeface="Impact"/>
                <a:cs typeface="Impact"/>
                <a:sym typeface="Impact"/>
              </a:rPr>
              <a:t>FEATUTRES OF THE WEBSITE</a:t>
            </a:r>
            <a:endParaRPr sz="3600">
              <a:solidFill>
                <a:srgbClr val="3C78D8"/>
              </a:solidFill>
              <a:latin typeface="Impact"/>
              <a:ea typeface="Impact"/>
              <a:cs typeface="Impact"/>
              <a:sym typeface="Impact"/>
            </a:endParaRPr>
          </a:p>
          <a:p>
            <a:pPr indent="0" lvl="0" marL="0" rtl="0" algn="l">
              <a:spcBef>
                <a:spcPts val="0"/>
              </a:spcBef>
              <a:spcAft>
                <a:spcPts val="0"/>
              </a:spcAft>
              <a:buNone/>
            </a:pPr>
            <a:r>
              <a:t/>
            </a:r>
            <a:endParaRPr sz="3600">
              <a:solidFill>
                <a:srgbClr val="FFFFFF"/>
              </a:solidFill>
              <a:latin typeface="Impact"/>
              <a:ea typeface="Impact"/>
              <a:cs typeface="Impact"/>
              <a:sym typeface="Impact"/>
            </a:endParaRPr>
          </a:p>
          <a:p>
            <a:pPr indent="0" lvl="0" marL="0" rtl="0" algn="l">
              <a:spcBef>
                <a:spcPts val="0"/>
              </a:spcBef>
              <a:spcAft>
                <a:spcPts val="0"/>
              </a:spcAft>
              <a:buNone/>
            </a:pPr>
            <a:r>
              <a:t/>
            </a:r>
            <a:endParaRPr sz="3600">
              <a:solidFill>
                <a:schemeClr val="lt1"/>
              </a:solidFill>
              <a:latin typeface="Impact"/>
              <a:ea typeface="Impact"/>
              <a:cs typeface="Impact"/>
              <a:sym typeface="Impact"/>
            </a:endParaRPr>
          </a:p>
          <a:p>
            <a:pPr indent="-381000" lvl="0" marL="457200" rtl="0" algn="l">
              <a:spcBef>
                <a:spcPts val="0"/>
              </a:spcBef>
              <a:spcAft>
                <a:spcPts val="0"/>
              </a:spcAft>
              <a:buClr>
                <a:schemeClr val="lt1"/>
              </a:buClr>
              <a:buSzPts val="2400"/>
              <a:buFont typeface="Calibri"/>
              <a:buChar char="●"/>
            </a:pPr>
            <a:r>
              <a:rPr b="1" lang="en-US" sz="2400">
                <a:solidFill>
                  <a:schemeClr val="lt1"/>
                </a:solidFill>
                <a:latin typeface="Calibri"/>
                <a:ea typeface="Calibri"/>
                <a:cs typeface="Calibri"/>
                <a:sym typeface="Calibri"/>
              </a:rPr>
              <a:t>THE WEBSITE HAS A CONSIDERABLE NUMBER OF FEATURES.</a:t>
            </a:r>
            <a:endParaRPr b="1" sz="2400">
              <a:solidFill>
                <a:schemeClr val="lt1"/>
              </a:solidFill>
              <a:latin typeface="Calibri"/>
              <a:ea typeface="Calibri"/>
              <a:cs typeface="Calibri"/>
              <a:sym typeface="Calibri"/>
            </a:endParaRPr>
          </a:p>
          <a:p>
            <a:pPr indent="-381000" lvl="0" marL="457200" rtl="0" algn="l">
              <a:spcBef>
                <a:spcPts val="0"/>
              </a:spcBef>
              <a:spcAft>
                <a:spcPts val="0"/>
              </a:spcAft>
              <a:buClr>
                <a:schemeClr val="lt1"/>
              </a:buClr>
              <a:buSzPts val="2400"/>
              <a:buFont typeface="Calibri"/>
              <a:buChar char="●"/>
            </a:pPr>
            <a:r>
              <a:rPr b="1" lang="en-US" sz="2400">
                <a:solidFill>
                  <a:schemeClr val="lt1"/>
                </a:solidFill>
                <a:latin typeface="Calibri"/>
                <a:ea typeface="Calibri"/>
                <a:cs typeface="Calibri"/>
                <a:sym typeface="Calibri"/>
              </a:rPr>
              <a:t>THE SLIDES STARTING BELOW ARE THE PROTOTYPES OF THE WEBSITE AND ITS OPTIONS FOLLOWED BY THE EXPLATIONS TO EACH FEATURE.</a:t>
            </a:r>
            <a:endParaRPr b="1" sz="2400">
              <a:solidFill>
                <a:schemeClr val="lt1"/>
              </a:solidFill>
              <a:latin typeface="Calibri"/>
              <a:ea typeface="Calibri"/>
              <a:cs typeface="Calibri"/>
              <a:sym typeface="Calibri"/>
            </a:endParaRPr>
          </a:p>
          <a:p>
            <a:pPr indent="-381000" lvl="0" marL="457200" rtl="0" algn="l">
              <a:spcBef>
                <a:spcPts val="0"/>
              </a:spcBef>
              <a:spcAft>
                <a:spcPts val="0"/>
              </a:spcAft>
              <a:buClr>
                <a:schemeClr val="lt1"/>
              </a:buClr>
              <a:buSzPts val="2400"/>
              <a:buFont typeface="Calibri"/>
              <a:buChar char="●"/>
            </a:pPr>
            <a:r>
              <a:rPr b="1" lang="en-US" sz="2400">
                <a:solidFill>
                  <a:schemeClr val="lt1"/>
                </a:solidFill>
                <a:latin typeface="Calibri"/>
                <a:ea typeface="Calibri"/>
                <a:cs typeface="Calibri"/>
                <a:sym typeface="Calibri"/>
              </a:rPr>
              <a:t>THE SLIDES BELOW ARE THE HOME PAGE OF  THE WEBSITE(PROTOTYPE) DIVIDED INTO 5 DIFFERENT SCREEN CAPTURES FOR BETTER UNDERSTANDING AND EXPLANATION</a:t>
            </a:r>
            <a:r>
              <a:rPr lang="en-US" sz="2400">
                <a:latin typeface="Calibri"/>
                <a:ea typeface="Calibri"/>
                <a:cs typeface="Calibri"/>
                <a:sym typeface="Calibri"/>
              </a:rPr>
              <a:t>.</a:t>
            </a:r>
            <a:endParaRPr sz="2400">
              <a:latin typeface="Calibri"/>
              <a:ea typeface="Calibri"/>
              <a:cs typeface="Calibri"/>
              <a:sym typeface="Calibri"/>
            </a:endParaRPr>
          </a:p>
          <a:p>
            <a:pPr indent="0" lvl="0" marL="0" rtl="0" algn="l">
              <a:spcBef>
                <a:spcPts val="0"/>
              </a:spcBef>
              <a:spcAft>
                <a:spcPts val="0"/>
              </a:spcAft>
              <a:buNone/>
            </a:pPr>
            <a:r>
              <a:t/>
            </a:r>
            <a:endParaRPr sz="1800">
              <a:solidFill>
                <a:srgbClr val="FFFFFF"/>
              </a:solidFill>
              <a:latin typeface="Calibri"/>
              <a:ea typeface="Calibri"/>
              <a:cs typeface="Calibri"/>
              <a:sym typeface="Calibri"/>
            </a:endParaRPr>
          </a:p>
          <a:p>
            <a:pPr indent="0" lvl="0" marL="0" rtl="0" algn="l">
              <a:spcBef>
                <a:spcPts val="0"/>
              </a:spcBef>
              <a:spcAft>
                <a:spcPts val="0"/>
              </a:spcAft>
              <a:buNone/>
            </a:pPr>
            <a:r>
              <a:t/>
            </a:r>
            <a:endParaRPr sz="1800">
              <a:solidFill>
                <a:srgbClr val="FFFFFF"/>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pic>
        <p:nvPicPr>
          <p:cNvPr id="121" name="Google Shape;121;p19"/>
          <p:cNvPicPr preferRelativeResize="0"/>
          <p:nvPr/>
        </p:nvPicPr>
        <p:blipFill>
          <a:blip r:embed="rId3">
            <a:alphaModFix/>
          </a:blip>
          <a:stretch>
            <a:fillRect/>
          </a:stretch>
        </p:blipFill>
        <p:spPr>
          <a:xfrm>
            <a:off x="0" y="0"/>
            <a:ext cx="12192001" cy="68580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25" name="Shape 125"/>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29" name="Shape 129"/>
        <p:cNvGrpSpPr/>
        <p:nvPr/>
      </p:nvGrpSpPr>
      <p:grpSpPr>
        <a:xfrm>
          <a:off x="0" y="0"/>
          <a:ext cx="0" cy="0"/>
          <a:chOff x="0" y="0"/>
          <a:chExt cx="0" cy="0"/>
        </a:xfrm>
      </p:grpSpPr>
      <p:sp>
        <p:nvSpPr>
          <p:cNvPr id="130" name="Google Shape;130;p21"/>
          <p:cNvSpPr txBox="1"/>
          <p:nvPr/>
        </p:nvSpPr>
        <p:spPr>
          <a:xfrm>
            <a:off x="358250" y="426500"/>
            <a:ext cx="11515200" cy="609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 </a:t>
            </a:r>
            <a:r>
              <a:rPr lang="en-US">
                <a:solidFill>
                  <a:srgbClr val="FF00FF"/>
                </a:solidFill>
                <a:latin typeface="Calibri"/>
                <a:ea typeface="Calibri"/>
                <a:cs typeface="Calibri"/>
                <a:sym typeface="Calibri"/>
              </a:rPr>
              <a:t> </a:t>
            </a:r>
            <a:r>
              <a:rPr b="1" lang="en-US" sz="3600">
                <a:solidFill>
                  <a:srgbClr val="FF00FF"/>
                </a:solidFill>
                <a:latin typeface="Calibri"/>
                <a:ea typeface="Calibri"/>
                <a:cs typeface="Calibri"/>
                <a:sym typeface="Calibri"/>
              </a:rPr>
              <a:t>EXPLANATION TO FEATURES OF ABOVE  SLIDE :</a:t>
            </a:r>
            <a:endParaRPr b="1" sz="3600">
              <a:solidFill>
                <a:srgbClr val="FF00FF"/>
              </a:solidFill>
              <a:latin typeface="Calibri"/>
              <a:ea typeface="Calibri"/>
              <a:cs typeface="Calibri"/>
              <a:sym typeface="Calibri"/>
            </a:endParaRPr>
          </a:p>
          <a:p>
            <a:pPr indent="-381000" lvl="0" marL="457200" rtl="0" algn="l">
              <a:spcBef>
                <a:spcPts val="0"/>
              </a:spcBef>
              <a:spcAft>
                <a:spcPts val="0"/>
              </a:spcAft>
              <a:buClr>
                <a:schemeClr val="lt1"/>
              </a:buClr>
              <a:buSzPts val="2400"/>
              <a:buFont typeface="Calibri"/>
              <a:buChar char="●"/>
            </a:pPr>
            <a:r>
              <a:rPr b="1" lang="en-US" sz="2400">
                <a:solidFill>
                  <a:schemeClr val="lt1"/>
                </a:solidFill>
                <a:latin typeface="Calibri"/>
                <a:ea typeface="Calibri"/>
                <a:cs typeface="Calibri"/>
                <a:sym typeface="Calibri"/>
              </a:rPr>
              <a:t>COURSES LIVE: THIS WOULD ALLOW STUDENTS TO ACCESS THE ON GOING LECTURES OR DISCUSSION FORUMS CATEGORICALLY.</a:t>
            </a:r>
            <a:endParaRPr b="1" sz="2400">
              <a:solidFill>
                <a:schemeClr val="lt1"/>
              </a:solidFill>
              <a:latin typeface="Calibri"/>
              <a:ea typeface="Calibri"/>
              <a:cs typeface="Calibri"/>
              <a:sym typeface="Calibri"/>
            </a:endParaRPr>
          </a:p>
          <a:p>
            <a:pPr indent="-381000" lvl="0" marL="457200" rtl="0" algn="l">
              <a:spcBef>
                <a:spcPts val="0"/>
              </a:spcBef>
              <a:spcAft>
                <a:spcPts val="0"/>
              </a:spcAft>
              <a:buClr>
                <a:schemeClr val="lt1"/>
              </a:buClr>
              <a:buSzPts val="2400"/>
              <a:buFont typeface="Calibri"/>
              <a:buChar char="●"/>
            </a:pPr>
            <a:r>
              <a:rPr b="1" lang="en-US" sz="2400">
                <a:solidFill>
                  <a:schemeClr val="lt1"/>
                </a:solidFill>
                <a:latin typeface="Calibri"/>
                <a:ea typeface="Calibri"/>
                <a:cs typeface="Calibri"/>
                <a:sym typeface="Calibri"/>
              </a:rPr>
              <a:t>ASSIGNMENTS: THIS WOULD CONTAIN ALL TASKS HANDED OUT BY THE RESPECTIVE SUBJECT TEACHERS OR COURSE MENTORS TO BE COMPLETED IN THE GIVEN TIME SLOTS.</a:t>
            </a:r>
            <a:endParaRPr b="1" sz="2400">
              <a:solidFill>
                <a:schemeClr val="lt1"/>
              </a:solidFill>
              <a:latin typeface="Calibri"/>
              <a:ea typeface="Calibri"/>
              <a:cs typeface="Calibri"/>
              <a:sym typeface="Calibri"/>
            </a:endParaRPr>
          </a:p>
          <a:p>
            <a:pPr indent="-381000" lvl="0" marL="457200" rtl="0" algn="l">
              <a:spcBef>
                <a:spcPts val="0"/>
              </a:spcBef>
              <a:spcAft>
                <a:spcPts val="0"/>
              </a:spcAft>
              <a:buClr>
                <a:schemeClr val="lt1"/>
              </a:buClr>
              <a:buSzPts val="2400"/>
              <a:buFont typeface="Calibri"/>
              <a:buChar char="●"/>
            </a:pPr>
            <a:r>
              <a:rPr b="1" lang="en-US" sz="2400">
                <a:solidFill>
                  <a:schemeClr val="lt1"/>
                </a:solidFill>
                <a:latin typeface="Calibri"/>
                <a:ea typeface="Calibri"/>
                <a:cs typeface="Calibri"/>
                <a:sym typeface="Calibri"/>
              </a:rPr>
              <a:t>COURSES : THIS WOULD HELP THOSE WHO MISSED OUT ON DISCUSSION FORUMS TO SEE RECORDED VIDEOS OR TO EXTRACT  VIDEOS OF THEIR RESPECTIVE LECTURERES.</a:t>
            </a:r>
            <a:endParaRPr b="1" sz="2400">
              <a:solidFill>
                <a:schemeClr val="lt1"/>
              </a:solidFill>
              <a:latin typeface="Calibri"/>
              <a:ea typeface="Calibri"/>
              <a:cs typeface="Calibri"/>
              <a:sym typeface="Calibri"/>
            </a:endParaRPr>
          </a:p>
          <a:p>
            <a:pPr indent="-381000" lvl="0" marL="457200" rtl="0" algn="l">
              <a:spcBef>
                <a:spcPts val="0"/>
              </a:spcBef>
              <a:spcAft>
                <a:spcPts val="0"/>
              </a:spcAft>
              <a:buClr>
                <a:schemeClr val="lt1"/>
              </a:buClr>
              <a:buSzPts val="2400"/>
              <a:buFont typeface="Calibri"/>
              <a:buChar char="●"/>
            </a:pPr>
            <a:r>
              <a:rPr b="1" lang="en-US" sz="2400">
                <a:solidFill>
                  <a:schemeClr val="lt1"/>
                </a:solidFill>
                <a:latin typeface="Calibri"/>
                <a:ea typeface="Calibri"/>
                <a:cs typeface="Calibri"/>
                <a:sym typeface="Calibri"/>
              </a:rPr>
              <a:t>MAIL US : ITS USED IN CASE OF GRIEVANCES  OR TECHNICAL GLITCHES.</a:t>
            </a:r>
            <a:endParaRPr b="1" sz="2400">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