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69" r:id="rId4"/>
    <p:sldId id="271" r:id="rId5"/>
    <p:sldId id="257" r:id="rId6"/>
    <p:sldId id="266" r:id="rId7"/>
    <p:sldId id="258" r:id="rId8"/>
    <p:sldId id="267" r:id="rId9"/>
    <p:sldId id="265" r:id="rId10"/>
    <p:sldId id="259" r:id="rId11"/>
    <p:sldId id="268" r:id="rId12"/>
    <p:sldId id="260" r:id="rId13"/>
    <p:sldId id="278" r:id="rId14"/>
    <p:sldId id="279" r:id="rId15"/>
    <p:sldId id="261" r:id="rId16"/>
    <p:sldId id="263" r:id="rId17"/>
    <p:sldId id="264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5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0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1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5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526" y="12526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marL="0" indent="0" algn="l">
              <a:lnSpc>
                <a:spcPts val="2909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Muhmmad Ietazaz Aslam</a:t>
            </a:r>
            <a:endParaRPr lang="en-US" sz="1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838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99552" y="767001"/>
            <a:ext cx="8818322" cy="22797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6"/>
              </a:lnSpc>
              <a:buNone/>
            </a:pPr>
            <a:r>
              <a:rPr lang="en-US" sz="603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Automobile Price Prediction using Advanced Machine Learning Techniques</a:t>
            </a:r>
            <a:endParaRPr lang="en-US" sz="6037" dirty="0"/>
          </a:p>
        </p:txBody>
      </p:sp>
      <p:sp>
        <p:nvSpPr>
          <p:cNvPr id="7" name="Shape 3"/>
          <p:cNvSpPr/>
          <p:nvPr/>
        </p:nvSpPr>
        <p:spPr>
          <a:xfrm>
            <a:off x="6225302" y="7124819"/>
            <a:ext cx="337780" cy="337780"/>
          </a:xfrm>
          <a:prstGeom prst="roundRect">
            <a:avLst>
              <a:gd name="adj" fmla="val 27068167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272" y="7156123"/>
            <a:ext cx="322540" cy="3225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34541" y="7122328"/>
            <a:ext cx="3915251" cy="3693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09"/>
              </a:lnSpc>
              <a:buNone/>
            </a:pPr>
            <a:r>
              <a:rPr lang="en-US" sz="207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Muhmmad Ietazaz Aslam</a:t>
            </a:r>
            <a:endParaRPr lang="en-US" sz="2078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C00A3-60BC-B4A6-8CA3-EA9CF39E45B0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6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9754A3AC-468E-A010-7E92-208DF0B5FEF2}"/>
              </a:ext>
            </a:extLst>
          </p:cNvPr>
          <p:cNvSpPr/>
          <p:nvPr/>
        </p:nvSpPr>
        <p:spPr>
          <a:xfrm>
            <a:off x="7248917" y="5919985"/>
            <a:ext cx="5318341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400" b="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Analysis and Visualization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147888"/>
            <a:ext cx="7230785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Models</a:t>
            </a:r>
            <a:endParaRPr lang="en-US" sz="5116" dirty="0"/>
          </a:p>
        </p:txBody>
      </p:sp>
      <p:sp>
        <p:nvSpPr>
          <p:cNvPr id="5" name="Shape 2"/>
          <p:cNvSpPr/>
          <p:nvPr/>
        </p:nvSpPr>
        <p:spPr>
          <a:xfrm>
            <a:off x="864037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110853" y="3700582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Multivariate Regression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1110853" y="4254698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Established a baseline performance for predicting car prices.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5247084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493901" y="3700582"/>
            <a:ext cx="345174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Vector Machine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5493901" y="4254698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Evaluated the model's ability to handle non-linear relationships and high-dimensional data.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30132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9876949" y="3700582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Logistic Regression</a:t>
            </a:r>
            <a:endParaRPr lang="en-US" sz="2558" dirty="0"/>
          </a:p>
        </p:txBody>
      </p:sp>
      <p:sp>
        <p:nvSpPr>
          <p:cNvPr id="13" name="Text 10"/>
          <p:cNvSpPr/>
          <p:nvPr/>
        </p:nvSpPr>
        <p:spPr>
          <a:xfrm>
            <a:off x="9876949" y="4254698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Assessed the model's performance in binary classification tasks.</a:t>
            </a:r>
            <a:endParaRPr lang="en-US" sz="1944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1DD74-2A22-C909-D1D0-25242CB619FF}"/>
              </a:ext>
            </a:extLst>
          </p:cNvPr>
          <p:cNvSpPr txBox="1"/>
          <p:nvPr/>
        </p:nvSpPr>
        <p:spPr>
          <a:xfrm>
            <a:off x="13913285" y="7478663"/>
            <a:ext cx="717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10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1875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147888"/>
            <a:ext cx="7230785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Models</a:t>
            </a:r>
            <a:endParaRPr lang="en-US" sz="5116" dirty="0"/>
          </a:p>
        </p:txBody>
      </p:sp>
      <p:sp>
        <p:nvSpPr>
          <p:cNvPr id="5" name="Shape 2"/>
          <p:cNvSpPr/>
          <p:nvPr/>
        </p:nvSpPr>
        <p:spPr>
          <a:xfrm>
            <a:off x="864037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110853" y="3700582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K-Nearest Neighbors (KNN)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1110853" y="4254698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Established a baseline performance for predicting car prices.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5247084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493901" y="3700582"/>
            <a:ext cx="345174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Bayesian Classifier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5493901" y="4254698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Evaluated the model's ability to handle non-linear relationships and high-dimensional data.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30132" y="3453765"/>
            <a:ext cx="4136231" cy="2627948"/>
          </a:xfrm>
          <a:prstGeom prst="roundRect">
            <a:avLst>
              <a:gd name="adj" fmla="val 563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9876949" y="3700582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Decision Tree</a:t>
            </a:r>
            <a:endParaRPr lang="en-US" sz="2558" dirty="0"/>
          </a:p>
        </p:txBody>
      </p:sp>
      <p:sp>
        <p:nvSpPr>
          <p:cNvPr id="13" name="Text 10"/>
          <p:cNvSpPr/>
          <p:nvPr/>
        </p:nvSpPr>
        <p:spPr>
          <a:xfrm>
            <a:off x="9876949" y="4254698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Assessed the model's performance in binary classification tasks.</a:t>
            </a:r>
            <a:endParaRPr lang="en-US" sz="1944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9CE8D-2667-C90F-B09E-9EAFBAA238E0}"/>
              </a:ext>
            </a:extLst>
          </p:cNvPr>
          <p:cNvSpPr txBox="1"/>
          <p:nvPr/>
        </p:nvSpPr>
        <p:spPr>
          <a:xfrm>
            <a:off x="13766363" y="7478663"/>
            <a:ext cx="71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795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9252" y="655201"/>
            <a:ext cx="6253758" cy="781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155"/>
              </a:lnSpc>
              <a:buNone/>
            </a:pPr>
            <a:r>
              <a:rPr lang="en-US" sz="49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 Measures </a:t>
            </a:r>
            <a:endParaRPr lang="en-US" sz="4924" dirty="0"/>
          </a:p>
        </p:txBody>
      </p:sp>
      <p:sp>
        <p:nvSpPr>
          <p:cNvPr id="6" name="Shape 2"/>
          <p:cNvSpPr/>
          <p:nvPr/>
        </p:nvSpPr>
        <p:spPr>
          <a:xfrm>
            <a:off x="4792147" y="1793319"/>
            <a:ext cx="106918" cy="5781080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Shape 3"/>
          <p:cNvSpPr/>
          <p:nvPr/>
        </p:nvSpPr>
        <p:spPr>
          <a:xfrm>
            <a:off x="5112901" y="2274451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Shape 4"/>
          <p:cNvSpPr/>
          <p:nvPr/>
        </p:nvSpPr>
        <p:spPr>
          <a:xfrm>
            <a:off x="4578310" y="2060615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4779169" y="2140267"/>
            <a:ext cx="132874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955" dirty="0"/>
          </a:p>
        </p:txBody>
      </p:sp>
      <p:sp>
        <p:nvSpPr>
          <p:cNvPr id="10" name="Text 6"/>
          <p:cNvSpPr/>
          <p:nvPr/>
        </p:nvSpPr>
        <p:spPr>
          <a:xfrm>
            <a:off x="6152555" y="2030849"/>
            <a:ext cx="3126819" cy="3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24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MSE</a:t>
            </a:r>
            <a:endParaRPr lang="en-US" sz="2462" dirty="0"/>
          </a:p>
        </p:txBody>
      </p:sp>
      <p:sp>
        <p:nvSpPr>
          <p:cNvPr id="11" name="Text 7"/>
          <p:cNvSpPr/>
          <p:nvPr/>
        </p:nvSpPr>
        <p:spPr>
          <a:xfrm>
            <a:off x="6152555" y="2564130"/>
            <a:ext cx="7646194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18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Assessed the models' predictive accuracy using Mean Squared Error.</a:t>
            </a:r>
            <a:endParaRPr lang="en-US" sz="1871" dirty="0"/>
          </a:p>
        </p:txBody>
      </p:sp>
      <p:sp>
        <p:nvSpPr>
          <p:cNvPr id="12" name="Shape 8"/>
          <p:cNvSpPr/>
          <p:nvPr/>
        </p:nvSpPr>
        <p:spPr>
          <a:xfrm>
            <a:off x="5112901" y="4280654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Shape 9"/>
          <p:cNvSpPr/>
          <p:nvPr/>
        </p:nvSpPr>
        <p:spPr>
          <a:xfrm>
            <a:off x="4578310" y="4066818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4740473" y="4146471"/>
            <a:ext cx="210145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955" dirty="0"/>
          </a:p>
        </p:txBody>
      </p:sp>
      <p:sp>
        <p:nvSpPr>
          <p:cNvPr id="15" name="Text 11"/>
          <p:cNvSpPr/>
          <p:nvPr/>
        </p:nvSpPr>
        <p:spPr>
          <a:xfrm>
            <a:off x="6152555" y="4037052"/>
            <a:ext cx="3126819" cy="3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24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R-squared</a:t>
            </a:r>
            <a:endParaRPr lang="en-US" sz="2462" dirty="0"/>
          </a:p>
        </p:txBody>
      </p:sp>
      <p:sp>
        <p:nvSpPr>
          <p:cNvPr id="16" name="Text 12"/>
          <p:cNvSpPr/>
          <p:nvPr/>
        </p:nvSpPr>
        <p:spPr>
          <a:xfrm>
            <a:off x="6152555" y="4570333"/>
            <a:ext cx="7646194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18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Evaluated the models' ability to explain the variance in the target variable.</a:t>
            </a:r>
            <a:endParaRPr lang="en-US" sz="1871" dirty="0"/>
          </a:p>
        </p:txBody>
      </p:sp>
      <p:sp>
        <p:nvSpPr>
          <p:cNvPr id="17" name="Shape 13"/>
          <p:cNvSpPr/>
          <p:nvPr/>
        </p:nvSpPr>
        <p:spPr>
          <a:xfrm>
            <a:off x="5112901" y="6286857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Shape 14"/>
          <p:cNvSpPr/>
          <p:nvPr/>
        </p:nvSpPr>
        <p:spPr>
          <a:xfrm>
            <a:off x="4578310" y="6073021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9" name="Text 15"/>
          <p:cNvSpPr/>
          <p:nvPr/>
        </p:nvSpPr>
        <p:spPr>
          <a:xfrm>
            <a:off x="4744283" y="6152674"/>
            <a:ext cx="202644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955" dirty="0"/>
          </a:p>
        </p:txBody>
      </p:sp>
      <p:sp>
        <p:nvSpPr>
          <p:cNvPr id="20" name="Text 16"/>
          <p:cNvSpPr/>
          <p:nvPr/>
        </p:nvSpPr>
        <p:spPr>
          <a:xfrm>
            <a:off x="6152555" y="6043255"/>
            <a:ext cx="3126819" cy="3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24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Cross-Validation</a:t>
            </a:r>
            <a:endParaRPr lang="en-US" sz="2462" dirty="0"/>
          </a:p>
        </p:txBody>
      </p:sp>
      <p:sp>
        <p:nvSpPr>
          <p:cNvPr id="21" name="Text 17"/>
          <p:cNvSpPr/>
          <p:nvPr/>
        </p:nvSpPr>
        <p:spPr>
          <a:xfrm>
            <a:off x="6152555" y="6576536"/>
            <a:ext cx="7646194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187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Ensured the models' generalizability to new data through techniques like k-fold cross-validation.</a:t>
            </a:r>
            <a:endParaRPr lang="en-US" sz="187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8359C-4E0D-44E7-A496-6C24D9CFBD36}"/>
              </a:ext>
            </a:extLst>
          </p:cNvPr>
          <p:cNvSpPr txBox="1"/>
          <p:nvPr/>
        </p:nvSpPr>
        <p:spPr>
          <a:xfrm>
            <a:off x="13798749" y="7478663"/>
            <a:ext cx="681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12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489252" y="655201"/>
            <a:ext cx="6253758" cy="781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155"/>
              </a:lnSpc>
              <a:buNone/>
            </a:pPr>
            <a:r>
              <a:rPr lang="en-US" sz="49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Models Evaluation</a:t>
            </a:r>
            <a:endParaRPr lang="en-US" sz="4924" dirty="0"/>
          </a:p>
        </p:txBody>
      </p:sp>
      <p:sp>
        <p:nvSpPr>
          <p:cNvPr id="7" name="Shape 3"/>
          <p:cNvSpPr/>
          <p:nvPr/>
        </p:nvSpPr>
        <p:spPr>
          <a:xfrm>
            <a:off x="5112901" y="2274451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Shape 4"/>
          <p:cNvSpPr/>
          <p:nvPr/>
        </p:nvSpPr>
        <p:spPr>
          <a:xfrm>
            <a:off x="4578310" y="2060615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5112901" y="4280654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Shape 9"/>
          <p:cNvSpPr/>
          <p:nvPr/>
        </p:nvSpPr>
        <p:spPr>
          <a:xfrm>
            <a:off x="4578310" y="4066818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Shape 13"/>
          <p:cNvSpPr/>
          <p:nvPr/>
        </p:nvSpPr>
        <p:spPr>
          <a:xfrm>
            <a:off x="5112901" y="6286857"/>
            <a:ext cx="831652" cy="106918"/>
          </a:xfrm>
          <a:prstGeom prst="roundRect">
            <a:avLst>
              <a:gd name="adj" fmla="val 1333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Shape 14"/>
          <p:cNvSpPr/>
          <p:nvPr/>
        </p:nvSpPr>
        <p:spPr>
          <a:xfrm>
            <a:off x="4578310" y="6073021"/>
            <a:ext cx="534591" cy="534591"/>
          </a:xfrm>
          <a:prstGeom prst="roundRect">
            <a:avLst>
              <a:gd name="adj" fmla="val 2667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8359C-4E0D-44E7-A496-6C24D9CFBD36}"/>
              </a:ext>
            </a:extLst>
          </p:cNvPr>
          <p:cNvSpPr txBox="1"/>
          <p:nvPr/>
        </p:nvSpPr>
        <p:spPr>
          <a:xfrm>
            <a:off x="13798749" y="7478663"/>
            <a:ext cx="681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13</a:t>
            </a:r>
            <a:endParaRPr lang="en-US" sz="3600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AA5ADDA-B4EA-24C9-240C-C0333C1E1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67470"/>
              </p:ext>
            </p:extLst>
          </p:nvPr>
        </p:nvGraphicFramePr>
        <p:xfrm>
          <a:off x="902525" y="1731217"/>
          <a:ext cx="13185433" cy="56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672">
                  <a:extLst>
                    <a:ext uri="{9D8B030D-6E8A-4147-A177-3AD203B41FA5}">
                      <a16:colId xmlns:a16="http://schemas.microsoft.com/office/drawing/2014/main" val="292102541"/>
                    </a:ext>
                  </a:extLst>
                </a:gridCol>
                <a:gridCol w="4059617">
                  <a:extLst>
                    <a:ext uri="{9D8B030D-6E8A-4147-A177-3AD203B41FA5}">
                      <a16:colId xmlns:a16="http://schemas.microsoft.com/office/drawing/2014/main" val="78871786"/>
                    </a:ext>
                  </a:extLst>
                </a:gridCol>
                <a:gridCol w="4395144">
                  <a:extLst>
                    <a:ext uri="{9D8B030D-6E8A-4147-A177-3AD203B41FA5}">
                      <a16:colId xmlns:a16="http://schemas.microsoft.com/office/drawing/2014/main" val="1764119338"/>
                    </a:ext>
                  </a:extLst>
                </a:gridCol>
              </a:tblGrid>
              <a:tr h="806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92591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Multivariate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34072405.85813499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0.6531577175160103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51783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22033791.70165864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0.7757055771934742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83866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66816207.61277331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0.31984004734419624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4835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34254795.72582797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0.6513010679364067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07136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K-Nearest Neighbors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12801259.39163281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0.8685002174584934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36101"/>
                  </a:ext>
                </a:extLst>
              </a:tr>
              <a:tr h="8061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Bayesian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34254833.696987115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0.6513006814065103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8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3421FE59-4533-2917-43B0-2CE023CE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59" y="645706"/>
            <a:ext cx="4107425" cy="3091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01D-16D3-1381-A614-B60F84651503}"/>
              </a:ext>
            </a:extLst>
          </p:cNvPr>
          <p:cNvSpPr txBox="1"/>
          <p:nvPr/>
        </p:nvSpPr>
        <p:spPr>
          <a:xfrm>
            <a:off x="13951759" y="7583894"/>
            <a:ext cx="678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14</a:t>
            </a:r>
            <a:endParaRPr lang="en-US" sz="3600" dirty="0"/>
          </a:p>
        </p:txBody>
      </p:sp>
      <p:pic>
        <p:nvPicPr>
          <p:cNvPr id="7" name="Picture 6" descr="A blue dotted line and dotted line&#10;&#10;Description automatically generated">
            <a:extLst>
              <a:ext uri="{FF2B5EF4-FFF2-40B4-BE49-F238E27FC236}">
                <a16:creationId xmlns:a16="http://schemas.microsoft.com/office/drawing/2014/main" id="{EE00BC3C-5794-8DD9-87F1-E5E29D240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673" y="687253"/>
            <a:ext cx="4969252" cy="3091980"/>
          </a:xfrm>
          <a:prstGeom prst="rect">
            <a:avLst/>
          </a:prstGeom>
        </p:spPr>
      </p:pic>
      <p:pic>
        <p:nvPicPr>
          <p:cNvPr id="8" name="Picture 7" descr="A purple dotted line and dotted line&#10;&#10;Description automatically generated">
            <a:extLst>
              <a:ext uri="{FF2B5EF4-FFF2-40B4-BE49-F238E27FC236}">
                <a16:creationId xmlns:a16="http://schemas.microsoft.com/office/drawing/2014/main" id="{E3DE36E4-32A2-3F1B-04FA-3D58A0558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884" y="687252"/>
            <a:ext cx="4965557" cy="3091979"/>
          </a:xfrm>
          <a:prstGeom prst="rect">
            <a:avLst/>
          </a:prstGeom>
        </p:spPr>
      </p:pic>
      <p:pic>
        <p:nvPicPr>
          <p:cNvPr id="9" name="Picture 8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B61A8E15-50AF-D8F7-4DE0-B933516EE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75" y="4595297"/>
            <a:ext cx="4271059" cy="2763203"/>
          </a:xfrm>
          <a:prstGeom prst="rect">
            <a:avLst/>
          </a:prstGeom>
        </p:spPr>
      </p:pic>
      <p:pic>
        <p:nvPicPr>
          <p:cNvPr id="10" name="Picture 9" descr="A green dotted line and black line&#10;&#10;Description automatically generated">
            <a:extLst>
              <a:ext uri="{FF2B5EF4-FFF2-40B4-BE49-F238E27FC236}">
                <a16:creationId xmlns:a16="http://schemas.microsoft.com/office/drawing/2014/main" id="{0B09B893-0AD3-45F6-B5F2-1C6810598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034" y="4595298"/>
            <a:ext cx="4969252" cy="2814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1A667-203F-5E0F-C3E1-71ED6733A1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1886" y="4506458"/>
            <a:ext cx="4950139" cy="29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1962626"/>
            <a:ext cx="65351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Best Performing Model (KNN)</a:t>
            </a:r>
            <a:endParaRPr lang="en-US" sz="511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268504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13254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</a:t>
            </a:r>
            <a:endParaRPr lang="en-US" sz="2558" dirty="0"/>
          </a:p>
        </p:txBody>
      </p:sp>
      <p:sp>
        <p:nvSpPr>
          <p:cNvPr id="7" name="Text 3"/>
          <p:cNvSpPr/>
          <p:nvPr/>
        </p:nvSpPr>
        <p:spPr>
          <a:xfrm>
            <a:off x="864037" y="4686657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KNN model achieved the lowest MSE and highest R-squared, outperforming other models.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268504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413254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Flexibility</a:t>
            </a:r>
            <a:endParaRPr lang="en-US" sz="2558" dirty="0"/>
          </a:p>
        </p:txBody>
      </p:sp>
      <p:sp>
        <p:nvSpPr>
          <p:cNvPr id="10" name="Text 5"/>
          <p:cNvSpPr/>
          <p:nvPr/>
        </p:nvSpPr>
        <p:spPr>
          <a:xfrm>
            <a:off x="5288161" y="4686657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KNN's ability to capture complex relationships without strong assumptions contributed to its superior performance.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268504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413254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</a:t>
            </a:r>
            <a:endParaRPr lang="en-US" sz="2558" dirty="0"/>
          </a:p>
        </p:txBody>
      </p:sp>
      <p:sp>
        <p:nvSpPr>
          <p:cNvPr id="13" name="Text 7"/>
          <p:cNvSpPr/>
          <p:nvPr/>
        </p:nvSpPr>
        <p:spPr>
          <a:xfrm>
            <a:off x="9712404" y="4686657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KNN's computational efficiency made it a practical choice for this large-scale dataset.</a:t>
            </a:r>
            <a:endParaRPr lang="en-US" sz="1944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36765-D5E1-7CB7-11DC-DF9086900938}"/>
              </a:ext>
            </a:extLst>
          </p:cNvPr>
          <p:cNvSpPr txBox="1"/>
          <p:nvPr/>
        </p:nvSpPr>
        <p:spPr>
          <a:xfrm>
            <a:off x="13766363" y="7478663"/>
            <a:ext cx="713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15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9779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172533"/>
            <a:ext cx="8377357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Implications and Future Work</a:t>
            </a:r>
            <a:endParaRPr lang="en-US" sz="5116" dirty="0"/>
          </a:p>
        </p:txBody>
      </p:sp>
      <p:sp>
        <p:nvSpPr>
          <p:cNvPr id="5" name="Text 2"/>
          <p:cNvSpPr/>
          <p:nvPr/>
        </p:nvSpPr>
        <p:spPr>
          <a:xfrm>
            <a:off x="864037" y="360176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Industry Applications</a:t>
            </a:r>
            <a:endParaRPr lang="en-US" sz="2558" dirty="0"/>
          </a:p>
        </p:txBody>
      </p:sp>
      <p:sp>
        <p:nvSpPr>
          <p:cNvPr id="6" name="Text 3"/>
          <p:cNvSpPr/>
          <p:nvPr/>
        </p:nvSpPr>
        <p:spPr>
          <a:xfrm>
            <a:off x="864037" y="4254579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price prediction can benefit both buyers and sellers in the automobile industry.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60176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Work</a:t>
            </a:r>
            <a:endParaRPr lang="en-US" sz="2558" dirty="0"/>
          </a:p>
        </p:txBody>
      </p:sp>
      <p:sp>
        <p:nvSpPr>
          <p:cNvPr id="8" name="Text 5"/>
          <p:cNvSpPr/>
          <p:nvPr/>
        </p:nvSpPr>
        <p:spPr>
          <a:xfrm>
            <a:off x="4997885" y="4254579"/>
            <a:ext cx="4243509" cy="1770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latin typeface="Montserrat" panose="00000500000000000000" pitchFamily="2" charset="0"/>
              </a:rPr>
              <a:t>Integrating additional data sources, such as economic indicators or consumer reviews, for enhanced accuracy.</a:t>
            </a:r>
          </a:p>
        </p:txBody>
      </p:sp>
      <p:sp>
        <p:nvSpPr>
          <p:cNvPr id="9" name="Text 6"/>
          <p:cNvSpPr/>
          <p:nvPr/>
        </p:nvSpPr>
        <p:spPr>
          <a:xfrm>
            <a:off x="10125163" y="3605696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Advanced Techniques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10125163" y="425457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Incorporating ensemble methods or neural networks could further enhance predictive accuracy.</a:t>
            </a:r>
            <a:endParaRPr lang="en-US" sz="1944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36BBF-D830-688E-5135-443B4AD8C4D6}"/>
              </a:ext>
            </a:extLst>
          </p:cNvPr>
          <p:cNvSpPr txBox="1"/>
          <p:nvPr/>
        </p:nvSpPr>
        <p:spPr>
          <a:xfrm>
            <a:off x="13816208" y="7478663"/>
            <a:ext cx="814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</a:rPr>
              <a:t>16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869287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88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Thanks!</a:t>
            </a:r>
            <a:endParaRPr lang="en-US" sz="8800" dirty="0"/>
          </a:p>
        </p:txBody>
      </p:sp>
      <p:sp>
        <p:nvSpPr>
          <p:cNvPr id="5" name="Text 2"/>
          <p:cNvSpPr/>
          <p:nvPr/>
        </p:nvSpPr>
        <p:spPr>
          <a:xfrm>
            <a:off x="1089506" y="4114800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3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Any questions?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9A98A-1312-0C18-8DA5-87F9A90E254D}"/>
              </a:ext>
            </a:extLst>
          </p:cNvPr>
          <p:cNvSpPr txBox="1"/>
          <p:nvPr/>
        </p:nvSpPr>
        <p:spPr>
          <a:xfrm>
            <a:off x="13766105" y="7478663"/>
            <a:ext cx="713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396AF1"/>
                </a:solidFill>
                <a:latin typeface="Barlow" pitchFamily="34" charset="0"/>
              </a:rPr>
              <a:t>17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12032"/>
            <a:ext cx="14630400" cy="8229600"/>
          </a:xfrm>
          <a:prstGeom prst="roundRect">
            <a:avLst>
              <a:gd name="adj" fmla="val 5400"/>
            </a:avLst>
          </a:prstGeom>
          <a:solidFill>
            <a:schemeClr val="l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1327026" y="511165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Agenda:</a:t>
            </a:r>
            <a:endParaRPr lang="en-US" sz="5116" dirty="0"/>
          </a:p>
        </p:txBody>
      </p:sp>
      <p:sp>
        <p:nvSpPr>
          <p:cNvPr id="8" name="Text 4"/>
          <p:cNvSpPr/>
          <p:nvPr/>
        </p:nvSpPr>
        <p:spPr>
          <a:xfrm>
            <a:off x="1072753" y="3860363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10" name="Text 6"/>
          <p:cNvSpPr/>
          <p:nvPr/>
        </p:nvSpPr>
        <p:spPr>
          <a:xfrm>
            <a:off x="1327026" y="1579853"/>
            <a:ext cx="8686011" cy="5338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5B8A3-899E-37DC-C751-CDB222B86F28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6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F515AFA-37B5-FDE9-BA51-C36E20B296FD}"/>
              </a:ext>
            </a:extLst>
          </p:cNvPr>
          <p:cNvSpPr/>
          <p:nvPr/>
        </p:nvSpPr>
        <p:spPr>
          <a:xfrm>
            <a:off x="1967641" y="1408750"/>
            <a:ext cx="4258604" cy="5240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Objectives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Exploratory Data Analysis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Data Preprocessing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Machine Learning Models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Models Evaluation &amp; Performance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Visualization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Best Performing Model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2525"/>
                </a:solidFill>
              </a:rPr>
              <a:t>Implications &amp; Future Work</a:t>
            </a:r>
          </a:p>
        </p:txBody>
      </p:sp>
      <p:pic>
        <p:nvPicPr>
          <p:cNvPr id="2050" name="Picture 2" descr="How to Create a Team Meeting Agenda ...">
            <a:extLst>
              <a:ext uri="{FF2B5EF4-FFF2-40B4-BE49-F238E27FC236}">
                <a16:creationId xmlns:a16="http://schemas.microsoft.com/office/drawing/2014/main" id="{416B81F9-DFA0-80E3-B137-35A48709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32" y="1778472"/>
            <a:ext cx="4119504" cy="49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12032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436525" y="882372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Objectives:</a:t>
            </a:r>
            <a:endParaRPr lang="en-US" sz="5116" dirty="0"/>
          </a:p>
        </p:txBody>
      </p:sp>
      <p:sp>
        <p:nvSpPr>
          <p:cNvPr id="7" name="Shape 3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072753" y="3860363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10" name="Text 6"/>
          <p:cNvSpPr/>
          <p:nvPr/>
        </p:nvSpPr>
        <p:spPr>
          <a:xfrm>
            <a:off x="1327026" y="1579853"/>
            <a:ext cx="8686011" cy="5338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comprehensive understanding of predicting car prices.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the dataset to handle missing values, outliers, and categorical variables.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various machine learning models, including Linear Regression, Support Vector Machine (SVM), Logistic Regression, K-Nearest Neighbors (KNN), Decision Tree, and Bayesian Classifier.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compare the performances of these models to determine the most accurate for predicting car prices.</a:t>
            </a:r>
          </a:p>
          <a:p>
            <a:pPr marL="0" indent="0">
              <a:lnSpc>
                <a:spcPts val="3110"/>
              </a:lnSpc>
              <a:buNone/>
            </a:pPr>
            <a:endParaRPr lang="en-US" sz="24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5247084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5B8A3-899E-37DC-C751-CDB222B86F28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</a:rPr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518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6" name="Text 2"/>
          <p:cNvSpPr/>
          <p:nvPr/>
        </p:nvSpPr>
        <p:spPr>
          <a:xfrm>
            <a:off x="436525" y="882372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7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Dataset:</a:t>
            </a:r>
            <a:endParaRPr lang="en-US" sz="7200" dirty="0"/>
          </a:p>
        </p:txBody>
      </p:sp>
      <p:sp>
        <p:nvSpPr>
          <p:cNvPr id="7" name="Shape 3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072753" y="3860363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10" name="Text 6"/>
          <p:cNvSpPr/>
          <p:nvPr/>
        </p:nvSpPr>
        <p:spPr>
          <a:xfrm>
            <a:off x="1327026" y="1579853"/>
            <a:ext cx="8686011" cy="5069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ollected data of over 90,000 cars (from 1970-2024).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b="1" dirty="0">
                <a:latin typeface="Arial" panose="020B0604020202020204" pitchFamily="34" charset="0"/>
              </a:rPr>
              <a:t>A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ttributes: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model, price, transmission, mileage, fuel type, tax, mpg, engine size, and manufacturer</a:t>
            </a:r>
            <a:endParaRPr lang="en-US" sz="32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3200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endParaRPr lang="en-US" sz="306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FCB8A-6458-0380-7167-851812E181DA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55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64037" y="2317552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Exploratory Data Analysis</a:t>
            </a:r>
            <a:endParaRPr lang="en-US" sz="5116" dirty="0"/>
          </a:p>
        </p:txBody>
      </p:sp>
      <p:sp>
        <p:nvSpPr>
          <p:cNvPr id="7" name="Shape 3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072753" y="3860363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69" dirty="0"/>
          </a:p>
        </p:txBody>
      </p:sp>
      <p:sp>
        <p:nvSpPr>
          <p:cNvPr id="9" name="Text 5"/>
          <p:cNvSpPr/>
          <p:nvPr/>
        </p:nvSpPr>
        <p:spPr>
          <a:xfrm>
            <a:off x="1666280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Descriptive Statistics</a:t>
            </a:r>
            <a:endParaRPr lang="en-US" sz="2558" dirty="0"/>
          </a:p>
        </p:txBody>
      </p:sp>
      <p:sp>
        <p:nvSpPr>
          <p:cNvPr id="10" name="Text 6"/>
          <p:cNvSpPr/>
          <p:nvPr/>
        </p:nvSpPr>
        <p:spPr>
          <a:xfrm>
            <a:off x="1666280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Gained insights into the dataset's structure and characteristics through statistical analysis.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5247084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Text 8"/>
          <p:cNvSpPr/>
          <p:nvPr/>
        </p:nvSpPr>
        <p:spPr>
          <a:xfrm>
            <a:off x="5415677" y="3860363"/>
            <a:ext cx="218242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69" dirty="0"/>
          </a:p>
        </p:txBody>
      </p:sp>
      <p:sp>
        <p:nvSpPr>
          <p:cNvPr id="13" name="Text 9"/>
          <p:cNvSpPr/>
          <p:nvPr/>
        </p:nvSpPr>
        <p:spPr>
          <a:xfrm>
            <a:off x="6049328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558" dirty="0"/>
          </a:p>
        </p:txBody>
      </p:sp>
      <p:sp>
        <p:nvSpPr>
          <p:cNvPr id="14" name="Text 10"/>
          <p:cNvSpPr/>
          <p:nvPr/>
        </p:nvSpPr>
        <p:spPr>
          <a:xfrm>
            <a:off x="6049328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Utilized visualizations to uncover relationships between variables and identify trends.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9630132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69" dirty="0"/>
          </a:p>
        </p:txBody>
      </p:sp>
      <p:sp>
        <p:nvSpPr>
          <p:cNvPr id="17" name="Text 13"/>
          <p:cNvSpPr/>
          <p:nvPr/>
        </p:nvSpPr>
        <p:spPr>
          <a:xfrm>
            <a:off x="10432375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</a:t>
            </a:r>
            <a:endParaRPr lang="en-US" sz="2558" dirty="0"/>
          </a:p>
        </p:txBody>
      </p:sp>
      <p:sp>
        <p:nvSpPr>
          <p:cNvPr id="18" name="Text 14"/>
          <p:cNvSpPr/>
          <p:nvPr/>
        </p:nvSpPr>
        <p:spPr>
          <a:xfrm>
            <a:off x="10432375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Examined the interdependence of features to inform feature selection for modeling.</a:t>
            </a:r>
            <a:endParaRPr lang="en-US" sz="1944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D623A-8E6F-8B4A-667D-6579DDED28AB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103315" y="0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148454" y="108863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Exploratory Data Analysis</a:t>
            </a:r>
            <a:endParaRPr lang="en-US" sz="5116" dirty="0"/>
          </a:p>
        </p:txBody>
      </p:sp>
      <p:sp>
        <p:nvSpPr>
          <p:cNvPr id="9" name="Text 5"/>
          <p:cNvSpPr/>
          <p:nvPr/>
        </p:nvSpPr>
        <p:spPr>
          <a:xfrm>
            <a:off x="412373" y="4250174"/>
            <a:ext cx="3408283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Analysis: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1666280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endParaRPr lang="en-US" sz="1944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049328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558" dirty="0"/>
          </a:p>
        </p:txBody>
      </p:sp>
      <p:sp>
        <p:nvSpPr>
          <p:cNvPr id="14" name="Text 10"/>
          <p:cNvSpPr/>
          <p:nvPr/>
        </p:nvSpPr>
        <p:spPr>
          <a:xfrm>
            <a:off x="6049328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Utilized visualizations to uncover relationships between variables and identify trends.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9630132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69" dirty="0"/>
          </a:p>
        </p:txBody>
      </p:sp>
      <p:sp>
        <p:nvSpPr>
          <p:cNvPr id="17" name="Text 13"/>
          <p:cNvSpPr/>
          <p:nvPr/>
        </p:nvSpPr>
        <p:spPr>
          <a:xfrm>
            <a:off x="10432375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</a:t>
            </a:r>
            <a:endParaRPr lang="en-US" sz="2558" dirty="0"/>
          </a:p>
        </p:txBody>
      </p:sp>
      <p:sp>
        <p:nvSpPr>
          <p:cNvPr id="18" name="Text 14"/>
          <p:cNvSpPr/>
          <p:nvPr/>
        </p:nvSpPr>
        <p:spPr>
          <a:xfrm>
            <a:off x="10432375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Examined the interdependence of features to inform feature selection for modeling.</a:t>
            </a:r>
            <a:endParaRPr lang="en-US" sz="1944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82F21C-A77D-056C-4676-27561BB75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3" y="1150530"/>
            <a:ext cx="9682860" cy="68198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8F180F-0291-779B-0220-A689DB7962A8}"/>
              </a:ext>
            </a:extLst>
          </p:cNvPr>
          <p:cNvSpPr txBox="1"/>
          <p:nvPr/>
        </p:nvSpPr>
        <p:spPr>
          <a:xfrm>
            <a:off x="148454" y="7647169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69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172533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5116" dirty="0"/>
          </a:p>
        </p:txBody>
      </p:sp>
      <p:sp>
        <p:nvSpPr>
          <p:cNvPr id="5" name="Text 2"/>
          <p:cNvSpPr/>
          <p:nvPr/>
        </p:nvSpPr>
        <p:spPr>
          <a:xfrm>
            <a:off x="864037" y="360176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Missing Values</a:t>
            </a:r>
            <a:endParaRPr lang="en-US" sz="2558" dirty="0"/>
          </a:p>
        </p:txBody>
      </p:sp>
      <p:sp>
        <p:nvSpPr>
          <p:cNvPr id="6" name="Text 3"/>
          <p:cNvSpPr/>
          <p:nvPr/>
        </p:nvSpPr>
        <p:spPr>
          <a:xfrm>
            <a:off x="864037" y="425457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missing values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60176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Outlier Removal</a:t>
            </a:r>
            <a:endParaRPr lang="en-US" sz="2558" dirty="0"/>
          </a:p>
        </p:txBody>
      </p:sp>
      <p:sp>
        <p:nvSpPr>
          <p:cNvPr id="8" name="Text 5"/>
          <p:cNvSpPr/>
          <p:nvPr/>
        </p:nvSpPr>
        <p:spPr>
          <a:xfrm>
            <a:off x="5372695" y="4254579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Identified and removed outliers using the Z-score method to prevent skewing the models.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60176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9881354" y="425457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Encoded (one-hot encoding) categorical variables for compatibility with models.</a:t>
            </a:r>
            <a:endParaRPr lang="en-US" sz="1944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26A50-BF5C-7A19-511A-8F395B3CB87F}"/>
              </a:ext>
            </a:extLst>
          </p:cNvPr>
          <p:cNvSpPr txBox="1"/>
          <p:nvPr/>
        </p:nvSpPr>
        <p:spPr>
          <a:xfrm>
            <a:off x="14141885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7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91440" y="0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330280" y="176488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5116" dirty="0"/>
          </a:p>
        </p:txBody>
      </p:sp>
      <p:sp>
        <p:nvSpPr>
          <p:cNvPr id="9" name="Text 5"/>
          <p:cNvSpPr/>
          <p:nvPr/>
        </p:nvSpPr>
        <p:spPr>
          <a:xfrm>
            <a:off x="429643" y="3708797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Missing Values: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23817" y="4271163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missing values.</a:t>
            </a:r>
          </a:p>
        </p:txBody>
      </p:sp>
      <p:sp>
        <p:nvSpPr>
          <p:cNvPr id="11" name="Shape 7"/>
          <p:cNvSpPr/>
          <p:nvPr/>
        </p:nvSpPr>
        <p:spPr>
          <a:xfrm>
            <a:off x="5247084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9"/>
          <p:cNvSpPr/>
          <p:nvPr/>
        </p:nvSpPr>
        <p:spPr>
          <a:xfrm>
            <a:off x="6049328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558" dirty="0"/>
          </a:p>
        </p:txBody>
      </p:sp>
      <p:sp>
        <p:nvSpPr>
          <p:cNvPr id="14" name="Text 10"/>
          <p:cNvSpPr/>
          <p:nvPr/>
        </p:nvSpPr>
        <p:spPr>
          <a:xfrm>
            <a:off x="6049328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Utilized visualizations to uncover relationships between variables and identify trends.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9630132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69" dirty="0"/>
          </a:p>
        </p:txBody>
      </p:sp>
      <p:sp>
        <p:nvSpPr>
          <p:cNvPr id="17" name="Text 13"/>
          <p:cNvSpPr/>
          <p:nvPr/>
        </p:nvSpPr>
        <p:spPr>
          <a:xfrm>
            <a:off x="10432375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</a:t>
            </a:r>
            <a:endParaRPr lang="en-US" sz="2558" dirty="0"/>
          </a:p>
        </p:txBody>
      </p:sp>
      <p:sp>
        <p:nvSpPr>
          <p:cNvPr id="18" name="Text 14"/>
          <p:cNvSpPr/>
          <p:nvPr/>
        </p:nvSpPr>
        <p:spPr>
          <a:xfrm>
            <a:off x="10432375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Examined the interdependence of features to inform feature selection for modeling.</a:t>
            </a:r>
            <a:endParaRPr lang="en-US" sz="1944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A275A-60EB-9DAA-D5C6-5B92BA6967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20" b="2250"/>
          <a:stretch/>
        </p:blipFill>
        <p:spPr bwMode="auto">
          <a:xfrm>
            <a:off x="4809506" y="1118581"/>
            <a:ext cx="9391251" cy="6934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82163-C732-AB15-8AC9-137C14B928A3}"/>
              </a:ext>
            </a:extLst>
          </p:cNvPr>
          <p:cNvSpPr txBox="1"/>
          <p:nvPr/>
        </p:nvSpPr>
        <p:spPr>
          <a:xfrm>
            <a:off x="91440" y="7571368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</a:rPr>
              <a:t>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62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91440" y="0"/>
            <a:ext cx="14630400" cy="8229600"/>
          </a:xfrm>
          <a:prstGeom prst="roundRect">
            <a:avLst>
              <a:gd name="adj" fmla="val 5400"/>
            </a:avLst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64037" y="792687"/>
            <a:ext cx="738604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0" eaLnBrk="1" latinLnBrk="0" hangingPunct="1">
              <a:lnSpc>
                <a:spcPts val="63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kern="1200" dirty="0">
                <a:solidFill>
                  <a:srgbClr val="396AF1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Data Preprocessing</a:t>
            </a:r>
            <a:endParaRPr lang="en-US" sz="5400" dirty="0">
              <a:effectLst/>
            </a:endParaRPr>
          </a:p>
        </p:txBody>
      </p:sp>
      <p:sp>
        <p:nvSpPr>
          <p:cNvPr id="7" name="Shape 3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072753" y="3860363"/>
            <a:ext cx="13799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69" dirty="0"/>
          </a:p>
        </p:txBody>
      </p:sp>
      <p:sp>
        <p:nvSpPr>
          <p:cNvPr id="9" name="Text 5"/>
          <p:cNvSpPr/>
          <p:nvPr/>
        </p:nvSpPr>
        <p:spPr>
          <a:xfrm>
            <a:off x="1666280" y="3821682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32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Outliers: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1666280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Z-Score Method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Z-Score greater than 3 were considered as outliers.</a:t>
            </a:r>
          </a:p>
        </p:txBody>
      </p:sp>
      <p:sp>
        <p:nvSpPr>
          <p:cNvPr id="11" name="Shape 7"/>
          <p:cNvSpPr/>
          <p:nvPr/>
        </p:nvSpPr>
        <p:spPr>
          <a:xfrm>
            <a:off x="5247084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9"/>
          <p:cNvSpPr/>
          <p:nvPr/>
        </p:nvSpPr>
        <p:spPr>
          <a:xfrm>
            <a:off x="6049328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558" dirty="0"/>
          </a:p>
        </p:txBody>
      </p:sp>
      <p:sp>
        <p:nvSpPr>
          <p:cNvPr id="14" name="Text 10"/>
          <p:cNvSpPr/>
          <p:nvPr/>
        </p:nvSpPr>
        <p:spPr>
          <a:xfrm>
            <a:off x="6049328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Utilized visualizations to uncover relationships between variables and identify trends.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9630132" y="377761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2"/>
          <p:cNvSpPr/>
          <p:nvPr/>
        </p:nvSpPr>
        <p:spPr>
          <a:xfrm>
            <a:off x="9802535" y="3860363"/>
            <a:ext cx="21050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69" dirty="0"/>
          </a:p>
        </p:txBody>
      </p:sp>
      <p:sp>
        <p:nvSpPr>
          <p:cNvPr id="17" name="Text 13"/>
          <p:cNvSpPr/>
          <p:nvPr/>
        </p:nvSpPr>
        <p:spPr>
          <a:xfrm>
            <a:off x="10432375" y="377761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Correlation Analysis</a:t>
            </a:r>
            <a:endParaRPr lang="en-US" sz="2558" dirty="0"/>
          </a:p>
        </p:txBody>
      </p:sp>
      <p:sp>
        <p:nvSpPr>
          <p:cNvPr id="18" name="Text 14"/>
          <p:cNvSpPr/>
          <p:nvPr/>
        </p:nvSpPr>
        <p:spPr>
          <a:xfrm>
            <a:off x="10432375" y="4331732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Examined the interdependence of features to inform feature selection for modeling.</a:t>
            </a:r>
            <a:endParaRPr lang="en-US" sz="1944" dirty="0"/>
          </a:p>
        </p:txBody>
      </p:sp>
      <p:pic>
        <p:nvPicPr>
          <p:cNvPr id="20" name="Picture 1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3CD166E-B45E-F299-1DD3-5427D6B82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746" y="2397499"/>
            <a:ext cx="8179618" cy="4758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D96B84-DCDB-E982-6ACA-8E4504091362}"/>
              </a:ext>
            </a:extLst>
          </p:cNvPr>
          <p:cNvSpPr txBox="1"/>
          <p:nvPr/>
        </p:nvSpPr>
        <p:spPr>
          <a:xfrm>
            <a:off x="13972783" y="7478663"/>
            <a:ext cx="33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89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671</Words>
  <Application>Microsoft Office PowerPoint</Application>
  <PresentationFormat>Custom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Ietazaz Aslam</cp:lastModifiedBy>
  <cp:revision>24</cp:revision>
  <dcterms:created xsi:type="dcterms:W3CDTF">2024-06-24T17:57:06Z</dcterms:created>
  <dcterms:modified xsi:type="dcterms:W3CDTF">2024-06-27T05:23:47Z</dcterms:modified>
</cp:coreProperties>
</file>