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72D94F7-18DA-4FDE-B920-C042F34D5A5B}">
  <a:tblStyle styleId="{572D94F7-18DA-4FDE-B920-C042F34D5A5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b="0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ochajs.org/#pending-tests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electron.atom.io/docs/latest/api/clipboar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lectronjs.org/spectr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/>
              <a:t>Spectron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ctrTitle"/>
          </p:nvPr>
        </p:nvSpPr>
        <p:spPr>
          <a:xfrm>
            <a:off x="467544" y="116632"/>
            <a:ext cx="7774632" cy="794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/>
              <a:t>Test Example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611560" y="980728"/>
            <a:ext cx="12426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628800"/>
            <a:ext cx="7899400" cy="45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ctrTitle"/>
          </p:nvPr>
        </p:nvSpPr>
        <p:spPr>
          <a:xfrm>
            <a:off x="-108520" y="9144"/>
            <a:ext cx="7774632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40"/>
              <a:buFont typeface="Cambria"/>
              <a:buNone/>
            </a:pPr>
            <a:r>
              <a:rPr lang="en-US" sz="5940"/>
              <a:t>Test Hooks</a:t>
            </a:r>
            <a:endParaRPr sz="5940"/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714" y="476672"/>
            <a:ext cx="4248150" cy="62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467544" y="764704"/>
            <a:ext cx="266429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Beside are the Test Hooks, we need to use specific test code inside these Hooks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ctrTitle"/>
          </p:nvPr>
        </p:nvSpPr>
        <p:spPr>
          <a:xfrm>
            <a:off x="-108520" y="9144"/>
            <a:ext cx="7774632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40"/>
              <a:buFont typeface="Cambria"/>
              <a:buNone/>
            </a:pPr>
            <a:r>
              <a:rPr lang="en-US" sz="5940" cap="none"/>
              <a:t>EXCLUSIVE TESTS</a:t>
            </a:r>
            <a:endParaRPr sz="5940"/>
          </a:p>
        </p:txBody>
      </p:sp>
      <p:sp>
        <p:nvSpPr>
          <p:cNvPr id="166" name="Google Shape;166;p24"/>
          <p:cNvSpPr txBox="1"/>
          <p:nvPr/>
        </p:nvSpPr>
        <p:spPr>
          <a:xfrm>
            <a:off x="477840" y="594638"/>
            <a:ext cx="813690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exclusivity feature allows you to run 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the specified suite or test-case by appending .only() to the function. Here’s an example of executing only a particular suite: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936" y="1196752"/>
            <a:ext cx="408622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448072" y="2996952"/>
            <a:ext cx="8136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Here’s an example of executing an individual test case: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3608" y="3293354"/>
            <a:ext cx="565785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ctrTitle"/>
          </p:nvPr>
        </p:nvSpPr>
        <p:spPr>
          <a:xfrm>
            <a:off x="-108520" y="9144"/>
            <a:ext cx="7774632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40"/>
              <a:buFont typeface="Cambria"/>
              <a:buNone/>
            </a:pPr>
            <a:r>
              <a:rPr lang="en-US" sz="5940" cap="none"/>
              <a:t>INCLUSIVE TESTS</a:t>
            </a:r>
            <a:endParaRPr sz="5940"/>
          </a:p>
        </p:txBody>
      </p:sp>
      <p:sp>
        <p:nvSpPr>
          <p:cNvPr id="175" name="Google Shape;175;p25"/>
          <p:cNvSpPr txBox="1"/>
          <p:nvPr/>
        </p:nvSpPr>
        <p:spPr>
          <a:xfrm>
            <a:off x="477840" y="594638"/>
            <a:ext cx="274617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appending .skip(), you may tell Mocha to simply ignore these suite(s) and test case(s). Anything skipped will be marked as 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pending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reported as such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4018" y="594638"/>
            <a:ext cx="5924550" cy="6167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ctrTitle"/>
          </p:nvPr>
        </p:nvSpPr>
        <p:spPr>
          <a:xfrm>
            <a:off x="467544" y="116632"/>
            <a:ext cx="7774632" cy="794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/>
              <a:t>Test Example</a:t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611560" y="980728"/>
            <a:ext cx="809304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TEST/ DIRECTORY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default, mocha looks for the glob ./test/*.js, so you may want to put your tests in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test/ folder. If you want to include sub directories, pass the --recursive option.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sample test code snippet is available below, you can use it for reference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3192" y="3031485"/>
            <a:ext cx="914400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ctrTitle"/>
          </p:nvPr>
        </p:nvSpPr>
        <p:spPr>
          <a:xfrm>
            <a:off x="467544" y="116632"/>
            <a:ext cx="7774632" cy="794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/>
              <a:t>app.electron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611560" y="980728"/>
            <a:ext cx="784887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electron property is your gateway to accessing the full Electron API.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Electron module is exposed as a property on the electron property so you can think of it as an alias for require('electron') from within your app.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if you wanted to access the 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clipboard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API in your tests you would do: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app.electron.clipboard.writeText('pasta')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.electron.clipboard.readText().then(function (clipboardText)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console.log('The clipboard text is ' 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clipboardText)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})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467544" y="116632"/>
            <a:ext cx="7774632" cy="794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/>
              <a:t>Application 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0" y="908720"/>
            <a:ext cx="9144000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Below are list of Application members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Spectron uses WebdriverIO and exposes the managed client property on the created   Application instances. The full client API provided by WebdriverIO can be found here  http:webdriver.ioapi.html  Several additional commands are provided specific to Electron.         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client:SpectronClient</a:t>
            </a:r>
            <a:r>
              <a:rPr lang="en-US" sz="1400"/>
              <a:t>; http://webdriver.io/api/protocol/title.html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The electron property is your gateway to accessing the full Electron API.          Each Electron module is exposed as a property on the electron property so you can          think of it as an alias for require('electron') from within your app.               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electron:Electron.AllElectron; https://electronjs.org/docs/api</a:t>
            </a:r>
            <a:endParaRPr b="1" sz="1400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       The browserWindow property is an alias for require('electron').remote.getCurrentWindow().          It provides you access to the current BrowserWindow and contains all the APIs.          https://electron.atom.io/docs/api/browser-window               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browserWindow:SpectronWindow;        </a:t>
            </a:r>
            <a:endParaRPr b="1" sz="1400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       The webContents property is an alias for          require('electron').remote.getCurrentWebContents().          It provides you access to the WebContents for the current window          and contains all the APIs.          https:electron.atom.iodocsapiweb-contents               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webContents:SpectronWebContents;        </a:t>
            </a:r>
            <a:endParaRPr b="1" sz="1400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       The mainProcess property is an alias for require('electron').remote.process.          It provides you access to the main process's process global.          https:nodejs.orgapiprocess.html                 mainProcess:NodeJS.Process;                 The rendererProcess property is an alias for global.process.          It provides you access to the main process's process global.          https:nodejs.orgapiprocess.html              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</a:t>
            </a:r>
            <a:r>
              <a:rPr b="1" lang="en-US" sz="1400"/>
              <a:t>rendererProcess:NodeJS.Process;</a:t>
            </a:r>
            <a:endParaRPr b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467544" y="116632"/>
            <a:ext cx="7774632" cy="794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/>
              <a:t>Application 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0" y="908720"/>
            <a:ext cx="9144000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How to install Spectron(give below command on windows command prompt)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npm install --save-dev spectron</a:t>
            </a:r>
            <a:endParaRPr b="1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Below is official Website for Spectron</a:t>
            </a:r>
            <a:endParaRPr b="1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 u="sng">
                <a:solidFill>
                  <a:schemeClr val="hlink"/>
                </a:solidFill>
                <a:hlinkClick r:id="rId3"/>
              </a:rPr>
              <a:t>https://electronjs.org/spectron</a:t>
            </a:r>
            <a:endParaRPr b="1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very important: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https://github.com/electron/spectron#application-api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467544" y="116632"/>
            <a:ext cx="7774632" cy="794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/>
              <a:t>WebDriver Overview - 1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0" y="908720"/>
            <a:ext cx="9144000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As already known WebDriver can be accessed using app.client , and if you want to access API exposed by WebDriver, it can be done as below. WebDriver API(http://webdriver.io/api.html)is broadly classified into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SzPts val="2000"/>
              <a:buFont typeface="Cambria"/>
              <a:buAutoNum type="arabicPeriod"/>
            </a:pPr>
            <a:r>
              <a:rPr b="1" lang="en-US"/>
              <a:t>Action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SzPts val="2000"/>
              <a:buFont typeface="Cambria"/>
              <a:buAutoNum type="arabicPeriod"/>
            </a:pPr>
            <a:r>
              <a:rPr b="1" lang="en-US"/>
              <a:t>Cookie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SzPts val="2000"/>
              <a:buFont typeface="Cambria"/>
              <a:buAutoNum type="arabicPeriod"/>
            </a:pPr>
            <a:r>
              <a:rPr b="1" lang="en-US"/>
              <a:t>Grid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SzPts val="2000"/>
              <a:buFont typeface="Cambria"/>
              <a:buAutoNum type="arabicPeriod"/>
            </a:pPr>
            <a:r>
              <a:rPr b="1" lang="en-US"/>
              <a:t>Mobile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SzPts val="2000"/>
              <a:buFont typeface="Cambria"/>
              <a:buAutoNum type="arabicPeriod"/>
            </a:pPr>
            <a:r>
              <a:rPr b="1" lang="en-US"/>
              <a:t>Property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SzPts val="2000"/>
              <a:buFont typeface="Cambria"/>
              <a:buAutoNum type="arabicPeriod"/>
            </a:pPr>
            <a:r>
              <a:rPr b="1" lang="en-US"/>
              <a:t>Protocol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SzPts val="2000"/>
              <a:buFont typeface="Cambria"/>
              <a:buAutoNum type="arabicPeriod"/>
            </a:pPr>
            <a:r>
              <a:rPr b="1" lang="en-US"/>
              <a:t>State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SzPts val="2000"/>
              <a:buFont typeface="Cambria"/>
              <a:buAutoNum type="arabicPeriod"/>
            </a:pPr>
            <a:r>
              <a:rPr b="1" lang="en-US"/>
              <a:t>Utility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SzPts val="2000"/>
              <a:buFont typeface="Cambria"/>
              <a:buAutoNum type="arabicPeriod"/>
            </a:pPr>
            <a:r>
              <a:rPr b="1" lang="en-US"/>
              <a:t>Window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467544" y="116632"/>
            <a:ext cx="7774632" cy="794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/>
              <a:t>WebDriver Overview - 2</a:t>
            </a:r>
            <a:endParaRPr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0" y="908720"/>
            <a:ext cx="9144000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49822"/>
            <a:ext cx="1876425" cy="61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5696" y="836712"/>
            <a:ext cx="2143125" cy="66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44533" y="749822"/>
            <a:ext cx="1924050" cy="64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2120" y="884337"/>
            <a:ext cx="2076450" cy="65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ctrTitle"/>
          </p:nvPr>
        </p:nvSpPr>
        <p:spPr>
          <a:xfrm>
            <a:off x="467544" y="116632"/>
            <a:ext cx="7774632" cy="794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/>
              <a:t>WebDriver Overview - 3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412776"/>
            <a:ext cx="16573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ctrTitle"/>
          </p:nvPr>
        </p:nvSpPr>
        <p:spPr>
          <a:xfrm>
            <a:off x="467544" y="116632"/>
            <a:ext cx="7774632" cy="794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/>
              <a:t>WebDriver Overview - 3</a:t>
            </a:r>
            <a:endParaRPr/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467544" y="1268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{572D94F7-18DA-4FDE-B920-C042F34D5A5B}</a:tableStyleId>
              </a:tblPr>
              <a:tblGrid>
                <a:gridCol w="427175"/>
                <a:gridCol w="7709725"/>
              </a:tblGrid>
              <a:tr h="1236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8100" marB="38100" marR="60950" marL="609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&lt;button id=</a:t>
                      </a:r>
                      <a:r>
                        <a:rPr b="0" lang="en-US" sz="1800" u="none" cap="none" strike="noStrike">
                          <a:solidFill>
                            <a:srgbClr val="DD11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"myButton"</a:t>
                      </a:r>
                      <a:r>
                        <a:rPr b="0" lang="en-US" sz="18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onclick=</a:t>
                      </a:r>
                      <a:r>
                        <a:rPr b="0" lang="en-US" sz="1800" u="none" cap="none" strike="noStrike">
                          <a:solidFill>
                            <a:srgbClr val="DD11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"document.getElementById('someText').innerHTML='I was clicked'"</a:t>
                      </a:r>
                      <a:r>
                        <a:rPr b="0" lang="en-US" sz="18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Click me</a:t>
                      </a:r>
                      <a:r>
                        <a:rPr b="0" lang="en-US" sz="18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&lt;/button&gt;</a:t>
                      </a:r>
                      <a:b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0" lang="en-US" sz="18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&lt;div id=</a:t>
                      </a:r>
                      <a:r>
                        <a:rPr b="0" lang="en-US" sz="1800" u="none" cap="none" strike="noStrike">
                          <a:solidFill>
                            <a:srgbClr val="DD11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"someText"</a:t>
                      </a:r>
                      <a:r>
                        <a:rPr b="0" lang="en-US" sz="18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 was not clicked</a:t>
                      </a:r>
                      <a:r>
                        <a:rPr b="0" lang="en-US" sz="18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&lt;/div&gt;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200" marL="76200" anchor="ctr">
                    <a:lnL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p19"/>
          <p:cNvSpPr txBox="1"/>
          <p:nvPr/>
        </p:nvSpPr>
        <p:spPr>
          <a:xfrm>
            <a:off x="611560" y="980728"/>
            <a:ext cx="15815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827584" y="3232284"/>
            <a:ext cx="5832648" cy="221599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it(</a:t>
            </a:r>
            <a:r>
              <a:rPr b="0" i="0" lang="en-US" sz="1600" u="none" cap="none" strike="noStrike">
                <a:solidFill>
                  <a:srgbClr val="DD1144"/>
                </a:solidFill>
                <a:latin typeface="Arial"/>
                <a:ea typeface="Arial"/>
                <a:cs typeface="Arial"/>
                <a:sym typeface="Arial"/>
              </a:rPr>
              <a:t>'should demonstrate the click command'</a:t>
            </a:r>
            <a:r>
              <a:rPr b="0" i="0" lang="en-US" sz="16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16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 () {</a:t>
            </a:r>
            <a:br>
              <a:rPr b="0" i="0" lang="en-US" sz="16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6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 myButton = $(</a:t>
            </a:r>
            <a:r>
              <a:rPr b="0" i="0" lang="en-US" sz="1600" u="none" cap="none" strike="noStrike">
                <a:solidFill>
                  <a:srgbClr val="DD1144"/>
                </a:solidFill>
                <a:latin typeface="Arial"/>
                <a:ea typeface="Arial"/>
                <a:cs typeface="Arial"/>
                <a:sym typeface="Arial"/>
              </a:rPr>
              <a:t>'#myButton'</a:t>
            </a:r>
            <a:r>
              <a:rPr b="0" i="0" lang="en-US" sz="16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-US" sz="16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myButton.click()</a:t>
            </a:r>
            <a:br>
              <a:rPr b="0" i="0" lang="en-US" sz="16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600" u="none" cap="none" strike="noStrike">
                <a:solidFill>
                  <a:srgbClr val="999988"/>
                </a:solidFill>
                <a:latin typeface="Arial"/>
                <a:ea typeface="Arial"/>
                <a:cs typeface="Arial"/>
                <a:sym typeface="Arial"/>
              </a:rPr>
              <a:t>// or</a:t>
            </a:r>
            <a:br>
              <a:rPr b="0" i="0" lang="en-US" sz="16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browser.click(</a:t>
            </a:r>
            <a:r>
              <a:rPr b="0" i="0" lang="en-US" sz="1600" u="none" cap="none" strike="noStrike">
                <a:solidFill>
                  <a:srgbClr val="DD1144"/>
                </a:solidFill>
                <a:latin typeface="Arial"/>
                <a:ea typeface="Arial"/>
                <a:cs typeface="Arial"/>
                <a:sym typeface="Arial"/>
              </a:rPr>
              <a:t>'#myButton'</a:t>
            </a:r>
            <a:r>
              <a:rPr b="0" i="0" lang="en-US" sz="16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-US" sz="16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6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6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 text = browser.getText(</a:t>
            </a:r>
            <a:r>
              <a:rPr b="0" i="0" lang="en-US" sz="1600" u="none" cap="none" strike="noStrike">
                <a:solidFill>
                  <a:srgbClr val="DD1144"/>
                </a:solidFill>
                <a:latin typeface="Arial"/>
                <a:ea typeface="Arial"/>
                <a:cs typeface="Arial"/>
                <a:sym typeface="Arial"/>
              </a:rPr>
              <a:t>'#someText'</a:t>
            </a:r>
            <a:r>
              <a:rPr b="0" i="0" lang="en-US" sz="16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0" i="0" lang="en-US" sz="16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assert(text === </a:t>
            </a:r>
            <a:r>
              <a:rPr b="0" i="0" lang="en-US" sz="1600" u="none" cap="none" strike="noStrike">
                <a:solidFill>
                  <a:srgbClr val="DD1144"/>
                </a:solidFill>
                <a:latin typeface="Arial"/>
                <a:ea typeface="Arial"/>
                <a:cs typeface="Arial"/>
                <a:sym typeface="Arial"/>
              </a:rPr>
              <a:t>'I was clicked'</a:t>
            </a:r>
            <a:r>
              <a:rPr b="0" i="0" lang="en-US" sz="16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b="0" i="1" lang="en-US" sz="1600" u="none" cap="none" strike="noStrike">
                <a:solidFill>
                  <a:srgbClr val="999988"/>
                </a:solidFill>
                <a:latin typeface="Arial"/>
                <a:ea typeface="Arial"/>
                <a:cs typeface="Arial"/>
                <a:sym typeface="Arial"/>
              </a:rPr>
              <a:t>// true</a:t>
            </a:r>
            <a:br>
              <a:rPr b="0" i="0" lang="en-US" sz="16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763959" y="2862952"/>
            <a:ext cx="1839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Code(click.js)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ctrTitle"/>
          </p:nvPr>
        </p:nvSpPr>
        <p:spPr>
          <a:xfrm>
            <a:off x="467544" y="116632"/>
            <a:ext cx="7774632" cy="794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/>
              <a:t>WebDriver Overview - 3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611560" y="816670"/>
            <a:ext cx="18797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getTitle() Example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797888" y="1186002"/>
            <a:ext cx="5688632" cy="1723549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it(</a:t>
            </a:r>
            <a:r>
              <a:rPr b="0" i="0" lang="en-US" sz="1400" u="none" cap="none" strike="noStrike">
                <a:solidFill>
                  <a:srgbClr val="DD1144"/>
                </a:solidFill>
                <a:latin typeface="Arial"/>
                <a:ea typeface="Arial"/>
                <a:cs typeface="Arial"/>
                <a:sym typeface="Arial"/>
              </a:rPr>
              <a:t>'should get the title of the document'</a:t>
            </a: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 () {</a:t>
            </a:r>
            <a:b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browser.url(</a:t>
            </a:r>
            <a:r>
              <a:rPr b="0" i="0" lang="en-US" sz="1400" u="none" cap="none" strike="noStrike">
                <a:solidFill>
                  <a:srgbClr val="DD1144"/>
                </a:solidFill>
                <a:latin typeface="Arial"/>
                <a:ea typeface="Arial"/>
                <a:cs typeface="Arial"/>
                <a:sym typeface="Arial"/>
              </a:rPr>
              <a:t>'http://webdriver.io'</a:t>
            </a: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 title = browser.getTitle()</a:t>
            </a:r>
            <a:b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86B3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.log(title);</a:t>
            </a:r>
            <a:b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rgbClr val="999988"/>
                </a:solidFill>
                <a:latin typeface="Arial"/>
                <a:ea typeface="Arial"/>
                <a:cs typeface="Arial"/>
                <a:sym typeface="Arial"/>
              </a:rPr>
              <a:t>// outputs the following:</a:t>
            </a:r>
            <a:b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rgbClr val="999988"/>
                </a:solidFill>
                <a:latin typeface="Arial"/>
                <a:ea typeface="Arial"/>
                <a:cs typeface="Arial"/>
                <a:sym typeface="Arial"/>
              </a:rPr>
              <a:t>// "WebdriverIO - WebDriver bindings for Node.js"</a:t>
            </a:r>
            <a:b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620" y="3284984"/>
            <a:ext cx="6714708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593304" y="3100318"/>
            <a:ext cx="20272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hasFocus() Example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ctrTitle"/>
          </p:nvPr>
        </p:nvSpPr>
        <p:spPr>
          <a:xfrm>
            <a:off x="467544" y="116632"/>
            <a:ext cx="7774632" cy="794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/>
              <a:t>WebDriver Overview - 3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611560" y="980728"/>
            <a:ext cx="2235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HTML snippet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412776"/>
            <a:ext cx="6517047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