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embeddedFontLst>
    <p:embeddedFont>
      <p:font typeface="Cabin"/>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abin-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abin-italic.fntdata"/><Relationship Id="rId21" Type="http://schemas.openxmlformats.org/officeDocument/2006/relationships/slide" Target="slides/slide16.xml"/><Relationship Id="rId43" Type="http://schemas.openxmlformats.org/officeDocument/2006/relationships/font" Target="fonts/Cabin-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Cab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6e329a63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46e329a63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6e329a635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46e329a635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6e329a635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46e329a635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6e329a635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46e329a635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6e329a635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46e329a635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6e329a635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46e329a635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562214"/>
              </a:buClr>
              <a:buSzPts val="4300"/>
              <a:buFont typeface="Cab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27" name="Google Shape;27;p2"/>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846637" y="2286002"/>
            <a:ext cx="5851525" cy="1828800"/>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998537" y="419103"/>
            <a:ext cx="5851525" cy="5562600"/>
          </a:xfrm>
          <a:prstGeom prst="rect">
            <a:avLst/>
          </a:prstGeom>
          <a:noFill/>
          <a:ln>
            <a:noFill/>
          </a:ln>
        </p:spPr>
        <p:txBody>
          <a:bodyPr anchorCtr="0" anchor="t" bIns="45700" lIns="91425" spcFirstLastPara="1" rIns="91425" wrap="square" tIns="45700"/>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6" name="Google Shape;36;p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lstStyle>
            <a:lvl1pPr lvl="0" algn="l">
              <a:lnSpc>
                <a:spcPct val="112500"/>
              </a:lnSpc>
              <a:spcBef>
                <a:spcPts val="0"/>
              </a:spcBef>
              <a:spcAft>
                <a:spcPts val="0"/>
              </a:spcAft>
              <a:buClr>
                <a:srgbClr val="562214"/>
              </a:buClr>
              <a:buSzPts val="4000"/>
              <a:buFont typeface="Cabin"/>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4"/>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42" name="Google Shape;42;p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43" name="Google Shape;43;p4"/>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562214"/>
              </a:buClr>
              <a:buSzPts val="4500"/>
              <a:buFont typeface="Cabin"/>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67" name="Google Shape;67;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lstStyle>
            <a:lvl1pPr lvl="0" algn="l">
              <a:lnSpc>
                <a:spcPct val="90909"/>
              </a:lnSpc>
              <a:spcBef>
                <a:spcPts val="0"/>
              </a:spcBef>
              <a:spcAft>
                <a:spcPts val="0"/>
              </a:spcAft>
              <a:buClr>
                <a:srgbClr val="562214"/>
              </a:buClr>
              <a:buSzPts val="2200"/>
              <a:buFont typeface="Cabin"/>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562214"/>
              </a:buClr>
              <a:buSzPts val="2100"/>
              <a:buFont typeface="Cabin"/>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
        <p:nvSpPr>
          <p:cNvPr id="84" name="Google Shape;84;p10"/>
          <p:cNvSpPr/>
          <p:nvPr>
            <p:ph idx="2" type="pic"/>
          </p:nvPr>
        </p:nvSpPr>
        <p:spPr>
          <a:xfrm>
            <a:off x="838200" y="1143003"/>
            <a:ext cx="4419600" cy="3514531"/>
          </a:xfrm>
          <a:prstGeom prst="roundRect">
            <a:avLst>
              <a:gd fmla="val 783" name="adj"/>
            </a:avLst>
          </a:prstGeom>
          <a:solidFill>
            <a:schemeClr val="lt2"/>
          </a:solidFill>
          <a:ln>
            <a:noFill/>
          </a:ln>
        </p:spPr>
        <p:txBody>
          <a:bodyPr anchorCtr="0" anchor="t" bIns="45700" lIns="91425" spcFirstLastPara="1" rIns="91425" wrap="square" tIns="274300"/>
          <a:lstStyle>
            <a:lvl1pPr lvl="0" marR="0" rtl="0" algn="l">
              <a:lnSpc>
                <a:spcPct val="100000"/>
              </a:lnSpc>
              <a:spcBef>
                <a:spcPts val="600"/>
              </a:spcBef>
              <a:spcAft>
                <a:spcPts val="0"/>
              </a:spcAft>
              <a:buClr>
                <a:schemeClr val="accent1"/>
              </a:buClr>
              <a:buSzPts val="2560"/>
              <a:buFont typeface="Noto Sans Symbols"/>
              <a:buNone/>
              <a:defRPr b="0" i="0" sz="3200" u="none" cap="none" strike="noStrike">
                <a:solidFill>
                  <a:schemeClr val="dk1"/>
                </a:solidFill>
                <a:latin typeface="Cabin"/>
                <a:ea typeface="Cabin"/>
                <a:cs typeface="Cabin"/>
                <a:sym typeface="Cabin"/>
              </a:defRPr>
            </a:lvl1pPr>
            <a:lvl2pPr lvl="1"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lvl="2"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lvl="3"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lvl="4"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lvl="5"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lvl="6"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lvl="7"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lvl="8"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85" name="Google Shape;85;p10"/>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6" name="Google Shape;86;p10"/>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7" name="Google Shape;87;p1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1" name="Google Shape;11;p1"/>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3" name="Google Shape;13;p1"/>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4" name="Google Shape;14;p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rgbClr val="562214"/>
              </a:buClr>
              <a:buSzPts val="4300"/>
              <a:buFont typeface="Cabin"/>
              <a:buNone/>
              <a:defRPr b="0" i="0" sz="43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8" name="Google Shape;18;p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432560" y="609600"/>
            <a:ext cx="7406640" cy="122248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ES6 &amp; TypeScript</a:t>
            </a:r>
            <a:endParaRPr/>
          </a:p>
        </p:txBody>
      </p:sp>
      <p:sp>
        <p:nvSpPr>
          <p:cNvPr id="105" name="Google Shape;105;p13"/>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p>
            <a:pPr indent="0" lvl="0" marL="27432" rtl="0" algn="l">
              <a:lnSpc>
                <a:spcPct val="100000"/>
              </a:lnSpc>
              <a:spcBef>
                <a:spcPts val="0"/>
              </a:spcBef>
              <a:spcAft>
                <a:spcPts val="0"/>
              </a:spcAft>
              <a:buSzPts val="208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 Enhanced object Literals</a:t>
            </a:r>
            <a:endParaRPr sz="3870"/>
          </a:p>
        </p:txBody>
      </p:sp>
      <p:sp>
        <p:nvSpPr>
          <p:cNvPr id="161" name="Google Shape;161;p22"/>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Consider the following ES 5 fragment:</a:t>
            </a:r>
            <a:endParaRPr/>
          </a:p>
          <a:p>
            <a:pPr indent="0" lvl="0" marL="82296" rtl="0" algn="l">
              <a:lnSpc>
                <a:spcPct val="100000"/>
              </a:lnSpc>
              <a:spcBef>
                <a:spcPts val="600"/>
              </a:spcBef>
              <a:spcAft>
                <a:spcPts val="0"/>
              </a:spcAft>
              <a:buSzPts val="1520"/>
              <a:buNone/>
            </a:pPr>
            <a:r>
              <a:rPr lang="en-US" sz="1900"/>
              <a:t>function createMonster(name, power) </a:t>
            </a:r>
            <a:endParaRPr sz="1900"/>
          </a:p>
          <a:p>
            <a:pPr indent="0" lvl="0" marL="82296" rtl="0" algn="l">
              <a:lnSpc>
                <a:spcPct val="100000"/>
              </a:lnSpc>
              <a:spcBef>
                <a:spcPts val="600"/>
              </a:spcBef>
              <a:spcAft>
                <a:spcPts val="0"/>
              </a:spcAft>
              <a:buSzPts val="1520"/>
              <a:buNone/>
            </a:pPr>
            <a:r>
              <a:rPr lang="en-US" sz="1900"/>
              <a:t>{ </a:t>
            </a:r>
            <a:endParaRPr/>
          </a:p>
          <a:p>
            <a:pPr indent="0" lvl="0" marL="82296" rtl="0" algn="l">
              <a:lnSpc>
                <a:spcPct val="100000"/>
              </a:lnSpc>
              <a:spcBef>
                <a:spcPts val="600"/>
              </a:spcBef>
              <a:spcAft>
                <a:spcPts val="0"/>
              </a:spcAft>
              <a:buSzPts val="1520"/>
              <a:buNone/>
            </a:pPr>
            <a:r>
              <a:rPr lang="en-US" sz="1900"/>
              <a:t>	return { type: 'Monster', name: name, power: power }; </a:t>
            </a:r>
            <a:endParaRPr sz="1900"/>
          </a:p>
          <a:p>
            <a:pPr indent="0" lvl="0" marL="82296" rtl="0" algn="l">
              <a:lnSpc>
                <a:spcPct val="100000"/>
              </a:lnSpc>
              <a:spcBef>
                <a:spcPts val="600"/>
              </a:spcBef>
              <a:spcAft>
                <a:spcPts val="0"/>
              </a:spcAft>
              <a:buSzPts val="1520"/>
              <a:buNone/>
            </a:pPr>
            <a:r>
              <a:rPr lang="en-US" sz="1900"/>
              <a:t>} </a:t>
            </a:r>
            <a:endParaRPr/>
          </a:p>
          <a:p>
            <a:pPr indent="0" lvl="0" marL="82296" rtl="0" algn="l">
              <a:lnSpc>
                <a:spcPct val="100000"/>
              </a:lnSpc>
              <a:spcBef>
                <a:spcPts val="600"/>
              </a:spcBef>
              <a:spcAft>
                <a:spcPts val="0"/>
              </a:spcAft>
              <a:buSzPts val="2560"/>
              <a:buNone/>
            </a:pPr>
            <a:r>
              <a:rPr lang="en-US"/>
              <a:t>With the new shorthand form, this can be rewritten as the following code:</a:t>
            </a:r>
            <a:endParaRPr/>
          </a:p>
          <a:p>
            <a:pPr indent="0" lvl="0" marL="82296" rtl="0" algn="l">
              <a:lnSpc>
                <a:spcPct val="100000"/>
              </a:lnSpc>
              <a:spcBef>
                <a:spcPts val="600"/>
              </a:spcBef>
              <a:spcAft>
                <a:spcPts val="0"/>
              </a:spcAft>
              <a:buSzPts val="1520"/>
              <a:buNone/>
            </a:pPr>
            <a:r>
              <a:rPr lang="en-US" sz="1900"/>
              <a:t>function createMonster(name, power) </a:t>
            </a:r>
            <a:endParaRPr/>
          </a:p>
          <a:p>
            <a:pPr indent="0" lvl="0" marL="82296" rtl="0" algn="l">
              <a:lnSpc>
                <a:spcPct val="100000"/>
              </a:lnSpc>
              <a:spcBef>
                <a:spcPts val="600"/>
              </a:spcBef>
              <a:spcAft>
                <a:spcPts val="0"/>
              </a:spcAft>
              <a:buSzPts val="1520"/>
              <a:buNone/>
            </a:pPr>
            <a:r>
              <a:rPr lang="en-US" sz="1900"/>
              <a:t>{ </a:t>
            </a:r>
            <a:endParaRPr sz="1900"/>
          </a:p>
          <a:p>
            <a:pPr indent="0" lvl="0" marL="82296" rtl="0" algn="l">
              <a:lnSpc>
                <a:spcPct val="100000"/>
              </a:lnSpc>
              <a:spcBef>
                <a:spcPts val="600"/>
              </a:spcBef>
              <a:spcAft>
                <a:spcPts val="0"/>
              </a:spcAft>
              <a:buSzPts val="1520"/>
              <a:buNone/>
            </a:pPr>
            <a:r>
              <a:rPr lang="en-US" sz="1900"/>
              <a:t>	return { type: 'Monster', name, power }; </a:t>
            </a:r>
            <a:endParaRPr/>
          </a:p>
          <a:p>
            <a:pPr indent="0" lvl="0" marL="82296" rtl="0" algn="l">
              <a:lnSpc>
                <a:spcPct val="100000"/>
              </a:lnSpc>
              <a:spcBef>
                <a:spcPts val="600"/>
              </a:spcBef>
              <a:spcAft>
                <a:spcPts val="0"/>
              </a:spcAft>
              <a:buSzPts val="1520"/>
              <a:buNone/>
            </a:pPr>
            <a:r>
              <a:rPr lang="en-US" sz="190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 Promise</a:t>
            </a:r>
            <a:endParaRPr sz="3870"/>
          </a:p>
        </p:txBody>
      </p:sp>
      <p:sp>
        <p:nvSpPr>
          <p:cNvPr id="167" name="Google Shape;167;p23"/>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"Imagine there is a </a:t>
            </a:r>
            <a:r>
              <a:rPr b="1" lang="en-US"/>
              <a:t>kid</a:t>
            </a:r>
            <a:r>
              <a:rPr lang="en-US"/>
              <a:t>. And mom </a:t>
            </a:r>
            <a:r>
              <a:rPr b="1" lang="en-US"/>
              <a:t>promises</a:t>
            </a:r>
            <a:r>
              <a:rPr lang="en-US"/>
              <a:t> him that she'll get him a </a:t>
            </a:r>
            <a:r>
              <a:rPr b="1" lang="en-US"/>
              <a:t>new phone</a:t>
            </a:r>
            <a:r>
              <a:rPr lang="en-US"/>
              <a:t> next week.“</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That is a </a:t>
            </a:r>
            <a:r>
              <a:rPr b="1" lang="en-US"/>
              <a:t>promise</a:t>
            </a:r>
            <a:r>
              <a:rPr lang="en-US"/>
              <a:t>. A promise has 3 states. They are:</a:t>
            </a:r>
            <a:endParaRPr/>
          </a:p>
          <a:p>
            <a:pPr indent="-283464" lvl="0" marL="365760" rtl="0" algn="l">
              <a:lnSpc>
                <a:spcPct val="100000"/>
              </a:lnSpc>
              <a:spcBef>
                <a:spcPts val="600"/>
              </a:spcBef>
              <a:spcAft>
                <a:spcPts val="0"/>
              </a:spcAft>
              <a:buSzPts val="2560"/>
              <a:buChar char="●"/>
            </a:pPr>
            <a:r>
              <a:rPr lang="en-US"/>
              <a:t>Promise is </a:t>
            </a:r>
            <a:r>
              <a:rPr b="1" lang="en-US">
                <a:solidFill>
                  <a:srgbClr val="FF0000"/>
                </a:solidFill>
              </a:rPr>
              <a:t>pending</a:t>
            </a:r>
            <a:r>
              <a:rPr lang="en-US"/>
              <a:t>: He don't know if you will get that phone until next week.</a:t>
            </a:r>
            <a:endParaRPr/>
          </a:p>
          <a:p>
            <a:pPr indent="-283464" lvl="0" marL="365760" rtl="0" algn="l">
              <a:lnSpc>
                <a:spcPct val="100000"/>
              </a:lnSpc>
              <a:spcBef>
                <a:spcPts val="600"/>
              </a:spcBef>
              <a:spcAft>
                <a:spcPts val="0"/>
              </a:spcAft>
              <a:buSzPts val="2560"/>
              <a:buChar char="●"/>
            </a:pPr>
            <a:r>
              <a:rPr lang="en-US"/>
              <a:t>Promise is </a:t>
            </a:r>
            <a:r>
              <a:rPr b="1" lang="en-US">
                <a:solidFill>
                  <a:srgbClr val="FF0000"/>
                </a:solidFill>
              </a:rPr>
              <a:t>resolved</a:t>
            </a:r>
            <a:r>
              <a:rPr lang="en-US"/>
              <a:t>: His mom really buys him a brand new phone.</a:t>
            </a:r>
            <a:endParaRPr/>
          </a:p>
          <a:p>
            <a:pPr indent="-283464" lvl="0" marL="365760" rtl="0" algn="l">
              <a:lnSpc>
                <a:spcPct val="100000"/>
              </a:lnSpc>
              <a:spcBef>
                <a:spcPts val="600"/>
              </a:spcBef>
              <a:spcAft>
                <a:spcPts val="0"/>
              </a:spcAft>
              <a:buSzPts val="2560"/>
              <a:buChar char="●"/>
            </a:pPr>
            <a:r>
              <a:rPr lang="en-US"/>
              <a:t>Promise is </a:t>
            </a:r>
            <a:r>
              <a:rPr b="1" lang="en-US">
                <a:solidFill>
                  <a:srgbClr val="FF0000"/>
                </a:solidFill>
              </a:rPr>
              <a:t>rejected</a:t>
            </a:r>
            <a:r>
              <a:rPr lang="en-US"/>
              <a:t>: He don't get a new phone because your mom is not happy.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228600" y="182562"/>
            <a:ext cx="7498080" cy="6556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is superset of ES6</a:t>
            </a:r>
            <a:endParaRPr sz="3870"/>
          </a:p>
        </p:txBody>
      </p:sp>
      <p:sp>
        <p:nvSpPr>
          <p:cNvPr id="173" name="Google Shape;173;p24"/>
          <p:cNvSpPr txBox="1"/>
          <p:nvPr>
            <p:ph idx="1" type="body"/>
          </p:nvPr>
        </p:nvSpPr>
        <p:spPr>
          <a:xfrm>
            <a:off x="228600" y="4781550"/>
            <a:ext cx="8763000" cy="192405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368"/>
              <a:buChar char="●"/>
            </a:pPr>
            <a:r>
              <a:rPr lang="en-US" sz="2960"/>
              <a:t>TypeScript is developed by Microsoft</a:t>
            </a:r>
            <a:endParaRPr/>
          </a:p>
          <a:p>
            <a:pPr indent="-283464" lvl="0" marL="365760" rtl="0" algn="l">
              <a:lnSpc>
                <a:spcPct val="90000"/>
              </a:lnSpc>
              <a:spcBef>
                <a:spcPts val="600"/>
              </a:spcBef>
              <a:spcAft>
                <a:spcPts val="0"/>
              </a:spcAft>
              <a:buSzPts val="2368"/>
              <a:buChar char="●"/>
            </a:pPr>
            <a:r>
              <a:rPr lang="en-US" sz="2960"/>
              <a:t>TypeScript is a typed superset of JavaScript that compiles into a plain JavaScript</a:t>
            </a:r>
            <a:endParaRPr/>
          </a:p>
          <a:p>
            <a:pPr indent="-283464" lvl="0" marL="365760" rtl="0" algn="l">
              <a:lnSpc>
                <a:spcPct val="90000"/>
              </a:lnSpc>
              <a:spcBef>
                <a:spcPts val="600"/>
              </a:spcBef>
              <a:spcAft>
                <a:spcPts val="0"/>
              </a:spcAft>
              <a:buSzPts val="2368"/>
              <a:buChar char="●"/>
            </a:pPr>
            <a:r>
              <a:rPr lang="en-US" sz="2960"/>
              <a:t>TypeScript is JavaScript that scales</a:t>
            </a:r>
            <a:endParaRPr sz="2960"/>
          </a:p>
        </p:txBody>
      </p:sp>
      <p:pic>
        <p:nvPicPr>
          <p:cNvPr id="174" name="Google Shape;174;p24"/>
          <p:cNvPicPr preferRelativeResize="0"/>
          <p:nvPr/>
        </p:nvPicPr>
        <p:blipFill rotWithShape="1">
          <a:blip r:embed="rId3">
            <a:alphaModFix/>
          </a:blip>
          <a:srcRect b="0" l="0" r="0" t="0"/>
          <a:stretch/>
        </p:blipFill>
        <p:spPr>
          <a:xfrm>
            <a:off x="1066800" y="838199"/>
            <a:ext cx="4229100" cy="3838575"/>
          </a:xfrm>
          <a:prstGeom prst="rect">
            <a:avLst/>
          </a:prstGeom>
          <a:noFill/>
          <a:ln>
            <a:noFill/>
          </a:ln>
        </p:spPr>
      </p:pic>
      <p:sp>
        <p:nvSpPr>
          <p:cNvPr id="175" name="Google Shape;175;p24"/>
          <p:cNvSpPr/>
          <p:nvPr/>
        </p:nvSpPr>
        <p:spPr>
          <a:xfrm>
            <a:off x="5332126" y="2422852"/>
            <a:ext cx="35323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bin"/>
                <a:ea typeface="Cabin"/>
                <a:cs typeface="Cabin"/>
                <a:sym typeface="Cabin"/>
              </a:rPr>
              <a:t>https://www.typescriptlang.org/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152400" y="20782"/>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 Features</a:t>
            </a:r>
            <a:endParaRPr/>
          </a:p>
        </p:txBody>
      </p:sp>
      <p:sp>
        <p:nvSpPr>
          <p:cNvPr id="181" name="Google Shape;181;p25"/>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2368"/>
              <a:buChar char="●"/>
            </a:pPr>
            <a:r>
              <a:rPr lang="en-US" sz="2960"/>
              <a:t>TypeScript, a typed superset of JavaScript that compiles to plain JavaScript. </a:t>
            </a:r>
            <a:endParaRPr sz="2960"/>
          </a:p>
          <a:p>
            <a:pPr indent="-283464" lvl="0" marL="365760" rtl="0" algn="l">
              <a:lnSpc>
                <a:spcPct val="80000"/>
              </a:lnSpc>
              <a:spcBef>
                <a:spcPts val="600"/>
              </a:spcBef>
              <a:spcAft>
                <a:spcPts val="0"/>
              </a:spcAft>
              <a:buSzPts val="2368"/>
              <a:buChar char="●"/>
            </a:pPr>
            <a:r>
              <a:rPr lang="en-US" sz="2960"/>
              <a:t>It supports all ECMAScript 6 features - arrow functions, classes, enhanced object literals, modules, generators, iterators, etc. and adds new features, not currently in the spec of ECMAScript at all like:</a:t>
            </a:r>
            <a:endParaRPr/>
          </a:p>
          <a:p>
            <a:pPr indent="-283464" lvl="0" marL="365760" rtl="0" algn="l">
              <a:lnSpc>
                <a:spcPct val="80000"/>
              </a:lnSpc>
              <a:spcBef>
                <a:spcPts val="600"/>
              </a:spcBef>
              <a:spcAft>
                <a:spcPts val="0"/>
              </a:spcAft>
              <a:buSzPts val="2368"/>
              <a:buChar char="●"/>
            </a:pPr>
            <a:r>
              <a:rPr lang="en-US" sz="2960"/>
              <a:t>Type Annotations or Decorators (@)</a:t>
            </a:r>
            <a:endParaRPr sz="2960"/>
          </a:p>
          <a:p>
            <a:pPr indent="-283464" lvl="0" marL="365760" rtl="0" algn="l">
              <a:lnSpc>
                <a:spcPct val="80000"/>
              </a:lnSpc>
              <a:spcBef>
                <a:spcPts val="600"/>
              </a:spcBef>
              <a:spcAft>
                <a:spcPts val="0"/>
              </a:spcAft>
              <a:buSzPts val="2368"/>
              <a:buChar char="●"/>
            </a:pPr>
            <a:r>
              <a:rPr lang="en-US" sz="2960"/>
              <a:t>Encapsulation with public, private and protected modifiers</a:t>
            </a:r>
            <a:endParaRPr/>
          </a:p>
          <a:p>
            <a:pPr indent="-283464" lvl="0" marL="365760" rtl="0" algn="l">
              <a:lnSpc>
                <a:spcPct val="80000"/>
              </a:lnSpc>
              <a:spcBef>
                <a:spcPts val="600"/>
              </a:spcBef>
              <a:spcAft>
                <a:spcPts val="0"/>
              </a:spcAft>
              <a:buSzPts val="2368"/>
              <a:buChar char="●"/>
            </a:pPr>
            <a:r>
              <a:rPr lang="en-US" sz="2960"/>
              <a:t>Tuple</a:t>
            </a:r>
            <a:endParaRPr/>
          </a:p>
          <a:p>
            <a:pPr indent="-283464" lvl="0" marL="365760" rtl="0" algn="l">
              <a:lnSpc>
                <a:spcPct val="80000"/>
              </a:lnSpc>
              <a:spcBef>
                <a:spcPts val="600"/>
              </a:spcBef>
              <a:spcAft>
                <a:spcPts val="0"/>
              </a:spcAft>
              <a:buSzPts val="2368"/>
              <a:buChar char="●"/>
            </a:pPr>
            <a:r>
              <a:rPr lang="en-US" sz="2960"/>
              <a:t>Namespaces</a:t>
            </a:r>
            <a:endParaRPr/>
          </a:p>
          <a:p>
            <a:pPr indent="-283464" lvl="0" marL="365760" rtl="0" algn="l">
              <a:lnSpc>
                <a:spcPct val="80000"/>
              </a:lnSpc>
              <a:spcBef>
                <a:spcPts val="600"/>
              </a:spcBef>
              <a:spcAft>
                <a:spcPts val="0"/>
              </a:spcAft>
              <a:buSzPts val="2368"/>
              <a:buChar char="●"/>
            </a:pPr>
            <a:r>
              <a:rPr lang="en-US" sz="2960"/>
              <a:t>Generics</a:t>
            </a:r>
            <a:endParaRPr/>
          </a:p>
          <a:p>
            <a:pPr indent="-283464" lvl="0" marL="365760" rtl="0" algn="l">
              <a:lnSpc>
                <a:spcPct val="80000"/>
              </a:lnSpc>
              <a:spcBef>
                <a:spcPts val="600"/>
              </a:spcBef>
              <a:spcAft>
                <a:spcPts val="0"/>
              </a:spcAft>
              <a:buSzPts val="2368"/>
              <a:buChar char="●"/>
            </a:pPr>
            <a:r>
              <a:rPr lang="en-US" sz="2960"/>
              <a:t>Interfaces</a:t>
            </a:r>
            <a:endParaRPr/>
          </a:p>
          <a:p>
            <a:pPr indent="-283464" lvl="0" marL="365760" rtl="0" algn="l">
              <a:lnSpc>
                <a:spcPct val="80000"/>
              </a:lnSpc>
              <a:spcBef>
                <a:spcPts val="600"/>
              </a:spcBef>
              <a:spcAft>
                <a:spcPts val="0"/>
              </a:spcAft>
              <a:buSzPts val="2368"/>
              <a:buChar char="●"/>
            </a:pPr>
            <a:r>
              <a:rPr lang="en-US" sz="2960"/>
              <a:t>Enums</a:t>
            </a:r>
            <a:endParaRPr sz="2960"/>
          </a:p>
          <a:p>
            <a:pPr indent="-133096" lvl="0" marL="365760" rtl="0" algn="l">
              <a:lnSpc>
                <a:spcPct val="80000"/>
              </a:lnSpc>
              <a:spcBef>
                <a:spcPts val="600"/>
              </a:spcBef>
              <a:spcAft>
                <a:spcPts val="0"/>
              </a:spcAft>
              <a:buSzPts val="2368"/>
              <a:buNone/>
            </a:pPr>
            <a:r>
              <a:t/>
            </a:r>
            <a:endParaRPr sz="296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0" y="152400"/>
            <a:ext cx="8933688"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Basic Datatypes in TypeScript</a:t>
            </a:r>
            <a:endParaRPr sz="3870"/>
          </a:p>
        </p:txBody>
      </p:sp>
      <p:sp>
        <p:nvSpPr>
          <p:cNvPr id="187" name="Google Shape;187;p26"/>
          <p:cNvSpPr txBox="1"/>
          <p:nvPr>
            <p:ph idx="1" type="body"/>
          </p:nvPr>
        </p:nvSpPr>
        <p:spPr>
          <a:xfrm>
            <a:off x="0" y="914400"/>
            <a:ext cx="8933688" cy="5334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rPr lang="en-US" sz="2720"/>
              <a:t>Below are basic or built in data types in TypeScript</a:t>
            </a:r>
            <a:endParaRPr sz="2720"/>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1. boolean</a:t>
            </a:r>
            <a:endParaRPr sz="2720"/>
          </a:p>
          <a:p>
            <a:pPr indent="0" lvl="0" marL="82296" rtl="0" algn="l">
              <a:lnSpc>
                <a:spcPct val="80000"/>
              </a:lnSpc>
              <a:spcBef>
                <a:spcPts val="600"/>
              </a:spcBef>
              <a:spcAft>
                <a:spcPts val="0"/>
              </a:spcAft>
              <a:buSzPts val="2176"/>
              <a:buNone/>
            </a:pPr>
            <a:r>
              <a:rPr lang="en-US" sz="2720"/>
              <a:t>2. number </a:t>
            </a:r>
            <a:endParaRPr/>
          </a:p>
          <a:p>
            <a:pPr indent="0" lvl="0" marL="82296" rtl="0" algn="l">
              <a:lnSpc>
                <a:spcPct val="80000"/>
              </a:lnSpc>
              <a:spcBef>
                <a:spcPts val="600"/>
              </a:spcBef>
              <a:spcAft>
                <a:spcPts val="0"/>
              </a:spcAft>
              <a:buSzPts val="2176"/>
              <a:buNone/>
            </a:pPr>
            <a:r>
              <a:rPr lang="en-US" sz="2720"/>
              <a:t>	height: number = 99;</a:t>
            </a:r>
            <a:endParaRPr sz="2720"/>
          </a:p>
          <a:p>
            <a:pPr indent="0" lvl="0" marL="82296" rtl="0" algn="l">
              <a:lnSpc>
                <a:spcPct val="80000"/>
              </a:lnSpc>
              <a:spcBef>
                <a:spcPts val="600"/>
              </a:spcBef>
              <a:spcAft>
                <a:spcPts val="0"/>
              </a:spcAft>
              <a:buSzPts val="2176"/>
              <a:buNone/>
            </a:pPr>
            <a:r>
              <a:rPr lang="en-US" sz="2720"/>
              <a:t>3. string </a:t>
            </a:r>
            <a:endParaRPr/>
          </a:p>
          <a:p>
            <a:pPr indent="0" lvl="0" marL="82296" rtl="0" algn="l">
              <a:lnSpc>
                <a:spcPct val="80000"/>
              </a:lnSpc>
              <a:spcBef>
                <a:spcPts val="600"/>
              </a:spcBef>
              <a:spcAft>
                <a:spcPts val="0"/>
              </a:spcAft>
              <a:buSzPts val="2176"/>
              <a:buNone/>
            </a:pPr>
            <a:r>
              <a:rPr lang="en-US" sz="2720"/>
              <a:t>	name: </a:t>
            </a:r>
            <a:r>
              <a:rPr b="1" lang="en-US" sz="2720"/>
              <a:t>string</a:t>
            </a:r>
            <a:r>
              <a:rPr lang="en-US" sz="2720"/>
              <a:t> = “abcdef";</a:t>
            </a:r>
            <a:endParaRPr/>
          </a:p>
          <a:p>
            <a:pPr indent="0" lvl="0" marL="82296" rtl="0" algn="l">
              <a:lnSpc>
                <a:spcPct val="80000"/>
              </a:lnSpc>
              <a:spcBef>
                <a:spcPts val="600"/>
              </a:spcBef>
              <a:spcAft>
                <a:spcPts val="0"/>
              </a:spcAft>
              <a:buSzPts val="2176"/>
              <a:buNone/>
            </a:pPr>
            <a:r>
              <a:rPr lang="en-US" sz="2720"/>
              <a:t>4. any </a:t>
            </a:r>
            <a:endParaRPr/>
          </a:p>
          <a:p>
            <a:pPr indent="0" lvl="0" marL="82296" rtl="0" algn="l">
              <a:lnSpc>
                <a:spcPct val="80000"/>
              </a:lnSpc>
              <a:spcBef>
                <a:spcPts val="600"/>
              </a:spcBef>
              <a:spcAft>
                <a:spcPts val="0"/>
              </a:spcAft>
              <a:buSzPts val="2176"/>
              <a:buNone/>
            </a:pPr>
            <a:r>
              <a:rPr lang="en-US" sz="2720"/>
              <a:t>	xyz: any = 4;</a:t>
            </a:r>
            <a:endParaRPr sz="2720"/>
          </a:p>
          <a:p>
            <a:pPr indent="0" lvl="0" marL="82296" rtl="0" algn="l">
              <a:lnSpc>
                <a:spcPct val="80000"/>
              </a:lnSpc>
              <a:spcBef>
                <a:spcPts val="600"/>
              </a:spcBef>
              <a:spcAft>
                <a:spcPts val="0"/>
              </a:spcAft>
              <a:buSzPts val="2176"/>
              <a:buNone/>
            </a:pPr>
            <a:r>
              <a:rPr lang="en-US" sz="2720"/>
              <a:t>5. array </a:t>
            </a:r>
            <a:endParaRPr/>
          </a:p>
          <a:p>
            <a:pPr indent="0" lvl="0" marL="82296" rtl="0" algn="l">
              <a:lnSpc>
                <a:spcPct val="80000"/>
              </a:lnSpc>
              <a:spcBef>
                <a:spcPts val="600"/>
              </a:spcBef>
              <a:spcAft>
                <a:spcPts val="0"/>
              </a:spcAft>
              <a:buSzPts val="2176"/>
              <a:buNone/>
            </a:pPr>
            <a:r>
              <a:rPr lang="en-US" sz="2720"/>
              <a:t>	abc:number[] = [1, 2, 3];</a:t>
            </a:r>
            <a:endParaRPr sz="2720"/>
          </a:p>
          <a:p>
            <a:pPr indent="0" lvl="0" marL="82296" rtl="0" algn="l">
              <a:lnSpc>
                <a:spcPct val="80000"/>
              </a:lnSpc>
              <a:spcBef>
                <a:spcPts val="600"/>
              </a:spcBef>
              <a:spcAft>
                <a:spcPts val="0"/>
              </a:spcAft>
              <a:buSzPts val="2176"/>
              <a:buNone/>
            </a:pPr>
            <a:r>
              <a:rPr lang="en-US" sz="2720"/>
              <a:t>6. enum</a:t>
            </a:r>
            <a:endParaRPr sz="2720"/>
          </a:p>
          <a:p>
            <a:pPr indent="0" lvl="0" marL="82296" rtl="0" algn="l">
              <a:lnSpc>
                <a:spcPct val="80000"/>
              </a:lnSpc>
              <a:spcBef>
                <a:spcPts val="600"/>
              </a:spcBef>
              <a:spcAft>
                <a:spcPts val="0"/>
              </a:spcAft>
              <a:buSzPts val="2176"/>
              <a:buNone/>
            </a:pPr>
            <a:r>
              <a:rPr lang="en-US" sz="2720"/>
              <a:t>7. void</a:t>
            </a:r>
            <a:endParaRPr/>
          </a:p>
          <a:p>
            <a:pPr indent="0" lvl="0" marL="82296" rtl="0" algn="l">
              <a:lnSpc>
                <a:spcPct val="80000"/>
              </a:lnSpc>
              <a:spcBef>
                <a:spcPts val="600"/>
              </a:spcBef>
              <a:spcAft>
                <a:spcPts val="0"/>
              </a:spcAft>
              <a:buSzPts val="2176"/>
              <a:buNone/>
            </a:pPr>
            <a:r>
              <a:t/>
            </a:r>
            <a:endParaRPr sz="27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152400" y="20782"/>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 Static Types - Advantage</a:t>
            </a:r>
            <a:endParaRPr sz="3870"/>
          </a:p>
        </p:txBody>
      </p:sp>
      <p:sp>
        <p:nvSpPr>
          <p:cNvPr id="193" name="Google Shape;193;p27"/>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The static typing is one of the most power tools TypeScript provide. </a:t>
            </a:r>
            <a:endParaRPr/>
          </a:p>
          <a:p>
            <a:pPr indent="-283464" lvl="0" marL="365760" rtl="0" algn="l">
              <a:lnSpc>
                <a:spcPct val="100000"/>
              </a:lnSpc>
              <a:spcBef>
                <a:spcPts val="600"/>
              </a:spcBef>
              <a:spcAft>
                <a:spcPts val="0"/>
              </a:spcAft>
              <a:buSzPts val="2560"/>
              <a:buChar char="●"/>
            </a:pPr>
            <a:r>
              <a:rPr lang="en-US"/>
              <a:t>Its benefit is to enable IDEs to provide a richer environment for spotting common errors as you type the code. </a:t>
            </a:r>
            <a:endParaRPr/>
          </a:p>
          <a:p>
            <a:pPr indent="-283464" lvl="0" marL="365760" rtl="0" algn="l">
              <a:lnSpc>
                <a:spcPct val="100000"/>
              </a:lnSpc>
              <a:spcBef>
                <a:spcPts val="600"/>
              </a:spcBef>
              <a:spcAft>
                <a:spcPts val="0"/>
              </a:spcAft>
              <a:buSzPts val="2560"/>
              <a:buChar char="●"/>
            </a:pPr>
            <a:r>
              <a:rPr lang="en-US"/>
              <a:t>In a large JavaScript project, this leads to more robust and easier to maintain code. </a:t>
            </a:r>
            <a:endParaRPr/>
          </a:p>
          <a:p>
            <a:pPr indent="-283464" lvl="0" marL="365760" rtl="0" algn="l">
              <a:lnSpc>
                <a:spcPct val="100000"/>
              </a:lnSpc>
              <a:spcBef>
                <a:spcPts val="600"/>
              </a:spcBef>
              <a:spcAft>
                <a:spcPts val="0"/>
              </a:spcAft>
              <a:buSzPts val="2560"/>
              <a:buChar char="●"/>
            </a:pPr>
            <a:r>
              <a:rPr lang="en-US"/>
              <a:t>Bugs that are caused by false assumptions of some variable being of a certain type can be completely eradicated.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152400" y="20782"/>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a:t>
            </a:r>
            <a:endParaRPr/>
          </a:p>
        </p:txBody>
      </p:sp>
      <p:sp>
        <p:nvSpPr>
          <p:cNvPr id="199" name="Google Shape;199;p28"/>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368"/>
              <a:buNone/>
            </a:pPr>
            <a:r>
              <a:rPr lang="en-US" sz="2960"/>
              <a:t>TypeScript is optionally typed by default. For example:</a:t>
            </a:r>
            <a:endParaRPr/>
          </a:p>
          <a:p>
            <a:pPr indent="0" lvl="0" marL="82296" rtl="0" algn="l">
              <a:lnSpc>
                <a:spcPct val="90000"/>
              </a:lnSpc>
              <a:spcBef>
                <a:spcPts val="600"/>
              </a:spcBef>
              <a:spcAft>
                <a:spcPts val="0"/>
              </a:spcAft>
              <a:buSzPts val="2368"/>
              <a:buNone/>
            </a:pPr>
            <a:r>
              <a:rPr b="1" lang="en-US" sz="2960"/>
              <a:t>function</a:t>
            </a:r>
            <a:r>
              <a:rPr lang="en-US" sz="2960"/>
              <a:t> </a:t>
            </a:r>
            <a:r>
              <a:rPr b="1" lang="en-US" sz="2960"/>
              <a:t>sum</a:t>
            </a:r>
            <a:r>
              <a:rPr lang="en-US" sz="2960"/>
              <a:t>(x) { </a:t>
            </a:r>
            <a:r>
              <a:rPr b="1" lang="en-US" sz="2960"/>
              <a:t>return</a:t>
            </a:r>
            <a:r>
              <a:rPr lang="en-US" sz="2960"/>
              <a:t> x + y }; </a:t>
            </a:r>
            <a:endParaRPr sz="2960"/>
          </a:p>
          <a:p>
            <a:pPr indent="-283464" lvl="0" marL="365760" rtl="0" algn="l">
              <a:lnSpc>
                <a:spcPct val="90000"/>
              </a:lnSpc>
              <a:spcBef>
                <a:spcPts val="600"/>
              </a:spcBef>
              <a:spcAft>
                <a:spcPts val="0"/>
              </a:spcAft>
              <a:buSzPts val="2368"/>
              <a:buChar char="●"/>
            </a:pPr>
            <a:r>
              <a:rPr lang="en-US" sz="2960"/>
              <a:t>This is a valid function in TypeScript which can be called with </a:t>
            </a:r>
            <a:r>
              <a:rPr lang="en-US" sz="2960">
                <a:solidFill>
                  <a:srgbClr val="FF0000"/>
                </a:solidFill>
              </a:rPr>
              <a:t>any</a:t>
            </a:r>
            <a:r>
              <a:rPr lang="en-US" sz="2960"/>
              <a:t> kind of parameter. </a:t>
            </a:r>
            <a:endParaRPr sz="2960"/>
          </a:p>
          <a:p>
            <a:pPr indent="-283464" lvl="0" marL="365760" rtl="0" algn="l">
              <a:lnSpc>
                <a:spcPct val="90000"/>
              </a:lnSpc>
              <a:spcBef>
                <a:spcPts val="600"/>
              </a:spcBef>
              <a:spcAft>
                <a:spcPts val="0"/>
              </a:spcAft>
              <a:buSzPts val="2368"/>
              <a:buChar char="●"/>
            </a:pPr>
            <a:r>
              <a:rPr lang="en-US" sz="2960"/>
              <a:t>TypeScript is smart enough to implicitly assign the type </a:t>
            </a:r>
            <a:r>
              <a:rPr lang="en-US" sz="2960">
                <a:solidFill>
                  <a:srgbClr val="FF0000"/>
                </a:solidFill>
              </a:rPr>
              <a:t>any</a:t>
            </a:r>
            <a:r>
              <a:rPr lang="en-US" sz="2960"/>
              <a:t> before compilation. </a:t>
            </a:r>
            <a:endParaRPr sz="2960"/>
          </a:p>
          <a:p>
            <a:pPr indent="-283464" lvl="0" marL="365760" rtl="0" algn="l">
              <a:lnSpc>
                <a:spcPct val="90000"/>
              </a:lnSpc>
              <a:spcBef>
                <a:spcPts val="600"/>
              </a:spcBef>
              <a:spcAft>
                <a:spcPts val="0"/>
              </a:spcAft>
              <a:buSzPts val="2368"/>
              <a:buChar char="●"/>
            </a:pPr>
            <a:r>
              <a:rPr lang="en-US" sz="2960"/>
              <a:t>There is a --noImplicitAny flag, which will disallow this behavior. </a:t>
            </a:r>
            <a:endParaRPr sz="2960"/>
          </a:p>
          <a:p>
            <a:pPr indent="-283464" lvl="0" marL="365760" rtl="0" algn="l">
              <a:lnSpc>
                <a:spcPct val="90000"/>
              </a:lnSpc>
              <a:spcBef>
                <a:spcPts val="600"/>
              </a:spcBef>
              <a:spcAft>
                <a:spcPts val="0"/>
              </a:spcAft>
              <a:buSzPts val="2368"/>
              <a:buChar char="●"/>
            </a:pPr>
            <a:r>
              <a:rPr lang="en-US" sz="2960"/>
              <a:t>Enabling above flag gives you a greater degree of safety, but also means you will have to do more typing.</a:t>
            </a:r>
            <a:endParaRPr/>
          </a:p>
          <a:p>
            <a:pPr indent="-283464" lvl="0" marL="365760" rtl="0" algn="l">
              <a:lnSpc>
                <a:spcPct val="90000"/>
              </a:lnSpc>
              <a:spcBef>
                <a:spcPts val="600"/>
              </a:spcBef>
              <a:spcAft>
                <a:spcPts val="0"/>
              </a:spcAft>
              <a:buSzPts val="2368"/>
              <a:buChar char="●"/>
            </a:pPr>
            <a:r>
              <a:rPr lang="en-US" sz="2960"/>
              <a:t>Types have a cost associated with them. There is a certain learning curve and it will cost you a bit of time to setup a codebase with the proper strict types.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228600" y="228600"/>
            <a:ext cx="749808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 Why to use?</a:t>
            </a:r>
            <a:endParaRPr/>
          </a:p>
        </p:txBody>
      </p:sp>
      <p:sp>
        <p:nvSpPr>
          <p:cNvPr id="205" name="Google Shape;205;p29"/>
          <p:cNvSpPr txBox="1"/>
          <p:nvPr>
            <p:ph idx="1" type="body"/>
          </p:nvPr>
        </p:nvSpPr>
        <p:spPr>
          <a:xfrm>
            <a:off x="533400" y="1066800"/>
            <a:ext cx="8400288" cy="51816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There are several advantages of using TypeScript :</a:t>
            </a:r>
            <a:endParaRPr/>
          </a:p>
          <a:p>
            <a:pPr indent="-283464" lvl="0" marL="365760" rtl="0" algn="l">
              <a:lnSpc>
                <a:spcPct val="100000"/>
              </a:lnSpc>
              <a:spcBef>
                <a:spcPts val="600"/>
              </a:spcBef>
              <a:spcAft>
                <a:spcPts val="0"/>
              </a:spcAft>
              <a:buSzPts val="2560"/>
              <a:buChar char="●"/>
            </a:pPr>
            <a:r>
              <a:rPr lang="en-US"/>
              <a:t>Better readable code</a:t>
            </a:r>
            <a:endParaRPr/>
          </a:p>
          <a:p>
            <a:pPr indent="-283464" lvl="0" marL="365760" rtl="0" algn="l">
              <a:lnSpc>
                <a:spcPct val="100000"/>
              </a:lnSpc>
              <a:spcBef>
                <a:spcPts val="600"/>
              </a:spcBef>
              <a:spcAft>
                <a:spcPts val="0"/>
              </a:spcAft>
              <a:buSzPts val="2560"/>
              <a:buChar char="●"/>
            </a:pPr>
            <a:r>
              <a:rPr lang="en-US"/>
              <a:t>Easier to analyse code</a:t>
            </a:r>
            <a:endParaRPr/>
          </a:p>
          <a:p>
            <a:pPr indent="-283464" lvl="0" marL="365760" rtl="0" algn="l">
              <a:lnSpc>
                <a:spcPct val="100000"/>
              </a:lnSpc>
              <a:spcBef>
                <a:spcPts val="600"/>
              </a:spcBef>
              <a:spcAft>
                <a:spcPts val="0"/>
              </a:spcAft>
              <a:buSzPts val="2560"/>
              <a:buChar char="●"/>
            </a:pPr>
            <a:r>
              <a:rPr lang="en-US"/>
              <a:t>More reliable refactoring</a:t>
            </a:r>
            <a:endParaRPr/>
          </a:p>
          <a:p>
            <a:pPr indent="-283464" lvl="0" marL="365760" rtl="0" algn="l">
              <a:lnSpc>
                <a:spcPct val="100000"/>
              </a:lnSpc>
              <a:spcBef>
                <a:spcPts val="600"/>
              </a:spcBef>
              <a:spcAft>
                <a:spcPts val="0"/>
              </a:spcAft>
              <a:buSzPts val="2560"/>
              <a:buChar char="●"/>
            </a:pPr>
            <a:r>
              <a:rPr lang="en-US"/>
              <a:t>Early detection of errors – reduces bugs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152400" y="274638"/>
            <a:ext cx="8781288"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 When to choose</a:t>
            </a:r>
            <a:endParaRPr sz="3870"/>
          </a:p>
        </p:txBody>
      </p:sp>
      <p:sp>
        <p:nvSpPr>
          <p:cNvPr id="211" name="Google Shape;211;p30"/>
          <p:cNvSpPr txBox="1"/>
          <p:nvPr>
            <p:ph idx="1" type="body"/>
          </p:nvPr>
        </p:nvSpPr>
        <p:spPr>
          <a:xfrm>
            <a:off x="304800" y="990600"/>
            <a:ext cx="8628888" cy="58674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792"/>
              <a:buNone/>
            </a:pPr>
            <a:r>
              <a:rPr lang="en-US" sz="2240"/>
              <a:t>When choosing TypeScript, you need to analyze few points:</a:t>
            </a:r>
            <a:endParaRPr sz="2240"/>
          </a:p>
          <a:p>
            <a:pPr indent="-283464" lvl="0" marL="365760" rtl="0" algn="l">
              <a:lnSpc>
                <a:spcPct val="80000"/>
              </a:lnSpc>
              <a:spcBef>
                <a:spcPts val="600"/>
              </a:spcBef>
              <a:spcAft>
                <a:spcPts val="0"/>
              </a:spcAft>
              <a:buSzPts val="1792"/>
              <a:buChar char="●"/>
            </a:pPr>
            <a:r>
              <a:rPr b="1" lang="en-US" sz="2240"/>
              <a:t>Is your codebase large enough to the point of being difficult to maintain and refactor?</a:t>
            </a:r>
            <a:endParaRPr/>
          </a:p>
          <a:p>
            <a:pPr indent="-283464" lvl="0" marL="365760" rtl="0" algn="l">
              <a:lnSpc>
                <a:spcPct val="80000"/>
              </a:lnSpc>
              <a:spcBef>
                <a:spcPts val="600"/>
              </a:spcBef>
              <a:spcAft>
                <a:spcPts val="0"/>
              </a:spcAft>
              <a:buSzPts val="1792"/>
              <a:buChar char="●"/>
            </a:pPr>
            <a:r>
              <a:rPr lang="en-US" sz="2240"/>
              <a:t>As mentioned above, TypeScript has a learning curve, that your development team needs to go through. </a:t>
            </a:r>
            <a:endParaRPr/>
          </a:p>
          <a:p>
            <a:pPr indent="-169671" lvl="0" marL="365760" rtl="0" algn="l">
              <a:lnSpc>
                <a:spcPct val="80000"/>
              </a:lnSpc>
              <a:spcBef>
                <a:spcPts val="600"/>
              </a:spcBef>
              <a:spcAft>
                <a:spcPts val="0"/>
              </a:spcAft>
              <a:buSzPts val="1792"/>
              <a:buNone/>
            </a:pPr>
            <a:r>
              <a:t/>
            </a:r>
            <a:endParaRPr sz="2240"/>
          </a:p>
          <a:p>
            <a:pPr indent="-283464" lvl="0" marL="365760" rtl="0" algn="l">
              <a:lnSpc>
                <a:spcPct val="80000"/>
              </a:lnSpc>
              <a:spcBef>
                <a:spcPts val="600"/>
              </a:spcBef>
              <a:spcAft>
                <a:spcPts val="0"/>
              </a:spcAft>
              <a:buSzPts val="1792"/>
              <a:buChar char="●"/>
            </a:pPr>
            <a:r>
              <a:rPr b="1" lang="en-US" sz="2240"/>
              <a:t>Are you OK with some potential performance penalties?</a:t>
            </a:r>
            <a:endParaRPr/>
          </a:p>
          <a:p>
            <a:pPr indent="-283464" lvl="0" marL="365760" rtl="0" algn="l">
              <a:lnSpc>
                <a:spcPct val="80000"/>
              </a:lnSpc>
              <a:spcBef>
                <a:spcPts val="600"/>
              </a:spcBef>
              <a:spcAft>
                <a:spcPts val="0"/>
              </a:spcAft>
              <a:buSzPts val="1792"/>
              <a:buChar char="●"/>
            </a:pPr>
            <a:r>
              <a:rPr lang="en-US" sz="2240"/>
              <a:t>TypeScript compiler has features that require generating extra code (inheritance, enum, generics, async/await, etc). No matter how good the compiler is, it can’t surpass the optimizations of a good programmer. </a:t>
            </a:r>
            <a:endParaRPr sz="2240"/>
          </a:p>
          <a:p>
            <a:pPr indent="-169671" lvl="0" marL="365760" rtl="0" algn="l">
              <a:lnSpc>
                <a:spcPct val="80000"/>
              </a:lnSpc>
              <a:spcBef>
                <a:spcPts val="600"/>
              </a:spcBef>
              <a:spcAft>
                <a:spcPts val="0"/>
              </a:spcAft>
              <a:buSzPts val="1792"/>
              <a:buNone/>
            </a:pPr>
            <a:r>
              <a:t/>
            </a:r>
            <a:endParaRPr sz="2240"/>
          </a:p>
          <a:p>
            <a:pPr indent="-283464" lvl="0" marL="365760" rtl="0" algn="l">
              <a:lnSpc>
                <a:spcPct val="80000"/>
              </a:lnSpc>
              <a:spcBef>
                <a:spcPts val="600"/>
              </a:spcBef>
              <a:spcAft>
                <a:spcPts val="0"/>
              </a:spcAft>
              <a:buSzPts val="1792"/>
              <a:buChar char="●"/>
            </a:pPr>
            <a:r>
              <a:rPr b="1" lang="en-US" sz="2240"/>
              <a:t>Are you OK with the introduced cost?</a:t>
            </a:r>
            <a:endParaRPr/>
          </a:p>
          <a:p>
            <a:pPr indent="-283464" lvl="0" marL="365760" rtl="0" algn="l">
              <a:lnSpc>
                <a:spcPct val="80000"/>
              </a:lnSpc>
              <a:spcBef>
                <a:spcPts val="600"/>
              </a:spcBef>
              <a:spcAft>
                <a:spcPts val="0"/>
              </a:spcAft>
              <a:buSzPts val="1792"/>
              <a:buChar char="●"/>
            </a:pPr>
            <a:r>
              <a:rPr lang="en-US" sz="2240"/>
              <a:t>Starting fresh with TypeScript or migrating a codebase to TypeScript comes with a cost. You will have a period, where the development process with slow down and most of the members of the team, new to TypeScript can feel anxious. This is absolutely normal at first, but it's better to cope with this problems as fast as possible.</a:t>
            </a:r>
            <a:endParaRPr sz="224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457200" y="228600"/>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 When to choose…</a:t>
            </a:r>
            <a:endParaRPr/>
          </a:p>
        </p:txBody>
      </p:sp>
      <p:sp>
        <p:nvSpPr>
          <p:cNvPr id="217" name="Google Shape;217;p31"/>
          <p:cNvSpPr txBox="1"/>
          <p:nvPr>
            <p:ph idx="1" type="body"/>
          </p:nvPr>
        </p:nvSpPr>
        <p:spPr>
          <a:xfrm>
            <a:off x="381000" y="990600"/>
            <a:ext cx="8552688" cy="52578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2176"/>
              <a:buChar char="●"/>
            </a:pPr>
            <a:r>
              <a:rPr b="1" lang="en-US" sz="2720"/>
              <a:t>Migrating JavaScript to TypeScript</a:t>
            </a:r>
            <a:endParaRPr b="1" sz="2720"/>
          </a:p>
          <a:p>
            <a:pPr indent="-283464" lvl="0" marL="365760" rtl="0" algn="l">
              <a:lnSpc>
                <a:spcPct val="80000"/>
              </a:lnSpc>
              <a:spcBef>
                <a:spcPts val="600"/>
              </a:spcBef>
              <a:spcAft>
                <a:spcPts val="0"/>
              </a:spcAft>
              <a:buSzPts val="2176"/>
              <a:buChar char="●"/>
            </a:pPr>
            <a:r>
              <a:rPr lang="en-US" sz="2720"/>
              <a:t>Migrating JavaScript to Typescript can be optimally done incrementally. </a:t>
            </a:r>
            <a:endParaRPr sz="2720"/>
          </a:p>
          <a:p>
            <a:pPr indent="-283464" lvl="0" marL="365760" rtl="0" algn="l">
              <a:lnSpc>
                <a:spcPct val="80000"/>
              </a:lnSpc>
              <a:spcBef>
                <a:spcPts val="600"/>
              </a:spcBef>
              <a:spcAft>
                <a:spcPts val="0"/>
              </a:spcAft>
              <a:buSzPts val="2176"/>
              <a:buChar char="●"/>
            </a:pPr>
            <a:r>
              <a:rPr lang="en-US" sz="2720"/>
              <a:t>TypeScript 1.8 introduces a flag called --allowJs - TypeScript will run a quick sanity check on all .js files for syntax errors but otherwise passes them straight through to the output directory. </a:t>
            </a:r>
            <a:endParaRPr sz="2720"/>
          </a:p>
          <a:p>
            <a:pPr indent="-283464" lvl="0" marL="365760" rtl="0" algn="l">
              <a:lnSpc>
                <a:spcPct val="80000"/>
              </a:lnSpc>
              <a:spcBef>
                <a:spcPts val="600"/>
              </a:spcBef>
              <a:spcAft>
                <a:spcPts val="0"/>
              </a:spcAft>
              <a:buSzPts val="2176"/>
              <a:buChar char="●"/>
            </a:pPr>
            <a:r>
              <a:rPr lang="en-US" sz="2720"/>
              <a:t>After that, you can easily migrate all other .js files to .ts. You will most certainly have to fix the compilation typing errors, but this will be pretty straightforward in most cases.</a:t>
            </a:r>
            <a:endParaRPr/>
          </a:p>
          <a:p>
            <a:pPr indent="0" lvl="0" marL="82296" rtl="0" algn="l">
              <a:lnSpc>
                <a:spcPct val="80000"/>
              </a:lnSpc>
              <a:spcBef>
                <a:spcPts val="600"/>
              </a:spcBef>
              <a:spcAft>
                <a:spcPts val="0"/>
              </a:spcAft>
              <a:buSzPts val="2176"/>
              <a:buNone/>
            </a:pPr>
            <a:r>
              <a:rPr b="1" lang="en-US" sz="2720"/>
              <a:t>Conclusion</a:t>
            </a:r>
            <a:endParaRPr/>
          </a:p>
          <a:p>
            <a:pPr indent="-283464" lvl="0" marL="365760" rtl="0" algn="l">
              <a:lnSpc>
                <a:spcPct val="80000"/>
              </a:lnSpc>
              <a:spcBef>
                <a:spcPts val="600"/>
              </a:spcBef>
              <a:spcAft>
                <a:spcPts val="0"/>
              </a:spcAft>
              <a:buSzPts val="2176"/>
              <a:buChar char="●"/>
            </a:pPr>
            <a:r>
              <a:rPr lang="en-US" sz="2720"/>
              <a:t>Using TypeScript has more advantages than disadvantages in general</a:t>
            </a:r>
            <a:endParaRPr sz="2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0" y="76200"/>
            <a:ext cx="86288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Evolution of JavaScript based Frameworks</a:t>
            </a:r>
            <a:endParaRPr sz="3870"/>
          </a:p>
        </p:txBody>
      </p:sp>
      <p:sp>
        <p:nvSpPr>
          <p:cNvPr id="111" name="Google Shape;111;p14"/>
          <p:cNvSpPr txBox="1"/>
          <p:nvPr>
            <p:ph idx="1" type="body"/>
          </p:nvPr>
        </p:nvSpPr>
        <p:spPr>
          <a:xfrm>
            <a:off x="0" y="762000"/>
            <a:ext cx="8628888" cy="60960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368"/>
              <a:buChar char="●"/>
            </a:pPr>
            <a:r>
              <a:rPr lang="en-US" sz="2960"/>
              <a:t>JavaScript was initially called LiveScript.</a:t>
            </a:r>
            <a:endParaRPr/>
          </a:p>
          <a:p>
            <a:pPr indent="-283464" lvl="0" marL="365760" rtl="0" algn="l">
              <a:lnSpc>
                <a:spcPct val="90000"/>
              </a:lnSpc>
              <a:spcBef>
                <a:spcPts val="600"/>
              </a:spcBef>
              <a:spcAft>
                <a:spcPts val="0"/>
              </a:spcAft>
              <a:buSzPts val="2368"/>
              <a:buChar char="●"/>
            </a:pPr>
            <a:r>
              <a:rPr b="1" lang="en-US" sz="2960">
                <a:solidFill>
                  <a:srgbClr val="FF0000"/>
                </a:solidFill>
              </a:rPr>
              <a:t>JavaScript was initially designed to perform validations and simple dynamic operations in browsers.</a:t>
            </a:r>
            <a:endParaRPr/>
          </a:p>
          <a:p>
            <a:pPr indent="-283464" lvl="0" marL="365760" rtl="0" algn="l">
              <a:lnSpc>
                <a:spcPct val="90000"/>
              </a:lnSpc>
              <a:spcBef>
                <a:spcPts val="600"/>
              </a:spcBef>
              <a:spcAft>
                <a:spcPts val="0"/>
              </a:spcAft>
              <a:buSzPts val="2368"/>
              <a:buChar char="●"/>
            </a:pPr>
            <a:r>
              <a:rPr lang="en-US" sz="2960"/>
              <a:t>JavaScript started following ECMA Script Standard Specifications. ECMA stands for European Computer Manufacturers Association.</a:t>
            </a:r>
            <a:endParaRPr/>
          </a:p>
          <a:p>
            <a:pPr indent="-283464" lvl="0" marL="365760" rtl="0" algn="l">
              <a:lnSpc>
                <a:spcPct val="90000"/>
              </a:lnSpc>
              <a:spcBef>
                <a:spcPts val="600"/>
              </a:spcBef>
              <a:spcAft>
                <a:spcPts val="0"/>
              </a:spcAft>
              <a:buSzPts val="2368"/>
              <a:buChar char="●"/>
            </a:pPr>
            <a:r>
              <a:rPr lang="en-US" sz="2960">
                <a:solidFill>
                  <a:srgbClr val="FF0000"/>
                </a:solidFill>
              </a:rPr>
              <a:t>Initial features of JavaScript, were not sufficient to develop Huge Applications.</a:t>
            </a:r>
            <a:endParaRPr/>
          </a:p>
          <a:p>
            <a:pPr indent="-283464" lvl="0" marL="365760" rtl="0" algn="l">
              <a:lnSpc>
                <a:spcPct val="90000"/>
              </a:lnSpc>
              <a:spcBef>
                <a:spcPts val="600"/>
              </a:spcBef>
              <a:spcAft>
                <a:spcPts val="0"/>
              </a:spcAft>
              <a:buSzPts val="2368"/>
              <a:buChar char="●"/>
            </a:pPr>
            <a:r>
              <a:rPr lang="en-US" sz="2960"/>
              <a:t>However new Features being introduced in ES 5, and ES6, and JavaScript further being compliant with latest standards, made JavaScript possible to use for Huge Applications.</a:t>
            </a:r>
            <a:endParaRPr/>
          </a:p>
          <a:p>
            <a:pPr indent="-133096" lvl="0" marL="365760" rtl="0" algn="l">
              <a:lnSpc>
                <a:spcPct val="90000"/>
              </a:lnSpc>
              <a:spcBef>
                <a:spcPts val="600"/>
              </a:spcBef>
              <a:spcAft>
                <a:spcPts val="0"/>
              </a:spcAft>
              <a:buSzPts val="2368"/>
              <a:buNone/>
            </a:pPr>
            <a:r>
              <a:t/>
            </a:r>
            <a:endParaRPr sz="2960"/>
          </a:p>
          <a:p>
            <a:pPr indent="-133096" lvl="0" marL="365760" rtl="0" algn="l">
              <a:lnSpc>
                <a:spcPct val="90000"/>
              </a:lnSpc>
              <a:spcBef>
                <a:spcPts val="600"/>
              </a:spcBef>
              <a:spcAft>
                <a:spcPts val="0"/>
              </a:spcAft>
              <a:buSzPts val="2368"/>
              <a:buNone/>
            </a:pPr>
            <a:r>
              <a:t/>
            </a:r>
            <a:endParaRPr sz="296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64994" y="23734"/>
            <a:ext cx="89336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Compilation Process</a:t>
            </a:r>
            <a:endParaRPr/>
          </a:p>
        </p:txBody>
      </p:sp>
      <p:sp>
        <p:nvSpPr>
          <p:cNvPr id="223" name="Google Shape;223;p32"/>
          <p:cNvSpPr txBox="1"/>
          <p:nvPr>
            <p:ph idx="1" type="body"/>
          </p:nvPr>
        </p:nvSpPr>
        <p:spPr>
          <a:xfrm>
            <a:off x="0" y="2867722"/>
            <a:ext cx="9009888" cy="3761678"/>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As shown above, TypeScript is compiled(or transpiled) into JavaScript file, which can be further executed on Browser</a:t>
            </a:r>
            <a:endParaRPr/>
          </a:p>
          <a:p>
            <a:pPr indent="0" lvl="0" marL="82296" rtl="0" algn="l">
              <a:lnSpc>
                <a:spcPct val="100000"/>
              </a:lnSpc>
              <a:spcBef>
                <a:spcPts val="600"/>
              </a:spcBef>
              <a:spcAft>
                <a:spcPts val="0"/>
              </a:spcAft>
              <a:buSzPts val="2560"/>
              <a:buNone/>
            </a:pPr>
            <a:r>
              <a:rPr b="1" lang="en-US"/>
              <a:t>How to install TSC Transpiler?</a:t>
            </a:r>
            <a:endParaRPr/>
          </a:p>
          <a:p>
            <a:pPr indent="0" lvl="0" marL="82296" rtl="0" algn="l">
              <a:lnSpc>
                <a:spcPct val="100000"/>
              </a:lnSpc>
              <a:spcBef>
                <a:spcPts val="600"/>
              </a:spcBef>
              <a:spcAft>
                <a:spcPts val="0"/>
              </a:spcAft>
              <a:buSzPts val="2560"/>
              <a:buNone/>
            </a:pPr>
            <a:r>
              <a:rPr lang="en-US"/>
              <a:t>After installing Node.JS,please give below command to install TypeScript Transpiler</a:t>
            </a:r>
            <a:endParaRPr/>
          </a:p>
          <a:p>
            <a:pPr indent="0" lvl="0" marL="82296" rtl="0" algn="l">
              <a:lnSpc>
                <a:spcPct val="100000"/>
              </a:lnSpc>
              <a:spcBef>
                <a:spcPts val="600"/>
              </a:spcBef>
              <a:spcAft>
                <a:spcPts val="0"/>
              </a:spcAft>
              <a:buSzPts val="2560"/>
              <a:buNone/>
            </a:pPr>
            <a:r>
              <a:rPr b="1" lang="en-US"/>
              <a:t>npm install -g typescript</a:t>
            </a:r>
            <a:endParaRPr/>
          </a:p>
        </p:txBody>
      </p:sp>
      <p:pic>
        <p:nvPicPr>
          <p:cNvPr id="224" name="Google Shape;224;p32"/>
          <p:cNvPicPr preferRelativeResize="0"/>
          <p:nvPr/>
        </p:nvPicPr>
        <p:blipFill rotWithShape="1">
          <a:blip r:embed="rId3">
            <a:alphaModFix/>
          </a:blip>
          <a:srcRect b="0" l="0" r="0" t="0"/>
          <a:stretch/>
        </p:blipFill>
        <p:spPr>
          <a:xfrm>
            <a:off x="1" y="1371600"/>
            <a:ext cx="8803698" cy="1496122"/>
          </a:xfrm>
          <a:prstGeom prst="rect">
            <a:avLst/>
          </a:prstGeom>
          <a:noFill/>
          <a:ln>
            <a:noFill/>
          </a:ln>
        </p:spPr>
      </p:pic>
      <p:sp>
        <p:nvSpPr>
          <p:cNvPr id="225" name="Google Shape;225;p32"/>
          <p:cNvSpPr txBox="1"/>
          <p:nvPr/>
        </p:nvSpPr>
        <p:spPr>
          <a:xfrm>
            <a:off x="685800" y="838200"/>
            <a:ext cx="1905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Sample ts file</a:t>
            </a:r>
            <a:endParaRPr b="1" sz="1800">
              <a:solidFill>
                <a:srgbClr val="FF0000"/>
              </a:solidFill>
              <a:latin typeface="Cabin"/>
              <a:ea typeface="Cabin"/>
              <a:cs typeface="Cabin"/>
              <a:sym typeface="Cabin"/>
            </a:endParaRPr>
          </a:p>
        </p:txBody>
      </p:sp>
      <p:cxnSp>
        <p:nvCxnSpPr>
          <p:cNvPr id="226" name="Google Shape;226;p32"/>
          <p:cNvCxnSpPr/>
          <p:nvPr/>
        </p:nvCxnSpPr>
        <p:spPr>
          <a:xfrm flipH="1" rot="10800000">
            <a:off x="1066800" y="1207532"/>
            <a:ext cx="381000" cy="468868"/>
          </a:xfrm>
          <a:prstGeom prst="straightConnector1">
            <a:avLst/>
          </a:prstGeom>
          <a:noFill/>
          <a:ln cap="flat" cmpd="sng" w="9525">
            <a:solidFill>
              <a:schemeClr val="accent1"/>
            </a:solidFill>
            <a:prstDash val="solid"/>
            <a:round/>
            <a:headEnd len="sm" w="sm" type="none"/>
            <a:tailEnd len="med" w="med" type="stealth"/>
          </a:ln>
        </p:spPr>
      </p:cxnSp>
      <p:sp>
        <p:nvSpPr>
          <p:cNvPr id="227" name="Google Shape;227;p32"/>
          <p:cNvSpPr txBox="1"/>
          <p:nvPr/>
        </p:nvSpPr>
        <p:spPr>
          <a:xfrm>
            <a:off x="2895600" y="838200"/>
            <a:ext cx="3124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Transpile .ts to .js, using tsc</a:t>
            </a:r>
            <a:endParaRPr b="1" sz="1800">
              <a:solidFill>
                <a:srgbClr val="FF0000"/>
              </a:solidFill>
              <a:latin typeface="Cabin"/>
              <a:ea typeface="Cabin"/>
              <a:cs typeface="Cabin"/>
              <a:sym typeface="Cabin"/>
            </a:endParaRPr>
          </a:p>
        </p:txBody>
      </p:sp>
      <p:cxnSp>
        <p:nvCxnSpPr>
          <p:cNvPr id="228" name="Google Shape;228;p32"/>
          <p:cNvCxnSpPr/>
          <p:nvPr/>
        </p:nvCxnSpPr>
        <p:spPr>
          <a:xfrm rot="10800000">
            <a:off x="4401850" y="1207532"/>
            <a:ext cx="0" cy="621268"/>
          </a:xfrm>
          <a:prstGeom prst="straightConnector1">
            <a:avLst/>
          </a:prstGeom>
          <a:noFill/>
          <a:ln cap="flat" cmpd="sng" w="9525">
            <a:solidFill>
              <a:schemeClr val="accent1"/>
            </a:solidFill>
            <a:prstDash val="solid"/>
            <a:round/>
            <a:headEnd len="sm" w="sm" type="none"/>
            <a:tailEnd len="med" w="med" type="stealth"/>
          </a:ln>
        </p:spPr>
      </p:cxnSp>
      <p:sp>
        <p:nvSpPr>
          <p:cNvPr id="229" name="Google Shape;229;p32"/>
          <p:cNvSpPr txBox="1"/>
          <p:nvPr/>
        </p:nvSpPr>
        <p:spPr>
          <a:xfrm>
            <a:off x="6595874" y="851941"/>
            <a:ext cx="22403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Final JavaScript file</a:t>
            </a:r>
            <a:endParaRPr b="1" sz="1800">
              <a:solidFill>
                <a:srgbClr val="FF0000"/>
              </a:solidFill>
              <a:latin typeface="Cabin"/>
              <a:ea typeface="Cabin"/>
              <a:cs typeface="Cabin"/>
              <a:sym typeface="Cabin"/>
            </a:endParaRPr>
          </a:p>
        </p:txBody>
      </p:sp>
      <p:cxnSp>
        <p:nvCxnSpPr>
          <p:cNvPr id="230" name="Google Shape;230;p32"/>
          <p:cNvCxnSpPr/>
          <p:nvPr/>
        </p:nvCxnSpPr>
        <p:spPr>
          <a:xfrm flipH="1" rot="10800000">
            <a:off x="7848600" y="1207532"/>
            <a:ext cx="38100" cy="621269"/>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0" y="27296"/>
            <a:ext cx="8933688"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How to compile ts file</a:t>
            </a:r>
            <a:endParaRPr sz="3870"/>
          </a:p>
        </p:txBody>
      </p:sp>
      <p:sp>
        <p:nvSpPr>
          <p:cNvPr id="236" name="Google Shape;236;p33"/>
          <p:cNvSpPr txBox="1"/>
          <p:nvPr>
            <p:ph idx="1" type="body"/>
          </p:nvPr>
        </p:nvSpPr>
        <p:spPr>
          <a:xfrm>
            <a:off x="0" y="838200"/>
            <a:ext cx="9009888" cy="5486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b="1" lang="en-US">
                <a:solidFill>
                  <a:srgbClr val="FF0000"/>
                </a:solidFill>
              </a:rPr>
              <a:t>tsc simple1.ts</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Above command generates simple1.js file, which can be executed, from command line, as below</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b="1" lang="en-US">
                <a:solidFill>
                  <a:srgbClr val="FF0000"/>
                </a:solidFill>
              </a:rPr>
              <a:t>node simple1.js</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Ts file can be transpiled, online also, at below URL</a:t>
            </a:r>
            <a:endParaRPr/>
          </a:p>
          <a:p>
            <a:pPr indent="0" lvl="0" marL="82296" rtl="0" algn="l">
              <a:lnSpc>
                <a:spcPct val="100000"/>
              </a:lnSpc>
              <a:spcBef>
                <a:spcPts val="600"/>
              </a:spcBef>
              <a:spcAft>
                <a:spcPts val="0"/>
              </a:spcAft>
              <a:buSzPts val="2560"/>
              <a:buNone/>
            </a:pPr>
            <a:r>
              <a:rPr lang="en-US"/>
              <a:t>http://www.typescriptlang.org/play/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0" y="152400"/>
            <a:ext cx="89336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Access Specifiers</a:t>
            </a:r>
            <a:endParaRPr/>
          </a:p>
        </p:txBody>
      </p:sp>
      <p:sp>
        <p:nvSpPr>
          <p:cNvPr id="242" name="Google Shape;242;p34"/>
          <p:cNvSpPr txBox="1"/>
          <p:nvPr>
            <p:ph idx="1" type="body"/>
          </p:nvPr>
        </p:nvSpPr>
        <p:spPr>
          <a:xfrm>
            <a:off x="0" y="914400"/>
            <a:ext cx="9067800" cy="59436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The supported access modifiers by </a:t>
            </a:r>
            <a:r>
              <a:rPr b="1" lang="en-US"/>
              <a:t>TypeScript</a:t>
            </a:r>
            <a:r>
              <a:rPr lang="en-US"/>
              <a:t> are:</a:t>
            </a:r>
            <a:endParaRPr/>
          </a:p>
          <a:p>
            <a:pPr indent="-283464" lvl="0" marL="365760" rtl="0" algn="l">
              <a:lnSpc>
                <a:spcPct val="100000"/>
              </a:lnSpc>
              <a:spcBef>
                <a:spcPts val="600"/>
              </a:spcBef>
              <a:spcAft>
                <a:spcPts val="0"/>
              </a:spcAft>
              <a:buSzPts val="2560"/>
              <a:buChar char="●"/>
            </a:pPr>
            <a:r>
              <a:rPr b="1" lang="en-US"/>
              <a:t>Public</a:t>
            </a:r>
            <a:r>
              <a:rPr lang="en-US"/>
              <a:t>: public members can be accessed any where.</a:t>
            </a:r>
            <a:endParaRPr/>
          </a:p>
          <a:p>
            <a:pPr indent="-283464" lvl="0" marL="365760" rtl="0" algn="l">
              <a:lnSpc>
                <a:spcPct val="100000"/>
              </a:lnSpc>
              <a:spcBef>
                <a:spcPts val="600"/>
              </a:spcBef>
              <a:spcAft>
                <a:spcPts val="0"/>
              </a:spcAft>
              <a:buSzPts val="2560"/>
              <a:buChar char="●"/>
            </a:pPr>
            <a:r>
              <a:rPr b="1" lang="en-US"/>
              <a:t>Private</a:t>
            </a:r>
            <a:r>
              <a:rPr lang="en-US"/>
              <a:t>: private members can only be accessed within that class itself.</a:t>
            </a:r>
            <a:endParaRPr/>
          </a:p>
          <a:p>
            <a:pPr indent="-283464" lvl="0" marL="365760" rtl="0" algn="l">
              <a:lnSpc>
                <a:spcPct val="100000"/>
              </a:lnSpc>
              <a:spcBef>
                <a:spcPts val="600"/>
              </a:spcBef>
              <a:spcAft>
                <a:spcPts val="0"/>
              </a:spcAft>
              <a:buSzPts val="2560"/>
              <a:buChar char="●"/>
            </a:pPr>
            <a:r>
              <a:rPr b="1" lang="en-US"/>
              <a:t>Protected</a:t>
            </a:r>
            <a:r>
              <a:rPr lang="en-US"/>
              <a:t>: protected members can be accessed from inside the class or any other class extending the one that owns the property or the method.</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Default Access specifier is public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52400" y="20782"/>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 Decorators</a:t>
            </a:r>
            <a:endParaRPr/>
          </a:p>
        </p:txBody>
      </p:sp>
      <p:sp>
        <p:nvSpPr>
          <p:cNvPr id="248" name="Google Shape;248;p35"/>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 </a:t>
            </a:r>
            <a:r>
              <a:rPr i="1" lang="en-US"/>
              <a:t>Decorator</a:t>
            </a:r>
            <a:r>
              <a:rPr lang="en-US"/>
              <a:t> is a special kind of declaration that can be attached to a class declaration, method, property, or parameter.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Decorators use the form </a:t>
            </a:r>
            <a:r>
              <a:rPr lang="en-US">
                <a:solidFill>
                  <a:srgbClr val="FF0000"/>
                </a:solidFill>
              </a:rPr>
              <a:t>@expression</a:t>
            </a:r>
            <a:r>
              <a:rPr lang="en-US"/>
              <a:t>, where expression must evaluate to a function that will be called at runtime with information about the decorated declaration.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152400" y="20782"/>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 Enum</a:t>
            </a:r>
            <a:endParaRPr/>
          </a:p>
        </p:txBody>
      </p:sp>
      <p:sp>
        <p:nvSpPr>
          <p:cNvPr id="254" name="Google Shape;254;p36"/>
          <p:cNvSpPr txBox="1"/>
          <p:nvPr>
            <p:ph idx="1" type="body"/>
          </p:nvPr>
        </p:nvSpPr>
        <p:spPr>
          <a:xfrm>
            <a:off x="0" y="762000"/>
            <a:ext cx="8991600" cy="9906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Enums allow us to define a set of named constants. Both Numeric and string-based enums are valid.</a:t>
            </a:r>
            <a:endParaRPr/>
          </a:p>
        </p:txBody>
      </p:sp>
      <p:sp>
        <p:nvSpPr>
          <p:cNvPr id="255" name="Google Shape;255;p36"/>
          <p:cNvSpPr/>
          <p:nvPr/>
        </p:nvSpPr>
        <p:spPr>
          <a:xfrm>
            <a:off x="6400800" y="1905000"/>
            <a:ext cx="1820883"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bin"/>
                <a:ea typeface="Cabin"/>
                <a:cs typeface="Cabin"/>
                <a:sym typeface="Cabin"/>
              </a:rPr>
              <a:t>enum</a:t>
            </a:r>
            <a:r>
              <a:rPr lang="en-US" sz="1800">
                <a:solidFill>
                  <a:schemeClr val="dk1"/>
                </a:solidFill>
                <a:latin typeface="Cabin"/>
                <a:ea typeface="Cabin"/>
                <a:cs typeface="Cabin"/>
                <a:sym typeface="Cabin"/>
              </a:rPr>
              <a:t> Direction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lang="en-US" sz="1800">
                <a:solidFill>
                  <a:schemeClr val="dk1"/>
                </a:solidFill>
                <a:latin typeface="Cabin"/>
                <a:ea typeface="Cabin"/>
                <a:cs typeface="Cabin"/>
                <a:sym typeface="Cabin"/>
              </a:rPr>
              <a:t>{ </a:t>
            </a:r>
            <a:endParaRPr/>
          </a:p>
          <a:p>
            <a:pPr indent="0" lvl="0" marL="0" marR="0" rtl="0" algn="l">
              <a:spcBef>
                <a:spcPts val="0"/>
              </a:spcBef>
              <a:spcAft>
                <a:spcPts val="0"/>
              </a:spcAft>
              <a:buNone/>
            </a:pPr>
            <a:r>
              <a:rPr lang="en-US" sz="1800">
                <a:solidFill>
                  <a:schemeClr val="dk1"/>
                </a:solidFill>
                <a:latin typeface="Cabin"/>
                <a:ea typeface="Cabin"/>
                <a:cs typeface="Cabin"/>
                <a:sym typeface="Cabin"/>
              </a:rPr>
              <a:t>Up = 1,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lang="en-US" sz="1800">
                <a:solidFill>
                  <a:schemeClr val="dk1"/>
                </a:solidFill>
                <a:latin typeface="Cabin"/>
                <a:ea typeface="Cabin"/>
                <a:cs typeface="Cabin"/>
                <a:sym typeface="Cabin"/>
              </a:rPr>
              <a:t>Down,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lang="en-US" sz="1800">
                <a:solidFill>
                  <a:schemeClr val="dk1"/>
                </a:solidFill>
                <a:latin typeface="Cabin"/>
                <a:ea typeface="Cabin"/>
                <a:cs typeface="Cabin"/>
                <a:sym typeface="Cabin"/>
              </a:rPr>
              <a:t>Left,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lang="en-US" sz="1800">
                <a:solidFill>
                  <a:schemeClr val="dk1"/>
                </a:solidFill>
                <a:latin typeface="Cabin"/>
                <a:ea typeface="Cabin"/>
                <a:cs typeface="Cabin"/>
                <a:sym typeface="Cabin"/>
              </a:rPr>
              <a:t>Right,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lang="en-US" sz="1800">
                <a:solidFill>
                  <a:schemeClr val="dk1"/>
                </a:solidFill>
                <a:latin typeface="Cabin"/>
                <a:ea typeface="Cabin"/>
                <a:cs typeface="Cabin"/>
                <a:sym typeface="Cabin"/>
              </a:rPr>
              <a:t>}</a:t>
            </a:r>
            <a:endParaRPr sz="1800">
              <a:solidFill>
                <a:schemeClr val="dk1"/>
              </a:solidFill>
              <a:latin typeface="Cabin"/>
              <a:ea typeface="Cabin"/>
              <a:cs typeface="Cabin"/>
              <a:sym typeface="Cabin"/>
            </a:endParaRPr>
          </a:p>
        </p:txBody>
      </p:sp>
      <p:sp>
        <p:nvSpPr>
          <p:cNvPr id="256" name="Google Shape;256;p36"/>
          <p:cNvSpPr txBox="1"/>
          <p:nvPr/>
        </p:nvSpPr>
        <p:spPr>
          <a:xfrm>
            <a:off x="119743" y="2057400"/>
            <a:ext cx="6281057" cy="4800600"/>
          </a:xfrm>
          <a:prstGeom prst="rect">
            <a:avLst/>
          </a:prstGeom>
          <a:noFill/>
          <a:ln>
            <a:noFill/>
          </a:ln>
        </p:spPr>
        <p:txBody>
          <a:bodyPr anchorCtr="0" anchor="t" bIns="45700" lIns="91425" spcFirstLastPara="1" rIns="91425" wrap="square" tIns="45700">
            <a:noAutofit/>
          </a:bodyPr>
          <a:lstStyle/>
          <a:p>
            <a:pPr indent="0" lvl="0" marL="82296" marR="0" rtl="0" algn="l">
              <a:lnSpc>
                <a:spcPct val="100000"/>
              </a:lnSpc>
              <a:spcBef>
                <a:spcPts val="0"/>
              </a:spcBef>
              <a:spcAft>
                <a:spcPts val="0"/>
              </a:spcAft>
              <a:buClr>
                <a:schemeClr val="accent1"/>
              </a:buClr>
              <a:buSzPts val="2560"/>
              <a:buFont typeface="Noto Sans Symbols"/>
              <a:buNone/>
            </a:pPr>
            <a:r>
              <a:rPr lang="en-US" sz="3200">
                <a:solidFill>
                  <a:schemeClr val="dk1"/>
                </a:solidFill>
                <a:latin typeface="Cabin"/>
                <a:ea typeface="Cabin"/>
                <a:cs typeface="Cabin"/>
                <a:sym typeface="Cabin"/>
              </a:rPr>
              <a:t>Another advantage of Enum is they can be used as type as parameter or return from method, etc…</a:t>
            </a:r>
            <a:endParaRPr sz="3200">
              <a:solidFill>
                <a:schemeClr val="dk1"/>
              </a:solidFill>
              <a:latin typeface="Cabin"/>
              <a:ea typeface="Cabin"/>
              <a:cs typeface="Cabin"/>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0" y="274638"/>
            <a:ext cx="8933688"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namespace &amp; Modules</a:t>
            </a:r>
            <a:endParaRPr/>
          </a:p>
        </p:txBody>
      </p:sp>
      <p:sp>
        <p:nvSpPr>
          <p:cNvPr id="262" name="Google Shape;262;p37"/>
          <p:cNvSpPr txBox="1"/>
          <p:nvPr>
            <p:ph idx="1" type="body"/>
          </p:nvPr>
        </p:nvSpPr>
        <p:spPr>
          <a:xfrm>
            <a:off x="0" y="1143000"/>
            <a:ext cx="9009888" cy="54864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lang="en-US" sz="2960"/>
              <a:t>Another important feature of TypeScript, not directly available in JavaScript is namespace &amp; Modules.</a:t>
            </a:r>
            <a:endParaRPr/>
          </a:p>
          <a:p>
            <a:pPr indent="0" lvl="0" marL="82296" rtl="0" algn="l">
              <a:lnSpc>
                <a:spcPct val="80000"/>
              </a:lnSpc>
              <a:spcBef>
                <a:spcPts val="600"/>
              </a:spcBef>
              <a:spcAft>
                <a:spcPts val="0"/>
              </a:spcAft>
              <a:buSzPts val="2368"/>
              <a:buNone/>
            </a:pPr>
            <a:r>
              <a:rPr lang="en-US" sz="2960"/>
              <a:t>Below is simple snippet showing the same</a:t>
            </a:r>
            <a:endParaRPr/>
          </a:p>
          <a:p>
            <a:pPr indent="0" lvl="0" marL="82296" rtl="0" algn="l">
              <a:lnSpc>
                <a:spcPct val="80000"/>
              </a:lnSpc>
              <a:spcBef>
                <a:spcPts val="600"/>
              </a:spcBef>
              <a:spcAft>
                <a:spcPts val="0"/>
              </a:spcAft>
              <a:buSzPts val="2368"/>
              <a:buNone/>
            </a:pPr>
            <a:r>
              <a:t/>
            </a:r>
            <a:endParaRPr sz="2960"/>
          </a:p>
          <a:p>
            <a:pPr indent="0" lvl="0" marL="82296" rtl="0" algn="l">
              <a:lnSpc>
                <a:spcPct val="80000"/>
              </a:lnSpc>
              <a:spcBef>
                <a:spcPts val="600"/>
              </a:spcBef>
              <a:spcAft>
                <a:spcPts val="0"/>
              </a:spcAft>
              <a:buSzPts val="2368"/>
              <a:buNone/>
            </a:pPr>
            <a:r>
              <a:rPr lang="en-US" sz="2960"/>
              <a:t>/// &lt;reference path = "IShape.ts" /&gt; </a:t>
            </a:r>
            <a:endParaRPr/>
          </a:p>
          <a:p>
            <a:pPr indent="0" lvl="0" marL="82296" rtl="0" algn="l">
              <a:lnSpc>
                <a:spcPct val="80000"/>
              </a:lnSpc>
              <a:spcBef>
                <a:spcPts val="600"/>
              </a:spcBef>
              <a:spcAft>
                <a:spcPts val="0"/>
              </a:spcAft>
              <a:buSzPts val="2368"/>
              <a:buNone/>
            </a:pPr>
            <a:r>
              <a:rPr lang="en-US" sz="2960"/>
              <a:t>namespace Drawing { </a:t>
            </a:r>
            <a:endParaRPr/>
          </a:p>
          <a:p>
            <a:pPr indent="0" lvl="0" marL="82296" rtl="0" algn="l">
              <a:lnSpc>
                <a:spcPct val="80000"/>
              </a:lnSpc>
              <a:spcBef>
                <a:spcPts val="600"/>
              </a:spcBef>
              <a:spcAft>
                <a:spcPts val="0"/>
              </a:spcAft>
              <a:buSzPts val="2368"/>
              <a:buNone/>
            </a:pPr>
            <a:r>
              <a:rPr lang="en-US" sz="2960"/>
              <a:t>   export class Circle implements IShape { </a:t>
            </a:r>
            <a:endParaRPr/>
          </a:p>
          <a:p>
            <a:pPr indent="0" lvl="0" marL="82296" rtl="0" algn="l">
              <a:lnSpc>
                <a:spcPct val="80000"/>
              </a:lnSpc>
              <a:spcBef>
                <a:spcPts val="600"/>
              </a:spcBef>
              <a:spcAft>
                <a:spcPts val="0"/>
              </a:spcAft>
              <a:buSzPts val="2368"/>
              <a:buNone/>
            </a:pPr>
            <a:r>
              <a:rPr lang="en-US" sz="2960"/>
              <a:t>      public draw() { </a:t>
            </a:r>
            <a:endParaRPr/>
          </a:p>
          <a:p>
            <a:pPr indent="0" lvl="0" marL="82296" rtl="0" algn="l">
              <a:lnSpc>
                <a:spcPct val="80000"/>
              </a:lnSpc>
              <a:spcBef>
                <a:spcPts val="600"/>
              </a:spcBef>
              <a:spcAft>
                <a:spcPts val="0"/>
              </a:spcAft>
              <a:buSzPts val="2368"/>
              <a:buNone/>
            </a:pPr>
            <a:r>
              <a:rPr lang="en-US" sz="2960"/>
              <a:t>         console.log("Circle is drawn"); </a:t>
            </a:r>
            <a:endParaRPr/>
          </a:p>
          <a:p>
            <a:pPr indent="0" lvl="0" marL="82296" rtl="0" algn="l">
              <a:lnSpc>
                <a:spcPct val="80000"/>
              </a:lnSpc>
              <a:spcBef>
                <a:spcPts val="600"/>
              </a:spcBef>
              <a:spcAft>
                <a:spcPts val="0"/>
              </a:spcAft>
              <a:buSzPts val="2368"/>
              <a:buNone/>
            </a:pPr>
            <a:r>
              <a:rPr lang="en-US" sz="2960"/>
              <a:t>      }  </a:t>
            </a:r>
            <a:endParaRPr/>
          </a:p>
          <a:p>
            <a:pPr indent="0" lvl="0" marL="82296" rtl="0" algn="l">
              <a:lnSpc>
                <a:spcPct val="80000"/>
              </a:lnSpc>
              <a:spcBef>
                <a:spcPts val="600"/>
              </a:spcBef>
              <a:spcAft>
                <a:spcPts val="0"/>
              </a:spcAft>
              <a:buSzPts val="2368"/>
              <a:buNone/>
            </a:pPr>
            <a:r>
              <a:rPr lang="en-US" sz="2960"/>
              <a:t>}</a:t>
            </a:r>
            <a:endParaRPr/>
          </a:p>
          <a:p>
            <a:pPr indent="0" lvl="0" marL="82296" rtl="0" algn="l">
              <a:lnSpc>
                <a:spcPct val="80000"/>
              </a:lnSpc>
              <a:spcBef>
                <a:spcPts val="600"/>
              </a:spcBef>
              <a:spcAft>
                <a:spcPts val="0"/>
              </a:spcAft>
              <a:buSzPts val="2368"/>
              <a:buNone/>
            </a:pPr>
            <a:r>
              <a:rPr lang="en-US" sz="2960"/>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0" y="274638"/>
            <a:ext cx="8933688"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namespace &amp; Modules</a:t>
            </a:r>
            <a:endParaRPr/>
          </a:p>
        </p:txBody>
      </p:sp>
      <p:sp>
        <p:nvSpPr>
          <p:cNvPr id="268" name="Google Shape;268;p38"/>
          <p:cNvSpPr txBox="1"/>
          <p:nvPr>
            <p:ph idx="1" type="body"/>
          </p:nvPr>
        </p:nvSpPr>
        <p:spPr>
          <a:xfrm>
            <a:off x="0" y="1143000"/>
            <a:ext cx="9009888" cy="54864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560"/>
              <a:buChar char="●"/>
            </a:pPr>
            <a:r>
              <a:rPr lang="en-US"/>
              <a:t>Modules are executed within their own scope, not in the global scope; this means that variables, functions, classes, etc. declared in a module are not visible outside the module </a:t>
            </a:r>
            <a:r>
              <a:rPr lang="en-US">
                <a:solidFill>
                  <a:srgbClr val="FF0000"/>
                </a:solidFill>
              </a:rPr>
              <a:t>unless they are explicitly exported using export</a:t>
            </a:r>
            <a:r>
              <a:rPr lang="en-US"/>
              <a:t>. </a:t>
            </a:r>
            <a:endParaRPr/>
          </a:p>
          <a:p>
            <a:pPr indent="-283464" lvl="0" marL="365760" rtl="0" algn="l">
              <a:lnSpc>
                <a:spcPct val="90000"/>
              </a:lnSpc>
              <a:spcBef>
                <a:spcPts val="600"/>
              </a:spcBef>
              <a:spcAft>
                <a:spcPts val="0"/>
              </a:spcAft>
              <a:buSzPts val="2560"/>
              <a:buChar char="●"/>
            </a:pPr>
            <a:r>
              <a:rPr lang="en-US"/>
              <a:t>Conversely, to consume a variable, function, class, interface, etc. exported from a different module, </a:t>
            </a:r>
            <a:r>
              <a:rPr lang="en-US">
                <a:solidFill>
                  <a:srgbClr val="FF0000"/>
                </a:solidFill>
              </a:rPr>
              <a:t>it has to be imported using import</a:t>
            </a:r>
            <a:r>
              <a:rPr lang="en-US"/>
              <a:t>.</a:t>
            </a:r>
            <a:endParaRPr/>
          </a:p>
          <a:p>
            <a:pPr indent="-283464" lvl="0" marL="365760" rtl="0" algn="l">
              <a:lnSpc>
                <a:spcPct val="90000"/>
              </a:lnSpc>
              <a:spcBef>
                <a:spcPts val="600"/>
              </a:spcBef>
              <a:spcAft>
                <a:spcPts val="0"/>
              </a:spcAft>
              <a:buSzPts val="2560"/>
              <a:buChar char="●"/>
            </a:pPr>
            <a:r>
              <a:rPr lang="en-US"/>
              <a:t>Modules are declarative; the relationships between modules are specified in terms of </a:t>
            </a:r>
            <a:r>
              <a:rPr lang="en-US">
                <a:solidFill>
                  <a:srgbClr val="FF0000"/>
                </a:solidFill>
              </a:rPr>
              <a:t>imports</a:t>
            </a:r>
            <a:r>
              <a:rPr lang="en-US"/>
              <a:t> and </a:t>
            </a:r>
            <a:r>
              <a:rPr lang="en-US">
                <a:solidFill>
                  <a:srgbClr val="FF0000"/>
                </a:solidFill>
              </a:rPr>
              <a:t>exports</a:t>
            </a:r>
            <a:r>
              <a:rPr lang="en-US"/>
              <a:t> at the file level.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0" y="152400"/>
            <a:ext cx="89336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Module Export &amp; Import</a:t>
            </a:r>
            <a:endParaRPr sz="3870"/>
          </a:p>
        </p:txBody>
      </p:sp>
      <p:sp>
        <p:nvSpPr>
          <p:cNvPr id="274" name="Google Shape;274;p39"/>
          <p:cNvSpPr txBox="1"/>
          <p:nvPr>
            <p:ph idx="1" type="body"/>
          </p:nvPr>
        </p:nvSpPr>
        <p:spPr>
          <a:xfrm>
            <a:off x="-34636" y="685800"/>
            <a:ext cx="9009888" cy="61722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984"/>
              <a:buNone/>
            </a:pPr>
            <a:r>
              <a:rPr b="1" lang="en-US" sz="2480"/>
              <a:t>How to Export?</a:t>
            </a:r>
            <a:endParaRPr/>
          </a:p>
          <a:p>
            <a:pPr indent="0" lvl="0" marL="82296" rtl="0" algn="l">
              <a:lnSpc>
                <a:spcPct val="80000"/>
              </a:lnSpc>
              <a:spcBef>
                <a:spcPts val="600"/>
              </a:spcBef>
              <a:spcAft>
                <a:spcPts val="0"/>
              </a:spcAft>
              <a:buSzPts val="1984"/>
              <a:buNone/>
            </a:pPr>
            <a:r>
              <a:rPr b="1" lang="en-US" sz="2480">
                <a:solidFill>
                  <a:srgbClr val="FF0000"/>
                </a:solidFill>
              </a:rPr>
              <a:t>export</a:t>
            </a:r>
            <a:r>
              <a:rPr lang="en-US" sz="2480">
                <a:solidFill>
                  <a:srgbClr val="FF0000"/>
                </a:solidFill>
              </a:rPr>
              <a:t> </a:t>
            </a:r>
            <a:r>
              <a:rPr b="1" lang="en-US" sz="2480">
                <a:solidFill>
                  <a:srgbClr val="FF0000"/>
                </a:solidFill>
              </a:rPr>
              <a:t>interface</a:t>
            </a:r>
            <a:r>
              <a:rPr lang="en-US" sz="2480">
                <a:solidFill>
                  <a:srgbClr val="FF0000"/>
                </a:solidFill>
              </a:rPr>
              <a:t> </a:t>
            </a:r>
            <a:r>
              <a:rPr lang="en-US" sz="2480"/>
              <a:t>StringValidator </a:t>
            </a:r>
            <a:endParaRPr sz="2480"/>
          </a:p>
          <a:p>
            <a:pPr indent="0" lvl="0" marL="82296" rtl="0" algn="l">
              <a:lnSpc>
                <a:spcPct val="80000"/>
              </a:lnSpc>
              <a:spcBef>
                <a:spcPts val="600"/>
              </a:spcBef>
              <a:spcAft>
                <a:spcPts val="0"/>
              </a:spcAft>
              <a:buSzPts val="1984"/>
              <a:buNone/>
            </a:pPr>
            <a:r>
              <a:rPr lang="en-US" sz="2480"/>
              <a:t>{ </a:t>
            </a:r>
            <a:endParaRPr/>
          </a:p>
          <a:p>
            <a:pPr indent="0" lvl="1" marL="402336" rtl="0" algn="l">
              <a:lnSpc>
                <a:spcPct val="80000"/>
              </a:lnSpc>
              <a:spcBef>
                <a:spcPts val="550"/>
              </a:spcBef>
              <a:spcAft>
                <a:spcPts val="0"/>
              </a:spcAft>
              <a:buSzPts val="2170"/>
              <a:buNone/>
            </a:pPr>
            <a:r>
              <a:rPr lang="en-US" sz="2170"/>
              <a:t>isAcceptable(s: </a:t>
            </a:r>
            <a:r>
              <a:rPr lang="en-US" sz="2170">
                <a:solidFill>
                  <a:srgbClr val="FF0000"/>
                </a:solidFill>
              </a:rPr>
              <a:t>string</a:t>
            </a:r>
            <a:r>
              <a:rPr lang="en-US" sz="2170"/>
              <a:t>): </a:t>
            </a:r>
            <a:r>
              <a:rPr lang="en-US" sz="2170">
                <a:solidFill>
                  <a:srgbClr val="FF0000"/>
                </a:solidFill>
              </a:rPr>
              <a:t>boolean</a:t>
            </a:r>
            <a:r>
              <a:rPr lang="en-US" sz="2170"/>
              <a:t>; </a:t>
            </a:r>
            <a:endParaRPr sz="2170"/>
          </a:p>
          <a:p>
            <a:pPr indent="0" lvl="0" marL="82296" rtl="0" algn="l">
              <a:lnSpc>
                <a:spcPct val="80000"/>
              </a:lnSpc>
              <a:spcBef>
                <a:spcPts val="600"/>
              </a:spcBef>
              <a:spcAft>
                <a:spcPts val="0"/>
              </a:spcAft>
              <a:buSzPts val="1984"/>
              <a:buNone/>
            </a:pPr>
            <a:r>
              <a:rPr lang="en-US" sz="2480"/>
              <a:t>}</a:t>
            </a:r>
            <a:endParaRPr/>
          </a:p>
          <a:p>
            <a:pPr indent="0" lvl="0" marL="82296" rtl="0" algn="l">
              <a:lnSpc>
                <a:spcPct val="80000"/>
              </a:lnSpc>
              <a:spcBef>
                <a:spcPts val="600"/>
              </a:spcBef>
              <a:spcAft>
                <a:spcPts val="0"/>
              </a:spcAft>
              <a:buSzPts val="1984"/>
              <a:buNone/>
            </a:pPr>
            <a:r>
              <a:t/>
            </a:r>
            <a:endParaRPr sz="2480"/>
          </a:p>
          <a:p>
            <a:pPr indent="0" lvl="0" marL="82296" rtl="0" algn="l">
              <a:lnSpc>
                <a:spcPct val="80000"/>
              </a:lnSpc>
              <a:spcBef>
                <a:spcPts val="600"/>
              </a:spcBef>
              <a:spcAft>
                <a:spcPts val="0"/>
              </a:spcAft>
              <a:buSzPts val="1984"/>
              <a:buNone/>
            </a:pPr>
            <a:r>
              <a:rPr b="1" lang="en-US" sz="2480"/>
              <a:t>How to import?</a:t>
            </a:r>
            <a:endParaRPr/>
          </a:p>
          <a:p>
            <a:pPr indent="0" lvl="0" marL="82296" rtl="0" algn="l">
              <a:lnSpc>
                <a:spcPct val="80000"/>
              </a:lnSpc>
              <a:spcBef>
                <a:spcPts val="600"/>
              </a:spcBef>
              <a:spcAft>
                <a:spcPts val="0"/>
              </a:spcAft>
              <a:buSzPts val="1984"/>
              <a:buNone/>
            </a:pPr>
            <a:r>
              <a:rPr lang="en-US" sz="2480"/>
              <a:t>//Import a single export from a module</a:t>
            </a:r>
            <a:endParaRPr sz="2480"/>
          </a:p>
          <a:p>
            <a:pPr indent="0" lvl="0" marL="82296" rtl="0" algn="l">
              <a:lnSpc>
                <a:spcPct val="80000"/>
              </a:lnSpc>
              <a:spcBef>
                <a:spcPts val="600"/>
              </a:spcBef>
              <a:spcAft>
                <a:spcPts val="0"/>
              </a:spcAft>
              <a:buSzPts val="1984"/>
              <a:buNone/>
            </a:pPr>
            <a:r>
              <a:rPr b="1" lang="en-US" sz="2480">
                <a:solidFill>
                  <a:srgbClr val="FF0000"/>
                </a:solidFill>
              </a:rPr>
              <a:t>import</a:t>
            </a:r>
            <a:r>
              <a:rPr lang="en-US" sz="2480">
                <a:solidFill>
                  <a:srgbClr val="FF0000"/>
                </a:solidFill>
              </a:rPr>
              <a:t> </a:t>
            </a:r>
            <a:r>
              <a:rPr lang="en-US" sz="2480"/>
              <a:t>{ ZipCodeValidator } </a:t>
            </a:r>
            <a:r>
              <a:rPr lang="en-US" sz="2480">
                <a:solidFill>
                  <a:srgbClr val="FF0000"/>
                </a:solidFill>
              </a:rPr>
              <a:t>from</a:t>
            </a:r>
            <a:r>
              <a:rPr lang="en-US" sz="2480"/>
              <a:t> "./ZipCodeValidator";</a:t>
            </a:r>
            <a:endParaRPr/>
          </a:p>
          <a:p>
            <a:pPr indent="0" lvl="0" marL="82296" rtl="0" algn="l">
              <a:lnSpc>
                <a:spcPct val="80000"/>
              </a:lnSpc>
              <a:spcBef>
                <a:spcPts val="600"/>
              </a:spcBef>
              <a:spcAft>
                <a:spcPts val="0"/>
              </a:spcAft>
              <a:buSzPts val="1984"/>
              <a:buNone/>
            </a:pPr>
            <a:r>
              <a:t/>
            </a:r>
            <a:endParaRPr sz="2480"/>
          </a:p>
          <a:p>
            <a:pPr indent="0" lvl="0" marL="82296" rtl="0" algn="l">
              <a:lnSpc>
                <a:spcPct val="80000"/>
              </a:lnSpc>
              <a:spcBef>
                <a:spcPts val="600"/>
              </a:spcBef>
              <a:spcAft>
                <a:spcPts val="0"/>
              </a:spcAft>
              <a:buSzPts val="1984"/>
              <a:buNone/>
            </a:pPr>
            <a:r>
              <a:rPr lang="en-US" sz="2480"/>
              <a:t>//imports can also be renamed</a:t>
            </a:r>
            <a:endParaRPr sz="2480"/>
          </a:p>
          <a:p>
            <a:pPr indent="0" lvl="0" marL="82296" rtl="0" algn="l">
              <a:lnSpc>
                <a:spcPct val="80000"/>
              </a:lnSpc>
              <a:spcBef>
                <a:spcPts val="600"/>
              </a:spcBef>
              <a:spcAft>
                <a:spcPts val="0"/>
              </a:spcAft>
              <a:buSzPts val="1984"/>
              <a:buNone/>
            </a:pPr>
            <a:r>
              <a:rPr b="1" lang="en-US" sz="2480">
                <a:solidFill>
                  <a:srgbClr val="FF0000"/>
                </a:solidFill>
              </a:rPr>
              <a:t>import</a:t>
            </a:r>
            <a:r>
              <a:rPr lang="en-US" sz="2480">
                <a:solidFill>
                  <a:srgbClr val="FF0000"/>
                </a:solidFill>
              </a:rPr>
              <a:t> </a:t>
            </a:r>
            <a:r>
              <a:rPr lang="en-US" sz="2480"/>
              <a:t>{ ZipCodeValidator </a:t>
            </a:r>
            <a:r>
              <a:rPr lang="en-US" sz="2480">
                <a:solidFill>
                  <a:srgbClr val="FF0000"/>
                </a:solidFill>
              </a:rPr>
              <a:t>as</a:t>
            </a:r>
            <a:r>
              <a:rPr lang="en-US" sz="2480"/>
              <a:t> ZCV } </a:t>
            </a:r>
            <a:r>
              <a:rPr lang="en-US" sz="2480">
                <a:solidFill>
                  <a:srgbClr val="FF0000"/>
                </a:solidFill>
              </a:rPr>
              <a:t>from</a:t>
            </a:r>
            <a:r>
              <a:rPr lang="en-US" sz="2480"/>
              <a:t> "./ZipCodeValidator";</a:t>
            </a:r>
            <a:endParaRPr/>
          </a:p>
          <a:p>
            <a:pPr indent="0" lvl="0" marL="82296" rtl="0" algn="l">
              <a:lnSpc>
                <a:spcPct val="80000"/>
              </a:lnSpc>
              <a:spcBef>
                <a:spcPts val="600"/>
              </a:spcBef>
              <a:spcAft>
                <a:spcPts val="0"/>
              </a:spcAft>
              <a:buSzPts val="1984"/>
              <a:buNone/>
            </a:pPr>
            <a:r>
              <a:t/>
            </a:r>
            <a:endParaRPr sz="2480"/>
          </a:p>
          <a:p>
            <a:pPr indent="0" lvl="0" marL="82296" rtl="0" algn="l">
              <a:lnSpc>
                <a:spcPct val="80000"/>
              </a:lnSpc>
              <a:spcBef>
                <a:spcPts val="600"/>
              </a:spcBef>
              <a:spcAft>
                <a:spcPts val="0"/>
              </a:spcAft>
              <a:buSzPts val="1984"/>
              <a:buNone/>
            </a:pPr>
            <a:r>
              <a:rPr lang="en-US" sz="2480"/>
              <a:t>//Import the entire module into a single variable</a:t>
            </a:r>
            <a:endParaRPr/>
          </a:p>
          <a:p>
            <a:pPr indent="0" lvl="0" marL="82296" rtl="0" algn="l">
              <a:lnSpc>
                <a:spcPct val="80000"/>
              </a:lnSpc>
              <a:spcBef>
                <a:spcPts val="600"/>
              </a:spcBef>
              <a:spcAft>
                <a:spcPts val="0"/>
              </a:spcAft>
              <a:buSzPts val="1984"/>
              <a:buNone/>
            </a:pPr>
            <a:r>
              <a:rPr b="1" lang="en-US" sz="2480">
                <a:solidFill>
                  <a:srgbClr val="FF0000"/>
                </a:solidFill>
              </a:rPr>
              <a:t>import</a:t>
            </a:r>
            <a:r>
              <a:rPr lang="en-US" sz="2480">
                <a:solidFill>
                  <a:srgbClr val="FF0000"/>
                </a:solidFill>
              </a:rPr>
              <a:t> </a:t>
            </a:r>
            <a:r>
              <a:rPr lang="en-US" sz="2480"/>
              <a:t>* </a:t>
            </a:r>
            <a:r>
              <a:rPr lang="en-US" sz="2480">
                <a:solidFill>
                  <a:srgbClr val="FF0000"/>
                </a:solidFill>
              </a:rPr>
              <a:t>as</a:t>
            </a:r>
            <a:r>
              <a:rPr lang="en-US" sz="2480"/>
              <a:t> validator </a:t>
            </a:r>
            <a:r>
              <a:rPr lang="en-US" sz="2480">
                <a:solidFill>
                  <a:srgbClr val="FF0000"/>
                </a:solidFill>
              </a:rPr>
              <a:t>from</a:t>
            </a:r>
            <a:r>
              <a:rPr lang="en-US" sz="2480"/>
              <a:t> "./ZipCodeValidator";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0" y="152400"/>
            <a:ext cx="89336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Interface</a:t>
            </a:r>
            <a:endParaRPr sz="3870"/>
          </a:p>
        </p:txBody>
      </p:sp>
      <p:sp>
        <p:nvSpPr>
          <p:cNvPr id="280" name="Google Shape;280;p40"/>
          <p:cNvSpPr txBox="1"/>
          <p:nvPr>
            <p:ph idx="1" type="body"/>
          </p:nvPr>
        </p:nvSpPr>
        <p:spPr>
          <a:xfrm>
            <a:off x="-34636" y="685800"/>
            <a:ext cx="9009888" cy="17526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As known, it is possible to declare interfaces in TypeScript, which can further have one or more implementations</a:t>
            </a:r>
            <a:endParaRPr/>
          </a:p>
        </p:txBody>
      </p:sp>
      <p:sp>
        <p:nvSpPr>
          <p:cNvPr id="281" name="Google Shape;281;p40"/>
          <p:cNvSpPr txBox="1"/>
          <p:nvPr/>
        </p:nvSpPr>
        <p:spPr>
          <a:xfrm>
            <a:off x="-63708" y="2359702"/>
            <a:ext cx="8933688" cy="5334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562214"/>
              </a:buClr>
              <a:buSzPts val="3547"/>
              <a:buFont typeface="Cabin"/>
              <a:buNone/>
            </a:pPr>
            <a:r>
              <a:rPr lang="en-US" sz="3547">
                <a:solidFill>
                  <a:srgbClr val="562214"/>
                </a:solidFill>
                <a:latin typeface="Cabin"/>
                <a:ea typeface="Cabin"/>
                <a:cs typeface="Cabin"/>
                <a:sym typeface="Cabin"/>
              </a:rPr>
              <a:t>Questions</a:t>
            </a:r>
            <a:endParaRPr sz="3547">
              <a:solidFill>
                <a:srgbClr val="562214"/>
              </a:solidFill>
              <a:latin typeface="Cabin"/>
              <a:ea typeface="Cabin"/>
              <a:cs typeface="Cabin"/>
              <a:sym typeface="Cabin"/>
            </a:endParaRPr>
          </a:p>
        </p:txBody>
      </p:sp>
      <p:sp>
        <p:nvSpPr>
          <p:cNvPr id="282" name="Google Shape;282;p40"/>
          <p:cNvSpPr txBox="1"/>
          <p:nvPr/>
        </p:nvSpPr>
        <p:spPr>
          <a:xfrm>
            <a:off x="0" y="3130446"/>
            <a:ext cx="9009888" cy="1752600"/>
          </a:xfrm>
          <a:prstGeom prst="rect">
            <a:avLst/>
          </a:prstGeom>
          <a:noFill/>
          <a:ln>
            <a:noFill/>
          </a:ln>
        </p:spPr>
        <p:txBody>
          <a:bodyPr anchorCtr="0" anchor="t" bIns="45700" lIns="91425" spcFirstLastPara="1" rIns="91425" wrap="square" tIns="45700">
            <a:noAutofit/>
          </a:bodyPr>
          <a:lstStyle/>
          <a:p>
            <a:pPr indent="0" lvl="0" marL="82296" marR="0" rtl="0" algn="l">
              <a:lnSpc>
                <a:spcPct val="10000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
        <p:nvSpPr>
          <p:cNvPr id="283" name="Google Shape;283;p40"/>
          <p:cNvSpPr txBox="1"/>
          <p:nvPr/>
        </p:nvSpPr>
        <p:spPr>
          <a:xfrm>
            <a:off x="0" y="3130446"/>
            <a:ext cx="9009888" cy="1752600"/>
          </a:xfrm>
          <a:prstGeom prst="rect">
            <a:avLst/>
          </a:prstGeom>
          <a:noFill/>
          <a:ln>
            <a:noFill/>
          </a:ln>
        </p:spPr>
        <p:txBody>
          <a:bodyPr anchorCtr="0" anchor="t" bIns="45700" lIns="91425" spcFirstLastPara="1" rIns="91425" wrap="square" tIns="45700">
            <a:noAutofit/>
          </a:bodyPr>
          <a:lstStyle/>
          <a:p>
            <a:pPr indent="0" lvl="0" marL="82296" marR="0" rtl="0" algn="l">
              <a:lnSpc>
                <a:spcPct val="100000"/>
              </a:lnSpc>
              <a:spcBef>
                <a:spcPts val="0"/>
              </a:spcBef>
              <a:spcAft>
                <a:spcPts val="0"/>
              </a:spcAft>
              <a:buClr>
                <a:schemeClr val="accent1"/>
              </a:buClr>
              <a:buSzPts val="2560"/>
              <a:buFont typeface="Noto Sans Symbols"/>
              <a:buNone/>
            </a:pPr>
            <a:r>
              <a:rPr lang="en-US" sz="3200">
                <a:solidFill>
                  <a:schemeClr val="dk1"/>
                </a:solidFill>
                <a:latin typeface="Cabin"/>
                <a:ea typeface="Cabin"/>
                <a:cs typeface="Cabin"/>
                <a:sym typeface="Cabin"/>
              </a:rPr>
              <a:t>TBD</a:t>
            </a:r>
            <a:endParaRPr sz="3200">
              <a:solidFill>
                <a:schemeClr val="dk1"/>
              </a:solidFill>
              <a:latin typeface="Cabin"/>
              <a:ea typeface="Cabin"/>
              <a:cs typeface="Cabin"/>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0" y="152400"/>
            <a:ext cx="89336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Generics</a:t>
            </a:r>
            <a:endParaRPr sz="3870"/>
          </a:p>
        </p:txBody>
      </p:sp>
      <p:sp>
        <p:nvSpPr>
          <p:cNvPr id="289" name="Google Shape;289;p41"/>
          <p:cNvSpPr txBox="1"/>
          <p:nvPr>
            <p:ph idx="1" type="body"/>
          </p:nvPr>
        </p:nvSpPr>
        <p:spPr>
          <a:xfrm>
            <a:off x="-34636" y="685800"/>
            <a:ext cx="9009888" cy="59436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Generics improves code reusability.</a:t>
            </a:r>
            <a:endParaRPr/>
          </a:p>
          <a:p>
            <a:pPr indent="0" lvl="0" marL="82296" rtl="0" algn="l">
              <a:lnSpc>
                <a:spcPct val="90000"/>
              </a:lnSpc>
              <a:spcBef>
                <a:spcPts val="600"/>
              </a:spcBef>
              <a:spcAft>
                <a:spcPts val="0"/>
              </a:spcAft>
              <a:buSzPts val="2560"/>
              <a:buNone/>
            </a:pPr>
            <a:r>
              <a:rPr lang="en-US"/>
              <a:t>TypeScript supports generics, just like other OO Languages, like Java, C++(templates), etc…</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Below is an example how to declare Generics</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b="1" lang="en-US"/>
              <a:t>function</a:t>
            </a:r>
            <a:r>
              <a:rPr lang="en-US"/>
              <a:t> </a:t>
            </a:r>
            <a:r>
              <a:rPr b="1" lang="en-US"/>
              <a:t>geg</a:t>
            </a:r>
            <a:r>
              <a:rPr lang="en-US"/>
              <a:t>&lt;</a:t>
            </a:r>
            <a:r>
              <a:rPr b="1" lang="en-US"/>
              <a:t>T</a:t>
            </a:r>
            <a:r>
              <a:rPr lang="en-US"/>
              <a:t>&gt;(arg: T): </a:t>
            </a:r>
            <a:r>
              <a:rPr b="1" lang="en-US"/>
              <a:t>T</a:t>
            </a:r>
            <a:r>
              <a:rPr lang="en-US"/>
              <a:t> { </a:t>
            </a:r>
            <a:r>
              <a:rPr b="1" lang="en-US"/>
              <a:t>return</a:t>
            </a:r>
            <a:r>
              <a:rPr lang="en-US"/>
              <a:t> arg; }</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How to use above Generic, with a specific type string</a:t>
            </a:r>
            <a:endParaRPr/>
          </a:p>
          <a:p>
            <a:pPr indent="0" lvl="0" marL="82296" rtl="0" algn="l">
              <a:lnSpc>
                <a:spcPct val="90000"/>
              </a:lnSpc>
              <a:spcBef>
                <a:spcPts val="600"/>
              </a:spcBef>
              <a:spcAft>
                <a:spcPts val="0"/>
              </a:spcAft>
              <a:buSzPts val="2560"/>
              <a:buNone/>
            </a:pPr>
            <a:r>
              <a:rPr b="1" lang="en-US"/>
              <a:t>let</a:t>
            </a:r>
            <a:r>
              <a:rPr lang="en-US"/>
              <a:t> output = geg&lt;string&gt;("myString"); </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t/>
            </a:r>
            <a:endParaRPr/>
          </a:p>
        </p:txBody>
      </p:sp>
      <p:sp>
        <p:nvSpPr>
          <p:cNvPr id="290" name="Google Shape;290;p41"/>
          <p:cNvSpPr txBox="1"/>
          <p:nvPr/>
        </p:nvSpPr>
        <p:spPr>
          <a:xfrm>
            <a:off x="0" y="3130446"/>
            <a:ext cx="9009888" cy="1752600"/>
          </a:xfrm>
          <a:prstGeom prst="rect">
            <a:avLst/>
          </a:prstGeom>
          <a:noFill/>
          <a:ln>
            <a:noFill/>
          </a:ln>
        </p:spPr>
        <p:txBody>
          <a:bodyPr anchorCtr="0" anchor="t" bIns="45700" lIns="91425" spcFirstLastPara="1" rIns="91425" wrap="square" tIns="45700">
            <a:noAutofit/>
          </a:bodyPr>
          <a:lstStyle/>
          <a:p>
            <a:pPr indent="0" lvl="0" marL="82296" marR="0" rtl="0" algn="l">
              <a:lnSpc>
                <a:spcPct val="10000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0" y="76200"/>
            <a:ext cx="86288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JavaScript: Why so Popular</a:t>
            </a:r>
            <a:endParaRPr/>
          </a:p>
        </p:txBody>
      </p:sp>
      <p:sp>
        <p:nvSpPr>
          <p:cNvPr id="117" name="Google Shape;117;p15"/>
          <p:cNvSpPr txBox="1"/>
          <p:nvPr>
            <p:ph idx="1" type="body"/>
          </p:nvPr>
        </p:nvSpPr>
        <p:spPr>
          <a:xfrm>
            <a:off x="0" y="762000"/>
            <a:ext cx="8628888" cy="6096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b="1" lang="en-US" sz="2960"/>
              <a:t>1. Simple — </a:t>
            </a:r>
            <a:r>
              <a:rPr lang="en-US" sz="2960"/>
              <a:t>JavaScript has become so widespread as basics are simple and easy to learn</a:t>
            </a:r>
            <a:endParaRPr/>
          </a:p>
          <a:p>
            <a:pPr indent="0" lvl="0" marL="82296" rtl="0" algn="l">
              <a:lnSpc>
                <a:spcPct val="80000"/>
              </a:lnSpc>
              <a:spcBef>
                <a:spcPts val="600"/>
              </a:spcBef>
              <a:spcAft>
                <a:spcPts val="0"/>
              </a:spcAft>
              <a:buSzPts val="2368"/>
              <a:buNone/>
            </a:pPr>
            <a:r>
              <a:rPr b="1" lang="en-US" sz="2960"/>
              <a:t>2. Extensible — </a:t>
            </a:r>
            <a:r>
              <a:rPr lang="en-US" sz="2960"/>
              <a:t>Javascript can be coupled with many powerful tools that give it a ton of utility: JSON, AJAX, Nodejs, MongoDB, jQuery. </a:t>
            </a:r>
            <a:endParaRPr sz="2960"/>
          </a:p>
          <a:p>
            <a:pPr indent="0" lvl="0" marL="82296" rtl="0" algn="l">
              <a:lnSpc>
                <a:spcPct val="80000"/>
              </a:lnSpc>
              <a:spcBef>
                <a:spcPts val="600"/>
              </a:spcBef>
              <a:spcAft>
                <a:spcPts val="0"/>
              </a:spcAft>
              <a:buSzPts val="2368"/>
              <a:buNone/>
            </a:pPr>
            <a:r>
              <a:rPr lang="en-US" sz="2960"/>
              <a:t>AJAX improves user experience by displaying web page to User, and parallely loads a portion of Webpage, and jQuery gives it an extensive code library that makes writing complex Javascript much quicker/easier. </a:t>
            </a:r>
            <a:endParaRPr/>
          </a:p>
          <a:p>
            <a:pPr indent="0" lvl="0" marL="82296" rtl="0" algn="l">
              <a:lnSpc>
                <a:spcPct val="80000"/>
              </a:lnSpc>
              <a:spcBef>
                <a:spcPts val="600"/>
              </a:spcBef>
              <a:spcAft>
                <a:spcPts val="0"/>
              </a:spcAft>
              <a:buSzPts val="2368"/>
              <a:buNone/>
            </a:pPr>
            <a:r>
              <a:rPr b="1" lang="en-US" sz="2960"/>
              <a:t>3. Accessible — </a:t>
            </a:r>
            <a:r>
              <a:rPr lang="en-US" sz="2960"/>
              <a:t>Runs in a browser so you don’t need to download it in order to use it. All you need is a text editor. </a:t>
            </a:r>
            <a:endParaRPr sz="2960"/>
          </a:p>
          <a:p>
            <a:pPr indent="0" lvl="0" marL="82296" rtl="0" algn="l">
              <a:lnSpc>
                <a:spcPct val="80000"/>
              </a:lnSpc>
              <a:spcBef>
                <a:spcPts val="600"/>
              </a:spcBef>
              <a:spcAft>
                <a:spcPts val="0"/>
              </a:spcAft>
              <a:buSzPts val="2368"/>
              <a:buNone/>
            </a:pPr>
            <a:r>
              <a:rPr b="1" lang="en-US" sz="2960"/>
              <a:t>4. Widerange- </a:t>
            </a:r>
            <a:r>
              <a:rPr lang="en-US" sz="2960"/>
              <a:t>JavaScript can also be used to develop Mobile Applications</a:t>
            </a:r>
            <a:endParaRPr sz="296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0" y="152400"/>
            <a:ext cx="89336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Difference between var and let keywords</a:t>
            </a:r>
            <a:endParaRPr sz="3870"/>
          </a:p>
        </p:txBody>
      </p:sp>
      <p:sp>
        <p:nvSpPr>
          <p:cNvPr id="296" name="Google Shape;296;p42"/>
          <p:cNvSpPr txBox="1"/>
          <p:nvPr>
            <p:ph idx="1" type="body"/>
          </p:nvPr>
        </p:nvSpPr>
        <p:spPr>
          <a:xfrm>
            <a:off x="-34636" y="685800"/>
            <a:ext cx="9009888" cy="5943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600"/>
              <a:buNone/>
            </a:pPr>
            <a:r>
              <a:rPr lang="en-US" sz="2000"/>
              <a:t>function fun1() </a:t>
            </a:r>
            <a:endParaRPr/>
          </a:p>
          <a:p>
            <a:pPr indent="0" lvl="0" marL="82296" rtl="0" algn="l">
              <a:lnSpc>
                <a:spcPct val="80000"/>
              </a:lnSpc>
              <a:spcBef>
                <a:spcPts val="600"/>
              </a:spcBef>
              <a:spcAft>
                <a:spcPts val="0"/>
              </a:spcAft>
              <a:buSzPts val="1600"/>
              <a:buNone/>
            </a:pPr>
            <a:r>
              <a:rPr lang="en-US" sz="2000"/>
              <a:t>{ //abc is *not* visible out here </a:t>
            </a:r>
            <a:endParaRPr sz="2000"/>
          </a:p>
          <a:p>
            <a:pPr indent="0" lvl="0" marL="82296" rtl="0" algn="l">
              <a:lnSpc>
                <a:spcPct val="80000"/>
              </a:lnSpc>
              <a:spcBef>
                <a:spcPts val="600"/>
              </a:spcBef>
              <a:spcAft>
                <a:spcPts val="0"/>
              </a:spcAft>
              <a:buSzPts val="1600"/>
              <a:buNone/>
            </a:pPr>
            <a:r>
              <a:rPr lang="en-US" sz="2000"/>
              <a:t>	for( let abc= 0; abc&lt; 5; abc++ ) </a:t>
            </a:r>
            <a:endParaRPr sz="2000"/>
          </a:p>
          <a:p>
            <a:pPr indent="0" lvl="0" marL="82296" rtl="0" algn="l">
              <a:lnSpc>
                <a:spcPct val="80000"/>
              </a:lnSpc>
              <a:spcBef>
                <a:spcPts val="600"/>
              </a:spcBef>
              <a:spcAft>
                <a:spcPts val="0"/>
              </a:spcAft>
              <a:buSzPts val="1600"/>
              <a:buNone/>
            </a:pPr>
            <a:r>
              <a:rPr lang="en-US" sz="2000"/>
              <a:t>	{ </a:t>
            </a:r>
            <a:endParaRPr/>
          </a:p>
          <a:p>
            <a:pPr indent="0" lvl="0" marL="82296" rtl="0" algn="l">
              <a:lnSpc>
                <a:spcPct val="80000"/>
              </a:lnSpc>
              <a:spcBef>
                <a:spcPts val="600"/>
              </a:spcBef>
              <a:spcAft>
                <a:spcPts val="0"/>
              </a:spcAft>
              <a:buSzPts val="1600"/>
              <a:buNone/>
            </a:pPr>
            <a:r>
              <a:rPr lang="en-US" sz="2000"/>
              <a:t>	//abc is only visible in here (and in the for() parentheses) </a:t>
            </a:r>
            <a:endParaRPr sz="2000"/>
          </a:p>
          <a:p>
            <a:pPr indent="0" lvl="0" marL="82296" rtl="0" algn="l">
              <a:lnSpc>
                <a:spcPct val="80000"/>
              </a:lnSpc>
              <a:spcBef>
                <a:spcPts val="600"/>
              </a:spcBef>
              <a:spcAft>
                <a:spcPts val="0"/>
              </a:spcAft>
              <a:buSzPts val="1600"/>
              <a:buNone/>
            </a:pPr>
            <a:r>
              <a:rPr lang="en-US" sz="2000"/>
              <a:t>	//and there is a separate abc variable for each iteration of the loop </a:t>
            </a:r>
            <a:endParaRPr sz="2000"/>
          </a:p>
          <a:p>
            <a:pPr indent="0" lvl="0" marL="82296" rtl="0" algn="l">
              <a:lnSpc>
                <a:spcPct val="80000"/>
              </a:lnSpc>
              <a:spcBef>
                <a:spcPts val="600"/>
              </a:spcBef>
              <a:spcAft>
                <a:spcPts val="0"/>
              </a:spcAft>
              <a:buSzPts val="1600"/>
              <a:buNone/>
            </a:pPr>
            <a:r>
              <a:rPr lang="en-US" sz="2000"/>
              <a:t>	} </a:t>
            </a:r>
            <a:endParaRPr/>
          </a:p>
          <a:p>
            <a:pPr indent="0" lvl="0" marL="82296" rtl="0" algn="l">
              <a:lnSpc>
                <a:spcPct val="80000"/>
              </a:lnSpc>
              <a:spcBef>
                <a:spcPts val="600"/>
              </a:spcBef>
              <a:spcAft>
                <a:spcPts val="0"/>
              </a:spcAft>
              <a:buSzPts val="1600"/>
              <a:buNone/>
            </a:pPr>
            <a:r>
              <a:rPr lang="en-US" sz="2000"/>
              <a:t>//abc is *not* visible out here </a:t>
            </a:r>
            <a:endParaRPr sz="2000"/>
          </a:p>
          <a:p>
            <a:pPr indent="0" lvl="0" marL="82296" rtl="0" algn="l">
              <a:lnSpc>
                <a:spcPct val="80000"/>
              </a:lnSpc>
              <a:spcBef>
                <a:spcPts val="600"/>
              </a:spcBef>
              <a:spcAft>
                <a:spcPts val="0"/>
              </a:spcAft>
              <a:buSzPts val="1600"/>
              <a:buNone/>
            </a:pPr>
            <a:r>
              <a:rPr lang="en-US" sz="2000"/>
              <a:t>} </a:t>
            </a:r>
            <a:endParaRPr/>
          </a:p>
          <a:p>
            <a:pPr indent="0" lvl="0" marL="82296" rtl="0" algn="l">
              <a:lnSpc>
                <a:spcPct val="80000"/>
              </a:lnSpc>
              <a:spcBef>
                <a:spcPts val="600"/>
              </a:spcBef>
              <a:spcAft>
                <a:spcPts val="0"/>
              </a:spcAft>
              <a:buSzPts val="1600"/>
              <a:buNone/>
            </a:pPr>
            <a:r>
              <a:t/>
            </a:r>
            <a:endParaRPr sz="2000"/>
          </a:p>
          <a:p>
            <a:pPr indent="0" lvl="0" marL="82296" rtl="0" algn="l">
              <a:lnSpc>
                <a:spcPct val="80000"/>
              </a:lnSpc>
              <a:spcBef>
                <a:spcPts val="600"/>
              </a:spcBef>
              <a:spcAft>
                <a:spcPts val="0"/>
              </a:spcAft>
              <a:buSzPts val="1600"/>
              <a:buNone/>
            </a:pPr>
            <a:r>
              <a:rPr lang="en-US" sz="2000"/>
              <a:t>function fun2() </a:t>
            </a:r>
            <a:endParaRPr/>
          </a:p>
          <a:p>
            <a:pPr indent="0" lvl="0" marL="82296" rtl="0" algn="l">
              <a:lnSpc>
                <a:spcPct val="80000"/>
              </a:lnSpc>
              <a:spcBef>
                <a:spcPts val="600"/>
              </a:spcBef>
              <a:spcAft>
                <a:spcPts val="0"/>
              </a:spcAft>
              <a:buSzPts val="1600"/>
              <a:buNone/>
            </a:pPr>
            <a:r>
              <a:rPr lang="en-US" sz="2000"/>
              <a:t>{ //xyz *is* visible out here </a:t>
            </a:r>
            <a:endParaRPr sz="2000"/>
          </a:p>
          <a:p>
            <a:pPr indent="0" lvl="0" marL="82296" rtl="0" algn="l">
              <a:lnSpc>
                <a:spcPct val="80000"/>
              </a:lnSpc>
              <a:spcBef>
                <a:spcPts val="600"/>
              </a:spcBef>
              <a:spcAft>
                <a:spcPts val="0"/>
              </a:spcAft>
              <a:buSzPts val="1600"/>
              <a:buNone/>
            </a:pPr>
            <a:r>
              <a:rPr lang="en-US" sz="2000"/>
              <a:t>	for( var xyz= 0; xyz&lt; 5; xyz++ ) </a:t>
            </a:r>
            <a:endParaRPr sz="2000"/>
          </a:p>
          <a:p>
            <a:pPr indent="0" lvl="0" marL="82296" rtl="0" algn="l">
              <a:lnSpc>
                <a:spcPct val="80000"/>
              </a:lnSpc>
              <a:spcBef>
                <a:spcPts val="600"/>
              </a:spcBef>
              <a:spcAft>
                <a:spcPts val="0"/>
              </a:spcAft>
              <a:buSzPts val="1600"/>
              <a:buNone/>
            </a:pPr>
            <a:r>
              <a:rPr lang="en-US" sz="2000"/>
              <a:t>	{ </a:t>
            </a:r>
            <a:endParaRPr/>
          </a:p>
          <a:p>
            <a:pPr indent="0" lvl="0" marL="82296" rtl="0" algn="l">
              <a:lnSpc>
                <a:spcPct val="80000"/>
              </a:lnSpc>
              <a:spcBef>
                <a:spcPts val="600"/>
              </a:spcBef>
              <a:spcAft>
                <a:spcPts val="0"/>
              </a:spcAft>
              <a:buSzPts val="1600"/>
              <a:buNone/>
            </a:pPr>
            <a:r>
              <a:rPr lang="en-US" sz="2000"/>
              <a:t>	//xyz is visible to the whole function </a:t>
            </a:r>
            <a:endParaRPr sz="2000"/>
          </a:p>
          <a:p>
            <a:pPr indent="0" lvl="0" marL="82296" rtl="0" algn="l">
              <a:lnSpc>
                <a:spcPct val="80000"/>
              </a:lnSpc>
              <a:spcBef>
                <a:spcPts val="600"/>
              </a:spcBef>
              <a:spcAft>
                <a:spcPts val="0"/>
              </a:spcAft>
              <a:buSzPts val="1600"/>
              <a:buNone/>
            </a:pPr>
            <a:r>
              <a:rPr lang="en-US" sz="2000"/>
              <a:t>	} </a:t>
            </a:r>
            <a:endParaRPr/>
          </a:p>
          <a:p>
            <a:pPr indent="0" lvl="0" marL="82296" rtl="0" algn="l">
              <a:lnSpc>
                <a:spcPct val="80000"/>
              </a:lnSpc>
              <a:spcBef>
                <a:spcPts val="600"/>
              </a:spcBef>
              <a:spcAft>
                <a:spcPts val="0"/>
              </a:spcAft>
              <a:buSzPts val="1600"/>
              <a:buNone/>
            </a:pPr>
            <a:r>
              <a:rPr lang="en-US" sz="2000"/>
              <a:t>//xyz *is* visible out here </a:t>
            </a:r>
            <a:endParaRPr sz="2000"/>
          </a:p>
          <a:p>
            <a:pPr indent="0" lvl="0" marL="82296" rtl="0" algn="l">
              <a:lnSpc>
                <a:spcPct val="80000"/>
              </a:lnSpc>
              <a:spcBef>
                <a:spcPts val="600"/>
              </a:spcBef>
              <a:spcAft>
                <a:spcPts val="0"/>
              </a:spcAft>
              <a:buSzPts val="1600"/>
              <a:buNone/>
            </a:pPr>
            <a:r>
              <a:rPr lang="en-US" sz="2000"/>
              <a:t>}</a:t>
            </a:r>
            <a:endParaRPr sz="2000"/>
          </a:p>
          <a:p>
            <a:pPr indent="0" lvl="0" marL="82296" rtl="0" algn="l">
              <a:lnSpc>
                <a:spcPct val="80000"/>
              </a:lnSpc>
              <a:spcBef>
                <a:spcPts val="600"/>
              </a:spcBef>
              <a:spcAft>
                <a:spcPts val="0"/>
              </a:spcAft>
              <a:buSzPts val="1600"/>
              <a:buNone/>
            </a:pPr>
            <a:r>
              <a:t/>
            </a:r>
            <a:endParaRPr sz="2000"/>
          </a:p>
        </p:txBody>
      </p:sp>
      <p:sp>
        <p:nvSpPr>
          <p:cNvPr id="297" name="Google Shape;297;p42"/>
          <p:cNvSpPr txBox="1"/>
          <p:nvPr/>
        </p:nvSpPr>
        <p:spPr>
          <a:xfrm>
            <a:off x="0" y="3130446"/>
            <a:ext cx="9009888" cy="1752600"/>
          </a:xfrm>
          <a:prstGeom prst="rect">
            <a:avLst/>
          </a:prstGeom>
          <a:noFill/>
          <a:ln>
            <a:noFill/>
          </a:ln>
        </p:spPr>
        <p:txBody>
          <a:bodyPr anchorCtr="0" anchor="t" bIns="45700" lIns="91425" spcFirstLastPara="1" rIns="91425" wrap="square" tIns="45700">
            <a:noAutofit/>
          </a:bodyPr>
          <a:lstStyle/>
          <a:p>
            <a:pPr indent="0" lvl="0" marL="82296" marR="0" rtl="0" algn="l">
              <a:lnSpc>
                <a:spcPct val="10000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
        <p:nvSpPr>
          <p:cNvPr id="298" name="Google Shape;298;p42"/>
          <p:cNvSpPr/>
          <p:nvPr/>
        </p:nvSpPr>
        <p:spPr>
          <a:xfrm>
            <a:off x="7543800" y="1371600"/>
            <a:ext cx="533400" cy="1371600"/>
          </a:xfrm>
          <a:prstGeom prst="rightBrace">
            <a:avLst>
              <a:gd fmla="val 8333" name="adj1"/>
              <a:gd fmla="val 50000" name="adj2"/>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cxnSp>
        <p:nvCxnSpPr>
          <p:cNvPr id="299" name="Google Shape;299;p42"/>
          <p:cNvCxnSpPr/>
          <p:nvPr/>
        </p:nvCxnSpPr>
        <p:spPr>
          <a:xfrm>
            <a:off x="10896600" y="2895600"/>
            <a:ext cx="914400" cy="914400"/>
          </a:xfrm>
          <a:prstGeom prst="straightConnector1">
            <a:avLst/>
          </a:prstGeom>
          <a:noFill/>
          <a:ln cap="flat" cmpd="sng" w="9525">
            <a:solidFill>
              <a:schemeClr val="accent1"/>
            </a:solidFill>
            <a:prstDash val="solid"/>
            <a:round/>
            <a:headEnd len="sm" w="sm" type="none"/>
            <a:tailEnd len="sm" w="sm" type="none"/>
          </a:ln>
        </p:spPr>
      </p:cxnSp>
      <p:sp>
        <p:nvSpPr>
          <p:cNvPr id="300" name="Google Shape;300;p42"/>
          <p:cNvSpPr txBox="1"/>
          <p:nvPr/>
        </p:nvSpPr>
        <p:spPr>
          <a:xfrm>
            <a:off x="7937294" y="1742354"/>
            <a:ext cx="9144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bin"/>
                <a:ea typeface="Cabin"/>
                <a:cs typeface="Cabin"/>
                <a:sym typeface="Cabin"/>
              </a:rPr>
              <a:t>Scope of let</a:t>
            </a:r>
            <a:endParaRPr b="1" sz="1800">
              <a:solidFill>
                <a:srgbClr val="FF0000"/>
              </a:solidFill>
              <a:latin typeface="Cabin"/>
              <a:ea typeface="Cabin"/>
              <a:cs typeface="Cabin"/>
              <a:sym typeface="Cabin"/>
            </a:endParaRPr>
          </a:p>
        </p:txBody>
      </p:sp>
      <p:sp>
        <p:nvSpPr>
          <p:cNvPr id="301" name="Google Shape;301;p42"/>
          <p:cNvSpPr/>
          <p:nvPr/>
        </p:nvSpPr>
        <p:spPr>
          <a:xfrm>
            <a:off x="7543800" y="4006746"/>
            <a:ext cx="555887" cy="2470254"/>
          </a:xfrm>
          <a:prstGeom prst="rightBrace">
            <a:avLst>
              <a:gd fmla="val 8333" name="adj1"/>
              <a:gd fmla="val 50000" name="adj2"/>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302" name="Google Shape;302;p42"/>
          <p:cNvSpPr txBox="1"/>
          <p:nvPr/>
        </p:nvSpPr>
        <p:spPr>
          <a:xfrm>
            <a:off x="8123421" y="4883046"/>
            <a:ext cx="9144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bin"/>
                <a:ea typeface="Cabin"/>
                <a:cs typeface="Cabin"/>
                <a:sym typeface="Cabin"/>
              </a:rPr>
              <a:t>Scope of var</a:t>
            </a:r>
            <a:endParaRPr b="1" sz="1800">
              <a:solidFill>
                <a:srgbClr val="FF0000"/>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0" y="0"/>
            <a:ext cx="89337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Datatypes</a:t>
            </a:r>
            <a:endParaRPr sz="3870"/>
          </a:p>
        </p:txBody>
      </p:sp>
      <p:sp>
        <p:nvSpPr>
          <p:cNvPr id="308" name="Google Shape;308;p43"/>
          <p:cNvSpPr txBox="1"/>
          <p:nvPr/>
        </p:nvSpPr>
        <p:spPr>
          <a:xfrm>
            <a:off x="0" y="925625"/>
            <a:ext cx="9009900" cy="42057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300"/>
              </a:spcBef>
              <a:spcAft>
                <a:spcPts val="0"/>
              </a:spcAft>
              <a:buNone/>
            </a:pPr>
            <a:r>
              <a:rPr lang="en-US" sz="2900">
                <a:solidFill>
                  <a:srgbClr val="121214"/>
                </a:solidFill>
                <a:latin typeface="Verdana"/>
                <a:ea typeface="Verdana"/>
                <a:cs typeface="Verdana"/>
                <a:sym typeface="Verdana"/>
              </a:rPr>
              <a:t>The Any type</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None/>
            </a:pPr>
            <a:r>
              <a:rPr lang="en-US" sz="1100">
                <a:solidFill>
                  <a:schemeClr val="dk1"/>
                </a:solidFill>
                <a:latin typeface="Verdana"/>
                <a:ea typeface="Verdana"/>
                <a:cs typeface="Verdana"/>
                <a:sym typeface="Verdana"/>
              </a:rPr>
              <a:t>The any data type is the super type of all types in TypeScript. It denotes a dynamic type. Using the any type is equivalent to opting out of type checking for a variable.</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None/>
            </a:pPr>
            <a:r>
              <a:t/>
            </a:r>
            <a:endParaRPr sz="1100">
              <a:solidFill>
                <a:schemeClr val="dk1"/>
              </a:solidFill>
              <a:latin typeface="Verdana"/>
              <a:ea typeface="Verdana"/>
              <a:cs typeface="Verdana"/>
              <a:sym typeface="Verdana"/>
            </a:endParaRPr>
          </a:p>
          <a:p>
            <a:pPr indent="0" lvl="0" marL="0" marR="38100" rtl="0" algn="l">
              <a:lnSpc>
                <a:spcPct val="150000"/>
              </a:lnSpc>
              <a:spcBef>
                <a:spcPts val="700"/>
              </a:spcBef>
              <a:spcAft>
                <a:spcPts val="0"/>
              </a:spcAft>
              <a:buNone/>
            </a:pPr>
            <a:r>
              <a:rPr lang="en-US" sz="2900">
                <a:solidFill>
                  <a:srgbClr val="121214"/>
                </a:solidFill>
                <a:latin typeface="Verdana"/>
                <a:ea typeface="Verdana"/>
                <a:cs typeface="Verdana"/>
                <a:sym typeface="Verdana"/>
              </a:rPr>
              <a:t>Built-in types</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None/>
            </a:pPr>
            <a:r>
              <a:rPr lang="en-US" sz="1100">
                <a:solidFill>
                  <a:schemeClr val="dk1"/>
                </a:solidFill>
                <a:latin typeface="Verdana"/>
                <a:ea typeface="Verdana"/>
                <a:cs typeface="Verdana"/>
                <a:sym typeface="Verdana"/>
              </a:rPr>
              <a:t>The following table illustrates all the built-in types in TypeScript −</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None/>
            </a:pPr>
            <a:r>
              <a:rPr lang="en-US" sz="1100">
                <a:solidFill>
                  <a:schemeClr val="dk1"/>
                </a:solidFill>
                <a:latin typeface="Verdana"/>
                <a:ea typeface="Verdana"/>
                <a:cs typeface="Verdana"/>
                <a:sym typeface="Verdana"/>
              </a:rPr>
              <a:t>number</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None/>
            </a:pPr>
            <a:r>
              <a:rPr lang="en-US" sz="1100">
                <a:solidFill>
                  <a:schemeClr val="dk1"/>
                </a:solidFill>
                <a:latin typeface="Verdana"/>
                <a:ea typeface="Verdana"/>
                <a:cs typeface="Verdana"/>
                <a:sym typeface="Verdana"/>
              </a:rPr>
              <a:t>string</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None/>
            </a:pPr>
            <a:r>
              <a:rPr lang="en-US" sz="1100">
                <a:solidFill>
                  <a:schemeClr val="dk1"/>
                </a:solidFill>
                <a:latin typeface="Verdana"/>
                <a:ea typeface="Verdana"/>
                <a:cs typeface="Verdana"/>
                <a:sym typeface="Verdana"/>
              </a:rPr>
              <a:t>boolean</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None/>
            </a:pPr>
            <a:r>
              <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700"/>
              </a:spcAft>
              <a:buNone/>
            </a:pPr>
            <a:r>
              <a:t/>
            </a:r>
            <a:endParaRPr sz="1100">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0" y="0"/>
            <a:ext cx="89337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Functions</a:t>
            </a:r>
            <a:endParaRPr sz="3870"/>
          </a:p>
        </p:txBody>
      </p:sp>
      <p:sp>
        <p:nvSpPr>
          <p:cNvPr id="314" name="Google Shape;314;p44"/>
          <p:cNvSpPr txBox="1"/>
          <p:nvPr/>
        </p:nvSpPr>
        <p:spPr>
          <a:xfrm>
            <a:off x="0" y="925625"/>
            <a:ext cx="9009900" cy="4205700"/>
          </a:xfrm>
          <a:prstGeom prst="rect">
            <a:avLst/>
          </a:prstGeom>
          <a:noFill/>
          <a:ln>
            <a:noFill/>
          </a:ln>
        </p:spPr>
        <p:txBody>
          <a:bodyPr anchorCtr="0" anchor="ctr" bIns="91425" lIns="91425" spcFirstLastPara="1" rIns="91425" wrap="square" tIns="91425">
            <a:noAutofit/>
          </a:bodyPr>
          <a:lstStyle/>
          <a:p>
            <a:pPr indent="0" lvl="0" marL="25400" marR="25400" rtl="0" algn="just">
              <a:lnSpc>
                <a:spcPct val="163636"/>
              </a:lnSpc>
              <a:spcBef>
                <a:spcPts val="0"/>
              </a:spcBef>
              <a:spcAft>
                <a:spcPts val="0"/>
              </a:spcAft>
              <a:buNone/>
            </a:pPr>
            <a:r>
              <a:t/>
            </a:r>
            <a:endParaRPr sz="2900">
              <a:solidFill>
                <a:srgbClr val="121214"/>
              </a:solidFill>
              <a:latin typeface="Verdana"/>
              <a:ea typeface="Verdana"/>
              <a:cs typeface="Verdana"/>
              <a:sym typeface="Verdana"/>
            </a:endParaRPr>
          </a:p>
          <a:p>
            <a:pPr indent="0" lvl="0" marL="25400" marR="25400" rtl="0" algn="just">
              <a:lnSpc>
                <a:spcPct val="163636"/>
              </a:lnSpc>
              <a:spcBef>
                <a:spcPts val="700"/>
              </a:spcBef>
              <a:spcAft>
                <a:spcPts val="0"/>
              </a:spcAft>
              <a:buNone/>
            </a:pPr>
            <a:r>
              <a:rPr lang="en-US" sz="2900">
                <a:solidFill>
                  <a:srgbClr val="121214"/>
                </a:solidFill>
                <a:latin typeface="Verdana"/>
                <a:ea typeface="Verdana"/>
                <a:cs typeface="Verdana"/>
                <a:sym typeface="Verdana"/>
              </a:rPr>
              <a:t>Overload</a:t>
            </a:r>
            <a:endParaRPr sz="2900">
              <a:solidFill>
                <a:srgbClr val="121214"/>
              </a:solidFill>
              <a:latin typeface="Verdana"/>
              <a:ea typeface="Verdana"/>
              <a:cs typeface="Verdana"/>
              <a:sym typeface="Verdana"/>
            </a:endParaRPr>
          </a:p>
          <a:p>
            <a:pPr indent="-295275" lvl="0" marL="482600" marR="25400" rtl="0" algn="just">
              <a:lnSpc>
                <a:spcPct val="171428"/>
              </a:lnSpc>
              <a:spcBef>
                <a:spcPts val="700"/>
              </a:spcBef>
              <a:spcAft>
                <a:spcPts val="0"/>
              </a:spcAft>
              <a:buClr>
                <a:schemeClr val="dk1"/>
              </a:buClr>
              <a:buSzPts val="1050"/>
              <a:buFont typeface="Verdana"/>
              <a:buChar char="●"/>
            </a:pPr>
            <a:r>
              <a:rPr lang="en-US" sz="1050">
                <a:solidFill>
                  <a:schemeClr val="dk1"/>
                </a:solidFill>
                <a:latin typeface="Verdana"/>
                <a:ea typeface="Verdana"/>
                <a:cs typeface="Verdana"/>
                <a:sym typeface="Verdana"/>
              </a:rPr>
              <a:t>The data type of the parameter</a:t>
            </a:r>
            <a:endParaRPr sz="1050">
              <a:solidFill>
                <a:schemeClr val="dk1"/>
              </a:solidFill>
              <a:latin typeface="Verdana"/>
              <a:ea typeface="Verdana"/>
              <a:cs typeface="Verdana"/>
              <a:sym typeface="Verdana"/>
            </a:endParaRPr>
          </a:p>
          <a:p>
            <a:pPr indent="0" lvl="0" marL="50800" marR="50800" rtl="0" algn="l">
              <a:lnSpc>
                <a:spcPct val="115000"/>
              </a:lnSpc>
              <a:spcBef>
                <a:spcPts val="1000"/>
              </a:spcBef>
              <a:spcAft>
                <a:spcPts val="0"/>
              </a:spcAft>
              <a:buNone/>
            </a:pPr>
            <a:r>
              <a:rPr lang="en-US" sz="900">
                <a:solidFill>
                  <a:srgbClr val="313131"/>
                </a:solidFill>
                <a:highlight>
                  <a:srgbClr val="F1F1F1"/>
                </a:highlight>
                <a:latin typeface="Courier New"/>
                <a:ea typeface="Courier New"/>
                <a:cs typeface="Courier New"/>
                <a:sym typeface="Courier New"/>
              </a:rPr>
              <a:t>function disp(string):void; </a:t>
            </a:r>
            <a:br>
              <a:rPr lang="en-US" sz="900">
                <a:solidFill>
                  <a:srgbClr val="313131"/>
                </a:solidFill>
                <a:highlight>
                  <a:srgbClr val="F1F1F1"/>
                </a:highlight>
                <a:latin typeface="Courier New"/>
                <a:ea typeface="Courier New"/>
                <a:cs typeface="Courier New"/>
                <a:sym typeface="Courier New"/>
              </a:rPr>
            </a:br>
            <a:r>
              <a:rPr lang="en-US" sz="900">
                <a:solidFill>
                  <a:srgbClr val="313131"/>
                </a:solidFill>
                <a:highlight>
                  <a:srgbClr val="F1F1F1"/>
                </a:highlight>
                <a:latin typeface="Courier New"/>
                <a:ea typeface="Courier New"/>
                <a:cs typeface="Courier New"/>
                <a:sym typeface="Courier New"/>
              </a:rPr>
              <a:t>function disp(number):void;</a:t>
            </a:r>
            <a:br>
              <a:rPr lang="en-US" sz="900">
                <a:solidFill>
                  <a:srgbClr val="313131"/>
                </a:solidFill>
                <a:highlight>
                  <a:srgbClr val="F1F1F1"/>
                </a:highlight>
                <a:latin typeface="Courier New"/>
                <a:ea typeface="Courier New"/>
                <a:cs typeface="Courier New"/>
                <a:sym typeface="Courier New"/>
              </a:rPr>
            </a:br>
            <a:endParaRPr sz="900">
              <a:solidFill>
                <a:srgbClr val="313131"/>
              </a:solidFill>
              <a:highlight>
                <a:srgbClr val="F1F1F1"/>
              </a:highlight>
              <a:latin typeface="Courier New"/>
              <a:ea typeface="Courier New"/>
              <a:cs typeface="Courier New"/>
              <a:sym typeface="Courier New"/>
            </a:endParaRPr>
          </a:p>
          <a:p>
            <a:pPr indent="-295275" lvl="0" marL="482600" marR="25400" rtl="0" algn="just">
              <a:lnSpc>
                <a:spcPct val="171428"/>
              </a:lnSpc>
              <a:spcBef>
                <a:spcPts val="0"/>
              </a:spcBef>
              <a:spcAft>
                <a:spcPts val="0"/>
              </a:spcAft>
              <a:buClr>
                <a:schemeClr val="dk1"/>
              </a:buClr>
              <a:buSzPts val="1050"/>
              <a:buFont typeface="Verdana"/>
              <a:buChar char="●"/>
            </a:pPr>
            <a:r>
              <a:rPr lang="en-US" sz="1050">
                <a:solidFill>
                  <a:schemeClr val="dk1"/>
                </a:solidFill>
                <a:latin typeface="Verdana"/>
                <a:ea typeface="Verdana"/>
                <a:cs typeface="Verdana"/>
                <a:sym typeface="Verdana"/>
              </a:rPr>
              <a:t>The number of parameters</a:t>
            </a:r>
            <a:endParaRPr sz="1050">
              <a:solidFill>
                <a:schemeClr val="dk1"/>
              </a:solidFill>
              <a:latin typeface="Verdana"/>
              <a:ea typeface="Verdana"/>
              <a:cs typeface="Verdana"/>
              <a:sym typeface="Verdana"/>
            </a:endParaRPr>
          </a:p>
          <a:p>
            <a:pPr indent="0" lvl="0" marL="50800" marR="50800" rtl="0" algn="l">
              <a:lnSpc>
                <a:spcPct val="115000"/>
              </a:lnSpc>
              <a:spcBef>
                <a:spcPts val="1000"/>
              </a:spcBef>
              <a:spcAft>
                <a:spcPts val="0"/>
              </a:spcAft>
              <a:buNone/>
            </a:pPr>
            <a:r>
              <a:rPr lang="en-US" sz="900">
                <a:solidFill>
                  <a:srgbClr val="313131"/>
                </a:solidFill>
                <a:highlight>
                  <a:srgbClr val="F1F1F1"/>
                </a:highlight>
                <a:latin typeface="Courier New"/>
                <a:ea typeface="Courier New"/>
                <a:cs typeface="Courier New"/>
                <a:sym typeface="Courier New"/>
              </a:rPr>
              <a:t>function disp(n1:number):void; </a:t>
            </a:r>
            <a:br>
              <a:rPr lang="en-US" sz="900">
                <a:solidFill>
                  <a:srgbClr val="313131"/>
                </a:solidFill>
                <a:highlight>
                  <a:srgbClr val="F1F1F1"/>
                </a:highlight>
                <a:latin typeface="Courier New"/>
                <a:ea typeface="Courier New"/>
                <a:cs typeface="Courier New"/>
                <a:sym typeface="Courier New"/>
              </a:rPr>
            </a:br>
            <a:r>
              <a:rPr lang="en-US" sz="900">
                <a:solidFill>
                  <a:srgbClr val="313131"/>
                </a:solidFill>
                <a:highlight>
                  <a:srgbClr val="F1F1F1"/>
                </a:highlight>
                <a:latin typeface="Courier New"/>
                <a:ea typeface="Courier New"/>
                <a:cs typeface="Courier New"/>
                <a:sym typeface="Courier New"/>
              </a:rPr>
              <a:t>function disp(x:number,y:number):void;</a:t>
            </a:r>
            <a:br>
              <a:rPr lang="en-US" sz="900">
                <a:solidFill>
                  <a:srgbClr val="313131"/>
                </a:solidFill>
                <a:highlight>
                  <a:srgbClr val="F1F1F1"/>
                </a:highlight>
                <a:latin typeface="Courier New"/>
                <a:ea typeface="Courier New"/>
                <a:cs typeface="Courier New"/>
                <a:sym typeface="Courier New"/>
              </a:rPr>
            </a:br>
            <a:endParaRPr sz="900">
              <a:solidFill>
                <a:srgbClr val="313131"/>
              </a:solidFill>
              <a:highlight>
                <a:srgbClr val="F1F1F1"/>
              </a:highlight>
              <a:latin typeface="Courier New"/>
              <a:ea typeface="Courier New"/>
              <a:cs typeface="Courier New"/>
              <a:sym typeface="Courier New"/>
            </a:endParaRPr>
          </a:p>
          <a:p>
            <a:pPr indent="-295275" lvl="0" marL="482600" marR="25400" rtl="0" algn="just">
              <a:lnSpc>
                <a:spcPct val="171428"/>
              </a:lnSpc>
              <a:spcBef>
                <a:spcPts val="0"/>
              </a:spcBef>
              <a:spcAft>
                <a:spcPts val="0"/>
              </a:spcAft>
              <a:buClr>
                <a:schemeClr val="dk1"/>
              </a:buClr>
              <a:buSzPts val="1050"/>
              <a:buFont typeface="Verdana"/>
              <a:buChar char="●"/>
            </a:pPr>
            <a:r>
              <a:rPr lang="en-US" sz="1050">
                <a:solidFill>
                  <a:schemeClr val="dk1"/>
                </a:solidFill>
                <a:latin typeface="Verdana"/>
                <a:ea typeface="Verdana"/>
                <a:cs typeface="Verdana"/>
                <a:sym typeface="Verdana"/>
              </a:rPr>
              <a:t>The sequence of parameters</a:t>
            </a:r>
            <a:endParaRPr sz="1050">
              <a:solidFill>
                <a:schemeClr val="dk1"/>
              </a:solidFill>
              <a:latin typeface="Verdana"/>
              <a:ea typeface="Verdana"/>
              <a:cs typeface="Verdana"/>
              <a:sym typeface="Verdana"/>
            </a:endParaRPr>
          </a:p>
          <a:p>
            <a:pPr indent="0" lvl="0" marL="50800" marR="50800" rtl="0" algn="l">
              <a:lnSpc>
                <a:spcPct val="115000"/>
              </a:lnSpc>
              <a:spcBef>
                <a:spcPts val="1000"/>
              </a:spcBef>
              <a:spcAft>
                <a:spcPts val="0"/>
              </a:spcAft>
              <a:buNone/>
            </a:pPr>
            <a:r>
              <a:rPr lang="en-US" sz="900">
                <a:solidFill>
                  <a:srgbClr val="313131"/>
                </a:solidFill>
                <a:highlight>
                  <a:srgbClr val="F1F1F1"/>
                </a:highlight>
                <a:latin typeface="Courier New"/>
                <a:ea typeface="Courier New"/>
                <a:cs typeface="Courier New"/>
                <a:sym typeface="Courier New"/>
              </a:rPr>
              <a:t>function disp(n1:number,s1:string):void; </a:t>
            </a:r>
            <a:br>
              <a:rPr lang="en-US" sz="900">
                <a:solidFill>
                  <a:srgbClr val="313131"/>
                </a:solidFill>
                <a:highlight>
                  <a:srgbClr val="F1F1F1"/>
                </a:highlight>
                <a:latin typeface="Courier New"/>
                <a:ea typeface="Courier New"/>
                <a:cs typeface="Courier New"/>
                <a:sym typeface="Courier New"/>
              </a:rPr>
            </a:br>
            <a:r>
              <a:rPr lang="en-US" sz="900">
                <a:solidFill>
                  <a:srgbClr val="313131"/>
                </a:solidFill>
                <a:highlight>
                  <a:srgbClr val="F1F1F1"/>
                </a:highlight>
                <a:latin typeface="Courier New"/>
                <a:ea typeface="Courier New"/>
                <a:cs typeface="Courier New"/>
                <a:sym typeface="Courier New"/>
              </a:rPr>
              <a:t>function disp(s:string,n:number):void;</a:t>
            </a:r>
            <a:br>
              <a:rPr lang="en-US" sz="900">
                <a:solidFill>
                  <a:srgbClr val="313131"/>
                </a:solidFill>
                <a:highlight>
                  <a:srgbClr val="F1F1F1"/>
                </a:highlight>
                <a:latin typeface="Courier New"/>
                <a:ea typeface="Courier New"/>
                <a:cs typeface="Courier New"/>
                <a:sym typeface="Courier New"/>
              </a:rPr>
            </a:br>
            <a:endParaRPr sz="9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900">
              <a:solidFill>
                <a:srgbClr val="313131"/>
              </a:solidFill>
              <a:highlight>
                <a:srgbClr val="F1F1F1"/>
              </a:highlight>
              <a:latin typeface="Courier New"/>
              <a:ea typeface="Courier New"/>
              <a:cs typeface="Courier New"/>
              <a:sym typeface="Courier New"/>
            </a:endParaRPr>
          </a:p>
          <a:p>
            <a:pPr indent="0" lvl="0" marL="25400" marR="25400" rtl="0" algn="just">
              <a:lnSpc>
                <a:spcPct val="163636"/>
              </a:lnSpc>
              <a:spcBef>
                <a:spcPts val="0"/>
              </a:spcBef>
              <a:spcAft>
                <a:spcPts val="0"/>
              </a:spcAft>
              <a:buNone/>
            </a:pPr>
            <a:r>
              <a:t/>
            </a:r>
            <a:endParaRPr sz="2900">
              <a:solidFill>
                <a:srgbClr val="121214"/>
              </a:solidFill>
              <a:latin typeface="Verdana"/>
              <a:ea typeface="Verdana"/>
              <a:cs typeface="Verdana"/>
              <a:sym typeface="Verdana"/>
            </a:endParaRPr>
          </a:p>
          <a:p>
            <a:pPr indent="0" lvl="0" marL="25400" marR="25400" rtl="0" algn="just">
              <a:lnSpc>
                <a:spcPct val="163636"/>
              </a:lnSpc>
              <a:spcBef>
                <a:spcPts val="700"/>
              </a:spcBef>
              <a:spcAft>
                <a:spcPts val="0"/>
              </a:spcAft>
              <a:buNone/>
            </a:pPr>
            <a:r>
              <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700"/>
              </a:spcAft>
              <a:buNone/>
            </a:pPr>
            <a:r>
              <a:t/>
            </a:r>
            <a:endParaRPr sz="1100">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0" y="0"/>
            <a:ext cx="89337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Class</a:t>
            </a:r>
            <a:endParaRPr sz="3870"/>
          </a:p>
        </p:txBody>
      </p:sp>
      <p:sp>
        <p:nvSpPr>
          <p:cNvPr id="320" name="Google Shape;320;p45"/>
          <p:cNvSpPr txBox="1"/>
          <p:nvPr/>
        </p:nvSpPr>
        <p:spPr>
          <a:xfrm>
            <a:off x="67050" y="1617925"/>
            <a:ext cx="9009900" cy="5769000"/>
          </a:xfrm>
          <a:prstGeom prst="rect">
            <a:avLst/>
          </a:prstGeom>
          <a:noFill/>
          <a:ln>
            <a:noFill/>
          </a:ln>
        </p:spPr>
        <p:txBody>
          <a:bodyPr anchorCtr="0" anchor="ctr" bIns="91425" lIns="91425" spcFirstLastPara="1" rIns="91425" wrap="square" tIns="91425">
            <a:noAutofit/>
          </a:bodyPr>
          <a:lstStyle/>
          <a:p>
            <a:pPr indent="0" lvl="0" marL="25400" marR="25400" rtl="0" algn="just">
              <a:lnSpc>
                <a:spcPct val="163636"/>
              </a:lnSpc>
              <a:spcBef>
                <a:spcPts val="0"/>
              </a:spcBef>
              <a:spcAft>
                <a:spcPts val="0"/>
              </a:spcAft>
              <a:buNone/>
            </a:pPr>
            <a:r>
              <a:t/>
            </a:r>
            <a:endParaRPr sz="1800">
              <a:solidFill>
                <a:srgbClr val="121214"/>
              </a:solidFill>
              <a:latin typeface="Verdana"/>
              <a:ea typeface="Verdana"/>
              <a:cs typeface="Verdana"/>
              <a:sym typeface="Verdana"/>
            </a:endParaRPr>
          </a:p>
          <a:p>
            <a:pPr indent="0" lvl="0" marL="50800" marR="50800" rtl="0" algn="l">
              <a:lnSpc>
                <a:spcPct val="115000"/>
              </a:lnSpc>
              <a:spcBef>
                <a:spcPts val="700"/>
              </a:spcBef>
              <a:spcAft>
                <a:spcPts val="0"/>
              </a:spcAft>
              <a:buNone/>
            </a:pPr>
            <a:r>
              <a:rPr lang="en-US" sz="1800">
                <a:solidFill>
                  <a:schemeClr val="dk1"/>
                </a:solidFill>
                <a:highlight>
                  <a:srgbClr val="FFFFFF"/>
                </a:highlight>
                <a:latin typeface="Verdana"/>
                <a:ea typeface="Verdana"/>
                <a:cs typeface="Verdana"/>
                <a:sym typeface="Verdana"/>
              </a:rPr>
              <a:t>TypeScript is object oriented JavaScript. TypeScript supports object-oriented programming features like classes, interfaces, etc.</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lang="en-US" sz="1800">
                <a:solidFill>
                  <a:srgbClr val="000088"/>
                </a:solidFill>
                <a:highlight>
                  <a:srgbClr val="EEEEEE"/>
                </a:highlight>
                <a:latin typeface="Courier New"/>
                <a:ea typeface="Courier New"/>
                <a:cs typeface="Courier New"/>
                <a:sym typeface="Courier New"/>
              </a:rPr>
              <a:t>class</a:t>
            </a:r>
            <a:r>
              <a:rPr lang="en-US" sz="1800">
                <a:solidFill>
                  <a:srgbClr val="313131"/>
                </a:solidFill>
                <a:highlight>
                  <a:srgbClr val="EEEEEE"/>
                </a:highlight>
                <a:latin typeface="Courier New"/>
                <a:ea typeface="Courier New"/>
                <a:cs typeface="Courier New"/>
                <a:sym typeface="Courier New"/>
              </a:rPr>
              <a:t> </a:t>
            </a:r>
            <a:r>
              <a:rPr lang="en-US" sz="1800">
                <a:solidFill>
                  <a:srgbClr val="7F0055"/>
                </a:solidFill>
                <a:highlight>
                  <a:srgbClr val="EEEEEE"/>
                </a:highlight>
                <a:latin typeface="Courier New"/>
                <a:ea typeface="Courier New"/>
                <a:cs typeface="Courier New"/>
                <a:sym typeface="Courier New"/>
              </a:rPr>
              <a:t>Car</a:t>
            </a:r>
            <a:r>
              <a:rPr lang="en-US" sz="1800">
                <a:solidFill>
                  <a:srgbClr val="313131"/>
                </a:solidFill>
                <a:highlight>
                  <a:srgbClr val="EEEEEE"/>
                </a:highlight>
                <a:latin typeface="Courier New"/>
                <a:ea typeface="Courier New"/>
                <a:cs typeface="Courier New"/>
                <a:sym typeface="Courier New"/>
              </a:rPr>
              <a:t> </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 </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a:t>
            </a:r>
            <a:r>
              <a:rPr lang="en-US" sz="1800">
                <a:solidFill>
                  <a:srgbClr val="880000"/>
                </a:solidFill>
                <a:highlight>
                  <a:srgbClr val="EEEEEE"/>
                </a:highlight>
                <a:latin typeface="Courier New"/>
                <a:ea typeface="Courier New"/>
                <a:cs typeface="Courier New"/>
                <a:sym typeface="Courier New"/>
              </a:rPr>
              <a:t>//field </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engine</a:t>
            </a:r>
            <a:r>
              <a:rPr lang="en-US" sz="1800">
                <a:solidFill>
                  <a:srgbClr val="666600"/>
                </a:solidFill>
                <a:highlight>
                  <a:srgbClr val="EEEEEE"/>
                </a:highlight>
                <a:latin typeface="Courier New"/>
                <a:ea typeface="Courier New"/>
                <a:cs typeface="Courier New"/>
                <a:sym typeface="Courier New"/>
              </a:rPr>
              <a:t>:</a:t>
            </a:r>
            <a:r>
              <a:rPr lang="en-US" sz="1800">
                <a:solidFill>
                  <a:srgbClr val="000088"/>
                </a:solidFill>
                <a:highlight>
                  <a:srgbClr val="EEEEEE"/>
                </a:highlight>
                <a:latin typeface="Courier New"/>
                <a:ea typeface="Courier New"/>
                <a:cs typeface="Courier New"/>
                <a:sym typeface="Courier New"/>
              </a:rPr>
              <a:t>string</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 </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a:t>
            </a:r>
            <a:r>
              <a:rPr lang="en-US" sz="1800">
                <a:solidFill>
                  <a:srgbClr val="880000"/>
                </a:solidFill>
                <a:highlight>
                  <a:srgbClr val="EEEEEE"/>
                </a:highlight>
                <a:latin typeface="Courier New"/>
                <a:ea typeface="Courier New"/>
                <a:cs typeface="Courier New"/>
                <a:sym typeface="Courier New"/>
              </a:rPr>
              <a:t>//constructor is a keyword</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constructor</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engine</a:t>
            </a:r>
            <a:r>
              <a:rPr lang="en-US" sz="1800">
                <a:solidFill>
                  <a:srgbClr val="666600"/>
                </a:solidFill>
                <a:highlight>
                  <a:srgbClr val="EEEEEE"/>
                </a:highlight>
                <a:latin typeface="Courier New"/>
                <a:ea typeface="Courier New"/>
                <a:cs typeface="Courier New"/>
                <a:sym typeface="Courier New"/>
              </a:rPr>
              <a:t>:</a:t>
            </a:r>
            <a:r>
              <a:rPr lang="en-US" sz="1800">
                <a:solidFill>
                  <a:srgbClr val="000088"/>
                </a:solidFill>
                <a:highlight>
                  <a:srgbClr val="EEEEEE"/>
                </a:highlight>
                <a:latin typeface="Courier New"/>
                <a:ea typeface="Courier New"/>
                <a:cs typeface="Courier New"/>
                <a:sym typeface="Courier New"/>
              </a:rPr>
              <a:t>string</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 </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 </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a:t>
            </a:r>
            <a:r>
              <a:rPr lang="en-US" sz="1800">
                <a:solidFill>
                  <a:srgbClr val="000088"/>
                </a:solidFill>
                <a:highlight>
                  <a:srgbClr val="EEEEEE"/>
                </a:highlight>
                <a:latin typeface="Courier New"/>
                <a:ea typeface="Courier New"/>
                <a:cs typeface="Courier New"/>
                <a:sym typeface="Courier New"/>
              </a:rPr>
              <a:t>this</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engine </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 engine </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  </a:t>
            </a:r>
            <a:br>
              <a:rPr lang="en-US" sz="1800">
                <a:solidFill>
                  <a:srgbClr val="313131"/>
                </a:solidFill>
                <a:highlight>
                  <a:srgbClr val="EEEEEE"/>
                </a:highlight>
                <a:latin typeface="Courier New"/>
                <a:ea typeface="Courier New"/>
                <a:cs typeface="Courier New"/>
                <a:sym typeface="Courier New"/>
              </a:rPr>
            </a:b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a:t>
            </a:r>
            <a:r>
              <a:rPr lang="en-US" sz="1800">
                <a:solidFill>
                  <a:srgbClr val="880000"/>
                </a:solidFill>
                <a:highlight>
                  <a:srgbClr val="EEEEEE"/>
                </a:highlight>
                <a:latin typeface="Courier New"/>
                <a:ea typeface="Courier New"/>
                <a:cs typeface="Courier New"/>
                <a:sym typeface="Courier New"/>
              </a:rPr>
              <a:t>//function </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disp</a:t>
            </a:r>
            <a:r>
              <a:rPr lang="en-US" sz="1800">
                <a:solidFill>
                  <a:srgbClr val="666600"/>
                </a:solidFill>
                <a:highlight>
                  <a:srgbClr val="EEEEEE"/>
                </a:highlight>
                <a:latin typeface="Courier New"/>
                <a:ea typeface="Courier New"/>
                <a:cs typeface="Courier New"/>
                <a:sym typeface="Courier New"/>
              </a:rPr>
              <a:t>():</a:t>
            </a:r>
            <a:r>
              <a:rPr lang="en-US" sz="1800">
                <a:solidFill>
                  <a:srgbClr val="000088"/>
                </a:solidFill>
                <a:highlight>
                  <a:srgbClr val="EEEEEE"/>
                </a:highlight>
                <a:latin typeface="Courier New"/>
                <a:ea typeface="Courier New"/>
                <a:cs typeface="Courier New"/>
                <a:sym typeface="Courier New"/>
              </a:rPr>
              <a:t>void</a:t>
            </a:r>
            <a:r>
              <a:rPr lang="en-US" sz="1800">
                <a:solidFill>
                  <a:srgbClr val="313131"/>
                </a:solidFill>
                <a:highlight>
                  <a:srgbClr val="EEEEEE"/>
                </a:highlight>
                <a:latin typeface="Courier New"/>
                <a:ea typeface="Courier New"/>
                <a:cs typeface="Courier New"/>
                <a:sym typeface="Courier New"/>
              </a:rPr>
              <a:t> </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 </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console</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log</a:t>
            </a:r>
            <a:r>
              <a:rPr lang="en-US" sz="1800">
                <a:solidFill>
                  <a:srgbClr val="666600"/>
                </a:solidFill>
                <a:highlight>
                  <a:srgbClr val="EEEEEE"/>
                </a:highlight>
                <a:latin typeface="Courier New"/>
                <a:ea typeface="Courier New"/>
                <a:cs typeface="Courier New"/>
                <a:sym typeface="Courier New"/>
              </a:rPr>
              <a:t>(</a:t>
            </a:r>
            <a:r>
              <a:rPr lang="en-US" sz="1800">
                <a:solidFill>
                  <a:srgbClr val="008800"/>
                </a:solidFill>
                <a:highlight>
                  <a:srgbClr val="EEEEEE"/>
                </a:highlight>
                <a:latin typeface="Courier New"/>
                <a:ea typeface="Courier New"/>
                <a:cs typeface="Courier New"/>
                <a:sym typeface="Courier New"/>
              </a:rPr>
              <a:t>"Engine is  :   "</a:t>
            </a:r>
            <a:r>
              <a:rPr lang="en-US" sz="1800">
                <a:solidFill>
                  <a:srgbClr val="666600"/>
                </a:solidFill>
                <a:highlight>
                  <a:srgbClr val="EEEEEE"/>
                </a:highlight>
                <a:latin typeface="Courier New"/>
                <a:ea typeface="Courier New"/>
                <a:cs typeface="Courier New"/>
                <a:sym typeface="Courier New"/>
              </a:rPr>
              <a:t>+</a:t>
            </a:r>
            <a:r>
              <a:rPr lang="en-US" sz="1800">
                <a:solidFill>
                  <a:srgbClr val="000088"/>
                </a:solidFill>
                <a:highlight>
                  <a:srgbClr val="EEEEEE"/>
                </a:highlight>
                <a:latin typeface="Courier New"/>
                <a:ea typeface="Courier New"/>
                <a:cs typeface="Courier New"/>
                <a:sym typeface="Courier New"/>
              </a:rPr>
              <a:t>this</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engine</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 </a:t>
            </a:r>
            <a:br>
              <a:rPr lang="en-US" sz="1800">
                <a:solidFill>
                  <a:srgbClr val="313131"/>
                </a:solidFill>
                <a:highlight>
                  <a:srgbClr val="EEEEEE"/>
                </a:highlight>
                <a:latin typeface="Courier New"/>
                <a:ea typeface="Courier New"/>
                <a:cs typeface="Courier New"/>
                <a:sym typeface="Courier New"/>
              </a:rPr>
            </a:br>
            <a:r>
              <a:rPr lang="en-US" sz="1800">
                <a:solidFill>
                  <a:srgbClr val="313131"/>
                </a:solidFill>
                <a:highlight>
                  <a:srgbClr val="EEEEEE"/>
                </a:highlight>
                <a:latin typeface="Courier New"/>
                <a:ea typeface="Courier New"/>
                <a:cs typeface="Courier New"/>
                <a:sym typeface="Courier New"/>
              </a:rPr>
              <a:t>   </a:t>
            </a:r>
            <a:r>
              <a:rPr lang="en-US" sz="1800">
                <a:solidFill>
                  <a:srgbClr val="666600"/>
                </a:solidFill>
                <a:highlight>
                  <a:srgbClr val="EEEEEE"/>
                </a:highlight>
                <a:latin typeface="Courier New"/>
                <a:ea typeface="Courier New"/>
                <a:cs typeface="Courier New"/>
                <a:sym typeface="Courier New"/>
              </a:rPr>
              <a:t>}</a:t>
            </a:r>
            <a:r>
              <a:rPr lang="en-US" sz="1800">
                <a:solidFill>
                  <a:srgbClr val="313131"/>
                </a:solidFill>
                <a:highlight>
                  <a:srgbClr val="EEEEEE"/>
                </a:highlight>
                <a:latin typeface="Courier New"/>
                <a:ea typeface="Courier New"/>
                <a:cs typeface="Courier New"/>
                <a:sym typeface="Courier New"/>
              </a:rPr>
              <a:t> </a:t>
            </a:r>
            <a:br>
              <a:rPr lang="en-US" sz="1800">
                <a:solidFill>
                  <a:srgbClr val="313131"/>
                </a:solidFill>
                <a:highlight>
                  <a:srgbClr val="EEEEEE"/>
                </a:highlight>
                <a:latin typeface="Courier New"/>
                <a:ea typeface="Courier New"/>
                <a:cs typeface="Courier New"/>
                <a:sym typeface="Courier New"/>
              </a:rPr>
            </a:br>
            <a:r>
              <a:rPr lang="en-US" sz="1800">
                <a:solidFill>
                  <a:srgbClr val="666600"/>
                </a:solidFill>
                <a:highlight>
                  <a:srgbClr val="EEEEEE"/>
                </a:highlight>
                <a:latin typeface="Courier New"/>
                <a:ea typeface="Courier New"/>
                <a:cs typeface="Courier New"/>
                <a:sym typeface="Courier New"/>
              </a:rPr>
              <a:t>}</a:t>
            </a:r>
            <a:endParaRPr sz="1800">
              <a:solidFill>
                <a:srgbClr val="666600"/>
              </a:solidFill>
              <a:highlight>
                <a:srgbClr val="EEEEEE"/>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666600"/>
              </a:solidFill>
              <a:highlight>
                <a:srgbClr val="EEEEEE"/>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lang="en-US" sz="1800">
                <a:solidFill>
                  <a:srgbClr val="666600"/>
                </a:solidFill>
                <a:highlight>
                  <a:srgbClr val="EEEEEE"/>
                </a:highlight>
                <a:latin typeface="Courier New"/>
                <a:ea typeface="Courier New"/>
                <a:cs typeface="Courier New"/>
                <a:sym typeface="Courier New"/>
              </a:rPr>
              <a:t>let obj:Car = new Car();</a:t>
            </a:r>
            <a:br>
              <a:rPr lang="en-US" sz="1800">
                <a:solidFill>
                  <a:srgbClr val="313131"/>
                </a:solidFill>
                <a:highlight>
                  <a:srgbClr val="F1F1F1"/>
                </a:highlight>
                <a:latin typeface="Courier New"/>
                <a:ea typeface="Courier New"/>
                <a:cs typeface="Courier New"/>
                <a:sym typeface="Courier New"/>
              </a:rPr>
            </a:br>
            <a:endParaRPr sz="18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800"/>
              </a:spcBef>
              <a:spcAft>
                <a:spcPts val="0"/>
              </a:spcAft>
              <a:buNone/>
            </a:pPr>
            <a:r>
              <a:t/>
            </a:r>
            <a:endParaRPr sz="1800">
              <a:solidFill>
                <a:srgbClr val="313131"/>
              </a:solidFill>
              <a:highlight>
                <a:srgbClr val="F1F1F1"/>
              </a:highlight>
              <a:latin typeface="Courier New"/>
              <a:ea typeface="Courier New"/>
              <a:cs typeface="Courier New"/>
              <a:sym typeface="Courier New"/>
            </a:endParaRPr>
          </a:p>
          <a:p>
            <a:pPr indent="0" lvl="0" marL="25400" marR="25400" rtl="0" algn="just">
              <a:lnSpc>
                <a:spcPct val="163636"/>
              </a:lnSpc>
              <a:spcBef>
                <a:spcPts val="0"/>
              </a:spcBef>
              <a:spcAft>
                <a:spcPts val="0"/>
              </a:spcAft>
              <a:buNone/>
            </a:pPr>
            <a:r>
              <a:t/>
            </a:r>
            <a:endParaRPr sz="1800">
              <a:solidFill>
                <a:srgbClr val="121214"/>
              </a:solidFill>
              <a:latin typeface="Verdana"/>
              <a:ea typeface="Verdana"/>
              <a:cs typeface="Verdana"/>
              <a:sym typeface="Verdana"/>
            </a:endParaRPr>
          </a:p>
          <a:p>
            <a:pPr indent="0" lvl="0" marL="25400" marR="25400" rtl="0" algn="just">
              <a:lnSpc>
                <a:spcPct val="163636"/>
              </a:lnSpc>
              <a:spcBef>
                <a:spcPts val="700"/>
              </a:spcBef>
              <a:spcAft>
                <a:spcPts val="0"/>
              </a:spcAft>
              <a:buNone/>
            </a:pPr>
            <a:r>
              <a:t/>
            </a:r>
            <a:endParaRPr sz="1800">
              <a:solidFill>
                <a:schemeClr val="dk1"/>
              </a:solidFill>
              <a:latin typeface="Verdana"/>
              <a:ea typeface="Verdana"/>
              <a:cs typeface="Verdana"/>
              <a:sym typeface="Verdana"/>
            </a:endParaRPr>
          </a:p>
          <a:p>
            <a:pPr indent="0" lvl="0" marL="25400" marR="25400" rtl="0" algn="just">
              <a:lnSpc>
                <a:spcPct val="163636"/>
              </a:lnSpc>
              <a:spcBef>
                <a:spcPts val="700"/>
              </a:spcBef>
              <a:spcAft>
                <a:spcPts val="70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0" y="0"/>
            <a:ext cx="89337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Interface</a:t>
            </a:r>
            <a:endParaRPr sz="3870"/>
          </a:p>
        </p:txBody>
      </p:sp>
      <p:sp>
        <p:nvSpPr>
          <p:cNvPr id="326" name="Google Shape;326;p46"/>
          <p:cNvSpPr txBox="1"/>
          <p:nvPr/>
        </p:nvSpPr>
        <p:spPr>
          <a:xfrm>
            <a:off x="0" y="630050"/>
            <a:ext cx="9077100" cy="6756900"/>
          </a:xfrm>
          <a:prstGeom prst="rect">
            <a:avLst/>
          </a:prstGeom>
          <a:noFill/>
          <a:ln>
            <a:noFill/>
          </a:ln>
        </p:spPr>
        <p:txBody>
          <a:bodyPr anchorCtr="0" anchor="ctr" bIns="91425" lIns="91425" spcFirstLastPara="1" rIns="91425" wrap="square" tIns="91425">
            <a:noAutofit/>
          </a:bodyPr>
          <a:lstStyle/>
          <a:p>
            <a:pPr indent="0" lvl="0" marL="25400" marR="25400" rtl="0" algn="just">
              <a:lnSpc>
                <a:spcPct val="163636"/>
              </a:lnSpc>
              <a:spcBef>
                <a:spcPts val="0"/>
              </a:spcBef>
              <a:spcAft>
                <a:spcPts val="0"/>
              </a:spcAft>
              <a:buNone/>
            </a:pPr>
            <a:r>
              <a:t/>
            </a:r>
            <a:endParaRPr sz="1800">
              <a:solidFill>
                <a:srgbClr val="121214"/>
              </a:solidFill>
              <a:latin typeface="Verdana"/>
              <a:ea typeface="Verdana"/>
              <a:cs typeface="Verdana"/>
              <a:sym typeface="Verdana"/>
            </a:endParaRPr>
          </a:p>
          <a:p>
            <a:pPr indent="0" lvl="0" marL="50800" marR="50800" rtl="0" algn="l">
              <a:lnSpc>
                <a:spcPct val="115000"/>
              </a:lnSpc>
              <a:spcBef>
                <a:spcPts val="700"/>
              </a:spcBef>
              <a:spcAft>
                <a:spcPts val="0"/>
              </a:spcAft>
              <a:buNone/>
            </a:pPr>
            <a:r>
              <a:rPr lang="en-US" sz="1800">
                <a:solidFill>
                  <a:srgbClr val="242424"/>
                </a:solidFill>
                <a:highlight>
                  <a:srgbClr val="FFFFFF"/>
                </a:highlight>
                <a:latin typeface="Verdana"/>
                <a:ea typeface="Verdana"/>
                <a:cs typeface="Verdana"/>
                <a:sym typeface="Verdana"/>
              </a:rPr>
              <a:t>TypeScript are a powerful way of defining contracts within your code as well as contracts with code outside of your project</a:t>
            </a:r>
            <a:endParaRPr sz="1800">
              <a:solidFill>
                <a:schemeClr val="dk1"/>
              </a:solidFill>
              <a:highlight>
                <a:srgbClr val="FFFFFF"/>
              </a:highlight>
              <a:latin typeface="Verdana"/>
              <a:ea typeface="Verdana"/>
              <a:cs typeface="Verdana"/>
              <a:sym typeface="Verdana"/>
            </a:endParaRPr>
          </a:p>
          <a:p>
            <a:pPr indent="0" lvl="0" marL="50800" marR="50800" rtl="0" algn="l">
              <a:lnSpc>
                <a:spcPct val="115000"/>
              </a:lnSpc>
              <a:spcBef>
                <a:spcPts val="0"/>
              </a:spcBef>
              <a:spcAft>
                <a:spcPts val="0"/>
              </a:spcAft>
              <a:buNone/>
            </a:pPr>
            <a:r>
              <a:t/>
            </a:r>
            <a:endParaRPr sz="1800">
              <a:solidFill>
                <a:srgbClr val="313131"/>
              </a:solidFill>
              <a:highlight>
                <a:srgbClr val="F1F1F1"/>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b="1" lang="en-US" sz="1800">
                <a:solidFill>
                  <a:srgbClr val="2F4F4F"/>
                </a:solidFill>
                <a:latin typeface="Courier New"/>
                <a:ea typeface="Courier New"/>
                <a:cs typeface="Courier New"/>
                <a:sym typeface="Courier New"/>
              </a:rPr>
              <a:t>function</a:t>
            </a:r>
            <a:r>
              <a:rPr lang="en-US" sz="1800">
                <a:solidFill>
                  <a:srgbClr val="2F4F4F"/>
                </a:solidFill>
                <a:latin typeface="Courier New"/>
                <a:ea typeface="Courier New"/>
                <a:cs typeface="Courier New"/>
                <a:sym typeface="Courier New"/>
              </a:rPr>
              <a:t> </a:t>
            </a:r>
            <a:r>
              <a:rPr b="1" lang="en-US" sz="1800">
                <a:solidFill>
                  <a:srgbClr val="0048AB"/>
                </a:solidFill>
                <a:latin typeface="Courier New"/>
                <a:ea typeface="Courier New"/>
                <a:cs typeface="Courier New"/>
                <a:sym typeface="Courier New"/>
              </a:rPr>
              <a:t>printLabel</a:t>
            </a:r>
            <a:r>
              <a:rPr lang="en-US" sz="1800">
                <a:solidFill>
                  <a:srgbClr val="2F4F4F"/>
                </a:solidFill>
                <a:latin typeface="Courier New"/>
                <a:ea typeface="Courier New"/>
                <a:cs typeface="Courier New"/>
                <a:sym typeface="Courier New"/>
              </a:rPr>
              <a:t>(labelledObj: { label: </a:t>
            </a:r>
            <a:r>
              <a:rPr lang="en-US" sz="1800">
                <a:solidFill>
                  <a:srgbClr val="0048AB"/>
                </a:solidFill>
                <a:latin typeface="Courier New"/>
                <a:ea typeface="Courier New"/>
                <a:cs typeface="Courier New"/>
                <a:sym typeface="Courier New"/>
              </a:rPr>
              <a:t>string</a:t>
            </a:r>
            <a:r>
              <a:rPr lang="en-US" sz="1800">
                <a:solidFill>
                  <a:srgbClr val="2F4F4F"/>
                </a:solidFill>
                <a:latin typeface="Courier New"/>
                <a:ea typeface="Courier New"/>
                <a:cs typeface="Courier New"/>
                <a:sym typeface="Courier New"/>
              </a:rPr>
              <a:t> }) </a:t>
            </a:r>
            <a:r>
              <a:rPr lang="en-US" sz="1800">
                <a:solidFill>
                  <a:srgbClr val="2F4F4F"/>
                </a:solidFill>
                <a:highlight>
                  <a:srgbClr val="EAEEF3"/>
                </a:highlight>
                <a:latin typeface="Courier New"/>
                <a:ea typeface="Courier New"/>
                <a:cs typeface="Courier New"/>
                <a:sym typeface="Courier New"/>
              </a:rPr>
              <a:t>{</a:t>
            </a:r>
            <a:br>
              <a:rPr lang="en-US" sz="1800">
                <a:solidFill>
                  <a:srgbClr val="2F4F4F"/>
                </a:solidFill>
                <a:highlight>
                  <a:srgbClr val="EAEEF3"/>
                </a:highlight>
                <a:latin typeface="Courier New"/>
                <a:ea typeface="Courier New"/>
                <a:cs typeface="Courier New"/>
                <a:sym typeface="Courier New"/>
              </a:rPr>
            </a:br>
            <a:r>
              <a:rPr lang="en-US" sz="1800">
                <a:solidFill>
                  <a:srgbClr val="2F4F4F"/>
                </a:solidFill>
                <a:highlight>
                  <a:srgbClr val="EAEEF3"/>
                </a:highlight>
                <a:latin typeface="Courier New"/>
                <a:ea typeface="Courier New"/>
                <a:cs typeface="Courier New"/>
                <a:sym typeface="Courier New"/>
              </a:rPr>
              <a:t>    </a:t>
            </a:r>
            <a:r>
              <a:rPr lang="en-US" sz="1800">
                <a:solidFill>
                  <a:srgbClr val="0048AB"/>
                </a:solidFill>
                <a:latin typeface="Courier New"/>
                <a:ea typeface="Courier New"/>
                <a:cs typeface="Courier New"/>
                <a:sym typeface="Courier New"/>
              </a:rPr>
              <a:t>console</a:t>
            </a:r>
            <a:r>
              <a:rPr lang="en-US" sz="1800">
                <a:solidFill>
                  <a:srgbClr val="2F4F4F"/>
                </a:solidFill>
                <a:highlight>
                  <a:srgbClr val="EAEEF3"/>
                </a:highlight>
                <a:latin typeface="Courier New"/>
                <a:ea typeface="Courier New"/>
                <a:cs typeface="Courier New"/>
                <a:sym typeface="Courier New"/>
              </a:rPr>
              <a:t>.log(labelledObj.label);</a:t>
            </a:r>
            <a:br>
              <a:rPr lang="en-US" sz="1800">
                <a:solidFill>
                  <a:srgbClr val="2F4F4F"/>
                </a:solidFill>
                <a:highlight>
                  <a:srgbClr val="EAEEF3"/>
                </a:highlight>
                <a:latin typeface="Courier New"/>
                <a:ea typeface="Courier New"/>
                <a:cs typeface="Courier New"/>
                <a:sym typeface="Courier New"/>
              </a:rPr>
            </a:br>
            <a:r>
              <a:rPr lang="en-US" sz="1800">
                <a:solidFill>
                  <a:srgbClr val="2F4F4F"/>
                </a:solidFill>
                <a:highlight>
                  <a:srgbClr val="EAEEF3"/>
                </a:highlight>
                <a:latin typeface="Courier New"/>
                <a:ea typeface="Courier New"/>
                <a:cs typeface="Courier New"/>
                <a:sym typeface="Courier New"/>
              </a:rPr>
              <a:t>}</a:t>
            </a:r>
            <a:br>
              <a:rPr lang="en-US" sz="1800">
                <a:solidFill>
                  <a:srgbClr val="2F4F4F"/>
                </a:solidFill>
                <a:highlight>
                  <a:srgbClr val="EAEEF3"/>
                </a:highlight>
                <a:latin typeface="Courier New"/>
                <a:ea typeface="Courier New"/>
                <a:cs typeface="Courier New"/>
                <a:sym typeface="Courier New"/>
              </a:rPr>
            </a:br>
            <a:br>
              <a:rPr lang="en-US" sz="1800">
                <a:solidFill>
                  <a:srgbClr val="2F4F4F"/>
                </a:solidFill>
                <a:highlight>
                  <a:srgbClr val="EAEEF3"/>
                </a:highlight>
                <a:latin typeface="Courier New"/>
                <a:ea typeface="Courier New"/>
                <a:cs typeface="Courier New"/>
                <a:sym typeface="Courier New"/>
              </a:rPr>
            </a:br>
            <a:r>
              <a:rPr b="1" lang="en-US" sz="1800">
                <a:solidFill>
                  <a:srgbClr val="2F4F4F"/>
                </a:solidFill>
                <a:latin typeface="Courier New"/>
                <a:ea typeface="Courier New"/>
                <a:cs typeface="Courier New"/>
                <a:sym typeface="Courier New"/>
              </a:rPr>
              <a:t>let</a:t>
            </a:r>
            <a:r>
              <a:rPr lang="en-US" sz="1800">
                <a:solidFill>
                  <a:srgbClr val="2F4F4F"/>
                </a:solidFill>
                <a:highlight>
                  <a:srgbClr val="EAEEF3"/>
                </a:highlight>
                <a:latin typeface="Courier New"/>
                <a:ea typeface="Courier New"/>
                <a:cs typeface="Courier New"/>
                <a:sym typeface="Courier New"/>
              </a:rPr>
              <a:t> myObj = {size: </a:t>
            </a:r>
            <a:r>
              <a:rPr lang="en-US" sz="1800">
                <a:solidFill>
                  <a:srgbClr val="2F4F4F"/>
                </a:solidFill>
                <a:latin typeface="Courier New"/>
                <a:ea typeface="Courier New"/>
                <a:cs typeface="Courier New"/>
                <a:sym typeface="Courier New"/>
              </a:rPr>
              <a:t>10</a:t>
            </a:r>
            <a:r>
              <a:rPr lang="en-US" sz="1800">
                <a:solidFill>
                  <a:srgbClr val="2F4F4F"/>
                </a:solidFill>
                <a:highlight>
                  <a:srgbClr val="EAEEF3"/>
                </a:highlight>
                <a:latin typeface="Courier New"/>
                <a:ea typeface="Courier New"/>
                <a:cs typeface="Courier New"/>
                <a:sym typeface="Courier New"/>
              </a:rPr>
              <a:t>, label: </a:t>
            </a:r>
            <a:r>
              <a:rPr lang="en-US" sz="1800">
                <a:solidFill>
                  <a:srgbClr val="0048AB"/>
                </a:solidFill>
                <a:latin typeface="Courier New"/>
                <a:ea typeface="Courier New"/>
                <a:cs typeface="Courier New"/>
                <a:sym typeface="Courier New"/>
              </a:rPr>
              <a:t>"Size 10 Object"</a:t>
            </a:r>
            <a:r>
              <a:rPr lang="en-US" sz="1800">
                <a:solidFill>
                  <a:srgbClr val="2F4F4F"/>
                </a:solidFill>
                <a:highlight>
                  <a:srgbClr val="EAEEF3"/>
                </a:highlight>
                <a:latin typeface="Courier New"/>
                <a:ea typeface="Courier New"/>
                <a:cs typeface="Courier New"/>
                <a:sym typeface="Courier New"/>
              </a:rPr>
              <a:t>};</a:t>
            </a:r>
            <a:br>
              <a:rPr lang="en-US" sz="1800">
                <a:solidFill>
                  <a:srgbClr val="2F4F4F"/>
                </a:solidFill>
                <a:highlight>
                  <a:srgbClr val="EAEEF3"/>
                </a:highlight>
                <a:latin typeface="Courier New"/>
                <a:ea typeface="Courier New"/>
                <a:cs typeface="Courier New"/>
                <a:sym typeface="Courier New"/>
              </a:rPr>
            </a:br>
            <a:r>
              <a:rPr lang="en-US" sz="1800">
                <a:solidFill>
                  <a:srgbClr val="2F4F4F"/>
                </a:solidFill>
                <a:highlight>
                  <a:srgbClr val="EAEEF3"/>
                </a:highlight>
                <a:latin typeface="Courier New"/>
                <a:ea typeface="Courier New"/>
                <a:cs typeface="Courier New"/>
                <a:sym typeface="Courier New"/>
              </a:rPr>
              <a:t>printLabel(myObj);</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15000"/>
              </a:lnSpc>
              <a:spcBef>
                <a:spcPts val="800"/>
              </a:spcBef>
              <a:spcAft>
                <a:spcPts val="0"/>
              </a:spcAft>
              <a:buNone/>
            </a:pPr>
            <a:br>
              <a:rPr lang="en-US" sz="1800">
                <a:solidFill>
                  <a:srgbClr val="313131"/>
                </a:solidFill>
                <a:highlight>
                  <a:srgbClr val="F1F1F1"/>
                </a:highlight>
                <a:latin typeface="Courier New"/>
                <a:ea typeface="Courier New"/>
                <a:cs typeface="Courier New"/>
                <a:sym typeface="Courier New"/>
              </a:rPr>
            </a:br>
            <a:endParaRPr sz="18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rgbClr val="313131"/>
              </a:solidFill>
              <a:highlight>
                <a:srgbClr val="F1F1F1"/>
              </a:highlight>
              <a:latin typeface="Courier New"/>
              <a:ea typeface="Courier New"/>
              <a:cs typeface="Courier New"/>
              <a:sym typeface="Courier New"/>
            </a:endParaRPr>
          </a:p>
          <a:p>
            <a:pPr indent="0" lvl="0" marL="25400" marR="25400" rtl="0" algn="just">
              <a:lnSpc>
                <a:spcPct val="163636"/>
              </a:lnSpc>
              <a:spcBef>
                <a:spcPts val="0"/>
              </a:spcBef>
              <a:spcAft>
                <a:spcPts val="0"/>
              </a:spcAft>
              <a:buNone/>
            </a:pPr>
            <a:r>
              <a:t/>
            </a:r>
            <a:endParaRPr sz="1800">
              <a:solidFill>
                <a:srgbClr val="121214"/>
              </a:solidFill>
              <a:latin typeface="Verdana"/>
              <a:ea typeface="Verdana"/>
              <a:cs typeface="Verdana"/>
              <a:sym typeface="Verdana"/>
            </a:endParaRPr>
          </a:p>
          <a:p>
            <a:pPr indent="0" lvl="0" marL="25400" marR="25400" rtl="0" algn="just">
              <a:lnSpc>
                <a:spcPct val="163636"/>
              </a:lnSpc>
              <a:spcBef>
                <a:spcPts val="700"/>
              </a:spcBef>
              <a:spcAft>
                <a:spcPts val="0"/>
              </a:spcAft>
              <a:buNone/>
            </a:pPr>
            <a:r>
              <a:t/>
            </a:r>
            <a:endParaRPr sz="1800">
              <a:solidFill>
                <a:schemeClr val="dk1"/>
              </a:solidFill>
              <a:latin typeface="Verdana"/>
              <a:ea typeface="Verdana"/>
              <a:cs typeface="Verdana"/>
              <a:sym typeface="Verdana"/>
            </a:endParaRPr>
          </a:p>
          <a:p>
            <a:pPr indent="0" lvl="0" marL="25400" marR="25400" rtl="0" algn="just">
              <a:lnSpc>
                <a:spcPct val="163636"/>
              </a:lnSpc>
              <a:spcBef>
                <a:spcPts val="700"/>
              </a:spcBef>
              <a:spcAft>
                <a:spcPts val="70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0" y="0"/>
            <a:ext cx="89337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Interface</a:t>
            </a:r>
            <a:endParaRPr sz="3870"/>
          </a:p>
        </p:txBody>
      </p:sp>
      <p:sp>
        <p:nvSpPr>
          <p:cNvPr id="332" name="Google Shape;332;p47"/>
          <p:cNvSpPr txBox="1"/>
          <p:nvPr/>
        </p:nvSpPr>
        <p:spPr>
          <a:xfrm>
            <a:off x="0" y="630050"/>
            <a:ext cx="9077100" cy="67569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lang="en-US" sz="1800">
                <a:solidFill>
                  <a:srgbClr val="2F4F4F"/>
                </a:solidFill>
                <a:highlight>
                  <a:srgbClr val="EAEEF3"/>
                </a:highlight>
                <a:latin typeface="Courier New"/>
                <a:ea typeface="Courier New"/>
                <a:cs typeface="Courier New"/>
                <a:sym typeface="Courier New"/>
              </a:rPr>
              <a:t>Lets create an interface and use it as parameter</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b="1" lang="en-US" sz="1800">
                <a:solidFill>
                  <a:srgbClr val="2F4F4F"/>
                </a:solidFill>
                <a:latin typeface="Courier New"/>
                <a:ea typeface="Courier New"/>
                <a:cs typeface="Courier New"/>
                <a:sym typeface="Courier New"/>
              </a:rPr>
              <a:t>interface</a:t>
            </a:r>
            <a:r>
              <a:rPr lang="en-US" sz="1800">
                <a:solidFill>
                  <a:srgbClr val="2F4F4F"/>
                </a:solidFill>
                <a:latin typeface="Courier New"/>
                <a:ea typeface="Courier New"/>
                <a:cs typeface="Courier New"/>
                <a:sym typeface="Courier New"/>
              </a:rPr>
              <a:t> LabelledValue </a:t>
            </a:r>
            <a:r>
              <a:rPr lang="en-US" sz="1800">
                <a:solidFill>
                  <a:srgbClr val="2F4F4F"/>
                </a:solidFill>
                <a:highlight>
                  <a:srgbClr val="EAEEF3"/>
                </a:highlight>
                <a:latin typeface="Courier New"/>
                <a:ea typeface="Courier New"/>
                <a:cs typeface="Courier New"/>
                <a:sym typeface="Courier New"/>
              </a:rPr>
              <a:t>{</a:t>
            </a:r>
            <a:br>
              <a:rPr lang="en-US" sz="1800">
                <a:solidFill>
                  <a:srgbClr val="2F4F4F"/>
                </a:solidFill>
                <a:highlight>
                  <a:srgbClr val="EAEEF3"/>
                </a:highlight>
                <a:latin typeface="Courier New"/>
                <a:ea typeface="Courier New"/>
                <a:cs typeface="Courier New"/>
                <a:sym typeface="Courier New"/>
              </a:rPr>
            </a:br>
            <a:r>
              <a:rPr lang="en-US" sz="1800">
                <a:solidFill>
                  <a:srgbClr val="2F4F4F"/>
                </a:solidFill>
                <a:highlight>
                  <a:srgbClr val="EAEEF3"/>
                </a:highlight>
                <a:latin typeface="Courier New"/>
                <a:ea typeface="Courier New"/>
                <a:cs typeface="Courier New"/>
                <a:sym typeface="Courier New"/>
              </a:rPr>
              <a:t>    label: </a:t>
            </a:r>
            <a:r>
              <a:rPr lang="en-US" sz="1800">
                <a:solidFill>
                  <a:srgbClr val="0048AB"/>
                </a:solidFill>
                <a:latin typeface="Courier New"/>
                <a:ea typeface="Courier New"/>
                <a:cs typeface="Courier New"/>
                <a:sym typeface="Courier New"/>
              </a:rPr>
              <a:t>string</a:t>
            </a:r>
            <a:r>
              <a:rPr lang="en-US" sz="1800">
                <a:solidFill>
                  <a:srgbClr val="2F4F4F"/>
                </a:solidFill>
                <a:highlight>
                  <a:srgbClr val="EAEEF3"/>
                </a:highlight>
                <a:latin typeface="Courier New"/>
                <a:ea typeface="Courier New"/>
                <a:cs typeface="Courier New"/>
                <a:sym typeface="Courier New"/>
              </a:rPr>
              <a:t>;</a:t>
            </a:r>
            <a:br>
              <a:rPr lang="en-US" sz="1800">
                <a:solidFill>
                  <a:srgbClr val="2F4F4F"/>
                </a:solidFill>
                <a:highlight>
                  <a:srgbClr val="EAEEF3"/>
                </a:highlight>
                <a:latin typeface="Courier New"/>
                <a:ea typeface="Courier New"/>
                <a:cs typeface="Courier New"/>
                <a:sym typeface="Courier New"/>
              </a:rPr>
            </a:br>
            <a:r>
              <a:rPr lang="en-US" sz="1800">
                <a:solidFill>
                  <a:srgbClr val="2F4F4F"/>
                </a:solidFill>
                <a:highlight>
                  <a:srgbClr val="EAEEF3"/>
                </a:highlight>
                <a:latin typeface="Courier New"/>
                <a:ea typeface="Courier New"/>
                <a:cs typeface="Courier New"/>
                <a:sym typeface="Courier New"/>
              </a:rPr>
              <a:t>}</a:t>
            </a:r>
            <a:br>
              <a:rPr lang="en-US" sz="1800">
                <a:solidFill>
                  <a:srgbClr val="2F4F4F"/>
                </a:solidFill>
                <a:highlight>
                  <a:srgbClr val="EAEEF3"/>
                </a:highlight>
                <a:latin typeface="Courier New"/>
                <a:ea typeface="Courier New"/>
                <a:cs typeface="Courier New"/>
                <a:sym typeface="Courier New"/>
              </a:rPr>
            </a:br>
            <a:br>
              <a:rPr lang="en-US" sz="1800">
                <a:solidFill>
                  <a:srgbClr val="2F4F4F"/>
                </a:solidFill>
                <a:highlight>
                  <a:srgbClr val="EAEEF3"/>
                </a:highlight>
                <a:latin typeface="Courier New"/>
                <a:ea typeface="Courier New"/>
                <a:cs typeface="Courier New"/>
                <a:sym typeface="Courier New"/>
              </a:rPr>
            </a:br>
            <a:r>
              <a:rPr b="1" lang="en-US" sz="1800">
                <a:solidFill>
                  <a:srgbClr val="2F4F4F"/>
                </a:solidFill>
                <a:latin typeface="Courier New"/>
                <a:ea typeface="Courier New"/>
                <a:cs typeface="Courier New"/>
                <a:sym typeface="Courier New"/>
              </a:rPr>
              <a:t>function</a:t>
            </a:r>
            <a:r>
              <a:rPr lang="en-US" sz="1800">
                <a:solidFill>
                  <a:srgbClr val="2F4F4F"/>
                </a:solidFill>
                <a:latin typeface="Courier New"/>
                <a:ea typeface="Courier New"/>
                <a:cs typeface="Courier New"/>
                <a:sym typeface="Courier New"/>
              </a:rPr>
              <a:t> </a:t>
            </a:r>
            <a:r>
              <a:rPr b="1" lang="en-US" sz="1800">
                <a:solidFill>
                  <a:srgbClr val="0048AB"/>
                </a:solidFill>
                <a:latin typeface="Courier New"/>
                <a:ea typeface="Courier New"/>
                <a:cs typeface="Courier New"/>
                <a:sym typeface="Courier New"/>
              </a:rPr>
              <a:t>printLabel</a:t>
            </a:r>
            <a:r>
              <a:rPr lang="en-US" sz="1800">
                <a:solidFill>
                  <a:srgbClr val="2F4F4F"/>
                </a:solidFill>
                <a:latin typeface="Courier New"/>
                <a:ea typeface="Courier New"/>
                <a:cs typeface="Courier New"/>
                <a:sym typeface="Courier New"/>
              </a:rPr>
              <a:t>(labelledObj: LabelledValue) </a:t>
            </a:r>
            <a:r>
              <a:rPr lang="en-US" sz="1800">
                <a:solidFill>
                  <a:srgbClr val="2F4F4F"/>
                </a:solidFill>
                <a:highlight>
                  <a:srgbClr val="EAEEF3"/>
                </a:highlight>
                <a:latin typeface="Courier New"/>
                <a:ea typeface="Courier New"/>
                <a:cs typeface="Courier New"/>
                <a:sym typeface="Courier New"/>
              </a:rPr>
              <a:t>{</a:t>
            </a:r>
            <a:br>
              <a:rPr lang="en-US" sz="1800">
                <a:solidFill>
                  <a:srgbClr val="2F4F4F"/>
                </a:solidFill>
                <a:highlight>
                  <a:srgbClr val="EAEEF3"/>
                </a:highlight>
                <a:latin typeface="Courier New"/>
                <a:ea typeface="Courier New"/>
                <a:cs typeface="Courier New"/>
                <a:sym typeface="Courier New"/>
              </a:rPr>
            </a:br>
            <a:r>
              <a:rPr lang="en-US" sz="1800">
                <a:solidFill>
                  <a:srgbClr val="2F4F4F"/>
                </a:solidFill>
                <a:highlight>
                  <a:srgbClr val="EAEEF3"/>
                </a:highlight>
                <a:latin typeface="Courier New"/>
                <a:ea typeface="Courier New"/>
                <a:cs typeface="Courier New"/>
                <a:sym typeface="Courier New"/>
              </a:rPr>
              <a:t>    </a:t>
            </a:r>
            <a:r>
              <a:rPr lang="en-US" sz="1800">
                <a:solidFill>
                  <a:srgbClr val="0048AB"/>
                </a:solidFill>
                <a:latin typeface="Courier New"/>
                <a:ea typeface="Courier New"/>
                <a:cs typeface="Courier New"/>
                <a:sym typeface="Courier New"/>
              </a:rPr>
              <a:t>console</a:t>
            </a:r>
            <a:r>
              <a:rPr lang="en-US" sz="1800">
                <a:solidFill>
                  <a:srgbClr val="2F4F4F"/>
                </a:solidFill>
                <a:highlight>
                  <a:srgbClr val="EAEEF3"/>
                </a:highlight>
                <a:latin typeface="Courier New"/>
                <a:ea typeface="Courier New"/>
                <a:cs typeface="Courier New"/>
                <a:sym typeface="Courier New"/>
              </a:rPr>
              <a:t>.log(labelledObj.label);</a:t>
            </a:r>
            <a:br>
              <a:rPr lang="en-US" sz="1800">
                <a:solidFill>
                  <a:srgbClr val="2F4F4F"/>
                </a:solidFill>
                <a:highlight>
                  <a:srgbClr val="EAEEF3"/>
                </a:highlight>
                <a:latin typeface="Courier New"/>
                <a:ea typeface="Courier New"/>
                <a:cs typeface="Courier New"/>
                <a:sym typeface="Courier New"/>
              </a:rPr>
            </a:br>
            <a:r>
              <a:rPr lang="en-US" sz="1800">
                <a:solidFill>
                  <a:srgbClr val="2F4F4F"/>
                </a:solidFill>
                <a:highlight>
                  <a:srgbClr val="EAEEF3"/>
                </a:highlight>
                <a:latin typeface="Courier New"/>
                <a:ea typeface="Courier New"/>
                <a:cs typeface="Courier New"/>
                <a:sym typeface="Courier New"/>
              </a:rPr>
              <a:t>}</a:t>
            </a:r>
            <a:br>
              <a:rPr lang="en-US" sz="1800">
                <a:solidFill>
                  <a:srgbClr val="2F4F4F"/>
                </a:solidFill>
                <a:highlight>
                  <a:srgbClr val="EAEEF3"/>
                </a:highlight>
                <a:latin typeface="Courier New"/>
                <a:ea typeface="Courier New"/>
                <a:cs typeface="Courier New"/>
                <a:sym typeface="Courier New"/>
              </a:rPr>
            </a:br>
            <a:br>
              <a:rPr lang="en-US" sz="1800">
                <a:solidFill>
                  <a:srgbClr val="2F4F4F"/>
                </a:solidFill>
                <a:highlight>
                  <a:srgbClr val="EAEEF3"/>
                </a:highlight>
                <a:latin typeface="Courier New"/>
                <a:ea typeface="Courier New"/>
                <a:cs typeface="Courier New"/>
                <a:sym typeface="Courier New"/>
              </a:rPr>
            </a:br>
            <a:r>
              <a:rPr b="1" lang="en-US" sz="1800">
                <a:solidFill>
                  <a:srgbClr val="2F4F4F"/>
                </a:solidFill>
                <a:latin typeface="Courier New"/>
                <a:ea typeface="Courier New"/>
                <a:cs typeface="Courier New"/>
                <a:sym typeface="Courier New"/>
              </a:rPr>
              <a:t>let</a:t>
            </a:r>
            <a:r>
              <a:rPr lang="en-US" sz="1800">
                <a:solidFill>
                  <a:srgbClr val="2F4F4F"/>
                </a:solidFill>
                <a:highlight>
                  <a:srgbClr val="EAEEF3"/>
                </a:highlight>
                <a:latin typeface="Courier New"/>
                <a:ea typeface="Courier New"/>
                <a:cs typeface="Courier New"/>
                <a:sym typeface="Courier New"/>
              </a:rPr>
              <a:t> myObj = {size: </a:t>
            </a:r>
            <a:r>
              <a:rPr lang="en-US" sz="1800">
                <a:solidFill>
                  <a:srgbClr val="2F4F4F"/>
                </a:solidFill>
                <a:latin typeface="Courier New"/>
                <a:ea typeface="Courier New"/>
                <a:cs typeface="Courier New"/>
                <a:sym typeface="Courier New"/>
              </a:rPr>
              <a:t>10</a:t>
            </a:r>
            <a:r>
              <a:rPr lang="en-US" sz="1800">
                <a:solidFill>
                  <a:srgbClr val="2F4F4F"/>
                </a:solidFill>
                <a:highlight>
                  <a:srgbClr val="EAEEF3"/>
                </a:highlight>
                <a:latin typeface="Courier New"/>
                <a:ea typeface="Courier New"/>
                <a:cs typeface="Courier New"/>
                <a:sym typeface="Courier New"/>
              </a:rPr>
              <a:t>, label: </a:t>
            </a:r>
            <a:r>
              <a:rPr lang="en-US" sz="1800">
                <a:solidFill>
                  <a:srgbClr val="0048AB"/>
                </a:solidFill>
                <a:latin typeface="Courier New"/>
                <a:ea typeface="Courier New"/>
                <a:cs typeface="Courier New"/>
                <a:sym typeface="Courier New"/>
              </a:rPr>
              <a:t>"Size 10 Object"</a:t>
            </a:r>
            <a:r>
              <a:rPr lang="en-US" sz="1800">
                <a:solidFill>
                  <a:srgbClr val="2F4F4F"/>
                </a:solidFill>
                <a:highlight>
                  <a:srgbClr val="EAEEF3"/>
                </a:highlight>
                <a:latin typeface="Courier New"/>
                <a:ea typeface="Courier New"/>
                <a:cs typeface="Courier New"/>
                <a:sym typeface="Courier New"/>
              </a:rPr>
              <a:t>};</a:t>
            </a:r>
            <a:br>
              <a:rPr lang="en-US" sz="1800">
                <a:solidFill>
                  <a:srgbClr val="2F4F4F"/>
                </a:solidFill>
                <a:highlight>
                  <a:srgbClr val="EAEEF3"/>
                </a:highlight>
                <a:latin typeface="Courier New"/>
                <a:ea typeface="Courier New"/>
                <a:cs typeface="Courier New"/>
                <a:sym typeface="Courier New"/>
              </a:rPr>
            </a:br>
            <a:r>
              <a:rPr lang="en-US" sz="1800">
                <a:solidFill>
                  <a:srgbClr val="2F4F4F"/>
                </a:solidFill>
                <a:highlight>
                  <a:srgbClr val="EAEEF3"/>
                </a:highlight>
                <a:latin typeface="Courier New"/>
                <a:ea typeface="Courier New"/>
                <a:cs typeface="Courier New"/>
                <a:sym typeface="Courier New"/>
              </a:rPr>
              <a:t>printLabel(myObj);</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15000"/>
              </a:lnSpc>
              <a:spcBef>
                <a:spcPts val="800"/>
              </a:spcBef>
              <a:spcAft>
                <a:spcPts val="0"/>
              </a:spcAft>
              <a:buNone/>
            </a:pPr>
            <a:br>
              <a:rPr lang="en-US" sz="1800">
                <a:solidFill>
                  <a:srgbClr val="313131"/>
                </a:solidFill>
                <a:highlight>
                  <a:srgbClr val="F1F1F1"/>
                </a:highlight>
                <a:latin typeface="Courier New"/>
                <a:ea typeface="Courier New"/>
                <a:cs typeface="Courier New"/>
                <a:sym typeface="Courier New"/>
              </a:rPr>
            </a:br>
            <a:endParaRPr sz="18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rgbClr val="313131"/>
              </a:solidFill>
              <a:highlight>
                <a:srgbClr val="F1F1F1"/>
              </a:highlight>
              <a:latin typeface="Courier New"/>
              <a:ea typeface="Courier New"/>
              <a:cs typeface="Courier New"/>
              <a:sym typeface="Courier New"/>
            </a:endParaRPr>
          </a:p>
          <a:p>
            <a:pPr indent="0" lvl="0" marL="25400" marR="25400" rtl="0" algn="just">
              <a:lnSpc>
                <a:spcPct val="163636"/>
              </a:lnSpc>
              <a:spcBef>
                <a:spcPts val="0"/>
              </a:spcBef>
              <a:spcAft>
                <a:spcPts val="0"/>
              </a:spcAft>
              <a:buNone/>
            </a:pPr>
            <a:r>
              <a:t/>
            </a:r>
            <a:endParaRPr sz="1800">
              <a:solidFill>
                <a:srgbClr val="121214"/>
              </a:solidFill>
              <a:latin typeface="Verdana"/>
              <a:ea typeface="Verdana"/>
              <a:cs typeface="Verdana"/>
              <a:sym typeface="Verdana"/>
            </a:endParaRPr>
          </a:p>
          <a:p>
            <a:pPr indent="0" lvl="0" marL="25400" marR="25400" rtl="0" algn="just">
              <a:lnSpc>
                <a:spcPct val="163636"/>
              </a:lnSpc>
              <a:spcBef>
                <a:spcPts val="700"/>
              </a:spcBef>
              <a:spcAft>
                <a:spcPts val="0"/>
              </a:spcAft>
              <a:buNone/>
            </a:pPr>
            <a:r>
              <a:t/>
            </a:r>
            <a:endParaRPr sz="1800">
              <a:solidFill>
                <a:schemeClr val="dk1"/>
              </a:solidFill>
              <a:latin typeface="Verdana"/>
              <a:ea typeface="Verdana"/>
              <a:cs typeface="Verdana"/>
              <a:sym typeface="Verdana"/>
            </a:endParaRPr>
          </a:p>
          <a:p>
            <a:pPr indent="0" lvl="0" marL="25400" marR="25400" rtl="0" algn="just">
              <a:lnSpc>
                <a:spcPct val="163636"/>
              </a:lnSpc>
              <a:spcBef>
                <a:spcPts val="700"/>
              </a:spcBef>
              <a:spcAft>
                <a:spcPts val="70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0" y="96650"/>
            <a:ext cx="89337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Conclusion</a:t>
            </a:r>
            <a:endParaRPr sz="3870"/>
          </a:p>
        </p:txBody>
      </p:sp>
      <p:sp>
        <p:nvSpPr>
          <p:cNvPr id="338" name="Google Shape;338;p48"/>
          <p:cNvSpPr txBox="1"/>
          <p:nvPr/>
        </p:nvSpPr>
        <p:spPr>
          <a:xfrm>
            <a:off x="33450" y="1021575"/>
            <a:ext cx="9077100" cy="59115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None/>
            </a:pPr>
            <a:r>
              <a:rPr lang="en-US" sz="1800">
                <a:solidFill>
                  <a:srgbClr val="2F4F4F"/>
                </a:solidFill>
                <a:highlight>
                  <a:srgbClr val="EAEEF3"/>
                </a:highlight>
                <a:latin typeface="Courier New"/>
                <a:ea typeface="Courier New"/>
                <a:cs typeface="Courier New"/>
                <a:sym typeface="Courier New"/>
              </a:rPr>
              <a:t>With all these features TYpescript can be used to develop</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lang="en-US" sz="1800">
                <a:solidFill>
                  <a:srgbClr val="2F4F4F"/>
                </a:solidFill>
                <a:highlight>
                  <a:srgbClr val="EAEEF3"/>
                </a:highlight>
                <a:latin typeface="Courier New"/>
                <a:ea typeface="Courier New"/>
                <a:cs typeface="Courier New"/>
                <a:sym typeface="Courier New"/>
              </a:rPr>
              <a:t>Modular</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lang="en-US" sz="1800">
                <a:solidFill>
                  <a:srgbClr val="2F4F4F"/>
                </a:solidFill>
                <a:highlight>
                  <a:srgbClr val="EAEEF3"/>
                </a:highlight>
                <a:latin typeface="Courier New"/>
                <a:ea typeface="Courier New"/>
                <a:cs typeface="Courier New"/>
                <a:sym typeface="Courier New"/>
              </a:rPr>
              <a:t>Maintainable</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lang="en-US" sz="1800">
                <a:solidFill>
                  <a:srgbClr val="2F4F4F"/>
                </a:solidFill>
                <a:highlight>
                  <a:srgbClr val="EAEEF3"/>
                </a:highlight>
                <a:latin typeface="Courier New"/>
                <a:ea typeface="Courier New"/>
                <a:cs typeface="Courier New"/>
                <a:sym typeface="Courier New"/>
              </a:rPr>
              <a:t>Scalable applications, unlike Plain Javascript</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t/>
            </a:r>
            <a:endParaRPr sz="1800">
              <a:solidFill>
                <a:srgbClr val="2F4F4F"/>
              </a:solidFill>
              <a:highlight>
                <a:srgbClr val="EAEEF3"/>
              </a:highlight>
              <a:latin typeface="Courier New"/>
              <a:ea typeface="Courier New"/>
              <a:cs typeface="Courier New"/>
              <a:sym typeface="Courier New"/>
            </a:endParaRPr>
          </a:p>
          <a:p>
            <a:pPr indent="0" lvl="0" marL="50800" marR="50800" rtl="0" algn="l">
              <a:lnSpc>
                <a:spcPct val="115000"/>
              </a:lnSpc>
              <a:spcBef>
                <a:spcPts val="800"/>
              </a:spcBef>
              <a:spcAft>
                <a:spcPts val="0"/>
              </a:spcAft>
              <a:buNone/>
            </a:pPr>
            <a:br>
              <a:rPr lang="en-US" sz="1800">
                <a:solidFill>
                  <a:srgbClr val="313131"/>
                </a:solidFill>
                <a:highlight>
                  <a:srgbClr val="F1F1F1"/>
                </a:highlight>
                <a:latin typeface="Courier New"/>
                <a:ea typeface="Courier New"/>
                <a:cs typeface="Courier New"/>
                <a:sym typeface="Courier New"/>
              </a:rPr>
            </a:br>
            <a:endParaRPr sz="18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rgbClr val="313131"/>
              </a:solidFill>
              <a:highlight>
                <a:srgbClr val="F1F1F1"/>
              </a:highlight>
              <a:latin typeface="Courier New"/>
              <a:ea typeface="Courier New"/>
              <a:cs typeface="Courier New"/>
              <a:sym typeface="Courier New"/>
            </a:endParaRPr>
          </a:p>
          <a:p>
            <a:pPr indent="0" lvl="0" marL="25400" marR="25400" rtl="0" algn="just">
              <a:lnSpc>
                <a:spcPct val="163636"/>
              </a:lnSpc>
              <a:spcBef>
                <a:spcPts val="0"/>
              </a:spcBef>
              <a:spcAft>
                <a:spcPts val="0"/>
              </a:spcAft>
              <a:buNone/>
            </a:pPr>
            <a:r>
              <a:t/>
            </a:r>
            <a:endParaRPr sz="1800">
              <a:solidFill>
                <a:srgbClr val="121214"/>
              </a:solidFill>
              <a:latin typeface="Verdana"/>
              <a:ea typeface="Verdana"/>
              <a:cs typeface="Verdana"/>
              <a:sym typeface="Verdana"/>
            </a:endParaRPr>
          </a:p>
          <a:p>
            <a:pPr indent="0" lvl="0" marL="25400" marR="25400" rtl="0" algn="just">
              <a:lnSpc>
                <a:spcPct val="163636"/>
              </a:lnSpc>
              <a:spcBef>
                <a:spcPts val="700"/>
              </a:spcBef>
              <a:spcAft>
                <a:spcPts val="0"/>
              </a:spcAft>
              <a:buNone/>
            </a:pPr>
            <a:r>
              <a:t/>
            </a:r>
            <a:endParaRPr sz="1800">
              <a:solidFill>
                <a:schemeClr val="dk1"/>
              </a:solidFill>
              <a:latin typeface="Verdana"/>
              <a:ea typeface="Verdana"/>
              <a:cs typeface="Verdana"/>
              <a:sym typeface="Verdana"/>
            </a:endParaRPr>
          </a:p>
          <a:p>
            <a:pPr indent="0" lvl="0" marL="25400" marR="25400" rtl="0" algn="just">
              <a:lnSpc>
                <a:spcPct val="163636"/>
              </a:lnSpc>
              <a:spcBef>
                <a:spcPts val="700"/>
              </a:spcBef>
              <a:spcAft>
                <a:spcPts val="70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Features</a:t>
            </a:r>
            <a:endParaRPr sz="3870"/>
          </a:p>
        </p:txBody>
      </p:sp>
      <p:sp>
        <p:nvSpPr>
          <p:cNvPr id="123" name="Google Shape;123;p16"/>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Languages like JavaScript, Jscript and ActionScript are governed by ES6 specification. </a:t>
            </a:r>
            <a:endParaRPr/>
          </a:p>
          <a:p>
            <a:pPr indent="0" lvl="0" marL="82296" rtl="0" algn="l">
              <a:lnSpc>
                <a:spcPct val="100000"/>
              </a:lnSpc>
              <a:spcBef>
                <a:spcPts val="600"/>
              </a:spcBef>
              <a:spcAft>
                <a:spcPts val="0"/>
              </a:spcAft>
              <a:buSzPts val="2560"/>
              <a:buNone/>
            </a:pPr>
            <a:r>
              <a:rPr lang="en-US"/>
              <a:t>The specification is also influenced by other programming languages like Perl, Python, Java etc. </a:t>
            </a:r>
            <a:endParaRPr/>
          </a:p>
          <a:p>
            <a:pPr indent="0" lvl="0" marL="82296" rtl="0" algn="l">
              <a:lnSpc>
                <a:spcPct val="100000"/>
              </a:lnSpc>
              <a:spcBef>
                <a:spcPts val="600"/>
              </a:spcBef>
              <a:spcAft>
                <a:spcPts val="0"/>
              </a:spcAft>
              <a:buSzPts val="2560"/>
              <a:buNone/>
            </a:pPr>
            <a:r>
              <a:rPr lang="en-US"/>
              <a:t>Below are some of features of ECMA Script6: </a:t>
            </a:r>
            <a:endParaRPr/>
          </a:p>
          <a:p>
            <a:pPr indent="-283464" lvl="0" marL="365760" rtl="0" algn="l">
              <a:lnSpc>
                <a:spcPct val="100000"/>
              </a:lnSpc>
              <a:spcBef>
                <a:spcPts val="600"/>
              </a:spcBef>
              <a:spcAft>
                <a:spcPts val="0"/>
              </a:spcAft>
              <a:buSzPts val="2560"/>
              <a:buChar char="●"/>
            </a:pPr>
            <a:r>
              <a:rPr lang="en-US"/>
              <a:t>Support for constants </a:t>
            </a:r>
            <a:endParaRPr/>
          </a:p>
          <a:p>
            <a:pPr indent="-283464" lvl="0" marL="365760" rtl="0" algn="l">
              <a:lnSpc>
                <a:spcPct val="100000"/>
              </a:lnSpc>
              <a:spcBef>
                <a:spcPts val="600"/>
              </a:spcBef>
              <a:spcAft>
                <a:spcPts val="0"/>
              </a:spcAft>
              <a:buSzPts val="2560"/>
              <a:buChar char="●"/>
            </a:pPr>
            <a:r>
              <a:rPr lang="en-US"/>
              <a:t>Block Scope </a:t>
            </a:r>
            <a:endParaRPr/>
          </a:p>
          <a:p>
            <a:pPr indent="-283464" lvl="0" marL="365760" rtl="0" algn="l">
              <a:lnSpc>
                <a:spcPct val="100000"/>
              </a:lnSpc>
              <a:spcBef>
                <a:spcPts val="600"/>
              </a:spcBef>
              <a:spcAft>
                <a:spcPts val="0"/>
              </a:spcAft>
              <a:buSzPts val="2560"/>
              <a:buChar char="●"/>
            </a:pPr>
            <a:r>
              <a:rPr lang="en-US"/>
              <a:t>Arrow Functions </a:t>
            </a:r>
            <a:endParaRPr/>
          </a:p>
          <a:p>
            <a:pPr indent="-283464" lvl="0" marL="365760" rtl="0" algn="l">
              <a:lnSpc>
                <a:spcPct val="100000"/>
              </a:lnSpc>
              <a:spcBef>
                <a:spcPts val="600"/>
              </a:spcBef>
              <a:spcAft>
                <a:spcPts val="0"/>
              </a:spcAft>
              <a:buSzPts val="2560"/>
              <a:buChar char="●"/>
            </a:pPr>
            <a:r>
              <a:rPr lang="en-US"/>
              <a:t>Extended Parameter Handling </a:t>
            </a:r>
            <a:endParaRPr/>
          </a:p>
          <a:p>
            <a:pPr indent="-283464" lvl="0" marL="365760" rtl="0" algn="l">
              <a:lnSpc>
                <a:spcPct val="100000"/>
              </a:lnSpc>
              <a:spcBef>
                <a:spcPts val="600"/>
              </a:spcBef>
              <a:spcAft>
                <a:spcPts val="0"/>
              </a:spcAft>
              <a:buSzPts val="2560"/>
              <a:buChar char="●"/>
            </a:pPr>
            <a:r>
              <a:rPr lang="en-US"/>
              <a:t>Template Literals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Features…</a:t>
            </a:r>
            <a:endParaRPr sz="3870"/>
          </a:p>
        </p:txBody>
      </p:sp>
      <p:sp>
        <p:nvSpPr>
          <p:cNvPr id="129" name="Google Shape;129;p17"/>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Enhanced Object Properties </a:t>
            </a:r>
            <a:endParaRPr/>
          </a:p>
          <a:p>
            <a:pPr indent="-283464" lvl="0" marL="365760" rtl="0" algn="l">
              <a:lnSpc>
                <a:spcPct val="100000"/>
              </a:lnSpc>
              <a:spcBef>
                <a:spcPts val="600"/>
              </a:spcBef>
              <a:spcAft>
                <a:spcPts val="0"/>
              </a:spcAft>
              <a:buSzPts val="2560"/>
              <a:buChar char="●"/>
            </a:pPr>
            <a:r>
              <a:rPr lang="en-US"/>
              <a:t>De-structuring Assignment </a:t>
            </a:r>
            <a:endParaRPr/>
          </a:p>
          <a:p>
            <a:pPr indent="-283464" lvl="0" marL="365760" rtl="0" algn="l">
              <a:lnSpc>
                <a:spcPct val="100000"/>
              </a:lnSpc>
              <a:spcBef>
                <a:spcPts val="600"/>
              </a:spcBef>
              <a:spcAft>
                <a:spcPts val="0"/>
              </a:spcAft>
              <a:buSzPts val="2560"/>
              <a:buChar char="●"/>
            </a:pPr>
            <a:r>
              <a:rPr lang="en-US"/>
              <a:t>Modules </a:t>
            </a:r>
            <a:endParaRPr/>
          </a:p>
          <a:p>
            <a:pPr indent="-283464" lvl="0" marL="365760" rtl="0" algn="l">
              <a:lnSpc>
                <a:spcPct val="100000"/>
              </a:lnSpc>
              <a:spcBef>
                <a:spcPts val="600"/>
              </a:spcBef>
              <a:spcAft>
                <a:spcPts val="0"/>
              </a:spcAft>
              <a:buSzPts val="2560"/>
              <a:buChar char="●"/>
            </a:pPr>
            <a:r>
              <a:rPr lang="en-US"/>
              <a:t>Classes </a:t>
            </a:r>
            <a:endParaRPr/>
          </a:p>
          <a:p>
            <a:pPr indent="-283464" lvl="0" marL="365760" rtl="0" algn="l">
              <a:lnSpc>
                <a:spcPct val="100000"/>
              </a:lnSpc>
              <a:spcBef>
                <a:spcPts val="600"/>
              </a:spcBef>
              <a:spcAft>
                <a:spcPts val="0"/>
              </a:spcAft>
              <a:buSzPts val="2560"/>
              <a:buChar char="●"/>
            </a:pPr>
            <a:r>
              <a:rPr lang="en-US"/>
              <a:t>Collections </a:t>
            </a:r>
            <a:endParaRPr/>
          </a:p>
          <a:p>
            <a:pPr indent="-283464" lvl="0" marL="365760" rtl="0" algn="l">
              <a:lnSpc>
                <a:spcPct val="100000"/>
              </a:lnSpc>
              <a:spcBef>
                <a:spcPts val="600"/>
              </a:spcBef>
              <a:spcAft>
                <a:spcPts val="0"/>
              </a:spcAft>
              <a:buSzPts val="2560"/>
              <a:buChar char="●"/>
            </a:pPr>
            <a:r>
              <a:rPr lang="en-US"/>
              <a:t>Promises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a:t>
            </a:r>
            <a:endParaRPr sz="3870"/>
          </a:p>
        </p:txBody>
      </p:sp>
      <p:sp>
        <p:nvSpPr>
          <p:cNvPr id="135" name="Google Shape;135;p18"/>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function fun1(...params) { //Rest Parameters</a:t>
            </a:r>
            <a:endParaRPr/>
          </a:p>
          <a:p>
            <a:pPr indent="0" lvl="0" marL="82296" rtl="0" algn="l">
              <a:lnSpc>
                <a:spcPct val="100000"/>
              </a:lnSpc>
              <a:spcBef>
                <a:spcPts val="600"/>
              </a:spcBef>
              <a:spcAft>
                <a:spcPts val="0"/>
              </a:spcAft>
              <a:buSzPts val="2560"/>
              <a:buNone/>
            </a:pPr>
            <a:r>
              <a:rPr lang="en-US"/>
              <a:t>  console.log(params.length); </a:t>
            </a:r>
            <a:endParaRPr/>
          </a:p>
          <a:p>
            <a:pPr indent="0" lvl="0" marL="82296" rtl="0" algn="l">
              <a:lnSpc>
                <a:spcPct val="100000"/>
              </a:lnSpc>
              <a:spcBef>
                <a:spcPts val="600"/>
              </a:spcBef>
              <a:spcAft>
                <a:spcPts val="0"/>
              </a:spcAft>
              <a:buSzPts val="2560"/>
              <a:buNone/>
            </a:pPr>
            <a:r>
              <a:rPr lang="en-US"/>
              <a:t>}  </a:t>
            </a:r>
            <a:endParaRPr/>
          </a:p>
          <a:p>
            <a:pPr indent="0" lvl="0" marL="82296" rtl="0" algn="l">
              <a:lnSpc>
                <a:spcPct val="100000"/>
              </a:lnSpc>
              <a:spcBef>
                <a:spcPts val="600"/>
              </a:spcBef>
              <a:spcAft>
                <a:spcPts val="0"/>
              </a:spcAft>
              <a:buSzPts val="2560"/>
              <a:buNone/>
            </a:pPr>
            <a:r>
              <a:rPr lang="en-US"/>
              <a:t>fun1();  </a:t>
            </a:r>
            <a:endParaRPr/>
          </a:p>
          <a:p>
            <a:pPr indent="0" lvl="0" marL="82296" rtl="0" algn="l">
              <a:lnSpc>
                <a:spcPct val="100000"/>
              </a:lnSpc>
              <a:spcBef>
                <a:spcPts val="600"/>
              </a:spcBef>
              <a:spcAft>
                <a:spcPts val="0"/>
              </a:spcAft>
              <a:buSzPts val="2560"/>
              <a:buNone/>
            </a:pPr>
            <a:r>
              <a:rPr lang="en-US"/>
              <a:t>fun1(5); </a:t>
            </a:r>
            <a:endParaRPr/>
          </a:p>
          <a:p>
            <a:pPr indent="0" lvl="0" marL="82296" rtl="0" algn="l">
              <a:lnSpc>
                <a:spcPct val="100000"/>
              </a:lnSpc>
              <a:spcBef>
                <a:spcPts val="600"/>
              </a:spcBef>
              <a:spcAft>
                <a:spcPts val="0"/>
              </a:spcAft>
              <a:buSzPts val="2560"/>
              <a:buNone/>
            </a:pPr>
            <a:r>
              <a:rPr lang="en-US"/>
              <a:t>fun1(5, 6, 7);</a:t>
            </a:r>
            <a:endParaRPr/>
          </a:p>
          <a:p>
            <a:pPr indent="0" lvl="0" marL="82296" rtl="0" algn="l">
              <a:lnSpc>
                <a:spcPct val="100000"/>
              </a:lnSpc>
              <a:spcBef>
                <a:spcPts val="600"/>
              </a:spcBef>
              <a:spcAft>
                <a:spcPts val="0"/>
              </a:spcAft>
              <a:buSzPts val="2560"/>
              <a:buNone/>
            </a:pPr>
            <a:r>
              <a:rPr b="1" lang="en-US" u="sng"/>
              <a:t>Function Constructor</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a:t>
            </a:r>
            <a:endParaRPr sz="3870"/>
          </a:p>
        </p:txBody>
      </p:sp>
      <p:sp>
        <p:nvSpPr>
          <p:cNvPr id="142" name="Google Shape;142;p19"/>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Lambda refers to anonymous functions in programming. Lambda functions are a concise mechanism to represent anonymous functions. These functions are also called as Arrow functions.  </a:t>
            </a:r>
            <a:endParaRPr/>
          </a:p>
          <a:p>
            <a:pPr indent="0" lvl="0" marL="82296" rtl="0" algn="l">
              <a:lnSpc>
                <a:spcPct val="100000"/>
              </a:lnSpc>
              <a:spcBef>
                <a:spcPts val="600"/>
              </a:spcBef>
              <a:spcAft>
                <a:spcPts val="0"/>
              </a:spcAft>
              <a:buSzPts val="2560"/>
              <a:buNone/>
            </a:pPr>
            <a:r>
              <a:rPr b="1" lang="en-US"/>
              <a:t>Lambda Function - Anatomy </a:t>
            </a:r>
            <a:endParaRPr b="1"/>
          </a:p>
          <a:p>
            <a:pPr indent="-283464" lvl="0" marL="365760" rtl="0" algn="l">
              <a:lnSpc>
                <a:spcPct val="100000"/>
              </a:lnSpc>
              <a:spcBef>
                <a:spcPts val="600"/>
              </a:spcBef>
              <a:spcAft>
                <a:spcPts val="0"/>
              </a:spcAft>
              <a:buSzPts val="2560"/>
              <a:buChar char="●"/>
            </a:pPr>
            <a:r>
              <a:rPr lang="en-US"/>
              <a:t>There are 3 parts to a Lambda function: </a:t>
            </a:r>
            <a:endParaRPr/>
          </a:p>
          <a:p>
            <a:pPr indent="-283464" lvl="0" marL="365760" rtl="0" algn="l">
              <a:lnSpc>
                <a:spcPct val="100000"/>
              </a:lnSpc>
              <a:spcBef>
                <a:spcPts val="600"/>
              </a:spcBef>
              <a:spcAft>
                <a:spcPts val="0"/>
              </a:spcAft>
              <a:buSzPts val="2560"/>
              <a:buChar char="●"/>
            </a:pPr>
            <a:r>
              <a:rPr lang="en-US">
                <a:solidFill>
                  <a:srgbClr val="FF0000"/>
                </a:solidFill>
              </a:rPr>
              <a:t>Parameters: </a:t>
            </a:r>
            <a:r>
              <a:rPr lang="en-US"/>
              <a:t>A function may optionally have parameters.  </a:t>
            </a:r>
            <a:endParaRPr/>
          </a:p>
          <a:p>
            <a:pPr indent="-283464" lvl="0" marL="365760" rtl="0" algn="l">
              <a:lnSpc>
                <a:spcPct val="100000"/>
              </a:lnSpc>
              <a:spcBef>
                <a:spcPts val="600"/>
              </a:spcBef>
              <a:spcAft>
                <a:spcPts val="0"/>
              </a:spcAft>
              <a:buSzPts val="2560"/>
              <a:buChar char="●"/>
            </a:pPr>
            <a:r>
              <a:rPr lang="en-US">
                <a:solidFill>
                  <a:srgbClr val="FF0000"/>
                </a:solidFill>
              </a:rPr>
              <a:t>The fat arrow notation/lambda notation (=&gt;): </a:t>
            </a:r>
            <a:r>
              <a:rPr lang="en-US"/>
              <a:t>It is also called as the goes to operator.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a:t>
            </a:r>
            <a:endParaRPr sz="3870"/>
          </a:p>
        </p:txBody>
      </p:sp>
      <p:sp>
        <p:nvSpPr>
          <p:cNvPr id="149" name="Google Shape;149;p20"/>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solidFill>
                  <a:srgbClr val="FF0000"/>
                </a:solidFill>
              </a:rPr>
              <a:t>Statements</a:t>
            </a:r>
            <a:r>
              <a:rPr lang="en-US"/>
              <a:t>: Represents the function’s instruction set  </a:t>
            </a:r>
            <a:endParaRPr/>
          </a:p>
          <a:p>
            <a:pPr indent="-283464" lvl="0" marL="365760" rtl="0" algn="l">
              <a:lnSpc>
                <a:spcPct val="100000"/>
              </a:lnSpc>
              <a:spcBef>
                <a:spcPts val="600"/>
              </a:spcBef>
              <a:spcAft>
                <a:spcPts val="0"/>
              </a:spcAft>
              <a:buSzPts val="2560"/>
              <a:buChar char="●"/>
            </a:pPr>
            <a:r>
              <a:rPr lang="en-US"/>
              <a:t>Tip: By convention, the use of a single letter parameter is encouraged for a compact and precise function declaration.  </a:t>
            </a:r>
            <a:endParaRPr/>
          </a:p>
          <a:p>
            <a:pPr indent="-283464" lvl="0" marL="365760" rtl="0" algn="l">
              <a:lnSpc>
                <a:spcPct val="100000"/>
              </a:lnSpc>
              <a:spcBef>
                <a:spcPts val="600"/>
              </a:spcBef>
              <a:spcAft>
                <a:spcPts val="0"/>
              </a:spcAft>
              <a:buSzPts val="2560"/>
              <a:buChar char="●"/>
            </a:pPr>
            <a:r>
              <a:rPr lang="en-US"/>
              <a:t>Lambda Expression It is an anonymous function expression that points to a single line of code. Following is the syntax for the same. </a:t>
            </a:r>
            <a:endParaRPr/>
          </a:p>
          <a:p>
            <a:pPr indent="-283464" lvl="0" marL="365760" rtl="0" algn="l">
              <a:lnSpc>
                <a:spcPct val="100000"/>
              </a:lnSpc>
              <a:spcBef>
                <a:spcPts val="600"/>
              </a:spcBef>
              <a:spcAft>
                <a:spcPts val="0"/>
              </a:spcAft>
              <a:buSzPts val="2560"/>
              <a:buChar char="●"/>
            </a:pPr>
            <a:r>
              <a:rPr lang="en-US"/>
              <a:t>( [param1, parma2,…param n] )=&gt;{statement;}</a:t>
            </a:r>
            <a:endParaRPr b="1"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 Collections</a:t>
            </a:r>
            <a:endParaRPr sz="3870"/>
          </a:p>
        </p:txBody>
      </p:sp>
      <p:sp>
        <p:nvSpPr>
          <p:cNvPr id="155" name="Google Shape;155;p21"/>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ES6 introduces two new data structures: Maps and Sets. </a:t>
            </a:r>
            <a:endParaRPr/>
          </a:p>
          <a:p>
            <a:pPr indent="-283464" lvl="0" marL="365760" rtl="0" algn="l">
              <a:lnSpc>
                <a:spcPct val="100000"/>
              </a:lnSpc>
              <a:spcBef>
                <a:spcPts val="600"/>
              </a:spcBef>
              <a:spcAft>
                <a:spcPts val="0"/>
              </a:spcAft>
              <a:buSzPts val="2560"/>
              <a:buChar char="●"/>
            </a:pPr>
            <a:r>
              <a:rPr lang="en-US">
                <a:solidFill>
                  <a:srgbClr val="FF0000"/>
                </a:solidFill>
              </a:rPr>
              <a:t>Maps</a:t>
            </a:r>
            <a:r>
              <a:rPr lang="en-US"/>
              <a:t>: This data structure enables mapping a key to a value. </a:t>
            </a:r>
            <a:endParaRPr/>
          </a:p>
          <a:p>
            <a:pPr indent="-283464" lvl="0" marL="365760" rtl="0" algn="l">
              <a:lnSpc>
                <a:spcPct val="100000"/>
              </a:lnSpc>
              <a:spcBef>
                <a:spcPts val="600"/>
              </a:spcBef>
              <a:spcAft>
                <a:spcPts val="0"/>
              </a:spcAft>
              <a:buSzPts val="2560"/>
              <a:buChar char="●"/>
            </a:pPr>
            <a:r>
              <a:rPr lang="en-US">
                <a:solidFill>
                  <a:srgbClr val="FF0000"/>
                </a:solidFill>
              </a:rPr>
              <a:t>Sets</a:t>
            </a:r>
            <a:r>
              <a:rPr lang="en-US"/>
              <a:t>: Sets are similar to arrays. However, sets do not encourage duplicates.</a:t>
            </a:r>
            <a:endParaRPr b="1" u="sng"/>
          </a:p>
        </p:txBody>
      </p:sp>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