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embeddedFontLs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chaijs.com/" TargetMode="External"/><Relationship Id="rId4" Type="http://schemas.openxmlformats.org/officeDocument/2006/relationships/hyperlink" Target="http://www.slideshare.net/domenicdenicola/callbacks-promises-and-coroutines-oh-my-the-evolution-of-asynchronicity-in-javascrip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npmjs.org/" TargetMode="Externa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hyperlink" Target="https://www.chaijs.com/chai.js" TargetMode="External"/><Relationship Id="rId5" Type="http://schemas.openxmlformats.org/officeDocument/2006/relationships/hyperlink" Target="https://github.com/chaijs/chai/tags" TargetMode="External"/><Relationship Id="rId6"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chaijs.com/api/asser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chaijs.com/api/bdd"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Chai</a:t>
            </a: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rPr lang="en-US"/>
              <a:t>Official Website: https://www.chaijs.com/</a:t>
            </a:r>
            <a:endParaRPr/>
          </a:p>
        </p:txBody>
      </p:sp>
      <p:pic>
        <p:nvPicPr>
          <p:cNvPr id="86" name="Google Shape;86;p13"/>
          <p:cNvPicPr preferRelativeResize="0"/>
          <p:nvPr/>
        </p:nvPicPr>
        <p:blipFill>
          <a:blip r:embed="rId3">
            <a:alphaModFix/>
          </a:blip>
          <a:stretch>
            <a:fillRect/>
          </a:stretch>
        </p:blipFill>
        <p:spPr>
          <a:xfrm>
            <a:off x="3056350" y="2421125"/>
            <a:ext cx="871775" cy="847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2"/>
          <p:cNvSpPr txBox="1"/>
          <p:nvPr>
            <p:ph type="ctrTitle"/>
          </p:nvPr>
        </p:nvSpPr>
        <p:spPr>
          <a:xfrm>
            <a:off x="228600" y="304800"/>
            <a:ext cx="77724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Assertion styles</a:t>
            </a:r>
            <a:endParaRPr/>
          </a:p>
        </p:txBody>
      </p:sp>
      <p:sp>
        <p:nvSpPr>
          <p:cNvPr id="219" name="Google Shape;219;p22"/>
          <p:cNvSpPr txBox="1"/>
          <p:nvPr>
            <p:ph idx="1" type="subTitle"/>
          </p:nvPr>
        </p:nvSpPr>
        <p:spPr>
          <a:xfrm>
            <a:off x="87640" y="1173975"/>
            <a:ext cx="8839200" cy="51816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888888"/>
              </a:buClr>
              <a:buSzPts val="1679"/>
              <a:buNone/>
            </a:pPr>
            <a:r>
              <a:rPr lang="en-US" sz="1679"/>
              <a:t>Given that err should be null or undefined, err.should.not.exist is not a valid statement as undefinedand null haven’t been extended with a should chain starter. As such, the appropriate few assertions for this scenario are as follows:</a:t>
            </a:r>
            <a:endParaRPr/>
          </a:p>
          <a:p>
            <a:pPr indent="0" lvl="0" marL="0" rtl="0" algn="l">
              <a:lnSpc>
                <a:spcPct val="80000"/>
              </a:lnSpc>
              <a:spcBef>
                <a:spcPts val="336"/>
              </a:spcBef>
              <a:spcAft>
                <a:spcPts val="0"/>
              </a:spcAft>
              <a:buClr>
                <a:srgbClr val="888888"/>
              </a:buClr>
              <a:buSzPts val="1680"/>
              <a:buNone/>
            </a:pPr>
            <a:r>
              <a:t/>
            </a:r>
            <a:endParaRPr sz="1679"/>
          </a:p>
          <a:p>
            <a:pPr indent="0" lvl="0" marL="0" rtl="0" algn="l">
              <a:lnSpc>
                <a:spcPct val="80000"/>
              </a:lnSpc>
              <a:spcBef>
                <a:spcPts val="336"/>
              </a:spcBef>
              <a:spcAft>
                <a:spcPts val="0"/>
              </a:spcAft>
              <a:buClr>
                <a:srgbClr val="888888"/>
              </a:buClr>
              <a:buSzPts val="1680"/>
              <a:buNone/>
            </a:pPr>
            <a:r>
              <a:t/>
            </a:r>
            <a:endParaRPr sz="1679"/>
          </a:p>
          <a:p>
            <a:pPr indent="0" lvl="0" marL="0" rtl="0" algn="l">
              <a:lnSpc>
                <a:spcPct val="80000"/>
              </a:lnSpc>
              <a:spcBef>
                <a:spcPts val="336"/>
              </a:spcBef>
              <a:spcAft>
                <a:spcPts val="0"/>
              </a:spcAft>
              <a:buClr>
                <a:srgbClr val="888888"/>
              </a:buClr>
              <a:buSzPts val="1680"/>
              <a:buNone/>
            </a:pPr>
            <a:r>
              <a:t/>
            </a:r>
            <a:endParaRPr sz="1679"/>
          </a:p>
          <a:p>
            <a:pPr indent="0" lvl="0" marL="0" rtl="0" algn="l">
              <a:lnSpc>
                <a:spcPct val="80000"/>
              </a:lnSpc>
              <a:spcBef>
                <a:spcPts val="336"/>
              </a:spcBef>
              <a:spcAft>
                <a:spcPts val="0"/>
              </a:spcAft>
              <a:buClr>
                <a:srgbClr val="888888"/>
              </a:buClr>
              <a:buSzPts val="1680"/>
              <a:buNone/>
            </a:pPr>
            <a:r>
              <a:t/>
            </a:r>
            <a:endParaRPr sz="1679"/>
          </a:p>
          <a:p>
            <a:pPr indent="0" lvl="0" marL="0" rtl="0" algn="l">
              <a:lnSpc>
                <a:spcPct val="80000"/>
              </a:lnSpc>
              <a:spcBef>
                <a:spcPts val="336"/>
              </a:spcBef>
              <a:spcAft>
                <a:spcPts val="0"/>
              </a:spcAft>
              <a:buClr>
                <a:srgbClr val="888888"/>
              </a:buClr>
              <a:buSzPts val="1680"/>
              <a:buNone/>
            </a:pPr>
            <a:r>
              <a:t/>
            </a:r>
            <a:endParaRPr sz="1679"/>
          </a:p>
          <a:p>
            <a:pPr indent="0" lvl="0" marL="0" rtl="0" algn="l">
              <a:lnSpc>
                <a:spcPct val="80000"/>
              </a:lnSpc>
              <a:spcBef>
                <a:spcPts val="336"/>
              </a:spcBef>
              <a:spcAft>
                <a:spcPts val="0"/>
              </a:spcAft>
              <a:buClr>
                <a:srgbClr val="888888"/>
              </a:buClr>
              <a:buSzPts val="1680"/>
              <a:buNone/>
            </a:pPr>
            <a:r>
              <a:t/>
            </a:r>
            <a:endParaRPr sz="1679"/>
          </a:p>
          <a:p>
            <a:pPr indent="0" lvl="0" marL="0" rtl="0" algn="l">
              <a:lnSpc>
                <a:spcPct val="80000"/>
              </a:lnSpc>
              <a:spcBef>
                <a:spcPts val="336"/>
              </a:spcBef>
              <a:spcAft>
                <a:spcPts val="0"/>
              </a:spcAft>
              <a:buClr>
                <a:srgbClr val="888888"/>
              </a:buClr>
              <a:buSzPts val="1680"/>
              <a:buNone/>
            </a:pPr>
            <a:r>
              <a:t/>
            </a:r>
            <a:endParaRPr sz="1679"/>
          </a:p>
          <a:p>
            <a:pPr indent="0" lvl="0" marL="0" rtl="0" algn="l">
              <a:lnSpc>
                <a:spcPct val="80000"/>
              </a:lnSpc>
              <a:spcBef>
                <a:spcPts val="336"/>
              </a:spcBef>
              <a:spcAft>
                <a:spcPts val="0"/>
              </a:spcAft>
              <a:buClr>
                <a:srgbClr val="888888"/>
              </a:buClr>
              <a:buSzPts val="1680"/>
              <a:buNone/>
            </a:pPr>
            <a:r>
              <a:t/>
            </a:r>
            <a:endParaRPr sz="1679"/>
          </a:p>
          <a:p>
            <a:pPr indent="0" lvl="0" marL="0" rtl="0" algn="l">
              <a:lnSpc>
                <a:spcPct val="80000"/>
              </a:lnSpc>
              <a:spcBef>
                <a:spcPts val="336"/>
              </a:spcBef>
              <a:spcAft>
                <a:spcPts val="0"/>
              </a:spcAft>
              <a:buClr>
                <a:srgbClr val="888888"/>
              </a:buClr>
              <a:buSzPts val="1679"/>
              <a:buNone/>
            </a:pPr>
            <a:r>
              <a:rPr lang="en-US" sz="1679"/>
              <a:t>Provided you assigned should to a var, you have access to several quick helpers to keep you out of trouble when using should.</a:t>
            </a:r>
            <a:endParaRPr/>
          </a:p>
          <a:p>
            <a:pPr indent="0" lvl="0" marL="0" rtl="0" algn="l">
              <a:lnSpc>
                <a:spcPct val="80000"/>
              </a:lnSpc>
              <a:spcBef>
                <a:spcPts val="336"/>
              </a:spcBef>
              <a:spcAft>
                <a:spcPts val="0"/>
              </a:spcAft>
              <a:buClr>
                <a:srgbClr val="888888"/>
              </a:buClr>
              <a:buSzPts val="1679"/>
              <a:buNone/>
            </a:pPr>
            <a:r>
              <a:rPr lang="en-US" sz="1679"/>
              <a:t>should.exist</a:t>
            </a:r>
            <a:endParaRPr sz="1679"/>
          </a:p>
          <a:p>
            <a:pPr indent="0" lvl="0" marL="0" rtl="0" algn="l">
              <a:lnSpc>
                <a:spcPct val="80000"/>
              </a:lnSpc>
              <a:spcBef>
                <a:spcPts val="336"/>
              </a:spcBef>
              <a:spcAft>
                <a:spcPts val="0"/>
              </a:spcAft>
              <a:buClr>
                <a:srgbClr val="888888"/>
              </a:buClr>
              <a:buSzPts val="1679"/>
              <a:buNone/>
            </a:pPr>
            <a:r>
              <a:rPr lang="en-US" sz="1679"/>
              <a:t>should.not.exist</a:t>
            </a:r>
            <a:endParaRPr sz="1679"/>
          </a:p>
          <a:p>
            <a:pPr indent="0" lvl="0" marL="0" rtl="0" algn="l">
              <a:lnSpc>
                <a:spcPct val="80000"/>
              </a:lnSpc>
              <a:spcBef>
                <a:spcPts val="336"/>
              </a:spcBef>
              <a:spcAft>
                <a:spcPts val="0"/>
              </a:spcAft>
              <a:buClr>
                <a:srgbClr val="888888"/>
              </a:buClr>
              <a:buSzPts val="1679"/>
              <a:buNone/>
            </a:pPr>
            <a:r>
              <a:rPr lang="en-US" sz="1679"/>
              <a:t>should.equal</a:t>
            </a:r>
            <a:endParaRPr sz="1679"/>
          </a:p>
          <a:p>
            <a:pPr indent="0" lvl="0" marL="0" rtl="0" algn="l">
              <a:lnSpc>
                <a:spcPct val="80000"/>
              </a:lnSpc>
              <a:spcBef>
                <a:spcPts val="336"/>
              </a:spcBef>
              <a:spcAft>
                <a:spcPts val="0"/>
              </a:spcAft>
              <a:buClr>
                <a:srgbClr val="888888"/>
              </a:buClr>
              <a:buSzPts val="1679"/>
              <a:buNone/>
            </a:pPr>
            <a:r>
              <a:rPr lang="en-US" sz="1679"/>
              <a:t>should.not.equal</a:t>
            </a:r>
            <a:endParaRPr sz="1679"/>
          </a:p>
          <a:p>
            <a:pPr indent="0" lvl="0" marL="0" rtl="0" algn="l">
              <a:lnSpc>
                <a:spcPct val="80000"/>
              </a:lnSpc>
              <a:spcBef>
                <a:spcPts val="336"/>
              </a:spcBef>
              <a:spcAft>
                <a:spcPts val="0"/>
              </a:spcAft>
              <a:buClr>
                <a:srgbClr val="888888"/>
              </a:buClr>
              <a:buSzPts val="1679"/>
              <a:buNone/>
            </a:pPr>
            <a:r>
              <a:rPr lang="en-US" sz="1679"/>
              <a:t>should.Throw</a:t>
            </a:r>
            <a:endParaRPr sz="1679"/>
          </a:p>
          <a:p>
            <a:pPr indent="0" lvl="0" marL="0" rtl="0" algn="l">
              <a:lnSpc>
                <a:spcPct val="80000"/>
              </a:lnSpc>
              <a:spcBef>
                <a:spcPts val="336"/>
              </a:spcBef>
              <a:spcAft>
                <a:spcPts val="0"/>
              </a:spcAft>
              <a:buClr>
                <a:srgbClr val="888888"/>
              </a:buClr>
              <a:buSzPts val="1679"/>
              <a:buNone/>
            </a:pPr>
            <a:r>
              <a:rPr lang="en-US" sz="1679"/>
              <a:t>should.not.Throw</a:t>
            </a:r>
            <a:endParaRPr sz="1679"/>
          </a:p>
          <a:p>
            <a:pPr indent="0" lvl="0" marL="0" rtl="0" algn="l">
              <a:lnSpc>
                <a:spcPct val="80000"/>
              </a:lnSpc>
              <a:spcBef>
                <a:spcPts val="336"/>
              </a:spcBef>
              <a:spcAft>
                <a:spcPts val="0"/>
              </a:spcAft>
              <a:buClr>
                <a:srgbClr val="888888"/>
              </a:buClr>
              <a:buSzPts val="1680"/>
              <a:buNone/>
            </a:pPr>
            <a:r>
              <a:t/>
            </a:r>
            <a:endParaRPr sz="1679"/>
          </a:p>
        </p:txBody>
      </p:sp>
      <p:sp>
        <p:nvSpPr>
          <p:cNvPr id="220" name="Google Shape;220;p22"/>
          <p:cNvSpPr/>
          <p:nvPr/>
        </p:nvSpPr>
        <p:spPr>
          <a:xfrm>
            <a:off x="0" y="-2586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21" name="Google Shape;221;p22"/>
          <p:cNvSpPr/>
          <p:nvPr/>
        </p:nvSpPr>
        <p:spPr>
          <a:xfrm>
            <a:off x="152400" y="-1062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22" name="Google Shape;222;p22"/>
          <p:cNvSpPr/>
          <p:nvPr/>
        </p:nvSpPr>
        <p:spPr>
          <a:xfrm>
            <a:off x="0" y="-2586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23" name="Google Shape;223;p22"/>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24" name="Google Shape;224;p22"/>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25" name="Google Shape;225;p22"/>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26" name="Google Shape;226;p22"/>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27" name="Google Shape;227;p22"/>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28" name="Google Shape;228;p22"/>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29" name="Google Shape;229;p22"/>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30" name="Google Shape;230;p22"/>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31" name="Google Shape;231;p22"/>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232" name="Google Shape;232;p22"/>
          <p:cNvPicPr preferRelativeResize="0"/>
          <p:nvPr/>
        </p:nvPicPr>
        <p:blipFill rotWithShape="1">
          <a:blip r:embed="rId3">
            <a:alphaModFix/>
          </a:blip>
          <a:srcRect b="0" l="0" r="0" t="0"/>
          <a:stretch/>
        </p:blipFill>
        <p:spPr>
          <a:xfrm>
            <a:off x="381000" y="2362200"/>
            <a:ext cx="3429000" cy="1371600"/>
          </a:xfrm>
          <a:prstGeom prst="rect">
            <a:avLst/>
          </a:prstGeom>
          <a:noFill/>
          <a:ln>
            <a:noFill/>
          </a:ln>
        </p:spPr>
      </p:pic>
      <p:sp>
        <p:nvSpPr>
          <p:cNvPr id="233" name="Google Shape;233;p22"/>
          <p:cNvSpPr/>
          <p:nvPr/>
        </p:nvSpPr>
        <p:spPr>
          <a:xfrm>
            <a:off x="0" y="-30087"/>
            <a:ext cx="65" cy="517374"/>
          </a:xfrm>
          <a:prstGeom prst="rect">
            <a:avLst/>
          </a:prstGeom>
          <a:solidFill>
            <a:srgbClr val="FFFFFF"/>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3"/>
          <p:cNvSpPr txBox="1"/>
          <p:nvPr>
            <p:ph type="ctrTitle"/>
          </p:nvPr>
        </p:nvSpPr>
        <p:spPr>
          <a:xfrm>
            <a:off x="228600" y="304800"/>
            <a:ext cx="77724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Assertion styles</a:t>
            </a:r>
            <a:endParaRPr/>
          </a:p>
        </p:txBody>
      </p:sp>
      <p:sp>
        <p:nvSpPr>
          <p:cNvPr id="239" name="Google Shape;239;p23"/>
          <p:cNvSpPr txBox="1"/>
          <p:nvPr>
            <p:ph idx="1" type="subTitle"/>
          </p:nvPr>
        </p:nvSpPr>
        <p:spPr>
          <a:xfrm>
            <a:off x="152465" y="15240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b="1" lang="en-US" sz="2400"/>
              <a:t>Using Should in ES2015</a:t>
            </a:r>
            <a:endParaRPr/>
          </a:p>
          <a:p>
            <a:pPr indent="0" lvl="0" marL="0" rtl="0" algn="l">
              <a:spcBef>
                <a:spcPts val="480"/>
              </a:spcBef>
              <a:spcAft>
                <a:spcPts val="0"/>
              </a:spcAft>
              <a:buClr>
                <a:srgbClr val="888888"/>
              </a:buClr>
              <a:buSzPts val="2400"/>
              <a:buNone/>
            </a:pPr>
            <a:r>
              <a:rPr lang="en-US" sz="2400"/>
              <a:t>It isn’t possible to chain a function call from an ES2015 import statement – it has to go on its own line, which looks a little verbose:</a:t>
            </a:r>
            <a:endParaRPr/>
          </a:p>
          <a:p>
            <a:pPr indent="0" lvl="0" marL="0" rtl="0" algn="l">
              <a:spcBef>
                <a:spcPts val="480"/>
              </a:spcBef>
              <a:spcAft>
                <a:spcPts val="0"/>
              </a:spcAft>
              <a:buClr>
                <a:srgbClr val="888888"/>
              </a:buClr>
              <a:buSzPts val="2400"/>
              <a:buNone/>
            </a:pPr>
            <a:r>
              <a:t/>
            </a:r>
            <a:endParaRPr sz="2400"/>
          </a:p>
        </p:txBody>
      </p:sp>
      <p:sp>
        <p:nvSpPr>
          <p:cNvPr id="240" name="Google Shape;240;p23"/>
          <p:cNvSpPr/>
          <p:nvPr/>
        </p:nvSpPr>
        <p:spPr>
          <a:xfrm>
            <a:off x="0" y="-2586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41" name="Google Shape;241;p23"/>
          <p:cNvSpPr/>
          <p:nvPr/>
        </p:nvSpPr>
        <p:spPr>
          <a:xfrm>
            <a:off x="152400" y="-1062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42" name="Google Shape;242;p23"/>
          <p:cNvSpPr/>
          <p:nvPr/>
        </p:nvSpPr>
        <p:spPr>
          <a:xfrm>
            <a:off x="0" y="-2586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43" name="Google Shape;243;p23"/>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44" name="Google Shape;244;p23"/>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45" name="Google Shape;245;p23"/>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46" name="Google Shape;246;p23"/>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47" name="Google Shape;247;p23"/>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48" name="Google Shape;248;p23"/>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49" name="Google Shape;249;p23"/>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50" name="Google Shape;250;p23"/>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51" name="Google Shape;251;p23"/>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52" name="Google Shape;252;p23"/>
          <p:cNvSpPr/>
          <p:nvPr/>
        </p:nvSpPr>
        <p:spPr>
          <a:xfrm>
            <a:off x="0" y="-30087"/>
            <a:ext cx="65" cy="517374"/>
          </a:xfrm>
          <a:prstGeom prst="rect">
            <a:avLst/>
          </a:prstGeom>
          <a:solidFill>
            <a:srgbClr val="FFFFFF"/>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253" name="Google Shape;253;p23"/>
          <p:cNvPicPr preferRelativeResize="0"/>
          <p:nvPr/>
        </p:nvPicPr>
        <p:blipFill rotWithShape="1">
          <a:blip r:embed="rId3">
            <a:alphaModFix/>
          </a:blip>
          <a:srcRect b="0" l="0" r="0" t="0"/>
          <a:stretch/>
        </p:blipFill>
        <p:spPr>
          <a:xfrm>
            <a:off x="304800" y="3106017"/>
            <a:ext cx="2743200" cy="703983"/>
          </a:xfrm>
          <a:prstGeom prst="rect">
            <a:avLst/>
          </a:prstGeom>
          <a:noFill/>
          <a:ln>
            <a:noFill/>
          </a:ln>
        </p:spPr>
      </p:pic>
      <p:sp>
        <p:nvSpPr>
          <p:cNvPr id="254" name="Google Shape;254;p23"/>
          <p:cNvSpPr/>
          <p:nvPr/>
        </p:nvSpPr>
        <p:spPr>
          <a:xfrm>
            <a:off x="304800" y="3962400"/>
            <a:ext cx="6400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a cleaner look, you can do this instead:</a:t>
            </a:r>
            <a:endParaRPr sz="1800">
              <a:solidFill>
                <a:schemeClr val="dk1"/>
              </a:solidFill>
              <a:latin typeface="Calibri"/>
              <a:ea typeface="Calibri"/>
              <a:cs typeface="Calibri"/>
              <a:sym typeface="Calibri"/>
            </a:endParaRPr>
          </a:p>
        </p:txBody>
      </p:sp>
      <p:pic>
        <p:nvPicPr>
          <p:cNvPr id="255" name="Google Shape;255;p23"/>
          <p:cNvPicPr preferRelativeResize="0"/>
          <p:nvPr/>
        </p:nvPicPr>
        <p:blipFill rotWithShape="1">
          <a:blip r:embed="rId4">
            <a:alphaModFix/>
          </a:blip>
          <a:srcRect b="0" l="0" r="0" t="0"/>
          <a:stretch/>
        </p:blipFill>
        <p:spPr>
          <a:xfrm>
            <a:off x="523874" y="4544290"/>
            <a:ext cx="3057525" cy="63730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24"/>
          <p:cNvSpPr txBox="1"/>
          <p:nvPr>
            <p:ph type="ctrTitle"/>
          </p:nvPr>
        </p:nvSpPr>
        <p:spPr>
          <a:xfrm>
            <a:off x="228600" y="304800"/>
            <a:ext cx="77724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Assertion styles</a:t>
            </a:r>
            <a:endParaRPr/>
          </a:p>
        </p:txBody>
      </p:sp>
      <p:sp>
        <p:nvSpPr>
          <p:cNvPr id="261" name="Google Shape;261;p24"/>
          <p:cNvSpPr txBox="1"/>
          <p:nvPr>
            <p:ph idx="1" type="subTitle"/>
          </p:nvPr>
        </p:nvSpPr>
        <p:spPr>
          <a:xfrm>
            <a:off x="152465" y="15240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b="1" lang="en-US" sz="2400"/>
              <a:t>Configuration</a:t>
            </a:r>
            <a:endParaRPr/>
          </a:p>
          <a:p>
            <a:pPr indent="0" lvl="0" marL="0" rtl="0" algn="l">
              <a:spcBef>
                <a:spcPts val="480"/>
              </a:spcBef>
              <a:spcAft>
                <a:spcPts val="0"/>
              </a:spcAft>
              <a:buClr>
                <a:srgbClr val="888888"/>
              </a:buClr>
              <a:buSzPts val="2400"/>
              <a:buNone/>
            </a:pPr>
            <a:r>
              <a:rPr b="1" lang="en-US" sz="2400"/>
              <a:t>config.includeStack</a:t>
            </a:r>
            <a:endParaRPr b="1" sz="2400"/>
          </a:p>
          <a:p>
            <a:pPr indent="0" lvl="0" marL="0" rtl="0" algn="l">
              <a:spcBef>
                <a:spcPts val="480"/>
              </a:spcBef>
              <a:spcAft>
                <a:spcPts val="0"/>
              </a:spcAft>
              <a:buClr>
                <a:srgbClr val="888888"/>
              </a:buClr>
              <a:buSzPts val="2400"/>
              <a:buNone/>
            </a:pPr>
            <a:r>
              <a:rPr b="1" lang="en-US" sz="2400"/>
              <a:t>@param</a:t>
            </a:r>
            <a:r>
              <a:rPr lang="en-US" sz="2400"/>
              <a:t> </a:t>
            </a:r>
            <a:r>
              <a:rPr b="1" i="1" lang="en-US" sz="2400"/>
              <a:t>{Boolean}</a:t>
            </a:r>
            <a:endParaRPr sz="2400"/>
          </a:p>
          <a:p>
            <a:pPr indent="0" lvl="0" marL="0" rtl="0" algn="l">
              <a:spcBef>
                <a:spcPts val="480"/>
              </a:spcBef>
              <a:spcAft>
                <a:spcPts val="0"/>
              </a:spcAft>
              <a:buClr>
                <a:srgbClr val="888888"/>
              </a:buClr>
              <a:buSzPts val="2400"/>
              <a:buNone/>
            </a:pPr>
            <a:r>
              <a:rPr b="1" lang="en-US" sz="2400"/>
              <a:t>@default</a:t>
            </a:r>
            <a:r>
              <a:rPr lang="en-US" sz="2400"/>
              <a:t> false</a:t>
            </a:r>
            <a:endParaRPr/>
          </a:p>
          <a:p>
            <a:pPr indent="0" lvl="0" marL="0" rtl="0" algn="l">
              <a:spcBef>
                <a:spcPts val="480"/>
              </a:spcBef>
              <a:spcAft>
                <a:spcPts val="0"/>
              </a:spcAft>
              <a:buClr>
                <a:srgbClr val="888888"/>
              </a:buClr>
              <a:buSzPts val="2400"/>
              <a:buNone/>
            </a:pPr>
            <a:r>
              <a:rPr lang="en-US" sz="2400"/>
              <a:t>User configurable property, influences whether stack trace is included in Assertion error message. Default of false suppresses stack trace in the error message.</a:t>
            </a:r>
            <a:endParaRPr/>
          </a:p>
          <a:p>
            <a:pPr indent="0" lvl="0" marL="0" rtl="0" algn="l">
              <a:spcBef>
                <a:spcPts val="480"/>
              </a:spcBef>
              <a:spcAft>
                <a:spcPts val="0"/>
              </a:spcAft>
              <a:buClr>
                <a:srgbClr val="888888"/>
              </a:buClr>
              <a:buSzPts val="2400"/>
              <a:buNone/>
            </a:pPr>
            <a:r>
              <a:t/>
            </a:r>
            <a:endParaRPr sz="2400"/>
          </a:p>
        </p:txBody>
      </p:sp>
      <p:sp>
        <p:nvSpPr>
          <p:cNvPr id="262" name="Google Shape;262;p24"/>
          <p:cNvSpPr/>
          <p:nvPr/>
        </p:nvSpPr>
        <p:spPr>
          <a:xfrm>
            <a:off x="0" y="-2586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63" name="Google Shape;263;p24"/>
          <p:cNvSpPr/>
          <p:nvPr/>
        </p:nvSpPr>
        <p:spPr>
          <a:xfrm>
            <a:off x="152400" y="-1062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64" name="Google Shape;264;p24"/>
          <p:cNvSpPr/>
          <p:nvPr/>
        </p:nvSpPr>
        <p:spPr>
          <a:xfrm>
            <a:off x="0" y="-2586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65" name="Google Shape;265;p24"/>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66" name="Google Shape;266;p24"/>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67" name="Google Shape;267;p24"/>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68" name="Google Shape;268;p24"/>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69" name="Google Shape;269;p24"/>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70" name="Google Shape;270;p24"/>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71" name="Google Shape;271;p24"/>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72" name="Google Shape;272;p24"/>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73" name="Google Shape;273;p24"/>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74" name="Google Shape;274;p24"/>
          <p:cNvSpPr/>
          <p:nvPr/>
        </p:nvSpPr>
        <p:spPr>
          <a:xfrm>
            <a:off x="0" y="-30087"/>
            <a:ext cx="65" cy="517374"/>
          </a:xfrm>
          <a:prstGeom prst="rect">
            <a:avLst/>
          </a:prstGeom>
          <a:solidFill>
            <a:srgbClr val="FFFFFF"/>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275" name="Google Shape;275;p24"/>
          <p:cNvPicPr preferRelativeResize="0"/>
          <p:nvPr/>
        </p:nvPicPr>
        <p:blipFill rotWithShape="1">
          <a:blip r:embed="rId3">
            <a:alphaModFix/>
          </a:blip>
          <a:srcRect b="0" l="0" r="0" t="0"/>
          <a:stretch/>
        </p:blipFill>
        <p:spPr>
          <a:xfrm>
            <a:off x="152465" y="4419600"/>
            <a:ext cx="4488808" cy="609600"/>
          </a:xfrm>
          <a:prstGeom prst="rect">
            <a:avLst/>
          </a:prstGeom>
          <a:noFill/>
          <a:ln>
            <a:noFill/>
          </a:ln>
        </p:spPr>
      </p:pic>
      <p:sp>
        <p:nvSpPr>
          <p:cNvPr id="276" name="Google Shape;276;p24"/>
          <p:cNvSpPr/>
          <p:nvPr/>
        </p:nvSpPr>
        <p:spPr>
          <a:xfrm>
            <a:off x="173247" y="5486400"/>
            <a:ext cx="8077200" cy="1086760"/>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rgbClr val="30759C"/>
              </a:buClr>
              <a:buSzPts val="1500"/>
              <a:buFont typeface="Lato"/>
              <a:buNone/>
            </a:pPr>
            <a:r>
              <a:rPr b="1" i="0" lang="en-US" sz="1500" u="none" cap="none" strike="noStrike">
                <a:solidFill>
                  <a:srgbClr val="30759C"/>
                </a:solidFill>
                <a:latin typeface="Lato"/>
                <a:ea typeface="Lato"/>
                <a:cs typeface="Lato"/>
                <a:sym typeface="Lato"/>
              </a:rPr>
              <a:t>config.showDiff</a:t>
            </a:r>
            <a:endParaRPr b="1" i="0" sz="1500" u="none" cap="none" strike="noStrike">
              <a:solidFill>
                <a:srgbClr val="30759C"/>
              </a:solidFill>
              <a:latin typeface="Lato"/>
              <a:ea typeface="Lato"/>
              <a:cs typeface="Lato"/>
              <a:sym typeface="Lato"/>
            </a:endParaRPr>
          </a:p>
          <a:p>
            <a:pPr indent="-63500" lvl="0" marL="0" marR="0" rtl="0" algn="l">
              <a:lnSpc>
                <a:spcPct val="10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@param</a:t>
            </a:r>
            <a:r>
              <a:rPr b="0" i="0" lang="en-US" sz="1000" u="none" cap="none" strike="noStrike">
                <a:solidFill>
                  <a:srgbClr val="000000"/>
                </a:solidFill>
                <a:latin typeface="Arial"/>
                <a:ea typeface="Arial"/>
                <a:cs typeface="Arial"/>
                <a:sym typeface="Arial"/>
              </a:rPr>
              <a:t> </a:t>
            </a:r>
            <a:r>
              <a:rPr b="1" i="1" lang="en-US" sz="1000" u="none" cap="none" strike="noStrike">
                <a:solidFill>
                  <a:srgbClr val="000000"/>
                </a:solidFill>
                <a:latin typeface="Arial"/>
                <a:ea typeface="Arial"/>
                <a:cs typeface="Arial"/>
                <a:sym typeface="Arial"/>
              </a:rPr>
              <a:t>{Boolean}</a:t>
            </a:r>
            <a:endParaRPr b="0" i="0" sz="1000" u="none" cap="none" strike="noStrike">
              <a:solidFill>
                <a:srgbClr val="000000"/>
              </a:solidFill>
              <a:latin typeface="Arial"/>
              <a:ea typeface="Arial"/>
              <a:cs typeface="Arial"/>
              <a:sym typeface="Arial"/>
            </a:endParaRPr>
          </a:p>
          <a:p>
            <a:pPr indent="-63500" lvl="0" marL="0" marR="0" rtl="0" algn="l">
              <a:lnSpc>
                <a:spcPct val="10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@default</a:t>
            </a:r>
            <a:r>
              <a:rPr b="0" i="0" lang="en-US" sz="1000" u="none" cap="none" strike="noStrike">
                <a:solidFill>
                  <a:srgbClr val="000000"/>
                </a:solidFill>
                <a:latin typeface="Arial"/>
                <a:ea typeface="Arial"/>
                <a:cs typeface="Arial"/>
                <a:sym typeface="Arial"/>
              </a:rPr>
              <a:t> </a:t>
            </a:r>
            <a:r>
              <a:rPr b="0" i="0" lang="en-US" sz="900" u="none" cap="none" strike="noStrike">
                <a:solidFill>
                  <a:srgbClr val="333333"/>
                </a:solidFill>
                <a:latin typeface="Arial"/>
                <a:ea typeface="Arial"/>
                <a:cs typeface="Arial"/>
                <a:sym typeface="Arial"/>
              </a:rPr>
              <a:t>true</a:t>
            </a:r>
            <a:endParaRPr b="0" i="0" sz="1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Lato"/>
              <a:buNone/>
            </a:pPr>
            <a:r>
              <a:rPr b="0" i="0" lang="en-US" sz="1000" u="none" cap="none" strike="noStrike">
                <a:solidFill>
                  <a:srgbClr val="000000"/>
                </a:solidFill>
                <a:latin typeface="Lato"/>
                <a:ea typeface="Lato"/>
                <a:cs typeface="Lato"/>
                <a:sym typeface="Lato"/>
              </a:rPr>
              <a:t>User configurable property, influences whether or not the </a:t>
            </a:r>
            <a:r>
              <a:rPr b="0" i="0" lang="en-US" sz="900" u="none" cap="none" strike="noStrike">
                <a:solidFill>
                  <a:srgbClr val="333333"/>
                </a:solidFill>
                <a:latin typeface="Arial"/>
                <a:ea typeface="Arial"/>
                <a:cs typeface="Arial"/>
                <a:sym typeface="Arial"/>
              </a:rPr>
              <a:t>showDiff</a:t>
            </a:r>
            <a:r>
              <a:rPr b="0" i="0" lang="en-US" sz="1000" u="none" cap="none" strike="noStrike">
                <a:solidFill>
                  <a:srgbClr val="000000"/>
                </a:solidFill>
                <a:latin typeface="Lato"/>
                <a:ea typeface="Lato"/>
                <a:cs typeface="Lato"/>
                <a:sym typeface="Lato"/>
              </a:rPr>
              <a:t> flag should be included in the thrown AssertionErrors. </a:t>
            </a:r>
            <a:r>
              <a:rPr b="0" i="0" lang="en-US" sz="900" u="none" cap="none" strike="noStrike">
                <a:solidFill>
                  <a:srgbClr val="333333"/>
                </a:solidFill>
                <a:latin typeface="Arial"/>
                <a:ea typeface="Arial"/>
                <a:cs typeface="Arial"/>
                <a:sym typeface="Arial"/>
              </a:rPr>
              <a:t>false</a:t>
            </a:r>
            <a:r>
              <a:rPr b="0" i="0" lang="en-US" sz="1000" u="none" cap="none" strike="noStrike">
                <a:solidFill>
                  <a:srgbClr val="000000"/>
                </a:solidFill>
                <a:latin typeface="Lato"/>
                <a:ea typeface="Lato"/>
                <a:cs typeface="Lato"/>
                <a:sym typeface="Lato"/>
              </a:rPr>
              <a:t> will always be </a:t>
            </a:r>
            <a:r>
              <a:rPr b="0" i="0" lang="en-US" sz="900" u="none" cap="none" strike="noStrike">
                <a:solidFill>
                  <a:srgbClr val="333333"/>
                </a:solidFill>
                <a:latin typeface="Arial"/>
                <a:ea typeface="Arial"/>
                <a:cs typeface="Arial"/>
                <a:sym typeface="Arial"/>
              </a:rPr>
              <a:t>false</a:t>
            </a:r>
            <a:r>
              <a:rPr b="0" i="0" lang="en-US" sz="1000" u="none" cap="none" strike="noStrike">
                <a:solidFill>
                  <a:srgbClr val="000000"/>
                </a:solidFill>
                <a:latin typeface="Lato"/>
                <a:ea typeface="Lato"/>
                <a:cs typeface="Lato"/>
                <a:sym typeface="Lato"/>
              </a:rPr>
              <a:t>; </a:t>
            </a:r>
            <a:r>
              <a:rPr b="0" i="0" lang="en-US" sz="900" u="none" cap="none" strike="noStrike">
                <a:solidFill>
                  <a:srgbClr val="333333"/>
                </a:solidFill>
                <a:latin typeface="Arial"/>
                <a:ea typeface="Arial"/>
                <a:cs typeface="Arial"/>
                <a:sym typeface="Arial"/>
              </a:rPr>
              <a:t>true</a:t>
            </a:r>
            <a:r>
              <a:rPr b="0" i="0" lang="en-US" sz="1000" u="none" cap="none" strike="noStrike">
                <a:solidFill>
                  <a:srgbClr val="000000"/>
                </a:solidFill>
                <a:latin typeface="Lato"/>
                <a:ea typeface="Lato"/>
                <a:cs typeface="Lato"/>
                <a:sym typeface="Lato"/>
              </a:rPr>
              <a:t> will be true when the assertion has requested a diff be shown.</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25"/>
          <p:cNvSpPr txBox="1"/>
          <p:nvPr>
            <p:ph type="ctrTitle"/>
          </p:nvPr>
        </p:nvSpPr>
        <p:spPr>
          <a:xfrm>
            <a:off x="228600" y="304800"/>
            <a:ext cx="77724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Assertion styles</a:t>
            </a:r>
            <a:endParaRPr/>
          </a:p>
        </p:txBody>
      </p:sp>
      <p:sp>
        <p:nvSpPr>
          <p:cNvPr id="282" name="Google Shape;282;p25"/>
          <p:cNvSpPr txBox="1"/>
          <p:nvPr>
            <p:ph idx="1" type="subTitle"/>
          </p:nvPr>
        </p:nvSpPr>
        <p:spPr>
          <a:xfrm>
            <a:off x="152465" y="15240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t/>
            </a:r>
            <a:endParaRPr sz="2400"/>
          </a:p>
        </p:txBody>
      </p:sp>
      <p:sp>
        <p:nvSpPr>
          <p:cNvPr id="283" name="Google Shape;283;p25"/>
          <p:cNvSpPr/>
          <p:nvPr/>
        </p:nvSpPr>
        <p:spPr>
          <a:xfrm>
            <a:off x="0" y="-2586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84" name="Google Shape;284;p25"/>
          <p:cNvSpPr/>
          <p:nvPr/>
        </p:nvSpPr>
        <p:spPr>
          <a:xfrm>
            <a:off x="152400" y="-1062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85" name="Google Shape;285;p25"/>
          <p:cNvSpPr/>
          <p:nvPr/>
        </p:nvSpPr>
        <p:spPr>
          <a:xfrm>
            <a:off x="0" y="-2586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86" name="Google Shape;286;p25"/>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87" name="Google Shape;287;p25"/>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88" name="Google Shape;288;p25"/>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89" name="Google Shape;289;p25"/>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90" name="Google Shape;290;p25"/>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91" name="Google Shape;291;p25"/>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92" name="Google Shape;292;p25"/>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93" name="Google Shape;293;p25"/>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94" name="Google Shape;294;p25"/>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95" name="Google Shape;295;p25"/>
          <p:cNvSpPr/>
          <p:nvPr/>
        </p:nvSpPr>
        <p:spPr>
          <a:xfrm>
            <a:off x="0" y="-30087"/>
            <a:ext cx="65" cy="517374"/>
          </a:xfrm>
          <a:prstGeom prst="rect">
            <a:avLst/>
          </a:prstGeom>
          <a:solidFill>
            <a:srgbClr val="FFFFFF"/>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96" name="Google Shape;296;p25"/>
          <p:cNvSpPr/>
          <p:nvPr/>
        </p:nvSpPr>
        <p:spPr>
          <a:xfrm>
            <a:off x="173247" y="5771093"/>
            <a:ext cx="8077200"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297" name="Google Shape;297;p25"/>
          <p:cNvPicPr preferRelativeResize="0"/>
          <p:nvPr/>
        </p:nvPicPr>
        <p:blipFill rotWithShape="1">
          <a:blip r:embed="rId3">
            <a:alphaModFix/>
          </a:blip>
          <a:srcRect b="0" l="0" r="0" t="0"/>
          <a:stretch/>
        </p:blipFill>
        <p:spPr>
          <a:xfrm>
            <a:off x="304800" y="1752600"/>
            <a:ext cx="4819650" cy="533400"/>
          </a:xfrm>
          <a:prstGeom prst="rect">
            <a:avLst/>
          </a:prstGeom>
          <a:noFill/>
          <a:ln>
            <a:noFill/>
          </a:ln>
        </p:spPr>
      </p:pic>
      <p:sp>
        <p:nvSpPr>
          <p:cNvPr id="298" name="Google Shape;298;p25"/>
          <p:cNvSpPr/>
          <p:nvPr/>
        </p:nvSpPr>
        <p:spPr>
          <a:xfrm>
            <a:off x="304800" y="2580076"/>
            <a:ext cx="8077200" cy="1240649"/>
          </a:xfrm>
          <a:prstGeom prst="rect">
            <a:avLst/>
          </a:prstGeom>
          <a:solidFill>
            <a:srgbClr val="FFFFFF"/>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rgbClr val="30759C"/>
              </a:buClr>
              <a:buSzPts val="1500"/>
              <a:buFont typeface="Lato"/>
              <a:buNone/>
            </a:pPr>
            <a:r>
              <a:rPr b="1" i="0" lang="en-US" sz="1500" u="none" cap="none" strike="noStrike">
                <a:solidFill>
                  <a:srgbClr val="30759C"/>
                </a:solidFill>
                <a:latin typeface="Lato"/>
                <a:ea typeface="Lato"/>
                <a:cs typeface="Lato"/>
                <a:sym typeface="Lato"/>
              </a:rPr>
              <a:t>config.truncateThreshold</a:t>
            </a:r>
            <a:endParaRPr b="1" i="0" sz="1500" u="none" cap="none" strike="noStrike">
              <a:solidFill>
                <a:srgbClr val="30759C"/>
              </a:solidFill>
              <a:latin typeface="Lato"/>
              <a:ea typeface="Lato"/>
              <a:cs typeface="Lato"/>
              <a:sym typeface="Lato"/>
            </a:endParaRPr>
          </a:p>
          <a:p>
            <a:pPr indent="-63500" lvl="0" marL="0" marR="0" rtl="0" algn="l">
              <a:lnSpc>
                <a:spcPct val="10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@param</a:t>
            </a:r>
            <a:r>
              <a:rPr b="0" i="0" lang="en-US" sz="1000" u="none" cap="none" strike="noStrike">
                <a:solidFill>
                  <a:srgbClr val="000000"/>
                </a:solidFill>
                <a:latin typeface="Arial"/>
                <a:ea typeface="Arial"/>
                <a:cs typeface="Arial"/>
                <a:sym typeface="Arial"/>
              </a:rPr>
              <a:t> </a:t>
            </a:r>
            <a:r>
              <a:rPr b="1" i="1" lang="en-US" sz="1000" u="none" cap="none" strike="noStrike">
                <a:solidFill>
                  <a:srgbClr val="000000"/>
                </a:solidFill>
                <a:latin typeface="Arial"/>
                <a:ea typeface="Arial"/>
                <a:cs typeface="Arial"/>
                <a:sym typeface="Arial"/>
              </a:rPr>
              <a:t>{Number}</a:t>
            </a:r>
            <a:endParaRPr b="0" i="0" sz="1000" u="none" cap="none" strike="noStrike">
              <a:solidFill>
                <a:srgbClr val="000000"/>
              </a:solidFill>
              <a:latin typeface="Arial"/>
              <a:ea typeface="Arial"/>
              <a:cs typeface="Arial"/>
              <a:sym typeface="Arial"/>
            </a:endParaRPr>
          </a:p>
          <a:p>
            <a:pPr indent="-63500" lvl="0" marL="0" marR="0" rtl="0" algn="l">
              <a:lnSpc>
                <a:spcPct val="10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@default</a:t>
            </a:r>
            <a:r>
              <a:rPr b="0" i="0" lang="en-US" sz="1000" u="none" cap="none" strike="noStrike">
                <a:solidFill>
                  <a:srgbClr val="000000"/>
                </a:solidFill>
                <a:latin typeface="Arial"/>
                <a:ea typeface="Arial"/>
                <a:cs typeface="Arial"/>
                <a:sym typeface="Arial"/>
              </a:rPr>
              <a:t> </a:t>
            </a:r>
            <a:r>
              <a:rPr b="0" i="0" lang="en-US" sz="900" u="none" cap="none" strike="noStrike">
                <a:solidFill>
                  <a:srgbClr val="333333"/>
                </a:solidFill>
                <a:latin typeface="Arial"/>
                <a:ea typeface="Arial"/>
                <a:cs typeface="Arial"/>
                <a:sym typeface="Arial"/>
              </a:rPr>
              <a:t>40</a:t>
            </a:r>
            <a:endParaRPr b="0" i="0" sz="1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Lato"/>
              <a:buNone/>
            </a:pPr>
            <a:r>
              <a:rPr b="0" i="0" lang="en-US" sz="1000" u="none" cap="none" strike="noStrike">
                <a:solidFill>
                  <a:srgbClr val="000000"/>
                </a:solidFill>
                <a:latin typeface="Lato"/>
                <a:ea typeface="Lato"/>
                <a:cs typeface="Lato"/>
                <a:sym typeface="Lato"/>
              </a:rPr>
              <a:t>User configurable property, sets length threshold for actual and expected values in assertion errors. If this threshold is exceeded, the value is truncated.</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Lato"/>
              <a:buNone/>
            </a:pPr>
            <a:r>
              <a:rPr b="0" i="0" lang="en-US" sz="1000" u="none" cap="none" strike="noStrike">
                <a:solidFill>
                  <a:srgbClr val="000000"/>
                </a:solidFill>
                <a:latin typeface="Lato"/>
                <a:ea typeface="Lato"/>
                <a:cs typeface="Lato"/>
                <a:sym typeface="Lato"/>
              </a:rPr>
              <a:t>Set it to zero if you want to disable truncating altogether.</a:t>
            </a:r>
            <a:endParaRPr b="0" i="0" sz="1800" u="none" cap="none" strike="noStrike">
              <a:solidFill>
                <a:schemeClr val="dk1"/>
              </a:solidFill>
              <a:latin typeface="Arial"/>
              <a:ea typeface="Arial"/>
              <a:cs typeface="Arial"/>
              <a:sym typeface="Arial"/>
            </a:endParaRPr>
          </a:p>
        </p:txBody>
      </p:sp>
      <p:pic>
        <p:nvPicPr>
          <p:cNvPr id="299" name="Google Shape;299;p25"/>
          <p:cNvPicPr preferRelativeResize="0"/>
          <p:nvPr/>
        </p:nvPicPr>
        <p:blipFill rotWithShape="1">
          <a:blip r:embed="rId4">
            <a:alphaModFix/>
          </a:blip>
          <a:srcRect b="0" l="0" r="0" t="0"/>
          <a:stretch/>
        </p:blipFill>
        <p:spPr>
          <a:xfrm>
            <a:off x="374072" y="3820725"/>
            <a:ext cx="5036127" cy="751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26"/>
          <p:cNvSpPr txBox="1"/>
          <p:nvPr>
            <p:ph type="ctrTitle"/>
          </p:nvPr>
        </p:nvSpPr>
        <p:spPr>
          <a:xfrm>
            <a:off x="228600" y="304800"/>
            <a:ext cx="77724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Chai Assertions For Promises</a:t>
            </a:r>
            <a:endParaRPr/>
          </a:p>
        </p:txBody>
      </p:sp>
      <p:sp>
        <p:nvSpPr>
          <p:cNvPr id="305" name="Google Shape;305;p26"/>
          <p:cNvSpPr txBox="1"/>
          <p:nvPr>
            <p:ph idx="1" type="subTitle"/>
          </p:nvPr>
        </p:nvSpPr>
        <p:spPr>
          <a:xfrm>
            <a:off x="152465" y="15240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b="1" lang="en-US" sz="2400"/>
              <a:t>Chai as Promised</a:t>
            </a:r>
            <a:r>
              <a:rPr lang="en-US" sz="2400"/>
              <a:t> extends </a:t>
            </a:r>
            <a:r>
              <a:rPr lang="en-US" sz="2400" u="sng">
                <a:solidFill>
                  <a:schemeClr val="hlink"/>
                </a:solidFill>
                <a:hlinkClick r:id="rId3"/>
              </a:rPr>
              <a:t>Chai</a:t>
            </a:r>
            <a:r>
              <a:rPr lang="en-US" sz="2400"/>
              <a:t> with a fluent language for asserting facts about </a:t>
            </a:r>
            <a:r>
              <a:rPr lang="en-US" sz="2400" u="sng">
                <a:solidFill>
                  <a:schemeClr val="hlink"/>
                </a:solidFill>
                <a:hlinkClick r:id="rId4"/>
              </a:rPr>
              <a:t>promises</a:t>
            </a:r>
            <a:r>
              <a:rPr lang="en-US" sz="2400"/>
              <a:t>.</a:t>
            </a:r>
            <a:endParaRPr/>
          </a:p>
          <a:p>
            <a:pPr indent="0" lvl="0" marL="0" rtl="0" algn="l">
              <a:spcBef>
                <a:spcPts val="480"/>
              </a:spcBef>
              <a:spcAft>
                <a:spcPts val="0"/>
              </a:spcAft>
              <a:buClr>
                <a:srgbClr val="888888"/>
              </a:buClr>
              <a:buSzPts val="2400"/>
              <a:buNone/>
            </a:pPr>
            <a:r>
              <a:rPr lang="en-US" sz="2400"/>
              <a:t>Instead of manually wiring up your expectations to a promise’s fulfilled and rejected handlers:</a:t>
            </a:r>
            <a:endParaRPr/>
          </a:p>
          <a:p>
            <a:pPr indent="0" lvl="0" marL="0" rtl="0" algn="l">
              <a:spcBef>
                <a:spcPts val="480"/>
              </a:spcBef>
              <a:spcAft>
                <a:spcPts val="0"/>
              </a:spcAft>
              <a:buClr>
                <a:srgbClr val="888888"/>
              </a:buClr>
              <a:buSzPts val="2400"/>
              <a:buNone/>
            </a:pPr>
            <a:r>
              <a:t/>
            </a:r>
            <a:endParaRPr sz="2400"/>
          </a:p>
        </p:txBody>
      </p:sp>
      <p:sp>
        <p:nvSpPr>
          <p:cNvPr id="306" name="Google Shape;306;p26"/>
          <p:cNvSpPr/>
          <p:nvPr/>
        </p:nvSpPr>
        <p:spPr>
          <a:xfrm>
            <a:off x="0" y="-2586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07" name="Google Shape;307;p26"/>
          <p:cNvSpPr/>
          <p:nvPr/>
        </p:nvSpPr>
        <p:spPr>
          <a:xfrm>
            <a:off x="152400" y="-1062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08" name="Google Shape;308;p26"/>
          <p:cNvSpPr/>
          <p:nvPr/>
        </p:nvSpPr>
        <p:spPr>
          <a:xfrm>
            <a:off x="0" y="-2586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09" name="Google Shape;309;p26"/>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10" name="Google Shape;310;p26"/>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11" name="Google Shape;311;p26"/>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12" name="Google Shape;312;p26"/>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13" name="Google Shape;313;p26"/>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14" name="Google Shape;314;p26"/>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15" name="Google Shape;315;p26"/>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16" name="Google Shape;316;p26"/>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17" name="Google Shape;317;p26"/>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18" name="Google Shape;318;p26"/>
          <p:cNvSpPr/>
          <p:nvPr/>
        </p:nvSpPr>
        <p:spPr>
          <a:xfrm>
            <a:off x="0" y="-30087"/>
            <a:ext cx="65" cy="517374"/>
          </a:xfrm>
          <a:prstGeom prst="rect">
            <a:avLst/>
          </a:prstGeom>
          <a:solidFill>
            <a:srgbClr val="FFFFFF"/>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19" name="Google Shape;319;p26"/>
          <p:cNvSpPr/>
          <p:nvPr/>
        </p:nvSpPr>
        <p:spPr>
          <a:xfrm>
            <a:off x="173247" y="5771093"/>
            <a:ext cx="8077200"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ctrTitle"/>
          </p:nvPr>
        </p:nvSpPr>
        <p:spPr>
          <a:xfrm>
            <a:off x="228600" y="304800"/>
            <a:ext cx="77724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Installation</a:t>
            </a:r>
            <a:endParaRPr/>
          </a:p>
        </p:txBody>
      </p:sp>
      <p:sp>
        <p:nvSpPr>
          <p:cNvPr id="92" name="Google Shape;92;p14"/>
          <p:cNvSpPr txBox="1"/>
          <p:nvPr>
            <p:ph idx="1" type="subTitle"/>
          </p:nvPr>
        </p:nvSpPr>
        <p:spPr>
          <a:xfrm>
            <a:off x="152400" y="14478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b="1" lang="en-US" sz="2400"/>
              <a:t>Installation</a:t>
            </a:r>
            <a:endParaRPr/>
          </a:p>
          <a:p>
            <a:pPr indent="0" lvl="0" marL="0" rtl="0" algn="l">
              <a:spcBef>
                <a:spcPts val="480"/>
              </a:spcBef>
              <a:spcAft>
                <a:spcPts val="0"/>
              </a:spcAft>
              <a:buClr>
                <a:srgbClr val="888888"/>
              </a:buClr>
              <a:buSzPts val="2400"/>
              <a:buNone/>
            </a:pPr>
            <a:r>
              <a:rPr lang="en-US" sz="2400"/>
              <a:t>Chai is available for both node.js and the browser using any test framework you like. There are also a number of other tools that include Chai.</a:t>
            </a:r>
            <a:endParaRPr/>
          </a:p>
          <a:p>
            <a:pPr indent="0" lvl="0" marL="0" rtl="0" algn="l">
              <a:spcBef>
                <a:spcPts val="480"/>
              </a:spcBef>
              <a:spcAft>
                <a:spcPts val="0"/>
              </a:spcAft>
              <a:buClr>
                <a:srgbClr val="888888"/>
              </a:buClr>
              <a:buSzPts val="2400"/>
              <a:buNone/>
            </a:pPr>
            <a:r>
              <a:rPr b="1" lang="en-US" sz="2400"/>
              <a:t>Node.js</a:t>
            </a:r>
            <a:endParaRPr/>
          </a:p>
          <a:p>
            <a:pPr indent="0" lvl="0" marL="0" rtl="0" algn="l">
              <a:spcBef>
                <a:spcPts val="480"/>
              </a:spcBef>
              <a:spcAft>
                <a:spcPts val="0"/>
              </a:spcAft>
              <a:buClr>
                <a:srgbClr val="888888"/>
              </a:buClr>
              <a:buSzPts val="2400"/>
              <a:buNone/>
            </a:pPr>
            <a:r>
              <a:rPr lang="en-US" sz="2400"/>
              <a:t>Package is available through </a:t>
            </a:r>
            <a:r>
              <a:rPr lang="en-US" sz="2400" u="sng">
                <a:solidFill>
                  <a:schemeClr val="hlink"/>
                </a:solidFill>
                <a:hlinkClick r:id="rId3"/>
              </a:rPr>
              <a:t>npm</a:t>
            </a:r>
            <a:r>
              <a:rPr lang="en-US" sz="2400"/>
              <a:t>:</a:t>
            </a:r>
            <a:endParaRPr/>
          </a:p>
          <a:p>
            <a:pPr indent="0" lvl="0" marL="0" rtl="0" algn="l">
              <a:spcBef>
                <a:spcPts val="480"/>
              </a:spcBef>
              <a:spcAft>
                <a:spcPts val="0"/>
              </a:spcAft>
              <a:buClr>
                <a:srgbClr val="888888"/>
              </a:buClr>
              <a:buSzPts val="2400"/>
              <a:buNone/>
            </a:pPr>
            <a:r>
              <a:t/>
            </a:r>
            <a:endParaRPr sz="2400"/>
          </a:p>
          <a:p>
            <a:pPr indent="0" lvl="0" marL="0" rtl="0" algn="l">
              <a:spcBef>
                <a:spcPts val="480"/>
              </a:spcBef>
              <a:spcAft>
                <a:spcPts val="0"/>
              </a:spcAft>
              <a:buClr>
                <a:srgbClr val="888888"/>
              </a:buClr>
              <a:buSzPts val="2400"/>
              <a:buNone/>
            </a:pPr>
            <a:r>
              <a:t/>
            </a:r>
            <a:endParaRPr sz="2400"/>
          </a:p>
          <a:p>
            <a:pPr indent="0" lvl="0" marL="0" rtl="0" algn="l">
              <a:spcBef>
                <a:spcPts val="480"/>
              </a:spcBef>
              <a:spcAft>
                <a:spcPts val="0"/>
              </a:spcAft>
              <a:buClr>
                <a:srgbClr val="888888"/>
              </a:buClr>
              <a:buSzPts val="2400"/>
              <a:buNone/>
            </a:pPr>
            <a:r>
              <a:rPr lang="en-US" sz="2400"/>
              <a:t>Recommend adding it to package.json devDependencies using a * as the version tag. This will ensure that you always have the most recent version after running npm install, which can be especially powerful when paired with a continuous integration tool.</a:t>
            </a:r>
            <a:endParaRPr sz="2400"/>
          </a:p>
        </p:txBody>
      </p:sp>
      <p:pic>
        <p:nvPicPr>
          <p:cNvPr id="93" name="Google Shape;93;p14"/>
          <p:cNvPicPr preferRelativeResize="0"/>
          <p:nvPr/>
        </p:nvPicPr>
        <p:blipFill rotWithShape="1">
          <a:blip r:embed="rId4">
            <a:alphaModFix/>
          </a:blip>
          <a:srcRect b="0" l="0" r="0" t="0"/>
          <a:stretch/>
        </p:blipFill>
        <p:spPr>
          <a:xfrm>
            <a:off x="152465" y="4038600"/>
            <a:ext cx="2743200" cy="609600"/>
          </a:xfrm>
          <a:prstGeom prst="rect">
            <a:avLst/>
          </a:prstGeom>
          <a:noFill/>
          <a:ln>
            <a:noFill/>
          </a:ln>
        </p:spPr>
      </p:pic>
      <p:sp>
        <p:nvSpPr>
          <p:cNvPr id="94" name="Google Shape;94;p14"/>
          <p:cNvSpPr/>
          <p:nvPr/>
        </p:nvSpPr>
        <p:spPr>
          <a:xfrm>
            <a:off x="0" y="-2586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95" name="Google Shape;95;p14"/>
          <p:cNvSpPr/>
          <p:nvPr/>
        </p:nvSpPr>
        <p:spPr>
          <a:xfrm>
            <a:off x="152400" y="-1062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96" name="Google Shape;96;p14"/>
          <p:cNvSpPr/>
          <p:nvPr/>
        </p:nvSpPr>
        <p:spPr>
          <a:xfrm>
            <a:off x="0" y="-2586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ctrTitle"/>
          </p:nvPr>
        </p:nvSpPr>
        <p:spPr>
          <a:xfrm>
            <a:off x="228600" y="304800"/>
            <a:ext cx="77724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Installation</a:t>
            </a:r>
            <a:endParaRPr/>
          </a:p>
        </p:txBody>
      </p:sp>
      <p:sp>
        <p:nvSpPr>
          <p:cNvPr id="102" name="Google Shape;102;p15"/>
          <p:cNvSpPr txBox="1"/>
          <p:nvPr>
            <p:ph idx="1" type="subTitle"/>
          </p:nvPr>
        </p:nvSpPr>
        <p:spPr>
          <a:xfrm>
            <a:off x="152400" y="14478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sp>
        <p:nvSpPr>
          <p:cNvPr id="103" name="Google Shape;103;p15"/>
          <p:cNvSpPr/>
          <p:nvPr/>
        </p:nvSpPr>
        <p:spPr>
          <a:xfrm>
            <a:off x="0" y="-2586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04" name="Google Shape;104;p15"/>
          <p:cNvSpPr/>
          <p:nvPr/>
        </p:nvSpPr>
        <p:spPr>
          <a:xfrm>
            <a:off x="152400" y="-1062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05" name="Google Shape;105;p15"/>
          <p:cNvSpPr/>
          <p:nvPr/>
        </p:nvSpPr>
        <p:spPr>
          <a:xfrm>
            <a:off x="0" y="-2586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106" name="Google Shape;106;p15"/>
          <p:cNvPicPr preferRelativeResize="0"/>
          <p:nvPr/>
        </p:nvPicPr>
        <p:blipFill rotWithShape="1">
          <a:blip r:embed="rId3">
            <a:alphaModFix/>
          </a:blip>
          <a:srcRect b="0" l="0" r="0" t="0"/>
          <a:stretch/>
        </p:blipFill>
        <p:spPr>
          <a:xfrm>
            <a:off x="173247" y="1447800"/>
            <a:ext cx="6075153" cy="914400"/>
          </a:xfrm>
          <a:prstGeom prst="rect">
            <a:avLst/>
          </a:prstGeom>
          <a:noFill/>
          <a:ln>
            <a:noFill/>
          </a:ln>
        </p:spPr>
      </p:pic>
      <p:sp>
        <p:nvSpPr>
          <p:cNvPr id="107" name="Google Shape;107;p15"/>
          <p:cNvSpPr/>
          <p:nvPr/>
        </p:nvSpPr>
        <p:spPr>
          <a:xfrm>
            <a:off x="200956" y="2505670"/>
            <a:ext cx="8714444" cy="3693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Browser</a:t>
            </a:r>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Include the chai browser build in your testing suite</a:t>
            </a:r>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This will provide chai as a global object, or define it if you are using AMD.</a:t>
            </a:r>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The latest tagged version will be available for hot-linking at </a:t>
            </a:r>
            <a:r>
              <a:rPr b="0" i="0" lang="en-US" sz="1800" u="sng" cap="none" strike="noStrike">
                <a:solidFill>
                  <a:schemeClr val="hlink"/>
                </a:solidFill>
                <a:latin typeface="Calibri"/>
                <a:ea typeface="Calibri"/>
                <a:cs typeface="Calibri"/>
                <a:sym typeface="Calibri"/>
                <a:hlinkClick r:id="rId4"/>
              </a:rPr>
              <a:t>http://chaijs.com/chai.js</a:t>
            </a:r>
            <a:r>
              <a:rPr b="0" i="0" lang="en-US" sz="1800" u="none" cap="none" strike="noStrike">
                <a:solidFill>
                  <a:schemeClr val="dk1"/>
                </a:solidFill>
                <a:latin typeface="Calibri"/>
                <a:ea typeface="Calibri"/>
                <a:cs typeface="Calibri"/>
                <a:sym typeface="Calibri"/>
              </a:rPr>
              <a:t>. If you prefer to host yourself, use the chai.js file from the root of the github project. We recommend that you always use a version tag as your starting point, so the </a:t>
            </a:r>
            <a:r>
              <a:rPr b="0" i="0" lang="en-US" sz="1800" u="sng" cap="none" strike="noStrike">
                <a:solidFill>
                  <a:schemeClr val="hlink"/>
                </a:solidFill>
                <a:latin typeface="Calibri"/>
                <a:ea typeface="Calibri"/>
                <a:cs typeface="Calibri"/>
                <a:sym typeface="Calibri"/>
                <a:hlinkClick r:id="rId5"/>
              </a:rPr>
              <a:t>tag download list</a:t>
            </a:r>
            <a:r>
              <a:rPr b="0" i="0" lang="en-US" sz="1800" u="none" cap="none" strike="noStrike">
                <a:solidFill>
                  <a:schemeClr val="dk1"/>
                </a:solidFill>
                <a:latin typeface="Calibri"/>
                <a:ea typeface="Calibri"/>
                <a:cs typeface="Calibri"/>
                <a:sym typeface="Calibri"/>
              </a:rPr>
              <a:t> is the best place to start.</a:t>
            </a:r>
            <a:endParaRPr/>
          </a:p>
          <a:p>
            <a:pPr indent="0" lvl="0" marL="0" marR="0" rtl="0" algn="l">
              <a:spcBef>
                <a:spcPts val="0"/>
              </a:spcBef>
              <a:spcAft>
                <a:spcPts val="0"/>
              </a:spcAft>
              <a:buNone/>
            </a:pP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pic>
        <p:nvPicPr>
          <p:cNvPr id="108" name="Google Shape;108;p15"/>
          <p:cNvPicPr preferRelativeResize="0"/>
          <p:nvPr/>
        </p:nvPicPr>
        <p:blipFill rotWithShape="1">
          <a:blip r:embed="rId6">
            <a:alphaModFix/>
          </a:blip>
          <a:srcRect b="0" l="0" r="0" t="0"/>
          <a:stretch/>
        </p:blipFill>
        <p:spPr>
          <a:xfrm>
            <a:off x="152400" y="3243263"/>
            <a:ext cx="5486400" cy="719137"/>
          </a:xfrm>
          <a:prstGeom prst="rect">
            <a:avLst/>
          </a:prstGeom>
          <a:noFill/>
          <a:ln>
            <a:noFill/>
          </a:ln>
        </p:spPr>
      </p:pic>
      <p:sp>
        <p:nvSpPr>
          <p:cNvPr id="109" name="Google Shape;109;p15"/>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10" name="Google Shape;110;p15"/>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11" name="Google Shape;111;p15"/>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12" name="Google Shape;112;p15"/>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6"/>
          <p:cNvSpPr txBox="1"/>
          <p:nvPr>
            <p:ph type="ctrTitle"/>
          </p:nvPr>
        </p:nvSpPr>
        <p:spPr>
          <a:xfrm>
            <a:off x="228600" y="304800"/>
            <a:ext cx="77724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Assertion styles</a:t>
            </a:r>
            <a:endParaRPr/>
          </a:p>
        </p:txBody>
      </p:sp>
      <p:sp>
        <p:nvSpPr>
          <p:cNvPr id="118" name="Google Shape;118;p16"/>
          <p:cNvSpPr txBox="1"/>
          <p:nvPr>
            <p:ph idx="1" type="subTitle"/>
          </p:nvPr>
        </p:nvSpPr>
        <p:spPr>
          <a:xfrm>
            <a:off x="152400" y="14478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b="1" lang="en-US" sz="2400"/>
              <a:t>Assertion Styles</a:t>
            </a:r>
            <a:endParaRPr/>
          </a:p>
          <a:p>
            <a:pPr indent="0" lvl="0" marL="0" rtl="0" algn="l">
              <a:spcBef>
                <a:spcPts val="480"/>
              </a:spcBef>
              <a:spcAft>
                <a:spcPts val="0"/>
              </a:spcAft>
              <a:buClr>
                <a:srgbClr val="888888"/>
              </a:buClr>
              <a:buSzPts val="2400"/>
              <a:buNone/>
            </a:pPr>
            <a:r>
              <a:rPr lang="en-US" sz="2400"/>
              <a:t>This section of the guide introduces you to the three different assertion styles that you may use in your testing environment. Once you have made your selection, it is recommended that you look at the API Documentation for your selected style.</a:t>
            </a:r>
            <a:endParaRPr/>
          </a:p>
          <a:p>
            <a:pPr indent="0" lvl="0" marL="0" rtl="0" algn="l">
              <a:spcBef>
                <a:spcPts val="480"/>
              </a:spcBef>
              <a:spcAft>
                <a:spcPts val="0"/>
              </a:spcAft>
              <a:buClr>
                <a:srgbClr val="888888"/>
              </a:buClr>
              <a:buSzPts val="2400"/>
              <a:buNone/>
            </a:pPr>
            <a:r>
              <a:rPr b="1" lang="en-US" sz="2400"/>
              <a:t>Assert</a:t>
            </a:r>
            <a:endParaRPr/>
          </a:p>
          <a:p>
            <a:pPr indent="0" lvl="0" marL="0" rtl="0" algn="l">
              <a:spcBef>
                <a:spcPts val="480"/>
              </a:spcBef>
              <a:spcAft>
                <a:spcPts val="0"/>
              </a:spcAft>
              <a:buClr>
                <a:srgbClr val="888888"/>
              </a:buClr>
              <a:buSzPts val="2400"/>
              <a:buNone/>
            </a:pPr>
            <a:r>
              <a:rPr lang="en-US" sz="2400" u="sng">
                <a:solidFill>
                  <a:schemeClr val="hlink"/>
                </a:solidFill>
                <a:hlinkClick r:id="rId3"/>
              </a:rPr>
              <a:t>View full Assert API</a:t>
            </a:r>
            <a:endParaRPr sz="2400"/>
          </a:p>
          <a:p>
            <a:pPr indent="0" lvl="0" marL="0" rtl="0" algn="l">
              <a:spcBef>
                <a:spcPts val="480"/>
              </a:spcBef>
              <a:spcAft>
                <a:spcPts val="0"/>
              </a:spcAft>
              <a:buClr>
                <a:srgbClr val="888888"/>
              </a:buClr>
              <a:buSzPts val="2400"/>
              <a:buNone/>
            </a:pPr>
            <a:r>
              <a:rPr lang="en-US" sz="2400"/>
              <a:t>The assert style is exposed through assert interface. This provides the classic assert-dot notation, similar to that packaged with node.js. This assert module, however, provides several additional tests and is browser compatible.</a:t>
            </a:r>
            <a:endParaRPr/>
          </a:p>
          <a:p>
            <a:pPr indent="0" lvl="0" marL="0" rtl="0" algn="l">
              <a:spcBef>
                <a:spcPts val="480"/>
              </a:spcBef>
              <a:spcAft>
                <a:spcPts val="0"/>
              </a:spcAft>
              <a:buClr>
                <a:srgbClr val="888888"/>
              </a:buClr>
              <a:buSzPts val="2400"/>
              <a:buNone/>
            </a:pPr>
            <a:r>
              <a:t/>
            </a:r>
            <a:endParaRPr sz="2400"/>
          </a:p>
        </p:txBody>
      </p:sp>
      <p:sp>
        <p:nvSpPr>
          <p:cNvPr id="119" name="Google Shape;119;p16"/>
          <p:cNvSpPr/>
          <p:nvPr/>
        </p:nvSpPr>
        <p:spPr>
          <a:xfrm>
            <a:off x="0" y="-2586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20" name="Google Shape;120;p16"/>
          <p:cNvSpPr/>
          <p:nvPr/>
        </p:nvSpPr>
        <p:spPr>
          <a:xfrm>
            <a:off x="152400" y="-1062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21" name="Google Shape;121;p16"/>
          <p:cNvSpPr/>
          <p:nvPr/>
        </p:nvSpPr>
        <p:spPr>
          <a:xfrm>
            <a:off x="0" y="-2586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22" name="Google Shape;122;p16"/>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23" name="Google Shape;123;p16"/>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24" name="Google Shape;124;p16"/>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25" name="Google Shape;125;p16"/>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7"/>
          <p:cNvSpPr txBox="1"/>
          <p:nvPr>
            <p:ph type="ctrTitle"/>
          </p:nvPr>
        </p:nvSpPr>
        <p:spPr>
          <a:xfrm>
            <a:off x="228600" y="304800"/>
            <a:ext cx="77724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Assertion styles</a:t>
            </a:r>
            <a:endParaRPr/>
          </a:p>
        </p:txBody>
      </p:sp>
      <p:sp>
        <p:nvSpPr>
          <p:cNvPr id="131" name="Google Shape;131;p17"/>
          <p:cNvSpPr txBox="1"/>
          <p:nvPr>
            <p:ph idx="1" type="subTitle"/>
          </p:nvPr>
        </p:nvSpPr>
        <p:spPr>
          <a:xfrm>
            <a:off x="152465" y="1524000"/>
            <a:ext cx="8839200" cy="5181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888888"/>
              </a:buClr>
              <a:buSzPts val="2220"/>
              <a:buNone/>
            </a:pPr>
            <a:r>
              <a:t/>
            </a:r>
            <a:endParaRPr sz="2220"/>
          </a:p>
          <a:p>
            <a:pPr indent="0" lvl="0" marL="0" rtl="0" algn="l">
              <a:lnSpc>
                <a:spcPct val="90000"/>
              </a:lnSpc>
              <a:spcBef>
                <a:spcPts val="444"/>
              </a:spcBef>
              <a:spcAft>
                <a:spcPts val="0"/>
              </a:spcAft>
              <a:buClr>
                <a:srgbClr val="888888"/>
              </a:buClr>
              <a:buSzPts val="2220"/>
              <a:buNone/>
            </a:pPr>
            <a:r>
              <a:t/>
            </a:r>
            <a:endParaRPr sz="2220"/>
          </a:p>
          <a:p>
            <a:pPr indent="0" lvl="0" marL="0" rtl="0" algn="l">
              <a:lnSpc>
                <a:spcPct val="90000"/>
              </a:lnSpc>
              <a:spcBef>
                <a:spcPts val="444"/>
              </a:spcBef>
              <a:spcAft>
                <a:spcPts val="0"/>
              </a:spcAft>
              <a:buClr>
                <a:srgbClr val="888888"/>
              </a:buClr>
              <a:buSzPts val="2220"/>
              <a:buNone/>
            </a:pPr>
            <a:r>
              <a:t/>
            </a:r>
            <a:endParaRPr sz="2220"/>
          </a:p>
          <a:p>
            <a:pPr indent="0" lvl="0" marL="0" rtl="0" algn="l">
              <a:lnSpc>
                <a:spcPct val="90000"/>
              </a:lnSpc>
              <a:spcBef>
                <a:spcPts val="444"/>
              </a:spcBef>
              <a:spcAft>
                <a:spcPts val="0"/>
              </a:spcAft>
              <a:buClr>
                <a:srgbClr val="888888"/>
              </a:buClr>
              <a:buSzPts val="2220"/>
              <a:buNone/>
            </a:pPr>
            <a:r>
              <a:t/>
            </a:r>
            <a:endParaRPr sz="2220"/>
          </a:p>
          <a:p>
            <a:pPr indent="0" lvl="0" marL="0" rtl="0" algn="l">
              <a:lnSpc>
                <a:spcPct val="90000"/>
              </a:lnSpc>
              <a:spcBef>
                <a:spcPts val="444"/>
              </a:spcBef>
              <a:spcAft>
                <a:spcPts val="0"/>
              </a:spcAft>
              <a:buClr>
                <a:srgbClr val="888888"/>
              </a:buClr>
              <a:buSzPts val="2220"/>
              <a:buNone/>
            </a:pPr>
            <a:r>
              <a:t/>
            </a:r>
            <a:endParaRPr sz="2220"/>
          </a:p>
          <a:p>
            <a:pPr indent="0" lvl="0" marL="0" rtl="0" algn="l">
              <a:lnSpc>
                <a:spcPct val="90000"/>
              </a:lnSpc>
              <a:spcBef>
                <a:spcPts val="444"/>
              </a:spcBef>
              <a:spcAft>
                <a:spcPts val="0"/>
              </a:spcAft>
              <a:buClr>
                <a:srgbClr val="888888"/>
              </a:buClr>
              <a:buSzPts val="2220"/>
              <a:buNone/>
            </a:pPr>
            <a:r>
              <a:rPr lang="en-US" sz="2220"/>
              <a:t>In all cases, the assert style allows you to include an optional message as the last parameter in the assertstatement. These will be included in the error messages should your assertion not pass.</a:t>
            </a:r>
            <a:endParaRPr/>
          </a:p>
          <a:p>
            <a:pPr indent="0" lvl="0" marL="0" rtl="0" algn="l">
              <a:lnSpc>
                <a:spcPct val="90000"/>
              </a:lnSpc>
              <a:spcBef>
                <a:spcPts val="444"/>
              </a:spcBef>
              <a:spcAft>
                <a:spcPts val="0"/>
              </a:spcAft>
              <a:buClr>
                <a:srgbClr val="888888"/>
              </a:buClr>
              <a:buSzPts val="2220"/>
              <a:buNone/>
            </a:pPr>
            <a:r>
              <a:rPr b="1" lang="en-US" sz="2220"/>
              <a:t>BDD</a:t>
            </a:r>
            <a:endParaRPr/>
          </a:p>
          <a:p>
            <a:pPr indent="0" lvl="0" marL="0" rtl="0" algn="l">
              <a:lnSpc>
                <a:spcPct val="90000"/>
              </a:lnSpc>
              <a:spcBef>
                <a:spcPts val="444"/>
              </a:spcBef>
              <a:spcAft>
                <a:spcPts val="0"/>
              </a:spcAft>
              <a:buClr>
                <a:srgbClr val="888888"/>
              </a:buClr>
              <a:buSzPts val="2220"/>
              <a:buNone/>
            </a:pPr>
            <a:r>
              <a:rPr lang="en-US" sz="2220" u="sng">
                <a:solidFill>
                  <a:schemeClr val="hlink"/>
                </a:solidFill>
                <a:hlinkClick r:id="rId3"/>
              </a:rPr>
              <a:t>View full BDD API</a:t>
            </a:r>
            <a:endParaRPr sz="2220"/>
          </a:p>
          <a:p>
            <a:pPr indent="0" lvl="0" marL="0" rtl="0" algn="l">
              <a:lnSpc>
                <a:spcPct val="90000"/>
              </a:lnSpc>
              <a:spcBef>
                <a:spcPts val="444"/>
              </a:spcBef>
              <a:spcAft>
                <a:spcPts val="0"/>
              </a:spcAft>
              <a:buClr>
                <a:srgbClr val="888888"/>
              </a:buClr>
              <a:buSzPts val="2220"/>
              <a:buNone/>
            </a:pPr>
            <a:r>
              <a:rPr lang="en-US" sz="2220"/>
              <a:t>The BDD style comes in two flavors: expect and should. Both use the same chainable language to construct assertions, but they differ in the way an assertion is initially constructed. In the case of should, there are also some caveats and additional tools to overcome the caveats.</a:t>
            </a:r>
            <a:endParaRPr/>
          </a:p>
          <a:p>
            <a:pPr indent="0" lvl="0" marL="0" rtl="0" algn="l">
              <a:lnSpc>
                <a:spcPct val="90000"/>
              </a:lnSpc>
              <a:spcBef>
                <a:spcPts val="444"/>
              </a:spcBef>
              <a:spcAft>
                <a:spcPts val="0"/>
              </a:spcAft>
              <a:buClr>
                <a:srgbClr val="888888"/>
              </a:buClr>
              <a:buSzPts val="2220"/>
              <a:buNone/>
            </a:pPr>
            <a:r>
              <a:t/>
            </a:r>
            <a:endParaRPr sz="2220"/>
          </a:p>
        </p:txBody>
      </p:sp>
      <p:sp>
        <p:nvSpPr>
          <p:cNvPr id="132" name="Google Shape;132;p17"/>
          <p:cNvSpPr/>
          <p:nvPr/>
        </p:nvSpPr>
        <p:spPr>
          <a:xfrm>
            <a:off x="0" y="-2586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33" name="Google Shape;133;p17"/>
          <p:cNvSpPr/>
          <p:nvPr/>
        </p:nvSpPr>
        <p:spPr>
          <a:xfrm>
            <a:off x="152400" y="-1062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34" name="Google Shape;134;p17"/>
          <p:cNvSpPr/>
          <p:nvPr/>
        </p:nvSpPr>
        <p:spPr>
          <a:xfrm>
            <a:off x="0" y="-2586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35" name="Google Shape;135;p17"/>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36" name="Google Shape;136;p17"/>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37" name="Google Shape;137;p17"/>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38" name="Google Shape;138;p17"/>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139" name="Google Shape;139;p17"/>
          <p:cNvPicPr preferRelativeResize="0"/>
          <p:nvPr/>
        </p:nvPicPr>
        <p:blipFill rotWithShape="1">
          <a:blip r:embed="rId4">
            <a:alphaModFix/>
          </a:blip>
          <a:srcRect b="0" l="0" r="0" t="0"/>
          <a:stretch/>
        </p:blipFill>
        <p:spPr>
          <a:xfrm>
            <a:off x="152465" y="1357699"/>
            <a:ext cx="5562535" cy="1981200"/>
          </a:xfrm>
          <a:prstGeom prst="rect">
            <a:avLst/>
          </a:prstGeom>
          <a:noFill/>
          <a:ln>
            <a:noFill/>
          </a:ln>
        </p:spPr>
      </p:pic>
      <p:sp>
        <p:nvSpPr>
          <p:cNvPr id="140" name="Google Shape;140;p17"/>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41" name="Google Shape;141;p17"/>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8"/>
          <p:cNvSpPr txBox="1"/>
          <p:nvPr>
            <p:ph type="ctrTitle"/>
          </p:nvPr>
        </p:nvSpPr>
        <p:spPr>
          <a:xfrm>
            <a:off x="228600" y="304800"/>
            <a:ext cx="77724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Assertion styles</a:t>
            </a:r>
            <a:endParaRPr/>
          </a:p>
        </p:txBody>
      </p:sp>
      <p:sp>
        <p:nvSpPr>
          <p:cNvPr id="147" name="Google Shape;147;p18"/>
          <p:cNvSpPr txBox="1"/>
          <p:nvPr>
            <p:ph idx="1" type="subTitle"/>
          </p:nvPr>
        </p:nvSpPr>
        <p:spPr>
          <a:xfrm>
            <a:off x="-74710" y="2404325"/>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b="1" lang="en-US" sz="2400"/>
              <a:t>Expect</a:t>
            </a:r>
            <a:endParaRPr/>
          </a:p>
          <a:p>
            <a:pPr indent="0" lvl="0" marL="0" rtl="0" algn="l">
              <a:spcBef>
                <a:spcPts val="480"/>
              </a:spcBef>
              <a:spcAft>
                <a:spcPts val="0"/>
              </a:spcAft>
              <a:buClr>
                <a:srgbClr val="888888"/>
              </a:buClr>
              <a:buSzPts val="2400"/>
              <a:buNone/>
            </a:pPr>
            <a:r>
              <a:rPr lang="en-US" sz="2400"/>
              <a:t>The BDD style is exposed through expect or should interfaces. In both scenarios, you chain together natural language assertions.</a:t>
            </a:r>
            <a:endParaRPr/>
          </a:p>
          <a:p>
            <a:pPr indent="0" lvl="0" marL="0" rtl="0" algn="l">
              <a:spcBef>
                <a:spcPts val="480"/>
              </a:spcBef>
              <a:spcAft>
                <a:spcPts val="0"/>
              </a:spcAft>
              <a:buClr>
                <a:srgbClr val="888888"/>
              </a:buClr>
              <a:buSzPts val="2400"/>
              <a:buNone/>
            </a:pPr>
            <a:r>
              <a:t/>
            </a:r>
            <a:endParaRPr sz="2400"/>
          </a:p>
        </p:txBody>
      </p:sp>
      <p:sp>
        <p:nvSpPr>
          <p:cNvPr id="148" name="Google Shape;148;p18"/>
          <p:cNvSpPr/>
          <p:nvPr/>
        </p:nvSpPr>
        <p:spPr>
          <a:xfrm>
            <a:off x="0" y="-2586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49" name="Google Shape;149;p18"/>
          <p:cNvSpPr/>
          <p:nvPr/>
        </p:nvSpPr>
        <p:spPr>
          <a:xfrm>
            <a:off x="152400" y="-1062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50" name="Google Shape;150;p18"/>
          <p:cNvSpPr/>
          <p:nvPr/>
        </p:nvSpPr>
        <p:spPr>
          <a:xfrm>
            <a:off x="0" y="-2586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51" name="Google Shape;151;p18"/>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52" name="Google Shape;152;p18"/>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53" name="Google Shape;153;p18"/>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54" name="Google Shape;154;p18"/>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55" name="Google Shape;155;p18"/>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56" name="Google Shape;156;p18"/>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157" name="Google Shape;157;p18"/>
          <p:cNvPicPr preferRelativeResize="0"/>
          <p:nvPr/>
        </p:nvPicPr>
        <p:blipFill rotWithShape="1">
          <a:blip r:embed="rId3">
            <a:alphaModFix/>
          </a:blip>
          <a:srcRect b="0" l="0" r="0" t="0"/>
          <a:stretch/>
        </p:blipFill>
        <p:spPr>
          <a:xfrm>
            <a:off x="304800" y="2971800"/>
            <a:ext cx="5000625" cy="1828800"/>
          </a:xfrm>
          <a:prstGeom prst="rect">
            <a:avLst/>
          </a:prstGeom>
          <a:noFill/>
          <a:ln>
            <a:noFill/>
          </a:ln>
        </p:spPr>
      </p:pic>
      <p:sp>
        <p:nvSpPr>
          <p:cNvPr id="158" name="Google Shape;158;p18"/>
          <p:cNvSpPr/>
          <p:nvPr/>
        </p:nvSpPr>
        <p:spPr>
          <a:xfrm>
            <a:off x="304800" y="4953000"/>
            <a:ext cx="86106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Expect also allows you to include arbitrary messages to prepend to any failed assertions that might occur.</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9"/>
          <p:cNvSpPr txBox="1"/>
          <p:nvPr>
            <p:ph type="ctrTitle"/>
          </p:nvPr>
        </p:nvSpPr>
        <p:spPr>
          <a:xfrm>
            <a:off x="228600" y="304800"/>
            <a:ext cx="77724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Assertion styles</a:t>
            </a:r>
            <a:endParaRPr/>
          </a:p>
        </p:txBody>
      </p:sp>
      <p:sp>
        <p:nvSpPr>
          <p:cNvPr id="164" name="Google Shape;164;p19"/>
          <p:cNvSpPr txBox="1"/>
          <p:nvPr>
            <p:ph idx="1" type="subTitle"/>
          </p:nvPr>
        </p:nvSpPr>
        <p:spPr>
          <a:xfrm>
            <a:off x="152465" y="15240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t/>
            </a:r>
            <a:endParaRPr sz="2400"/>
          </a:p>
          <a:p>
            <a:pPr indent="0" lvl="0" marL="0" rtl="0" algn="l">
              <a:spcBef>
                <a:spcPts val="480"/>
              </a:spcBef>
              <a:spcAft>
                <a:spcPts val="0"/>
              </a:spcAft>
              <a:buClr>
                <a:srgbClr val="888888"/>
              </a:buClr>
              <a:buSzPts val="2400"/>
              <a:buNone/>
            </a:pPr>
            <a:r>
              <a:t/>
            </a:r>
            <a:endParaRPr sz="2400"/>
          </a:p>
          <a:p>
            <a:pPr indent="0" lvl="0" marL="0" rtl="0" algn="l">
              <a:spcBef>
                <a:spcPts val="480"/>
              </a:spcBef>
              <a:spcAft>
                <a:spcPts val="0"/>
              </a:spcAft>
              <a:buClr>
                <a:srgbClr val="888888"/>
              </a:buClr>
              <a:buSzPts val="2400"/>
              <a:buNone/>
            </a:pPr>
            <a:r>
              <a:t/>
            </a:r>
            <a:endParaRPr sz="2400"/>
          </a:p>
          <a:p>
            <a:pPr indent="0" lvl="0" marL="0" rtl="0" algn="l">
              <a:spcBef>
                <a:spcPts val="480"/>
              </a:spcBef>
              <a:spcAft>
                <a:spcPts val="0"/>
              </a:spcAft>
              <a:buClr>
                <a:srgbClr val="888888"/>
              </a:buClr>
              <a:buSzPts val="2400"/>
              <a:buNone/>
            </a:pPr>
            <a:r>
              <a:t/>
            </a:r>
            <a:endParaRPr sz="2400"/>
          </a:p>
          <a:p>
            <a:pPr indent="0" lvl="0" marL="0" rtl="0" algn="l">
              <a:spcBef>
                <a:spcPts val="480"/>
              </a:spcBef>
              <a:spcAft>
                <a:spcPts val="0"/>
              </a:spcAft>
              <a:buClr>
                <a:srgbClr val="888888"/>
              </a:buClr>
              <a:buSzPts val="2400"/>
              <a:buNone/>
            </a:pPr>
            <a:r>
              <a:t/>
            </a:r>
            <a:endParaRPr sz="2400"/>
          </a:p>
          <a:p>
            <a:pPr indent="0" lvl="0" marL="0" rtl="0" algn="l">
              <a:spcBef>
                <a:spcPts val="480"/>
              </a:spcBef>
              <a:spcAft>
                <a:spcPts val="0"/>
              </a:spcAft>
              <a:buClr>
                <a:srgbClr val="888888"/>
              </a:buClr>
              <a:buSzPts val="2400"/>
              <a:buNone/>
            </a:pPr>
            <a:r>
              <a:rPr lang="en-US" sz="2400"/>
              <a:t>This comes in handy when being used with non-descript topics such as booleans or numbers.</a:t>
            </a:r>
            <a:endParaRPr/>
          </a:p>
          <a:p>
            <a:pPr indent="0" lvl="0" marL="0" rtl="0" algn="l">
              <a:spcBef>
                <a:spcPts val="480"/>
              </a:spcBef>
              <a:spcAft>
                <a:spcPts val="0"/>
              </a:spcAft>
              <a:buClr>
                <a:srgbClr val="888888"/>
              </a:buClr>
              <a:buSzPts val="2400"/>
              <a:buNone/>
            </a:pPr>
            <a:r>
              <a:rPr b="1" lang="en-US" sz="2400"/>
              <a:t>Should</a:t>
            </a:r>
            <a:endParaRPr/>
          </a:p>
          <a:p>
            <a:pPr indent="0" lvl="0" marL="0" rtl="0" algn="l">
              <a:spcBef>
                <a:spcPts val="480"/>
              </a:spcBef>
              <a:spcAft>
                <a:spcPts val="0"/>
              </a:spcAft>
              <a:buClr>
                <a:srgbClr val="888888"/>
              </a:buClr>
              <a:buSzPts val="2400"/>
              <a:buNone/>
            </a:pPr>
            <a:r>
              <a:rPr lang="en-US" sz="2400"/>
              <a:t>The should style allows for the same chainable assertions as the expect interface, however it extends each object with a should property to start your chain. This style has some issues when used with Internet Explorer, so be aware of browser compatibility</a:t>
            </a:r>
            <a:endParaRPr/>
          </a:p>
          <a:p>
            <a:pPr indent="0" lvl="0" marL="0" rtl="0" algn="l">
              <a:spcBef>
                <a:spcPts val="480"/>
              </a:spcBef>
              <a:spcAft>
                <a:spcPts val="0"/>
              </a:spcAft>
              <a:buClr>
                <a:srgbClr val="888888"/>
              </a:buClr>
              <a:buSzPts val="2400"/>
              <a:buNone/>
            </a:pPr>
            <a:r>
              <a:t/>
            </a:r>
            <a:endParaRPr sz="2400"/>
          </a:p>
        </p:txBody>
      </p:sp>
      <p:sp>
        <p:nvSpPr>
          <p:cNvPr id="165" name="Google Shape;165;p19"/>
          <p:cNvSpPr/>
          <p:nvPr/>
        </p:nvSpPr>
        <p:spPr>
          <a:xfrm>
            <a:off x="0" y="-2586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66" name="Google Shape;166;p19"/>
          <p:cNvSpPr/>
          <p:nvPr/>
        </p:nvSpPr>
        <p:spPr>
          <a:xfrm>
            <a:off x="152400" y="-1062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67" name="Google Shape;167;p19"/>
          <p:cNvSpPr/>
          <p:nvPr/>
        </p:nvSpPr>
        <p:spPr>
          <a:xfrm>
            <a:off x="0" y="-2586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68" name="Google Shape;168;p19"/>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69" name="Google Shape;169;p19"/>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70" name="Google Shape;170;p19"/>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71" name="Google Shape;171;p19"/>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72" name="Google Shape;172;p19"/>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73" name="Google Shape;173;p19"/>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174" name="Google Shape;174;p19"/>
          <p:cNvPicPr preferRelativeResize="0"/>
          <p:nvPr/>
        </p:nvPicPr>
        <p:blipFill rotWithShape="1">
          <a:blip r:embed="rId3">
            <a:alphaModFix/>
          </a:blip>
          <a:srcRect b="0" l="0" r="0" t="0"/>
          <a:stretch/>
        </p:blipFill>
        <p:spPr>
          <a:xfrm>
            <a:off x="990600" y="1828800"/>
            <a:ext cx="4238625" cy="1505816"/>
          </a:xfrm>
          <a:prstGeom prst="rect">
            <a:avLst/>
          </a:prstGeom>
          <a:noFill/>
          <a:ln>
            <a:noFill/>
          </a:ln>
        </p:spPr>
      </p:pic>
      <p:sp>
        <p:nvSpPr>
          <p:cNvPr id="175" name="Google Shape;175;p19"/>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0"/>
          <p:cNvSpPr txBox="1"/>
          <p:nvPr>
            <p:ph type="ctrTitle"/>
          </p:nvPr>
        </p:nvSpPr>
        <p:spPr>
          <a:xfrm>
            <a:off x="228600" y="304800"/>
            <a:ext cx="77724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Assertion styles</a:t>
            </a:r>
            <a:endParaRPr/>
          </a:p>
        </p:txBody>
      </p:sp>
      <p:sp>
        <p:nvSpPr>
          <p:cNvPr id="181" name="Google Shape;181;p20"/>
          <p:cNvSpPr txBox="1"/>
          <p:nvPr>
            <p:ph idx="1" type="subTitle"/>
          </p:nvPr>
        </p:nvSpPr>
        <p:spPr>
          <a:xfrm>
            <a:off x="152465" y="15240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t/>
            </a:r>
            <a:endParaRPr b="1" sz="2400"/>
          </a:p>
          <a:p>
            <a:pPr indent="0" lvl="0" marL="0" rtl="0" algn="l">
              <a:spcBef>
                <a:spcPts val="480"/>
              </a:spcBef>
              <a:spcAft>
                <a:spcPts val="0"/>
              </a:spcAft>
              <a:buClr>
                <a:srgbClr val="888888"/>
              </a:buClr>
              <a:buSzPts val="2400"/>
              <a:buNone/>
            </a:pPr>
            <a:r>
              <a:t/>
            </a:r>
            <a:endParaRPr b="1" sz="2400"/>
          </a:p>
          <a:p>
            <a:pPr indent="0" lvl="0" marL="0" rtl="0" algn="l">
              <a:spcBef>
                <a:spcPts val="480"/>
              </a:spcBef>
              <a:spcAft>
                <a:spcPts val="0"/>
              </a:spcAft>
              <a:buClr>
                <a:srgbClr val="888888"/>
              </a:buClr>
              <a:buSzPts val="2400"/>
              <a:buNone/>
            </a:pPr>
            <a:r>
              <a:t/>
            </a:r>
            <a:endParaRPr b="1" sz="2400"/>
          </a:p>
          <a:p>
            <a:pPr indent="0" lvl="0" marL="0" rtl="0" algn="l">
              <a:spcBef>
                <a:spcPts val="480"/>
              </a:spcBef>
              <a:spcAft>
                <a:spcPts val="0"/>
              </a:spcAft>
              <a:buClr>
                <a:srgbClr val="888888"/>
              </a:buClr>
              <a:buSzPts val="2400"/>
              <a:buNone/>
            </a:pPr>
            <a:r>
              <a:t/>
            </a:r>
            <a:endParaRPr b="1" sz="2400"/>
          </a:p>
          <a:p>
            <a:pPr indent="0" lvl="0" marL="0" rtl="0" algn="l">
              <a:spcBef>
                <a:spcPts val="480"/>
              </a:spcBef>
              <a:spcAft>
                <a:spcPts val="0"/>
              </a:spcAft>
              <a:buClr>
                <a:srgbClr val="888888"/>
              </a:buClr>
              <a:buSzPts val="2400"/>
              <a:buNone/>
            </a:pPr>
            <a:r>
              <a:rPr b="1" lang="en-US" sz="2400"/>
              <a:t>Differences</a:t>
            </a:r>
            <a:endParaRPr b="1" sz="2400"/>
          </a:p>
          <a:p>
            <a:pPr indent="0" lvl="0" marL="0" rtl="0" algn="l">
              <a:spcBef>
                <a:spcPts val="480"/>
              </a:spcBef>
              <a:spcAft>
                <a:spcPts val="0"/>
              </a:spcAft>
              <a:buClr>
                <a:srgbClr val="888888"/>
              </a:buClr>
              <a:buSzPts val="2400"/>
              <a:buNone/>
            </a:pPr>
            <a:r>
              <a:rPr lang="en-US" sz="2400"/>
              <a:t>First of all, notice that the expect require is just a reference to the expect function, whereas with the shouldrequire, the function is being executed.</a:t>
            </a:r>
            <a:endParaRPr/>
          </a:p>
          <a:p>
            <a:pPr indent="0" lvl="0" marL="0" rtl="0" algn="l">
              <a:spcBef>
                <a:spcPts val="480"/>
              </a:spcBef>
              <a:spcAft>
                <a:spcPts val="0"/>
              </a:spcAft>
              <a:buClr>
                <a:srgbClr val="888888"/>
              </a:buClr>
              <a:buSzPts val="2400"/>
              <a:buNone/>
            </a:pPr>
            <a:r>
              <a:t/>
            </a:r>
            <a:endParaRPr sz="2400"/>
          </a:p>
        </p:txBody>
      </p:sp>
      <p:sp>
        <p:nvSpPr>
          <p:cNvPr id="182" name="Google Shape;182;p20"/>
          <p:cNvSpPr/>
          <p:nvPr/>
        </p:nvSpPr>
        <p:spPr>
          <a:xfrm>
            <a:off x="0" y="-2586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83" name="Google Shape;183;p20"/>
          <p:cNvSpPr/>
          <p:nvPr/>
        </p:nvSpPr>
        <p:spPr>
          <a:xfrm>
            <a:off x="152400" y="-1062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84" name="Google Shape;184;p20"/>
          <p:cNvSpPr/>
          <p:nvPr/>
        </p:nvSpPr>
        <p:spPr>
          <a:xfrm>
            <a:off x="0" y="-2586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85" name="Google Shape;185;p20"/>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86" name="Google Shape;186;p20"/>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87" name="Google Shape;187;p20"/>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88" name="Google Shape;188;p20"/>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89" name="Google Shape;189;p20"/>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90" name="Google Shape;190;p20"/>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91" name="Google Shape;191;p20"/>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192" name="Google Shape;192;p20"/>
          <p:cNvPicPr preferRelativeResize="0"/>
          <p:nvPr/>
        </p:nvPicPr>
        <p:blipFill rotWithShape="1">
          <a:blip r:embed="rId3">
            <a:alphaModFix/>
          </a:blip>
          <a:srcRect b="0" l="0" r="0" t="0"/>
          <a:stretch/>
        </p:blipFill>
        <p:spPr>
          <a:xfrm>
            <a:off x="457200" y="1697182"/>
            <a:ext cx="4714875" cy="1524000"/>
          </a:xfrm>
          <a:prstGeom prst="rect">
            <a:avLst/>
          </a:prstGeom>
          <a:noFill/>
          <a:ln>
            <a:noFill/>
          </a:ln>
        </p:spPr>
      </p:pic>
      <p:sp>
        <p:nvSpPr>
          <p:cNvPr id="193" name="Google Shape;193;p20"/>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194" name="Google Shape;194;p20"/>
          <p:cNvPicPr preferRelativeResize="0"/>
          <p:nvPr/>
        </p:nvPicPr>
        <p:blipFill rotWithShape="1">
          <a:blip r:embed="rId4">
            <a:alphaModFix/>
          </a:blip>
          <a:srcRect b="0" l="0" r="0" t="0"/>
          <a:stretch/>
        </p:blipFill>
        <p:spPr>
          <a:xfrm>
            <a:off x="457199" y="5029200"/>
            <a:ext cx="3581401" cy="1009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1"/>
          <p:cNvSpPr txBox="1"/>
          <p:nvPr>
            <p:ph type="ctrTitle"/>
          </p:nvPr>
        </p:nvSpPr>
        <p:spPr>
          <a:xfrm>
            <a:off x="228600" y="304800"/>
            <a:ext cx="77724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Assertion styles</a:t>
            </a:r>
            <a:endParaRPr/>
          </a:p>
        </p:txBody>
      </p:sp>
      <p:sp>
        <p:nvSpPr>
          <p:cNvPr id="200" name="Google Shape;200;p21"/>
          <p:cNvSpPr txBox="1"/>
          <p:nvPr>
            <p:ph idx="1" type="subTitle"/>
          </p:nvPr>
        </p:nvSpPr>
        <p:spPr>
          <a:xfrm>
            <a:off x="152465" y="15240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The expect interface provides a function as a starting point for chaining your language assertions. It works on node.js and in all browsers.</a:t>
            </a:r>
            <a:endParaRPr/>
          </a:p>
          <a:p>
            <a:pPr indent="0" lvl="0" marL="0" rtl="0" algn="l">
              <a:spcBef>
                <a:spcPts val="480"/>
              </a:spcBef>
              <a:spcAft>
                <a:spcPts val="0"/>
              </a:spcAft>
              <a:buClr>
                <a:srgbClr val="888888"/>
              </a:buClr>
              <a:buSzPts val="2400"/>
              <a:buNone/>
            </a:pPr>
            <a:r>
              <a:rPr lang="en-US" sz="2400"/>
              <a:t>The should interface extends Object.prototype to provide a single getter as the starting point for your language assertions. It works on node.js and in all modern browsers except Internet Explorer.</a:t>
            </a:r>
            <a:endParaRPr/>
          </a:p>
          <a:p>
            <a:pPr indent="0" lvl="0" marL="0" rtl="0" algn="l">
              <a:spcBef>
                <a:spcPts val="480"/>
              </a:spcBef>
              <a:spcAft>
                <a:spcPts val="0"/>
              </a:spcAft>
              <a:buClr>
                <a:srgbClr val="888888"/>
              </a:buClr>
              <a:buSzPts val="2400"/>
              <a:buNone/>
            </a:pPr>
            <a:r>
              <a:rPr b="1" lang="en-US" sz="2400"/>
              <a:t>Should Extras</a:t>
            </a:r>
            <a:endParaRPr/>
          </a:p>
          <a:p>
            <a:pPr indent="0" lvl="0" marL="0" rtl="0" algn="l">
              <a:spcBef>
                <a:spcPts val="480"/>
              </a:spcBef>
              <a:spcAft>
                <a:spcPts val="0"/>
              </a:spcAft>
              <a:buClr>
                <a:srgbClr val="888888"/>
              </a:buClr>
              <a:buSzPts val="2400"/>
              <a:buNone/>
            </a:pPr>
            <a:r>
              <a:rPr lang="en-US" sz="2400"/>
              <a:t>Given that should works by extending Object.prototype, there are some scenarios where should will not work. Mainly, if you are trying to check the existence of an object. Take the following pseudocode:</a:t>
            </a:r>
            <a:endParaRPr/>
          </a:p>
          <a:p>
            <a:pPr indent="0" lvl="0" marL="0" rtl="0" algn="l">
              <a:spcBef>
                <a:spcPts val="480"/>
              </a:spcBef>
              <a:spcAft>
                <a:spcPts val="0"/>
              </a:spcAft>
              <a:buClr>
                <a:srgbClr val="888888"/>
              </a:buClr>
              <a:buSzPts val="2400"/>
              <a:buNone/>
            </a:pPr>
            <a:r>
              <a:t/>
            </a:r>
            <a:endParaRPr sz="2400"/>
          </a:p>
        </p:txBody>
      </p:sp>
      <p:sp>
        <p:nvSpPr>
          <p:cNvPr id="201" name="Google Shape;201;p21"/>
          <p:cNvSpPr/>
          <p:nvPr/>
        </p:nvSpPr>
        <p:spPr>
          <a:xfrm>
            <a:off x="0" y="-2586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02" name="Google Shape;202;p21"/>
          <p:cNvSpPr/>
          <p:nvPr/>
        </p:nvSpPr>
        <p:spPr>
          <a:xfrm>
            <a:off x="152400" y="-1062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03" name="Google Shape;203;p21"/>
          <p:cNvSpPr/>
          <p:nvPr/>
        </p:nvSpPr>
        <p:spPr>
          <a:xfrm>
            <a:off x="0" y="-2586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04" name="Google Shape;204;p21"/>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05" name="Google Shape;205;p21"/>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06" name="Google Shape;206;p21"/>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07" name="Google Shape;207;p21"/>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08" name="Google Shape;208;p21"/>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09" name="Google Shape;209;p21"/>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10" name="Google Shape;210;p21"/>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11" name="Google Shape;211;p21"/>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12" name="Google Shape;212;p21"/>
          <p:cNvSpPr/>
          <p:nvPr/>
        </p:nvSpPr>
        <p:spPr>
          <a:xfrm>
            <a:off x="0" y="-30087"/>
            <a:ext cx="65" cy="517374"/>
          </a:xfrm>
          <a:prstGeom prst="rect">
            <a:avLst/>
          </a:prstGeom>
          <a:solidFill>
            <a:srgbClr val="FCFAF4"/>
          </a:solidFill>
          <a:ln>
            <a:noFill/>
          </a:ln>
        </p:spPr>
        <p:txBody>
          <a:bodyPr anchorCtr="0" anchor="ctr" bIns="23805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213" name="Google Shape;213;p21"/>
          <p:cNvPicPr preferRelativeResize="0"/>
          <p:nvPr/>
        </p:nvPicPr>
        <p:blipFill rotWithShape="1">
          <a:blip r:embed="rId3">
            <a:alphaModFix/>
          </a:blip>
          <a:srcRect b="0" l="0" r="0" t="0"/>
          <a:stretch/>
        </p:blipFill>
        <p:spPr>
          <a:xfrm>
            <a:off x="457200" y="5410200"/>
            <a:ext cx="4038600" cy="1219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