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Lst>
  <p:sldSz cy="6858000" cx="9144000"/>
  <p:notesSz cx="6858000" cy="9144000"/>
  <p:embeddedFontLst>
    <p:embeddedFont>
      <p:font typeface="Roboto"/>
      <p:regular r:id="rId100"/>
      <p:bold r:id="rId101"/>
      <p:italic r:id="rId102"/>
      <p:boldItalic r:id="rId103"/>
    </p:embeddedFont>
    <p:embeddedFont>
      <p:font typeface="Nunito"/>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1964F0-365F-4824-B456-2442DCC17631}">
  <a:tblStyle styleId="{A91964F0-365F-4824-B456-2442DCC176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Nunito-boldItalic.fntdata"/><Relationship Id="rId106" Type="http://schemas.openxmlformats.org/officeDocument/2006/relationships/font" Target="fonts/Nunito-italic.fntdata"/><Relationship Id="rId105" Type="http://schemas.openxmlformats.org/officeDocument/2006/relationships/font" Target="fonts/Nunito-bold.fntdata"/><Relationship Id="rId104" Type="http://schemas.openxmlformats.org/officeDocument/2006/relationships/font" Target="fonts/Nunito-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boldItalic.fntdata"/><Relationship Id="rId102" Type="http://schemas.openxmlformats.org/officeDocument/2006/relationships/font" Target="fonts/Roboto-italic.fntdata"/><Relationship Id="rId101" Type="http://schemas.openxmlformats.org/officeDocument/2006/relationships/font" Target="fonts/Roboto-bold.fntdata"/><Relationship Id="rId100" Type="http://schemas.openxmlformats.org/officeDocument/2006/relationships/font" Target="fonts/Roboto-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e401a19e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46e401a19e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7d6739d48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47d6739d48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6e401a19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46e401a19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Official Documentation  https://electronjs.org/docs</a:t>
            </a:r>
            <a:endParaRPr/>
          </a:p>
        </p:txBody>
      </p:sp>
      <p:sp>
        <p:nvSpPr>
          <p:cNvPr id="215" name="Google Shape;21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Can Main process start multiple Electron process</a:t>
            </a:r>
            <a:endParaRPr/>
          </a:p>
        </p:txBody>
      </p:sp>
      <p:sp>
        <p:nvSpPr>
          <p:cNvPr id="233" name="Google Shape;2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6de420252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Can one Rederer Process start another Renderer Process</a:t>
            </a:r>
            <a:endParaRPr/>
          </a:p>
        </p:txBody>
      </p:sp>
      <p:sp>
        <p:nvSpPr>
          <p:cNvPr id="250" name="Google Shape;250;g46de420252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7d6739d48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47d6739d48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6de420252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46de420252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Change above app, by adding Decrement Button as well</a:t>
            </a:r>
            <a:endParaRPr/>
          </a:p>
        </p:txBody>
      </p:sp>
      <p:sp>
        <p:nvSpPr>
          <p:cNvPr id="293" name="Google Shape;2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alert, event and other examples</a:t>
            </a:r>
            <a:endParaRPr/>
          </a:p>
        </p:txBody>
      </p:sp>
      <p:sp>
        <p:nvSpPr>
          <p:cNvPr id="318" name="Google Shape;3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6e530f999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46e530f999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6e401a19e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46e401a19e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List of Node JS Modules https://nodejs.org/api/</a:t>
            </a:r>
            <a:endParaRPr/>
          </a:p>
        </p:txBody>
      </p:sp>
      <p:sp>
        <p:nvSpPr>
          <p:cNvPr id="373" name="Google Shape;3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46de42025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46de420252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6de420252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46de420252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6de420252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46de420252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47c929f54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47c929f54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7c929f541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47c929f541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47d50a5304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47d50a5304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6e401a19e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46e401a19e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5" name="Google Shape;72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2" name="Google Shape;75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0" name="Google Shape;78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46e401a19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g46e401a19e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g46e401a19e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7" name="Google Shape;83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6" name="Google Shape;866;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5" name="Google Shape;87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2" name="Google Shape;892;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47c929f541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g47c929f541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g47c929f541_0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g46e530f999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2" name="Google Shape;912;g46e530f999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g46e530f999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46e530f99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0" name="Google Shape;920;g46e530f999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g46e530f999_0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255200" y="790"/>
            <a:ext cx="2250363" cy="1392365"/>
            <a:chOff x="255200" y="592"/>
            <a:chExt cx="2250363" cy="1044300"/>
          </a:xfrm>
        </p:grpSpPr>
        <p:sp>
          <p:nvSpPr>
            <p:cNvPr id="19" name="Google Shape;19;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905395" y="790"/>
            <a:ext cx="2250363" cy="1392365"/>
            <a:chOff x="905395" y="592"/>
            <a:chExt cx="2250363" cy="1044300"/>
          </a:xfrm>
        </p:grpSpPr>
        <p:sp>
          <p:nvSpPr>
            <p:cNvPr id="23" name="Google Shape;23;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057468" y="6784"/>
            <a:ext cx="1851282" cy="1002839"/>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6553032" y="5623802"/>
            <a:ext cx="2389068" cy="1234317"/>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199149" y="5407536"/>
            <a:ext cx="2795414" cy="1444382"/>
            <a:chOff x="6917201" y="0"/>
            <a:chExt cx="2227777" cy="863400"/>
          </a:xfrm>
        </p:grpSpPr>
        <p:sp>
          <p:nvSpPr>
            <p:cNvPr id="35" name="Google Shape;35;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858703" y="2430444"/>
            <a:ext cx="5361300" cy="19308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9" name="Google Shape;39;p2"/>
          <p:cNvSpPr txBox="1"/>
          <p:nvPr>
            <p:ph idx="1" type="subTitle"/>
          </p:nvPr>
        </p:nvSpPr>
        <p:spPr>
          <a:xfrm>
            <a:off x="1858700" y="4550878"/>
            <a:ext cx="5361300" cy="69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40" name="Google Shape;40;p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5959222" y="5492768"/>
            <a:ext cx="2520952" cy="1365553"/>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1"/>
          <p:cNvGrpSpPr/>
          <p:nvPr/>
        </p:nvGrpSpPr>
        <p:grpSpPr>
          <a:xfrm>
            <a:off x="199149" y="3"/>
            <a:ext cx="2795414" cy="1444382"/>
            <a:chOff x="6917201" y="0"/>
            <a:chExt cx="2227777" cy="863400"/>
          </a:xfrm>
        </p:grpSpPr>
        <p:sp>
          <p:nvSpPr>
            <p:cNvPr id="120" name="Google Shape;120;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4" name="Google Shape;124;p11"/>
          <p:cNvSpPr txBox="1"/>
          <p:nvPr>
            <p:ph idx="1" type="body"/>
          </p:nvPr>
        </p:nvSpPr>
        <p:spPr>
          <a:xfrm>
            <a:off x="1385850" y="3818467"/>
            <a:ext cx="6372300" cy="8547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5" name="Google Shape;125;p11"/>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6" name="Shape 126"/>
        <p:cNvGrpSpPr/>
        <p:nvPr/>
      </p:nvGrpSpPr>
      <p:grpSpPr>
        <a:xfrm>
          <a:off x="0" y="0"/>
          <a:ext cx="0" cy="0"/>
          <a:chOff x="0" y="0"/>
          <a:chExt cx="0" cy="0"/>
        </a:xfrm>
      </p:grpSpPr>
      <p:sp>
        <p:nvSpPr>
          <p:cNvPr id="127" name="Google Shape;127;p1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3"/>
          <p:cNvGrpSpPr/>
          <p:nvPr/>
        </p:nvGrpSpPr>
        <p:grpSpPr>
          <a:xfrm>
            <a:off x="5594191" y="5281486"/>
            <a:ext cx="2910145" cy="15764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a:off x="199149" y="3"/>
            <a:ext cx="2795414" cy="1444382"/>
            <a:chOff x="6917201" y="0"/>
            <a:chExt cx="2227777" cy="863400"/>
          </a:xfrm>
        </p:grpSpPr>
        <p:sp>
          <p:nvSpPr>
            <p:cNvPr id="48" name="Google Shape;48;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txBox="1"/>
          <p:nvPr>
            <p:ph type="title"/>
          </p:nvPr>
        </p:nvSpPr>
        <p:spPr>
          <a:xfrm>
            <a:off x="1888684" y="2328133"/>
            <a:ext cx="5377500" cy="21948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52" name="Google Shape;52;p3"/>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txBox="1"/>
          <p:nvPr>
            <p:ph type="title"/>
          </p:nvPr>
        </p:nvSpPr>
        <p:spPr>
          <a:xfrm>
            <a:off x="819150" y="1127467"/>
            <a:ext cx="7505700" cy="1272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4"/>
          <p:cNvSpPr txBox="1"/>
          <p:nvPr>
            <p:ph idx="1" type="body"/>
          </p:nvPr>
        </p:nvSpPr>
        <p:spPr>
          <a:xfrm>
            <a:off x="819150" y="2654300"/>
            <a:ext cx="7505700" cy="3264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9" name="Google Shape;59;p4"/>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type="title"/>
          </p:nvPr>
        </p:nvSpPr>
        <p:spPr>
          <a:xfrm>
            <a:off x="819150" y="1127467"/>
            <a:ext cx="7505700" cy="1272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5" name="Google Shape;65;p5"/>
          <p:cNvSpPr txBox="1"/>
          <p:nvPr>
            <p:ph idx="1" type="body"/>
          </p:nvPr>
        </p:nvSpPr>
        <p:spPr>
          <a:xfrm>
            <a:off x="819150" y="2654300"/>
            <a:ext cx="3686100" cy="3264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6" name="Google Shape;66;p5"/>
          <p:cNvSpPr txBox="1"/>
          <p:nvPr>
            <p:ph idx="2" type="body"/>
          </p:nvPr>
        </p:nvSpPr>
        <p:spPr>
          <a:xfrm>
            <a:off x="4638675" y="2654300"/>
            <a:ext cx="3686100" cy="3264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7" name="Google Shape;67;p5"/>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819150" y="1127467"/>
            <a:ext cx="7505700" cy="1272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3" name="Google Shape;73;p6"/>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type="title"/>
          </p:nvPr>
        </p:nvSpPr>
        <p:spPr>
          <a:xfrm>
            <a:off x="819150" y="1127467"/>
            <a:ext cx="3709200" cy="18441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9" name="Google Shape;79;p7"/>
          <p:cNvSpPr txBox="1"/>
          <p:nvPr>
            <p:ph idx="1" type="body"/>
          </p:nvPr>
        </p:nvSpPr>
        <p:spPr>
          <a:xfrm>
            <a:off x="830700" y="3092067"/>
            <a:ext cx="3709200" cy="28263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0" name="Google Shape;80;p7"/>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8"/>
          <p:cNvGrpSpPr/>
          <p:nvPr/>
        </p:nvGrpSpPr>
        <p:grpSpPr>
          <a:xfrm>
            <a:off x="255991" y="-11"/>
            <a:ext cx="2251347" cy="1391229"/>
            <a:chOff x="3961956" y="4383950"/>
            <a:chExt cx="1160548" cy="548700"/>
          </a:xfrm>
        </p:grpSpPr>
        <p:sp>
          <p:nvSpPr>
            <p:cNvPr id="85" name="Google Shape;85;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a:off x="34934" y="6029501"/>
            <a:ext cx="1593306" cy="82273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a:off x="5886353" y="1657"/>
            <a:ext cx="3257455" cy="1681990"/>
            <a:chOff x="6917201" y="0"/>
            <a:chExt cx="2227777" cy="863400"/>
          </a:xfrm>
        </p:grpSpPr>
        <p:sp>
          <p:nvSpPr>
            <p:cNvPr id="94" name="Google Shape;94;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8"/>
          <p:cNvSpPr txBox="1"/>
          <p:nvPr>
            <p:ph type="title"/>
          </p:nvPr>
        </p:nvSpPr>
        <p:spPr>
          <a:xfrm>
            <a:off x="1393929" y="1734861"/>
            <a:ext cx="6366900" cy="33855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8" name="Google Shape;98;p8"/>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txBox="1"/>
          <p:nvPr>
            <p:ph type="title"/>
          </p:nvPr>
        </p:nvSpPr>
        <p:spPr>
          <a:xfrm>
            <a:off x="819150" y="1127467"/>
            <a:ext cx="6424200" cy="939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4" name="Google Shape;104;p9"/>
          <p:cNvSpPr txBox="1"/>
          <p:nvPr>
            <p:ph idx="1" type="subTitle"/>
          </p:nvPr>
        </p:nvSpPr>
        <p:spPr>
          <a:xfrm>
            <a:off x="819150" y="2067600"/>
            <a:ext cx="5859900" cy="524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5" name="Google Shape;105;p9"/>
          <p:cNvSpPr txBox="1"/>
          <p:nvPr>
            <p:ph idx="2" type="body"/>
          </p:nvPr>
        </p:nvSpPr>
        <p:spPr>
          <a:xfrm>
            <a:off x="819150" y="3289400"/>
            <a:ext cx="5859900" cy="2793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6" name="Google Shape;106;p9"/>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txBox="1"/>
          <p:nvPr>
            <p:ph idx="1" type="body"/>
          </p:nvPr>
        </p:nvSpPr>
        <p:spPr>
          <a:xfrm>
            <a:off x="328025" y="5551333"/>
            <a:ext cx="7415100" cy="8067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11" name="Google Shape;11;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12" name="Google Shape;12;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hyperlink" Target="https://www.tutorialspoint.com/nodejs/nodejs_file_system.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6.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3.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s://electronjs.org/docs/api/clipboard#clipboardreadtexttype" TargetMode="External"/><Relationship Id="rId4" Type="http://schemas.openxmlformats.org/officeDocument/2006/relationships/hyperlink" Target="https://electronjs.org/docs/api/clipboard#clipboardreadtexttype" TargetMode="External"/><Relationship Id="rId5" Type="http://schemas.openxmlformats.org/officeDocument/2006/relationships/hyperlink" Target="https://electronjs.org/docs/api/clipboard#clipboardwritetexttext-type" TargetMode="External"/><Relationship Id="rId6" Type="http://schemas.openxmlformats.org/officeDocument/2006/relationships/hyperlink" Target="https://electronjs.org/docs/api/clipboard#clipboardwritetexttext-type" TargetMode="External"/><Relationship Id="rId7"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nodejs.org/en/download/" TargetMode="Externa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1" Type="http://schemas.openxmlformats.org/officeDocument/2006/relationships/hyperlink" Target="https://electronjs.org/docs/api/clipboard#clipboardwriteimageimage-type" TargetMode="External"/><Relationship Id="rId10" Type="http://schemas.openxmlformats.org/officeDocument/2006/relationships/hyperlink" Target="https://electronjs.org/docs/api/clipboard#clipboardwriteimageimage-type" TargetMode="External"/><Relationship Id="rId13" Type="http://schemas.openxmlformats.org/officeDocument/2006/relationships/hyperlink" Target="https://electronjs.org/docs/api/native-image" TargetMode="External"/><Relationship Id="rId12" Type="http://schemas.openxmlformats.org/officeDocument/2006/relationships/hyperlink" Target="https://electronjs.org/docs/api/native-image" TargetMode="External"/><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s://electronjs.org/docs/api/clipboard#clipboardreadhtmltype" TargetMode="External"/><Relationship Id="rId4" Type="http://schemas.openxmlformats.org/officeDocument/2006/relationships/hyperlink" Target="https://electronjs.org/docs/api/clipboard#clipboardreadhtmltype" TargetMode="External"/><Relationship Id="rId9" Type="http://schemas.openxmlformats.org/officeDocument/2006/relationships/hyperlink" Target="https://electronjs.org/docs/api/native-image" TargetMode="External"/><Relationship Id="rId15" Type="http://schemas.openxmlformats.org/officeDocument/2006/relationships/hyperlink" Target="https://electronjs.org/docs/api/clipboard#clipboardreadrtftype" TargetMode="External"/><Relationship Id="rId14" Type="http://schemas.openxmlformats.org/officeDocument/2006/relationships/hyperlink" Target="https://electronjs.org/docs/api/clipboard#clipboardreadrtftype" TargetMode="External"/><Relationship Id="rId17" Type="http://schemas.openxmlformats.org/officeDocument/2006/relationships/hyperlink" Target="https://electronjs.org/docs/api/clipboard#clipboardwritertftext-type" TargetMode="External"/><Relationship Id="rId16" Type="http://schemas.openxmlformats.org/officeDocument/2006/relationships/hyperlink" Target="https://electronjs.org/docs/api/clipboard#clipboardwritertftext-type" TargetMode="External"/><Relationship Id="rId5" Type="http://schemas.openxmlformats.org/officeDocument/2006/relationships/hyperlink" Target="https://electronjs.org/docs/api/clipboard#clipboardwritehtmlmarkup-type" TargetMode="External"/><Relationship Id="rId6" Type="http://schemas.openxmlformats.org/officeDocument/2006/relationships/hyperlink" Target="https://electronjs.org/docs/api/clipboard#clipboardwritehtmlmarkup-type" TargetMode="External"/><Relationship Id="rId7" Type="http://schemas.openxmlformats.org/officeDocument/2006/relationships/hyperlink" Target="https://electronjs.org/docs/api/clipboard#clipboardreadimagetype" TargetMode="External"/><Relationship Id="rId8" Type="http://schemas.openxmlformats.org/officeDocument/2006/relationships/hyperlink" Target="https://electronjs.org/docs/api/clipboard#clipboardreadimagetyp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40.png"/><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hyperlink" Target="https://electronjs.org/docs/api/shell#shellshowiteminfolderfullpath" TargetMode="External"/><Relationship Id="rId4" Type="http://schemas.openxmlformats.org/officeDocument/2006/relationships/hyperlink" Target="https://electronjs.org/docs/api/shell#shellshowiteminfolderfullpath" TargetMode="External"/><Relationship Id="rId9" Type="http://schemas.openxmlformats.org/officeDocument/2006/relationships/hyperlink" Target="https://electronjs.org/docs/api/shell#shellopenexternalurl-options-callback" TargetMode="External"/><Relationship Id="rId5" Type="http://schemas.openxmlformats.org/officeDocument/2006/relationships/hyperlink" Target="https://electronjs.org/docs/api/shell#shellopenitemfullpath" TargetMode="External"/><Relationship Id="rId6" Type="http://schemas.openxmlformats.org/officeDocument/2006/relationships/hyperlink" Target="https://electronjs.org/docs/api/shell#shellopenitemfullpath" TargetMode="External"/><Relationship Id="rId7" Type="http://schemas.openxmlformats.org/officeDocument/2006/relationships/hyperlink" Target="https://electronjs.org/docs/api/shell#shellopenexternalurl-options-callback" TargetMode="External"/><Relationship Id="rId8" Type="http://schemas.openxmlformats.org/officeDocument/2006/relationships/hyperlink" Target="https://electronjs.org/docs/api/shell#shellopenexternalurl-options-callback"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4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9.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5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63.png"/><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6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5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7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hyperlink" Target="https://developer.mozilla.org/en-US/docs/Web/API/WebRTC_API/Taking_still_photos#Capturing_a_frame_from_the_strea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6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6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6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69.png"/><Relationship Id="rId4" Type="http://schemas.openxmlformats.org/officeDocument/2006/relationships/image" Target="../media/image6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hyperlink" Target="https://developers.google.com/web/tools/chrome-devtool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7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71.png"/><Relationship Id="rId4" Type="http://schemas.openxmlformats.org/officeDocument/2006/relationships/hyperlink" Target="https://code.visualstudio.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7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7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hyperlink" Target="https://github.com/electron-userland/electron-packager"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74.png"/><Relationship Id="rId4" Type="http://schemas.openxmlformats.org/officeDocument/2006/relationships/image" Target="../media/image7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hyperlink" Target="https://www.techiediaries.com/electron-data-persistence/"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3"/>
          <p:cNvSpPr txBox="1"/>
          <p:nvPr>
            <p:ph type="ctrTitle"/>
          </p:nvPr>
        </p:nvSpPr>
        <p:spPr>
          <a:xfrm>
            <a:off x="2792128" y="2463594"/>
            <a:ext cx="5361300" cy="1930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6000"/>
              <a:t>Electron JS</a:t>
            </a:r>
            <a:endParaRPr sz="6000"/>
          </a:p>
        </p:txBody>
      </p:sp>
      <p:sp>
        <p:nvSpPr>
          <p:cNvPr id="133" name="Google Shape;133;p13"/>
          <p:cNvSpPr txBox="1"/>
          <p:nvPr>
            <p:ph idx="1" type="subTitle"/>
          </p:nvPr>
        </p:nvSpPr>
        <p:spPr>
          <a:xfrm>
            <a:off x="1858700" y="4550878"/>
            <a:ext cx="5361300" cy="69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pic>
        <p:nvPicPr>
          <p:cNvPr id="134" name="Google Shape;134;p13"/>
          <p:cNvPicPr preferRelativeResize="0"/>
          <p:nvPr/>
        </p:nvPicPr>
        <p:blipFill>
          <a:blip r:embed="rId3">
            <a:alphaModFix/>
          </a:blip>
          <a:stretch>
            <a:fillRect/>
          </a:stretch>
        </p:blipFill>
        <p:spPr>
          <a:xfrm>
            <a:off x="1059875" y="2097025"/>
            <a:ext cx="2143025" cy="23152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ctrTitle"/>
          </p:nvPr>
        </p:nvSpPr>
        <p:spPr>
          <a:xfrm>
            <a:off x="609600" y="84425"/>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How Electron App Works</a:t>
            </a:r>
            <a:endParaRPr/>
          </a:p>
        </p:txBody>
      </p:sp>
      <p:sp>
        <p:nvSpPr>
          <p:cNvPr id="194" name="Google Shape;194;p22"/>
          <p:cNvSpPr txBox="1"/>
          <p:nvPr>
            <p:ph idx="1" type="subTitle"/>
          </p:nvPr>
        </p:nvSpPr>
        <p:spPr>
          <a:xfrm>
            <a:off x="301050" y="922625"/>
            <a:ext cx="8389500" cy="582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444"/>
              </a:spcBef>
              <a:spcAft>
                <a:spcPts val="0"/>
              </a:spcAft>
              <a:buClr>
                <a:srgbClr val="888888"/>
              </a:buClr>
              <a:buSzPts val="2220"/>
              <a:buNone/>
            </a:pPr>
            <a:r>
              <a:rPr lang="en-US" sz="2220"/>
              <a:t>Each browser window then runs its own </a:t>
            </a:r>
            <a:r>
              <a:rPr b="1" lang="en-US" sz="2220"/>
              <a:t>renderer process</a:t>
            </a:r>
            <a:r>
              <a:rPr lang="en-US" sz="2220"/>
              <a:t>. The renderer process takes an HTML file which references the usual CSS files, JavaScript files, images, etc. and renders it in the window.</a:t>
            </a:r>
            <a:endParaRPr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The main process can access the native GUI through modules available directly in Electron. </a:t>
            </a:r>
            <a:endParaRPr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Above desktop applications can access all Node modules like the file system module for handling files, request to make HTTP calls, etc.</a:t>
            </a:r>
            <a:endParaRPr/>
          </a:p>
          <a:p>
            <a:pPr indent="0" lvl="0" marL="0" rtl="0" algn="l">
              <a:lnSpc>
                <a:spcPct val="80000"/>
              </a:lnSpc>
              <a:spcBef>
                <a:spcPts val="444"/>
              </a:spcBef>
              <a:spcAft>
                <a:spcPts val="0"/>
              </a:spcAft>
              <a:buClr>
                <a:srgbClr val="888888"/>
              </a:buClr>
              <a:buSzPts val="2220"/>
              <a:buNone/>
            </a:pPr>
            <a:r>
              <a:t/>
            </a:r>
            <a:endParaRPr sz="22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ctrTitle"/>
          </p:nvPr>
        </p:nvSpPr>
        <p:spPr>
          <a:xfrm>
            <a:off x="609600" y="304800"/>
            <a:ext cx="8534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Electron-Main &amp; Renderer Process</a:t>
            </a:r>
            <a:endParaRPr/>
          </a:p>
        </p:txBody>
      </p:sp>
      <p:pic>
        <p:nvPicPr>
          <p:cNvPr id="200" name="Google Shape;200;p23"/>
          <p:cNvPicPr preferRelativeResize="0"/>
          <p:nvPr/>
        </p:nvPicPr>
        <p:blipFill>
          <a:blip r:embed="rId3">
            <a:alphaModFix/>
          </a:blip>
          <a:stretch>
            <a:fillRect/>
          </a:stretch>
        </p:blipFill>
        <p:spPr>
          <a:xfrm>
            <a:off x="948538" y="1204650"/>
            <a:ext cx="7094525" cy="509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ctrTitle"/>
          </p:nvPr>
        </p:nvSpPr>
        <p:spPr>
          <a:xfrm>
            <a:off x="609600" y="304800"/>
            <a:ext cx="8534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Electron-Main &amp; Renderer Process</a:t>
            </a:r>
            <a:endParaRPr/>
          </a:p>
        </p:txBody>
      </p:sp>
      <p:pic>
        <p:nvPicPr>
          <p:cNvPr id="206" name="Google Shape;206;p24"/>
          <p:cNvPicPr preferRelativeResize="0"/>
          <p:nvPr/>
        </p:nvPicPr>
        <p:blipFill>
          <a:blip r:embed="rId3">
            <a:alphaModFix/>
          </a:blip>
          <a:stretch>
            <a:fillRect/>
          </a:stretch>
        </p:blipFill>
        <p:spPr>
          <a:xfrm>
            <a:off x="152400" y="1295400"/>
            <a:ext cx="8839199" cy="47640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ctrTitle"/>
          </p:nvPr>
        </p:nvSpPr>
        <p:spPr>
          <a:xfrm>
            <a:off x="609600" y="304800"/>
            <a:ext cx="7772400" cy="626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BrowserWindow</a:t>
            </a:r>
            <a:endParaRPr/>
          </a:p>
        </p:txBody>
      </p:sp>
      <p:sp>
        <p:nvSpPr>
          <p:cNvPr id="212" name="Google Shape;212;p25"/>
          <p:cNvSpPr txBox="1"/>
          <p:nvPr>
            <p:ph idx="1" type="subTitle"/>
          </p:nvPr>
        </p:nvSpPr>
        <p:spPr>
          <a:xfrm>
            <a:off x="440775" y="930900"/>
            <a:ext cx="8474700" cy="51816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SzPts val="2400"/>
              <a:buAutoNum type="arabicPeriod"/>
            </a:pPr>
            <a:r>
              <a:rPr lang="en-US" sz="2400"/>
              <a:t>The main process creates web pages by creating the </a:t>
            </a:r>
            <a:r>
              <a:rPr i="1" lang="en-US" sz="2400"/>
              <a:t>BrowserWindow </a:t>
            </a:r>
            <a:r>
              <a:rPr lang="en-US" sz="2400"/>
              <a:t>instances. </a:t>
            </a:r>
            <a:endParaRPr sz="2400"/>
          </a:p>
          <a:p>
            <a:pPr indent="0" lvl="0" marL="457200" rtl="0" algn="l">
              <a:spcBef>
                <a:spcPts val="480"/>
              </a:spcBef>
              <a:spcAft>
                <a:spcPts val="0"/>
              </a:spcAft>
              <a:buNone/>
            </a:pPr>
            <a:r>
              <a:t/>
            </a:r>
            <a:endParaRPr sz="2400"/>
          </a:p>
          <a:p>
            <a:pPr indent="-381000" lvl="0" marL="457200" rtl="0" algn="l">
              <a:spcBef>
                <a:spcPts val="480"/>
              </a:spcBef>
              <a:spcAft>
                <a:spcPts val="0"/>
              </a:spcAft>
              <a:buSzPts val="2400"/>
              <a:buAutoNum type="arabicPeriod"/>
            </a:pPr>
            <a:r>
              <a:rPr lang="en-US" sz="2400"/>
              <a:t>Each </a:t>
            </a:r>
            <a:r>
              <a:rPr i="1" lang="en-US" sz="2400"/>
              <a:t>BrowserWindow</a:t>
            </a:r>
            <a:r>
              <a:rPr lang="en-US" sz="2400"/>
              <a:t> instance runs the web page in its own renderer process. </a:t>
            </a:r>
            <a:endParaRPr sz="2400"/>
          </a:p>
          <a:p>
            <a:pPr indent="0" lvl="0" marL="457200" rtl="0" algn="l">
              <a:spcBef>
                <a:spcPts val="480"/>
              </a:spcBef>
              <a:spcAft>
                <a:spcPts val="0"/>
              </a:spcAft>
              <a:buNone/>
            </a:pPr>
            <a:r>
              <a:t/>
            </a:r>
            <a:endParaRPr sz="2400"/>
          </a:p>
          <a:p>
            <a:pPr indent="-381000" lvl="0" marL="457200" rtl="0" algn="l">
              <a:spcBef>
                <a:spcPts val="480"/>
              </a:spcBef>
              <a:spcAft>
                <a:spcPts val="0"/>
              </a:spcAft>
              <a:buSzPts val="2400"/>
              <a:buAutoNum type="arabicPeriod"/>
            </a:pPr>
            <a:r>
              <a:rPr lang="en-US" sz="2400"/>
              <a:t>When a </a:t>
            </a:r>
            <a:r>
              <a:rPr i="1" lang="en-US" sz="2400"/>
              <a:t>BrowserWindow</a:t>
            </a:r>
            <a:r>
              <a:rPr lang="en-US" sz="2400"/>
              <a:t> instance is destroyed, the corresponding renderer process is also terminated.</a:t>
            </a:r>
            <a:endParaRPr sz="2400"/>
          </a:p>
          <a:p>
            <a:pPr indent="0" lvl="0" marL="457200" rtl="0" algn="l">
              <a:spcBef>
                <a:spcPts val="480"/>
              </a:spcBef>
              <a:spcAft>
                <a:spcPts val="0"/>
              </a:spcAft>
              <a:buNone/>
            </a:pPr>
            <a:r>
              <a:t/>
            </a:r>
            <a:endParaRPr sz="2400"/>
          </a:p>
          <a:p>
            <a:pPr indent="-381000" lvl="0" marL="457200" rtl="0" algn="l">
              <a:spcBef>
                <a:spcPts val="480"/>
              </a:spcBef>
              <a:spcAft>
                <a:spcPts val="0"/>
              </a:spcAft>
              <a:buSzPts val="2400"/>
              <a:buAutoNum type="arabicPeriod"/>
            </a:pPr>
            <a:r>
              <a:rPr lang="en-US" sz="2400"/>
              <a:t>The main process manages all web pages and their corresponding renderer processes. </a:t>
            </a:r>
            <a:endParaRPr sz="2400"/>
          </a:p>
          <a:p>
            <a:pPr indent="0" lvl="0" marL="457200" rtl="0" algn="l">
              <a:spcBef>
                <a:spcPts val="480"/>
              </a:spcBef>
              <a:spcAft>
                <a:spcPts val="0"/>
              </a:spcAft>
              <a:buNone/>
            </a:pPr>
            <a:r>
              <a:t/>
            </a:r>
            <a:endParaRPr sz="2400"/>
          </a:p>
          <a:p>
            <a:pPr indent="-381000" lvl="0" marL="457200" rtl="0" algn="l">
              <a:spcBef>
                <a:spcPts val="480"/>
              </a:spcBef>
              <a:spcAft>
                <a:spcPts val="0"/>
              </a:spcAft>
              <a:buSzPts val="2400"/>
              <a:buAutoNum type="arabicPeriod"/>
            </a:pPr>
            <a:r>
              <a:rPr lang="en-US" sz="2400"/>
              <a:t>Each renderer process is isolated and only cares about the web page running in it.</a:t>
            </a:r>
            <a:endParaRPr sz="2400"/>
          </a:p>
          <a:p>
            <a:pPr indent="-381000" lvl="0" marL="457200" rtl="0" algn="l">
              <a:spcBef>
                <a:spcPts val="0"/>
              </a:spcBef>
              <a:spcAft>
                <a:spcPts val="0"/>
              </a:spcAft>
              <a:buSzPts val="2400"/>
              <a:buAutoNum type="arabicPeriod"/>
            </a:pPr>
            <a:r>
              <a:t/>
            </a:r>
            <a:endParaRPr sz="2400"/>
          </a:p>
          <a:p>
            <a:pPr indent="-381000" lvl="0" marL="457200" rtl="0" algn="l">
              <a:spcBef>
                <a:spcPts val="0"/>
              </a:spcBef>
              <a:spcAft>
                <a:spcPts val="0"/>
              </a:spcAft>
              <a:buSzPts val="2400"/>
              <a:buAutoNum type="arabicPeriod"/>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Electron-Hello World</a:t>
            </a:r>
            <a:endParaRPr/>
          </a:p>
        </p:txBody>
      </p:sp>
      <p:sp>
        <p:nvSpPr>
          <p:cNvPr id="218" name="Google Shape;218;p26"/>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We have created a </a:t>
            </a:r>
            <a:r>
              <a:rPr b="1" lang="en-US" sz="2400"/>
              <a:t>package.json</a:t>
            </a:r>
            <a:r>
              <a:rPr lang="en-US" sz="2400"/>
              <a:t> file for our project. Now we will create our first desktop app using Electron.</a:t>
            </a:r>
            <a:endParaRPr/>
          </a:p>
          <a:p>
            <a:pPr indent="0" lvl="0" marL="0" rtl="0" algn="l">
              <a:spcBef>
                <a:spcPts val="480"/>
              </a:spcBef>
              <a:spcAft>
                <a:spcPts val="0"/>
              </a:spcAft>
              <a:buClr>
                <a:srgbClr val="888888"/>
              </a:buClr>
              <a:buSzPts val="2400"/>
              <a:buNone/>
            </a:pPr>
            <a:r>
              <a:rPr lang="en-US" sz="2400"/>
              <a:t>Create a new file called </a:t>
            </a:r>
            <a:r>
              <a:rPr b="1" i="1" lang="en-US" sz="2400"/>
              <a:t>main.js</a:t>
            </a:r>
            <a:r>
              <a:rPr lang="en-US" sz="2400"/>
              <a:t>. Enter the following code in it −</a:t>
            </a:r>
            <a:endParaRPr/>
          </a:p>
          <a:p>
            <a:pPr indent="0" lvl="0" marL="0" rtl="0" algn="l">
              <a:spcBef>
                <a:spcPts val="480"/>
              </a:spcBef>
              <a:spcAft>
                <a:spcPts val="0"/>
              </a:spcAft>
              <a:buClr>
                <a:srgbClr val="888888"/>
              </a:buClr>
              <a:buSzPts val="2400"/>
              <a:buNone/>
            </a:pPr>
            <a:r>
              <a:t/>
            </a:r>
            <a:endParaRPr sz="2400"/>
          </a:p>
        </p:txBody>
      </p:sp>
      <p:pic>
        <p:nvPicPr>
          <p:cNvPr id="219" name="Google Shape;219;p26"/>
          <p:cNvPicPr preferRelativeResize="0"/>
          <p:nvPr/>
        </p:nvPicPr>
        <p:blipFill rotWithShape="1">
          <a:blip r:embed="rId3">
            <a:alphaModFix/>
          </a:blip>
          <a:srcRect b="0" l="0" r="0" t="0"/>
          <a:stretch/>
        </p:blipFill>
        <p:spPr>
          <a:xfrm>
            <a:off x="266700" y="2743895"/>
            <a:ext cx="5029200" cy="2743200"/>
          </a:xfrm>
          <a:prstGeom prst="rect">
            <a:avLst/>
          </a:prstGeom>
          <a:noFill/>
          <a:ln>
            <a:noFill/>
          </a:ln>
        </p:spPr>
      </p:pic>
      <p:sp>
        <p:nvSpPr>
          <p:cNvPr id="220" name="Google Shape;220;p26"/>
          <p:cNvSpPr/>
          <p:nvPr/>
        </p:nvSpPr>
        <p:spPr>
          <a:xfrm>
            <a:off x="266700" y="5593250"/>
            <a:ext cx="5800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JSON object</a:t>
            </a:r>
            <a:endParaRPr sz="1800">
              <a:latin typeface="Calibri"/>
              <a:ea typeface="Calibri"/>
              <a:cs typeface="Calibri"/>
              <a:sym typeface="Calibri"/>
            </a:endParaRPr>
          </a:p>
          <a:p>
            <a:pPr indent="0" lvl="0" marL="0" marR="0" rtl="0" algn="l">
              <a:spcBef>
                <a:spcPts val="0"/>
              </a:spcBef>
              <a:spcAft>
                <a:spcPts val="0"/>
              </a:spcAft>
              <a:buNone/>
            </a:pPr>
            <a:r>
              <a:rPr lang="en-US" sz="1800">
                <a:latin typeface="Calibri"/>
                <a:ea typeface="Calibri"/>
                <a:cs typeface="Calibri"/>
                <a:sym typeface="Calibri"/>
              </a:rPr>
              <a:t>(provide examples on few JSON declarations. What is JSON) </a:t>
            </a:r>
            <a:endParaRPr/>
          </a:p>
        </p:txBody>
      </p:sp>
      <p:sp>
        <p:nvSpPr>
          <p:cNvPr id="221" name="Google Shape;221;p26"/>
          <p:cNvSpPr/>
          <p:nvPr/>
        </p:nvSpPr>
        <p:spPr>
          <a:xfrm>
            <a:off x="5796825" y="3236525"/>
            <a:ext cx="2098200" cy="41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NodeJS Modules</a:t>
            </a:r>
            <a:endParaRPr/>
          </a:p>
        </p:txBody>
      </p:sp>
      <p:cxnSp>
        <p:nvCxnSpPr>
          <p:cNvPr id="222" name="Google Shape;222;p26"/>
          <p:cNvCxnSpPr>
            <a:endCxn id="221" idx="1"/>
          </p:cNvCxnSpPr>
          <p:nvPr/>
        </p:nvCxnSpPr>
        <p:spPr>
          <a:xfrm>
            <a:off x="2864925" y="3056975"/>
            <a:ext cx="2931900" cy="3879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6"/>
          <p:cNvCxnSpPr>
            <a:endCxn id="221" idx="1"/>
          </p:cNvCxnSpPr>
          <p:nvPr/>
        </p:nvCxnSpPr>
        <p:spPr>
          <a:xfrm>
            <a:off x="2916825" y="3238475"/>
            <a:ext cx="2880000" cy="2064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6"/>
          <p:cNvSpPr/>
          <p:nvPr/>
        </p:nvSpPr>
        <p:spPr>
          <a:xfrm>
            <a:off x="6283800" y="4477900"/>
            <a:ext cx="2707800" cy="41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starts Renderer Process</a:t>
            </a:r>
            <a:endParaRPr/>
          </a:p>
        </p:txBody>
      </p:sp>
      <p:cxnSp>
        <p:nvCxnSpPr>
          <p:cNvPr id="225" name="Google Shape;225;p26"/>
          <p:cNvCxnSpPr>
            <a:endCxn id="224" idx="1"/>
          </p:cNvCxnSpPr>
          <p:nvPr/>
        </p:nvCxnSpPr>
        <p:spPr>
          <a:xfrm>
            <a:off x="2904000" y="4496050"/>
            <a:ext cx="3379800" cy="1902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6"/>
          <p:cNvSpPr/>
          <p:nvPr/>
        </p:nvSpPr>
        <p:spPr>
          <a:xfrm>
            <a:off x="6283800" y="2819825"/>
            <a:ext cx="2285400" cy="41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Electron</a:t>
            </a:r>
            <a:r>
              <a:rPr lang="en-US" sz="1800">
                <a:latin typeface="Calibri"/>
                <a:ea typeface="Calibri"/>
                <a:cs typeface="Calibri"/>
                <a:sym typeface="Calibri"/>
              </a:rPr>
              <a:t> Modules</a:t>
            </a:r>
            <a:endParaRPr/>
          </a:p>
        </p:txBody>
      </p:sp>
      <p:cxnSp>
        <p:nvCxnSpPr>
          <p:cNvPr id="227" name="Google Shape;227;p26"/>
          <p:cNvCxnSpPr>
            <a:endCxn id="226" idx="1"/>
          </p:cNvCxnSpPr>
          <p:nvPr/>
        </p:nvCxnSpPr>
        <p:spPr>
          <a:xfrm>
            <a:off x="2346600" y="2940275"/>
            <a:ext cx="3937200" cy="879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26"/>
          <p:cNvSpPr/>
          <p:nvPr/>
        </p:nvSpPr>
        <p:spPr>
          <a:xfrm>
            <a:off x="6283800" y="5070400"/>
            <a:ext cx="2707800" cy="41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current directory</a:t>
            </a:r>
            <a:endParaRPr/>
          </a:p>
        </p:txBody>
      </p:sp>
      <p:cxnSp>
        <p:nvCxnSpPr>
          <p:cNvPr id="229" name="Google Shape;229;p26"/>
          <p:cNvCxnSpPr>
            <a:endCxn id="228" idx="1"/>
          </p:cNvCxnSpPr>
          <p:nvPr/>
        </p:nvCxnSpPr>
        <p:spPr>
          <a:xfrm>
            <a:off x="3046500" y="4379350"/>
            <a:ext cx="3237300" cy="8994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6"/>
          <p:cNvCxnSpPr>
            <a:endCxn id="220" idx="0"/>
          </p:cNvCxnSpPr>
          <p:nvPr/>
        </p:nvCxnSpPr>
        <p:spPr>
          <a:xfrm flipH="1">
            <a:off x="3166950" y="4457150"/>
            <a:ext cx="460200" cy="113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Electron-Hello World</a:t>
            </a:r>
            <a:endParaRPr/>
          </a:p>
        </p:txBody>
      </p:sp>
      <p:sp>
        <p:nvSpPr>
          <p:cNvPr id="236" name="Google Shape;236;p2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pic>
        <p:nvPicPr>
          <p:cNvPr id="237" name="Google Shape;237;p27"/>
          <p:cNvPicPr preferRelativeResize="0"/>
          <p:nvPr/>
        </p:nvPicPr>
        <p:blipFill rotWithShape="1">
          <a:blip r:embed="rId3">
            <a:alphaModFix/>
          </a:blip>
          <a:srcRect b="0" l="0" r="0" t="0"/>
          <a:stretch/>
        </p:blipFill>
        <p:spPr>
          <a:xfrm>
            <a:off x="304799" y="1440873"/>
            <a:ext cx="7048500" cy="3114675"/>
          </a:xfrm>
          <a:prstGeom prst="rect">
            <a:avLst/>
          </a:prstGeom>
          <a:noFill/>
          <a:ln>
            <a:noFill/>
          </a:ln>
        </p:spPr>
      </p:pic>
      <p:sp>
        <p:nvSpPr>
          <p:cNvPr id="238" name="Google Shape;238;p27"/>
          <p:cNvSpPr/>
          <p:nvPr/>
        </p:nvSpPr>
        <p:spPr>
          <a:xfrm>
            <a:off x="224014" y="4887002"/>
            <a:ext cx="434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this app using the following command −</a:t>
            </a:r>
            <a:endParaRPr/>
          </a:p>
        </p:txBody>
      </p:sp>
      <p:pic>
        <p:nvPicPr>
          <p:cNvPr id="239" name="Google Shape;239;p27"/>
          <p:cNvPicPr preferRelativeResize="0"/>
          <p:nvPr/>
        </p:nvPicPr>
        <p:blipFill rotWithShape="1">
          <a:blip r:embed="rId4">
            <a:alphaModFix/>
          </a:blip>
          <a:srcRect b="0" l="0" r="0" t="0"/>
          <a:stretch/>
        </p:blipFill>
        <p:spPr>
          <a:xfrm>
            <a:off x="304789" y="5587800"/>
            <a:ext cx="2968336" cy="3814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Electron-Hello World</a:t>
            </a:r>
            <a:endParaRPr/>
          </a:p>
        </p:txBody>
      </p:sp>
      <p:sp>
        <p:nvSpPr>
          <p:cNvPr id="245" name="Google Shape;245;p28"/>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A new window will open up. It will look like the following −</a:t>
            </a:r>
            <a:endParaRPr/>
          </a:p>
        </p:txBody>
      </p:sp>
      <p:pic>
        <p:nvPicPr>
          <p:cNvPr id="246" name="Google Shape;246;p28"/>
          <p:cNvPicPr preferRelativeResize="0"/>
          <p:nvPr/>
        </p:nvPicPr>
        <p:blipFill rotWithShape="1">
          <a:blip r:embed="rId3">
            <a:alphaModFix/>
          </a:blip>
          <a:srcRect b="0" l="0" r="0" t="0"/>
          <a:stretch/>
        </p:blipFill>
        <p:spPr>
          <a:xfrm>
            <a:off x="533400" y="1905000"/>
            <a:ext cx="5562600" cy="1138975"/>
          </a:xfrm>
          <a:prstGeom prst="rect">
            <a:avLst/>
          </a:prstGeom>
          <a:noFill/>
          <a:ln>
            <a:noFill/>
          </a:ln>
        </p:spPr>
      </p:pic>
      <p:sp>
        <p:nvSpPr>
          <p:cNvPr id="247" name="Google Shape;247;p28"/>
          <p:cNvSpPr/>
          <p:nvPr/>
        </p:nvSpPr>
        <p:spPr>
          <a:xfrm>
            <a:off x="152400" y="3117850"/>
            <a:ext cx="8839200" cy="358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How Does This App Work?</a:t>
            </a:r>
            <a:endParaRPr b="1"/>
          </a:p>
          <a:p>
            <a:pPr indent="0" lvl="0" marL="0" marR="0" rtl="0" algn="l">
              <a:spcBef>
                <a:spcPts val="0"/>
              </a:spcBef>
              <a:spcAft>
                <a:spcPts val="0"/>
              </a:spcAft>
              <a:buNone/>
            </a:pPr>
            <a:r>
              <a:rPr lang="en-US" sz="1800">
                <a:solidFill>
                  <a:schemeClr val="dk1"/>
                </a:solidFill>
                <a:latin typeface="Calibri"/>
                <a:ea typeface="Calibri"/>
                <a:cs typeface="Calibri"/>
                <a:sym typeface="Calibri"/>
              </a:rPr>
              <a:t>We created a main file and an HTML file. The main file uses two modules – </a:t>
            </a:r>
            <a:r>
              <a:rPr i="1" lang="en-US" sz="1800">
                <a:solidFill>
                  <a:schemeClr val="dk1"/>
                </a:solidFill>
                <a:latin typeface="Calibri"/>
                <a:ea typeface="Calibri"/>
                <a:cs typeface="Calibri"/>
                <a:sym typeface="Calibri"/>
              </a:rPr>
              <a:t>app</a:t>
            </a:r>
            <a:r>
              <a:rPr lang="en-US" sz="1800">
                <a:solidFill>
                  <a:schemeClr val="dk1"/>
                </a:solidFill>
                <a:latin typeface="Calibri"/>
                <a:ea typeface="Calibri"/>
                <a:cs typeface="Calibri"/>
                <a:sym typeface="Calibri"/>
              </a:rPr>
              <a:t>and </a:t>
            </a:r>
            <a:r>
              <a:rPr i="1" lang="en-US" sz="1800">
                <a:solidFill>
                  <a:schemeClr val="dk1"/>
                </a:solidFill>
                <a:latin typeface="Calibri"/>
                <a:ea typeface="Calibri"/>
                <a:cs typeface="Calibri"/>
                <a:sym typeface="Calibri"/>
              </a:rPr>
              <a:t>BrowserWindow</a:t>
            </a:r>
            <a:r>
              <a:rPr lang="en-US" sz="1800">
                <a:solidFill>
                  <a:schemeClr val="dk1"/>
                </a:solidFill>
                <a:latin typeface="Calibri"/>
                <a:ea typeface="Calibri"/>
                <a:cs typeface="Calibri"/>
                <a:sym typeface="Calibri"/>
              </a:rPr>
              <a:t>. The app module is used to control your application’s event lifecycle while the BrowserWindow module is used to create and control browser windows.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defined a </a:t>
            </a:r>
            <a:r>
              <a:rPr i="1" lang="en-US" sz="1800">
                <a:solidFill>
                  <a:schemeClr val="dk1"/>
                </a:solidFill>
                <a:latin typeface="Calibri"/>
                <a:ea typeface="Calibri"/>
                <a:cs typeface="Calibri"/>
                <a:sym typeface="Calibri"/>
              </a:rPr>
              <a:t>createWindow</a:t>
            </a:r>
            <a:r>
              <a:rPr lang="en-US" sz="1800">
                <a:solidFill>
                  <a:schemeClr val="dk1"/>
                </a:solidFill>
                <a:latin typeface="Calibri"/>
                <a:ea typeface="Calibri"/>
                <a:cs typeface="Calibri"/>
                <a:sym typeface="Calibri"/>
              </a:rPr>
              <a:t> function, where we are creating a new BrowserWindow and attaching a URL to this BrowserWindow. This is the HTML file that is rendered and shown to us when we run the app.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have used a native Electron object process in our html file. This object is extended from the Node.js process object and includes all of </a:t>
            </a:r>
            <a:r>
              <a:rPr b="1" lang="en-US" sz="1800">
                <a:solidFill>
                  <a:schemeClr val="dk1"/>
                </a:solidFill>
                <a:latin typeface="Calibri"/>
                <a:ea typeface="Calibri"/>
                <a:cs typeface="Calibri"/>
                <a:sym typeface="Calibri"/>
              </a:rPr>
              <a:t>t=its</a:t>
            </a:r>
            <a:r>
              <a:rPr lang="en-US" sz="1800">
                <a:solidFill>
                  <a:schemeClr val="dk1"/>
                </a:solidFill>
                <a:latin typeface="Calibri"/>
                <a:ea typeface="Calibri"/>
                <a:cs typeface="Calibri"/>
                <a:sym typeface="Calibri"/>
              </a:rPr>
              <a:t>functionalities while adding many more.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Electron</a:t>
            </a:r>
            <a:endParaRPr/>
          </a:p>
        </p:txBody>
      </p:sp>
      <p:pic>
        <p:nvPicPr>
          <p:cNvPr id="253" name="Google Shape;253;p29"/>
          <p:cNvPicPr preferRelativeResize="0"/>
          <p:nvPr/>
        </p:nvPicPr>
        <p:blipFill>
          <a:blip r:embed="rId3">
            <a:alphaModFix/>
          </a:blip>
          <a:stretch>
            <a:fillRect/>
          </a:stretch>
        </p:blipFill>
        <p:spPr>
          <a:xfrm>
            <a:off x="152425" y="1143000"/>
            <a:ext cx="8839125" cy="3550575"/>
          </a:xfrm>
          <a:prstGeom prst="rect">
            <a:avLst/>
          </a:prstGeom>
          <a:noFill/>
          <a:ln>
            <a:noFill/>
          </a:ln>
        </p:spPr>
      </p:pic>
      <p:sp>
        <p:nvSpPr>
          <p:cNvPr id="254" name="Google Shape;254;p29"/>
          <p:cNvSpPr/>
          <p:nvPr/>
        </p:nvSpPr>
        <p:spPr>
          <a:xfrm>
            <a:off x="327750" y="4951826"/>
            <a:ext cx="7308000" cy="134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Can a Main Process launch multiple different Renderer Process?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Can one Renderer process launch another Renderer Process?</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0"/>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Electron-Application Architecture</a:t>
            </a:r>
            <a:endParaRPr/>
          </a:p>
        </p:txBody>
      </p:sp>
      <p:sp>
        <p:nvSpPr>
          <p:cNvPr id="260" name="Google Shape;260;p30"/>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rgbClr val="888888"/>
              </a:buClr>
              <a:buSzPts val="2400"/>
              <a:buNone/>
            </a:pPr>
            <a:r>
              <a:rPr lang="en-US" sz="1800">
                <a:solidFill>
                  <a:srgbClr val="3A585F"/>
                </a:solidFill>
                <a:highlight>
                  <a:srgbClr val="FFFFFF"/>
                </a:highlight>
                <a:latin typeface="Roboto"/>
                <a:ea typeface="Roboto"/>
                <a:cs typeface="Roboto"/>
                <a:sym typeface="Roboto"/>
              </a:rPr>
              <a:t>An Electron app always has one main process, but never more. </a:t>
            </a:r>
            <a:r>
              <a:rPr lang="en-US" sz="1800">
                <a:solidFill>
                  <a:srgbClr val="3A585F"/>
                </a:solidFill>
                <a:latin typeface="Roboto"/>
                <a:ea typeface="Roboto"/>
                <a:cs typeface="Roboto"/>
                <a:sym typeface="Roboto"/>
              </a:rPr>
              <a:t>Since Electron uses Chromium for displaying web pages, Chromium's multi-process architecture is also used. Each web page in Electron runs in its own process, which is called </a:t>
            </a:r>
            <a:r>
              <a:rPr b="1" lang="en-US" sz="1800">
                <a:solidFill>
                  <a:srgbClr val="20515B"/>
                </a:solidFill>
                <a:latin typeface="Roboto"/>
                <a:ea typeface="Roboto"/>
                <a:cs typeface="Roboto"/>
                <a:sym typeface="Roboto"/>
              </a:rPr>
              <a:t>the renderer process</a:t>
            </a:r>
            <a:r>
              <a:rPr lang="en-US" sz="1800">
                <a:solidFill>
                  <a:srgbClr val="3A585F"/>
                </a:solidFill>
                <a:latin typeface="Roboto"/>
                <a:ea typeface="Roboto"/>
                <a:cs typeface="Roboto"/>
                <a:sym typeface="Roboto"/>
              </a:rPr>
              <a:t>.</a:t>
            </a:r>
            <a:endParaRPr sz="1800">
              <a:solidFill>
                <a:srgbClr val="3A585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800">
                <a:solidFill>
                  <a:srgbClr val="3A585F"/>
                </a:solidFill>
                <a:latin typeface="Roboto"/>
                <a:ea typeface="Roboto"/>
                <a:cs typeface="Roboto"/>
                <a:sym typeface="Roboto"/>
              </a:rPr>
              <a:t>In normal browsers, web pages usually run in a sandboxed environment and are not allowed access to native resources. Electron users, however, have the power to use Node.js APIs in web pages allowing lower level operating system interactions.</a:t>
            </a:r>
            <a:endParaRPr sz="1800">
              <a:solidFill>
                <a:srgbClr val="3A585F"/>
              </a:solidFill>
              <a:latin typeface="Roboto"/>
              <a:ea typeface="Roboto"/>
              <a:cs typeface="Roboto"/>
              <a:sym typeface="Roboto"/>
            </a:endParaRPr>
          </a:p>
          <a:p>
            <a:pPr indent="0" lvl="0" marL="0" rtl="0" algn="l">
              <a:spcBef>
                <a:spcPts val="480"/>
              </a:spcBef>
              <a:spcAft>
                <a:spcPts val="0"/>
              </a:spcAft>
              <a:buClr>
                <a:srgbClr val="888888"/>
              </a:buClr>
              <a:buSzPts val="2400"/>
              <a:buNone/>
            </a:pPr>
            <a:r>
              <a:rPr lang="en-US" sz="1800">
                <a:solidFill>
                  <a:srgbClr val="3A585F"/>
                </a:solidFill>
                <a:highlight>
                  <a:srgbClr val="FFFF00"/>
                </a:highlight>
                <a:latin typeface="Roboto"/>
                <a:ea typeface="Roboto"/>
                <a:cs typeface="Roboto"/>
                <a:sym typeface="Roboto"/>
              </a:rPr>
              <a:t> Electron comes with a module called </a:t>
            </a:r>
            <a:r>
              <a:rPr lang="en-US" sz="1800">
                <a:solidFill>
                  <a:srgbClr val="0D4A59"/>
                </a:solidFill>
                <a:highlight>
                  <a:srgbClr val="FFFF00"/>
                </a:highlight>
                <a:latin typeface="Verdana"/>
                <a:ea typeface="Verdana"/>
                <a:cs typeface="Verdana"/>
                <a:sym typeface="Verdana"/>
              </a:rPr>
              <a:t>remote</a:t>
            </a:r>
            <a:r>
              <a:rPr lang="en-US" sz="1800">
                <a:solidFill>
                  <a:srgbClr val="3A585F"/>
                </a:solidFill>
                <a:highlight>
                  <a:srgbClr val="FFFF00"/>
                </a:highlight>
                <a:latin typeface="Roboto"/>
                <a:ea typeface="Roboto"/>
                <a:cs typeface="Roboto"/>
                <a:sym typeface="Roboto"/>
              </a:rPr>
              <a:t> that exposes APIs usually only available on the main process. In order to create a </a:t>
            </a:r>
            <a:r>
              <a:rPr lang="en-US" sz="1800">
                <a:solidFill>
                  <a:srgbClr val="0D4A59"/>
                </a:solidFill>
                <a:highlight>
                  <a:srgbClr val="FFFF00"/>
                </a:highlight>
                <a:latin typeface="Verdana"/>
                <a:ea typeface="Verdana"/>
                <a:cs typeface="Verdana"/>
                <a:sym typeface="Verdana"/>
              </a:rPr>
              <a:t>BrowserWindow</a:t>
            </a:r>
            <a:r>
              <a:rPr lang="en-US" sz="1800">
                <a:solidFill>
                  <a:srgbClr val="3A585F"/>
                </a:solidFill>
                <a:highlight>
                  <a:srgbClr val="FFFF00"/>
                </a:highlight>
                <a:latin typeface="Roboto"/>
                <a:ea typeface="Roboto"/>
                <a:cs typeface="Roboto"/>
                <a:sym typeface="Roboto"/>
              </a:rPr>
              <a:t> from a renderer process, we'd use the remote as a middle-man:</a:t>
            </a:r>
            <a:endParaRPr sz="1800">
              <a:solidFill>
                <a:srgbClr val="3A585F"/>
              </a:solidFill>
              <a:highlight>
                <a:srgbClr val="FFFF00"/>
              </a:highlight>
              <a:latin typeface="Roboto"/>
              <a:ea typeface="Roboto"/>
              <a:cs typeface="Roboto"/>
              <a:sym typeface="Roboto"/>
            </a:endParaRPr>
          </a:p>
        </p:txBody>
      </p:sp>
      <p:pic>
        <p:nvPicPr>
          <p:cNvPr id="261" name="Google Shape;261;p30"/>
          <p:cNvPicPr preferRelativeResize="0"/>
          <p:nvPr/>
        </p:nvPicPr>
        <p:blipFill>
          <a:blip r:embed="rId3">
            <a:alphaModFix/>
          </a:blip>
          <a:stretch>
            <a:fillRect/>
          </a:stretch>
        </p:blipFill>
        <p:spPr>
          <a:xfrm>
            <a:off x="1089300" y="4547076"/>
            <a:ext cx="6813011" cy="185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Electron-Using NodeJS APIs</a:t>
            </a:r>
            <a:endParaRPr/>
          </a:p>
        </p:txBody>
      </p:sp>
      <p:sp>
        <p:nvSpPr>
          <p:cNvPr id="267" name="Google Shape;267;p31"/>
          <p:cNvSpPr txBox="1"/>
          <p:nvPr>
            <p:ph idx="1" type="subTitle"/>
          </p:nvPr>
        </p:nvSpPr>
        <p:spPr>
          <a:xfrm>
            <a:off x="152400" y="1371600"/>
            <a:ext cx="8839200" cy="854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3A585F"/>
                </a:solidFill>
                <a:latin typeface="Roboto"/>
                <a:ea typeface="Roboto"/>
                <a:cs typeface="Roboto"/>
                <a:sym typeface="Roboto"/>
              </a:rPr>
              <a:t>Electron exposes full access to Node.js both in the main and the renderer process. This has two important implications:</a:t>
            </a:r>
            <a:endParaRPr sz="1200">
              <a:solidFill>
                <a:srgbClr val="3A585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US" sz="1200">
                <a:solidFill>
                  <a:srgbClr val="3A585F"/>
                </a:solidFill>
                <a:latin typeface="Roboto"/>
                <a:ea typeface="Roboto"/>
                <a:cs typeface="Roboto"/>
                <a:sym typeface="Roboto"/>
              </a:rPr>
              <a:t>1) All APIs available in Node.js are available in Electron. Calling the following code from an Electron app works:</a:t>
            </a:r>
            <a:endParaRPr sz="1200">
              <a:solidFill>
                <a:srgbClr val="3A585F"/>
              </a:solidFill>
              <a:latin typeface="Roboto"/>
              <a:ea typeface="Roboto"/>
              <a:cs typeface="Roboto"/>
              <a:sym typeface="Roboto"/>
            </a:endParaRPr>
          </a:p>
          <a:p>
            <a:pPr indent="0" lvl="0" marL="0" rtl="0" algn="l">
              <a:spcBef>
                <a:spcPts val="1100"/>
              </a:spcBef>
              <a:spcAft>
                <a:spcPts val="0"/>
              </a:spcAft>
              <a:buClr>
                <a:srgbClr val="888888"/>
              </a:buClr>
              <a:buSzPts val="2400"/>
              <a:buNone/>
            </a:pPr>
            <a:r>
              <a:t/>
            </a:r>
            <a:endParaRPr sz="1800">
              <a:solidFill>
                <a:srgbClr val="3A585F"/>
              </a:solidFill>
              <a:highlight>
                <a:srgbClr val="FFFFFF"/>
              </a:highlight>
              <a:latin typeface="Roboto"/>
              <a:ea typeface="Roboto"/>
              <a:cs typeface="Roboto"/>
              <a:sym typeface="Roboto"/>
            </a:endParaRPr>
          </a:p>
        </p:txBody>
      </p:sp>
      <p:pic>
        <p:nvPicPr>
          <p:cNvPr id="268" name="Google Shape;268;p31"/>
          <p:cNvPicPr preferRelativeResize="0"/>
          <p:nvPr/>
        </p:nvPicPr>
        <p:blipFill>
          <a:blip r:embed="rId3">
            <a:alphaModFix/>
          </a:blip>
          <a:stretch>
            <a:fillRect/>
          </a:stretch>
        </p:blipFill>
        <p:spPr>
          <a:xfrm>
            <a:off x="485813" y="2226213"/>
            <a:ext cx="5838825" cy="1990725"/>
          </a:xfrm>
          <a:prstGeom prst="rect">
            <a:avLst/>
          </a:prstGeom>
          <a:noFill/>
          <a:ln>
            <a:noFill/>
          </a:ln>
        </p:spPr>
      </p:pic>
      <p:sp>
        <p:nvSpPr>
          <p:cNvPr id="269" name="Google Shape;269;p31"/>
          <p:cNvSpPr txBox="1"/>
          <p:nvPr>
            <p:ph idx="1" type="subTitle"/>
          </p:nvPr>
        </p:nvSpPr>
        <p:spPr>
          <a:xfrm>
            <a:off x="239975" y="4216950"/>
            <a:ext cx="8839200" cy="5514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rgbClr val="888888"/>
              </a:buClr>
              <a:buSzPts val="2400"/>
              <a:buNone/>
            </a:pPr>
            <a:r>
              <a:rPr lang="en-US" sz="1200">
                <a:solidFill>
                  <a:srgbClr val="3A585F"/>
                </a:solidFill>
                <a:highlight>
                  <a:srgbClr val="FFFFFF"/>
                </a:highlight>
                <a:latin typeface="Roboto"/>
                <a:ea typeface="Roboto"/>
                <a:cs typeface="Roboto"/>
                <a:sym typeface="Roboto"/>
              </a:rPr>
              <a:t>You can use Node.js modules in your application. Pick your favorite npm module. (of any 3rd party)</a:t>
            </a:r>
            <a:endParaRPr sz="1800">
              <a:solidFill>
                <a:srgbClr val="3A585F"/>
              </a:solidFill>
              <a:highlight>
                <a:srgbClr val="FFFFFF"/>
              </a:highlight>
              <a:latin typeface="Roboto"/>
              <a:ea typeface="Roboto"/>
              <a:cs typeface="Roboto"/>
              <a:sym typeface="Roboto"/>
            </a:endParaRPr>
          </a:p>
        </p:txBody>
      </p:sp>
      <p:pic>
        <p:nvPicPr>
          <p:cNvPr id="270" name="Google Shape;270;p31"/>
          <p:cNvPicPr preferRelativeResize="0"/>
          <p:nvPr/>
        </p:nvPicPr>
        <p:blipFill>
          <a:blip r:embed="rId4">
            <a:alphaModFix/>
          </a:blip>
          <a:stretch>
            <a:fillRect/>
          </a:stretch>
        </p:blipFill>
        <p:spPr>
          <a:xfrm>
            <a:off x="320925" y="4622575"/>
            <a:ext cx="7772401" cy="199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ctrTitle"/>
          </p:nvPr>
        </p:nvSpPr>
        <p:spPr>
          <a:xfrm>
            <a:off x="609600" y="304800"/>
            <a:ext cx="7772400" cy="626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 - Introduction</a:t>
            </a:r>
            <a:endParaRPr/>
          </a:p>
        </p:txBody>
      </p:sp>
      <p:sp>
        <p:nvSpPr>
          <p:cNvPr id="140" name="Google Shape;140;p14"/>
          <p:cNvSpPr txBox="1"/>
          <p:nvPr>
            <p:ph idx="1" type="subTitle"/>
          </p:nvPr>
        </p:nvSpPr>
        <p:spPr>
          <a:xfrm>
            <a:off x="152400" y="8382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Electron is an open source JS library/framework developed by GitHub for building cross-platform desktop applications with HTML, CSS, and JavaScript. </a:t>
            </a:r>
            <a:endParaRPr sz="2400"/>
          </a:p>
          <a:p>
            <a:pPr indent="0" lvl="0" marL="0" rtl="0" algn="l">
              <a:spcBef>
                <a:spcPts val="0"/>
              </a:spcBef>
              <a:spcAft>
                <a:spcPts val="0"/>
              </a:spcAft>
              <a:buClr>
                <a:srgbClr val="888888"/>
              </a:buClr>
              <a:buSzPts val="2400"/>
              <a:buNone/>
            </a:pPr>
            <a:r>
              <a:rPr lang="en-US" sz="2400"/>
              <a:t>Electron accomplishes this by combining Chromium and Node.js into a single runtime and apps can be packaged for Mac, Windows, and Linux.</a:t>
            </a:r>
            <a:endParaRPr/>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b="1" lang="en-US" sz="2400"/>
              <a:t>Chromium:</a:t>
            </a:r>
            <a:r>
              <a:rPr lang="en-US" sz="1800"/>
              <a:t> </a:t>
            </a:r>
            <a:r>
              <a:rPr lang="en-US" sz="1800">
                <a:highlight>
                  <a:srgbClr val="FFFFFF"/>
                </a:highlight>
                <a:latin typeface="Arial"/>
                <a:ea typeface="Arial"/>
                <a:cs typeface="Arial"/>
                <a:sym typeface="Arial"/>
              </a:rPr>
              <a:t>Chromium is an open-source Web browser project started by Google, to provide the source code for the proprietary Google Chrome browser. The two browsers share the majority of code and features,</a:t>
            </a:r>
            <a:endParaRPr sz="1800"/>
          </a:p>
          <a:p>
            <a:pPr indent="0" lvl="0" marL="0" rtl="0" algn="l">
              <a:spcBef>
                <a:spcPts val="480"/>
              </a:spcBef>
              <a:spcAft>
                <a:spcPts val="0"/>
              </a:spcAft>
              <a:buClr>
                <a:srgbClr val="888888"/>
              </a:buClr>
              <a:buSzPts val="2400"/>
              <a:buNone/>
            </a:pPr>
            <a:r>
              <a:t/>
            </a:r>
            <a:endParaRPr sz="1800"/>
          </a:p>
          <a:p>
            <a:pPr indent="0" lvl="0" marL="0" rtl="0" algn="l">
              <a:spcBef>
                <a:spcPts val="480"/>
              </a:spcBef>
              <a:spcAft>
                <a:spcPts val="0"/>
              </a:spcAft>
              <a:buClr>
                <a:srgbClr val="888888"/>
              </a:buClr>
              <a:buSzPts val="2400"/>
              <a:buNone/>
            </a:pPr>
            <a:r>
              <a:rPr b="1" lang="en-US" sz="2400"/>
              <a:t>Prerequisites:</a:t>
            </a:r>
            <a:endParaRPr b="1"/>
          </a:p>
          <a:p>
            <a:pPr indent="0" lvl="0" marL="0" rtl="0" algn="l">
              <a:spcBef>
                <a:spcPts val="480"/>
              </a:spcBef>
              <a:spcAft>
                <a:spcPts val="0"/>
              </a:spcAft>
              <a:buClr>
                <a:srgbClr val="888888"/>
              </a:buClr>
              <a:buSzPts val="2400"/>
              <a:buNone/>
            </a:pPr>
            <a:r>
              <a:rPr lang="en-US" sz="2400"/>
              <a:t>Working knowledge in the Technologies HTML5/CSS/Basic JS is essential</a:t>
            </a:r>
            <a:r>
              <a:rPr lang="en-US" sz="2400"/>
              <a:t>. Knowledge  in Node.js APIs such as file handling, processes, network modules, etc. is added advantage</a:t>
            </a:r>
            <a:endParaRPr/>
          </a:p>
          <a:p>
            <a:pPr indent="0" lvl="0" marL="0" rtl="0" algn="l">
              <a:spcBef>
                <a:spcPts val="480"/>
              </a:spcBef>
              <a:spcAft>
                <a:spcPts val="0"/>
              </a:spcAft>
              <a:buClr>
                <a:srgbClr val="888888"/>
              </a:buClr>
              <a:buSzPts val="240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2"/>
          <p:cNvSpPr txBox="1"/>
          <p:nvPr>
            <p:ph type="ctrTitle"/>
          </p:nvPr>
        </p:nvSpPr>
        <p:spPr>
          <a:xfrm>
            <a:off x="609600" y="1233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Electron-Building Some UI’s</a:t>
            </a:r>
            <a:endParaRPr/>
          </a:p>
        </p:txBody>
      </p:sp>
      <p:sp>
        <p:nvSpPr>
          <p:cNvPr id="276" name="Google Shape;276;p32"/>
          <p:cNvSpPr txBox="1"/>
          <p:nvPr>
            <p:ph idx="1" type="subTitle"/>
          </p:nvPr>
        </p:nvSpPr>
        <p:spPr>
          <a:xfrm>
            <a:off x="152400" y="771413"/>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The User Interface of Electron apps is built using HTML, CSS and JS. So we can depend on all the available tools for front-end web development here as well.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lang="en-US" sz="2400"/>
              <a:t>You may also use the tools such as Angular, Backbone, React, Bootstrap, and Foundation, to build the apps.</a:t>
            </a:r>
            <a:endParaRPr sz="2400"/>
          </a:p>
          <a:p>
            <a:pPr indent="0" lvl="0" marL="0" rtl="0" algn="l">
              <a:spcBef>
                <a:spcPts val="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You can use Bower to manage these front-end dependencies. Install bower using −</a:t>
            </a:r>
            <a:endParaRPr/>
          </a:p>
          <a:p>
            <a:pPr indent="0" lvl="0" marL="0" rtl="0" algn="l">
              <a:spcBef>
                <a:spcPts val="480"/>
              </a:spcBef>
              <a:spcAft>
                <a:spcPts val="0"/>
              </a:spcAft>
              <a:buClr>
                <a:srgbClr val="888888"/>
              </a:buClr>
              <a:buSzPts val="2400"/>
              <a:buNone/>
            </a:pPr>
            <a:r>
              <a:t/>
            </a:r>
            <a:endParaRPr sz="2400"/>
          </a:p>
        </p:txBody>
      </p:sp>
      <p:pic>
        <p:nvPicPr>
          <p:cNvPr id="277" name="Google Shape;277;p32"/>
          <p:cNvPicPr preferRelativeResize="0"/>
          <p:nvPr/>
        </p:nvPicPr>
        <p:blipFill rotWithShape="1">
          <a:blip r:embed="rId3">
            <a:alphaModFix/>
          </a:blip>
          <a:srcRect b="0" l="0" r="0" t="0"/>
          <a:stretch/>
        </p:blipFill>
        <p:spPr>
          <a:xfrm>
            <a:off x="2508700" y="3962399"/>
            <a:ext cx="3511889" cy="646325"/>
          </a:xfrm>
          <a:prstGeom prst="rect">
            <a:avLst/>
          </a:prstGeom>
          <a:noFill/>
          <a:ln>
            <a:noFill/>
          </a:ln>
        </p:spPr>
      </p:pic>
      <p:sp>
        <p:nvSpPr>
          <p:cNvPr id="278" name="Google Shape;278;p32"/>
          <p:cNvSpPr/>
          <p:nvPr/>
        </p:nvSpPr>
        <p:spPr>
          <a:xfrm>
            <a:off x="304800" y="4480900"/>
            <a:ext cx="8534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Now you can get all the available JS and CSS frameworks, libraries, plugins, etc. using bower. For example, to get the latest stable version of bootstrap, enter the following command −</a:t>
            </a:r>
            <a:endParaRPr/>
          </a:p>
        </p:txBody>
      </p:sp>
      <p:pic>
        <p:nvPicPr>
          <p:cNvPr id="279" name="Google Shape;279;p32"/>
          <p:cNvPicPr preferRelativeResize="0"/>
          <p:nvPr/>
        </p:nvPicPr>
        <p:blipFill rotWithShape="1">
          <a:blip r:embed="rId4">
            <a:alphaModFix/>
          </a:blip>
          <a:srcRect b="0" l="0" r="0" t="0"/>
          <a:stretch/>
        </p:blipFill>
        <p:spPr>
          <a:xfrm>
            <a:off x="398775" y="5404300"/>
            <a:ext cx="3323957" cy="646325"/>
          </a:xfrm>
          <a:prstGeom prst="rect">
            <a:avLst/>
          </a:prstGeom>
          <a:noFill/>
          <a:ln>
            <a:noFill/>
          </a:ln>
        </p:spPr>
      </p:pic>
      <p:sp>
        <p:nvSpPr>
          <p:cNvPr id="280" name="Google Shape;280;p32"/>
          <p:cNvSpPr/>
          <p:nvPr/>
        </p:nvSpPr>
        <p:spPr>
          <a:xfrm>
            <a:off x="304800" y="5870575"/>
            <a:ext cx="8534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Further, this will be </a:t>
            </a:r>
            <a:r>
              <a:rPr i="1" lang="en-US" sz="1800">
                <a:latin typeface="Calibri"/>
                <a:ea typeface="Calibri"/>
                <a:cs typeface="Calibri"/>
                <a:sym typeface="Calibri"/>
              </a:rPr>
              <a:t>required</a:t>
            </a:r>
            <a:r>
              <a:rPr lang="en-US" sz="1800">
                <a:latin typeface="Calibri"/>
                <a:ea typeface="Calibri"/>
                <a:cs typeface="Calibri"/>
                <a:sym typeface="Calibri"/>
              </a:rPr>
              <a:t> in our view.js file. We already have a main.js setup as follows −</a:t>
            </a:r>
            <a:endParaRPr/>
          </a:p>
        </p:txBody>
      </p:sp>
      <p:sp>
        <p:nvSpPr>
          <p:cNvPr id="281" name="Google Shape;281;p32"/>
          <p:cNvSpPr txBox="1"/>
          <p:nvPr/>
        </p:nvSpPr>
        <p:spPr>
          <a:xfrm>
            <a:off x="6020600" y="3857763"/>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Bower is front end Package Manager</a:t>
            </a:r>
            <a:endParaRPr/>
          </a:p>
        </p:txBody>
      </p:sp>
      <p:cxnSp>
        <p:nvCxnSpPr>
          <p:cNvPr id="282" name="Google Shape;282;p32"/>
          <p:cNvCxnSpPr/>
          <p:nvPr/>
        </p:nvCxnSpPr>
        <p:spPr>
          <a:xfrm flipH="1" rot="10800000">
            <a:off x="5076725" y="4029250"/>
            <a:ext cx="1076100" cy="24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Electron-Building UI’s</a:t>
            </a:r>
            <a:endParaRPr/>
          </a:p>
        </p:txBody>
      </p:sp>
      <p:sp>
        <p:nvSpPr>
          <p:cNvPr id="288" name="Google Shape;288;p33"/>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pic>
        <p:nvPicPr>
          <p:cNvPr id="289" name="Google Shape;289;p33"/>
          <p:cNvPicPr preferRelativeResize="0"/>
          <p:nvPr/>
        </p:nvPicPr>
        <p:blipFill rotWithShape="1">
          <a:blip r:embed="rId3">
            <a:alphaModFix/>
          </a:blip>
          <a:srcRect b="0" l="0" r="0" t="0"/>
          <a:stretch/>
        </p:blipFill>
        <p:spPr>
          <a:xfrm>
            <a:off x="304800" y="1524001"/>
            <a:ext cx="5715000" cy="2971799"/>
          </a:xfrm>
          <a:prstGeom prst="rect">
            <a:avLst/>
          </a:prstGeom>
          <a:noFill/>
          <a:ln>
            <a:noFill/>
          </a:ln>
        </p:spPr>
      </p:pic>
      <p:sp>
        <p:nvSpPr>
          <p:cNvPr id="290" name="Google Shape;290;p33"/>
          <p:cNvSpPr/>
          <p:nvPr/>
        </p:nvSpPr>
        <p:spPr>
          <a:xfrm>
            <a:off x="339436" y="4724400"/>
            <a:ext cx="77377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Open your </a:t>
            </a:r>
            <a:r>
              <a:rPr b="1" lang="en-US" sz="1800">
                <a:solidFill>
                  <a:schemeClr val="dk1"/>
                </a:solidFill>
                <a:latin typeface="Calibri"/>
                <a:ea typeface="Calibri"/>
                <a:cs typeface="Calibri"/>
                <a:sym typeface="Calibri"/>
              </a:rPr>
              <a:t>index.html</a:t>
            </a:r>
            <a:r>
              <a:rPr lang="en-US" sz="1800">
                <a:solidFill>
                  <a:schemeClr val="dk1"/>
                </a:solidFill>
                <a:latin typeface="Calibri"/>
                <a:ea typeface="Calibri"/>
                <a:cs typeface="Calibri"/>
                <a:sym typeface="Calibri"/>
              </a:rPr>
              <a:t> file and enter above code in it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4"/>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Electron-Building UI’s</a:t>
            </a:r>
            <a:endParaRPr/>
          </a:p>
        </p:txBody>
      </p:sp>
      <p:sp>
        <p:nvSpPr>
          <p:cNvPr id="296" name="Google Shape;296;p3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pic>
        <p:nvPicPr>
          <p:cNvPr id="297" name="Google Shape;297;p34"/>
          <p:cNvPicPr preferRelativeResize="0"/>
          <p:nvPr/>
        </p:nvPicPr>
        <p:blipFill rotWithShape="1">
          <a:blip r:embed="rId3">
            <a:alphaModFix/>
          </a:blip>
          <a:srcRect b="0" l="0" r="0" t="0"/>
          <a:stretch/>
        </p:blipFill>
        <p:spPr>
          <a:xfrm>
            <a:off x="339435" y="1061240"/>
            <a:ext cx="6966239" cy="3371850"/>
          </a:xfrm>
          <a:prstGeom prst="rect">
            <a:avLst/>
          </a:prstGeom>
          <a:noFill/>
          <a:ln>
            <a:noFill/>
          </a:ln>
        </p:spPr>
      </p:pic>
      <p:sp>
        <p:nvSpPr>
          <p:cNvPr id="298" name="Google Shape;298;p34"/>
          <p:cNvSpPr/>
          <p:nvPr/>
        </p:nvSpPr>
        <p:spPr>
          <a:xfrm>
            <a:off x="339437" y="4671079"/>
            <a:ext cx="818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view.js</a:t>
            </a:r>
            <a:endParaRPr/>
          </a:p>
        </p:txBody>
      </p:sp>
      <p:pic>
        <p:nvPicPr>
          <p:cNvPr id="299" name="Google Shape;299;p34"/>
          <p:cNvPicPr preferRelativeResize="0"/>
          <p:nvPr/>
        </p:nvPicPr>
        <p:blipFill rotWithShape="1">
          <a:blip r:embed="rId4">
            <a:alphaModFix/>
          </a:blip>
          <a:srcRect b="0" l="0" r="0" t="0"/>
          <a:stretch/>
        </p:blipFill>
        <p:spPr>
          <a:xfrm>
            <a:off x="339436" y="5202198"/>
            <a:ext cx="5680364" cy="1351002"/>
          </a:xfrm>
          <a:prstGeom prst="rect">
            <a:avLst/>
          </a:prstGeom>
          <a:noFill/>
          <a:ln>
            <a:noFill/>
          </a:ln>
        </p:spPr>
      </p:pic>
      <p:cxnSp>
        <p:nvCxnSpPr>
          <p:cNvPr id="300" name="Google Shape;300;p34"/>
          <p:cNvCxnSpPr/>
          <p:nvPr/>
        </p:nvCxnSpPr>
        <p:spPr>
          <a:xfrm flipH="1" rot="10800000">
            <a:off x="5068950" y="2356925"/>
            <a:ext cx="1594500" cy="12900"/>
          </a:xfrm>
          <a:prstGeom prst="straightConnector1">
            <a:avLst/>
          </a:prstGeom>
          <a:noFill/>
          <a:ln cap="flat" cmpd="sng" w="28575">
            <a:solidFill>
              <a:srgbClr val="FF0000"/>
            </a:solidFill>
            <a:prstDash val="solid"/>
            <a:round/>
            <a:headEnd len="med" w="med" type="none"/>
            <a:tailEnd len="med" w="med" type="none"/>
          </a:ln>
          <a:effectLst>
            <a:outerShdw blurRad="57150" rotWithShape="0" algn="bl" dir="5400000" dist="19050">
              <a:srgbClr val="FF0000">
                <a:alpha val="50000"/>
              </a:srgbClr>
            </a:outerShdw>
          </a:effectLst>
        </p:spPr>
      </p:cxnSp>
      <p:cxnSp>
        <p:nvCxnSpPr>
          <p:cNvPr id="301" name="Google Shape;301;p34"/>
          <p:cNvCxnSpPr/>
          <p:nvPr/>
        </p:nvCxnSpPr>
        <p:spPr>
          <a:xfrm flipH="1" rot="10800000">
            <a:off x="2200725" y="3844625"/>
            <a:ext cx="1594500" cy="12900"/>
          </a:xfrm>
          <a:prstGeom prst="straightConnector1">
            <a:avLst/>
          </a:prstGeom>
          <a:noFill/>
          <a:ln cap="flat" cmpd="sng" w="28575">
            <a:solidFill>
              <a:srgbClr val="FF0000"/>
            </a:solidFill>
            <a:prstDash val="solid"/>
            <a:round/>
            <a:headEnd len="med" w="med" type="none"/>
            <a:tailEnd len="med" w="med" type="none"/>
          </a:ln>
          <a:effectLst>
            <a:outerShdw blurRad="57150" rotWithShape="0" algn="bl" dir="5400000" dist="19050">
              <a:srgbClr val="FF0000">
                <a:alpha val="50000"/>
              </a:srgbClr>
            </a:outerShdw>
          </a:effectLst>
        </p:spPr>
      </p:cxnSp>
      <p:sp>
        <p:nvSpPr>
          <p:cNvPr id="302" name="Google Shape;302;p34"/>
          <p:cNvSpPr/>
          <p:nvPr/>
        </p:nvSpPr>
        <p:spPr>
          <a:xfrm>
            <a:off x="6313625" y="2722388"/>
            <a:ext cx="277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including bootstrap library</a:t>
            </a:r>
            <a:endParaRPr/>
          </a:p>
        </p:txBody>
      </p:sp>
      <p:cxnSp>
        <p:nvCxnSpPr>
          <p:cNvPr id="303" name="Google Shape;303;p34"/>
          <p:cNvCxnSpPr/>
          <p:nvPr/>
        </p:nvCxnSpPr>
        <p:spPr>
          <a:xfrm>
            <a:off x="6300550" y="2421700"/>
            <a:ext cx="816600" cy="3759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34"/>
          <p:cNvSpPr/>
          <p:nvPr/>
        </p:nvSpPr>
        <p:spPr>
          <a:xfrm>
            <a:off x="5607900" y="4378638"/>
            <a:ext cx="277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include external js file</a:t>
            </a:r>
            <a:endParaRPr/>
          </a:p>
        </p:txBody>
      </p:sp>
      <p:cxnSp>
        <p:nvCxnSpPr>
          <p:cNvPr id="305" name="Google Shape;305;p34"/>
          <p:cNvCxnSpPr>
            <a:endCxn id="304" idx="1"/>
          </p:cNvCxnSpPr>
          <p:nvPr/>
        </p:nvCxnSpPr>
        <p:spPr>
          <a:xfrm>
            <a:off x="2994600" y="3886488"/>
            <a:ext cx="2613300" cy="67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5"/>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Electron-Building UI’s</a:t>
            </a:r>
            <a:endParaRPr/>
          </a:p>
        </p:txBody>
      </p:sp>
      <p:sp>
        <p:nvSpPr>
          <p:cNvPr id="311" name="Google Shape;311;p3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Run the app using the following command −</a:t>
            </a:r>
            <a:endParaRPr/>
          </a:p>
        </p:txBody>
      </p:sp>
      <p:pic>
        <p:nvPicPr>
          <p:cNvPr id="312" name="Google Shape;312;p35"/>
          <p:cNvPicPr preferRelativeResize="0"/>
          <p:nvPr/>
        </p:nvPicPr>
        <p:blipFill rotWithShape="1">
          <a:blip r:embed="rId3">
            <a:alphaModFix/>
          </a:blip>
          <a:srcRect b="0" l="0" r="0" t="0"/>
          <a:stretch/>
        </p:blipFill>
        <p:spPr>
          <a:xfrm>
            <a:off x="762000" y="1828800"/>
            <a:ext cx="3276600" cy="495300"/>
          </a:xfrm>
          <a:prstGeom prst="rect">
            <a:avLst/>
          </a:prstGeom>
          <a:noFill/>
          <a:ln>
            <a:noFill/>
          </a:ln>
        </p:spPr>
      </p:pic>
      <p:sp>
        <p:nvSpPr>
          <p:cNvPr id="313" name="Google Shape;313;p35"/>
          <p:cNvSpPr/>
          <p:nvPr/>
        </p:nvSpPr>
        <p:spPr>
          <a:xfrm>
            <a:off x="457200" y="2326517"/>
            <a:ext cx="807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above command will generate the output as in the following screenshot −</a:t>
            </a:r>
            <a:endParaRPr/>
          </a:p>
        </p:txBody>
      </p:sp>
      <p:pic>
        <p:nvPicPr>
          <p:cNvPr id="314" name="Google Shape;314;p35"/>
          <p:cNvPicPr preferRelativeResize="0"/>
          <p:nvPr/>
        </p:nvPicPr>
        <p:blipFill rotWithShape="1">
          <a:blip r:embed="rId4">
            <a:alphaModFix/>
          </a:blip>
          <a:srcRect b="0" l="0" r="0" t="0"/>
          <a:stretch/>
        </p:blipFill>
        <p:spPr>
          <a:xfrm>
            <a:off x="533400" y="2709704"/>
            <a:ext cx="5667375" cy="1657350"/>
          </a:xfrm>
          <a:prstGeom prst="rect">
            <a:avLst/>
          </a:prstGeom>
          <a:noFill/>
          <a:ln>
            <a:noFill/>
          </a:ln>
        </p:spPr>
      </p:pic>
      <p:sp>
        <p:nvSpPr>
          <p:cNvPr id="315" name="Google Shape;315;p35"/>
          <p:cNvSpPr/>
          <p:nvPr/>
        </p:nvSpPr>
        <p:spPr>
          <a:xfrm>
            <a:off x="464125" y="4495800"/>
            <a:ext cx="8390400" cy="165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can build your native app just like you build websites.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you do not want users to be restricted to an exact window size, you can leverage the responsive design and allow users to use your app in a flexible manner.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ph type="ctrTitle"/>
          </p:nvPr>
        </p:nvSpPr>
        <p:spPr>
          <a:xfrm>
            <a:off x="609600" y="304800"/>
            <a:ext cx="7772400" cy="60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Electron-File Handling</a:t>
            </a:r>
            <a:endParaRPr/>
          </a:p>
        </p:txBody>
      </p:sp>
      <p:sp>
        <p:nvSpPr>
          <p:cNvPr id="321" name="Google Shape;321;p36"/>
          <p:cNvSpPr txBox="1"/>
          <p:nvPr>
            <p:ph idx="1" type="subTitle"/>
          </p:nvPr>
        </p:nvSpPr>
        <p:spPr>
          <a:xfrm>
            <a:off x="152400" y="8382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File handling is a very important part of building a desktop application. </a:t>
            </a:r>
            <a:endParaRPr sz="2400"/>
          </a:p>
          <a:p>
            <a:pPr indent="0" lvl="0" marL="0" rtl="0" algn="l">
              <a:spcBef>
                <a:spcPts val="0"/>
              </a:spcBef>
              <a:spcAft>
                <a:spcPts val="0"/>
              </a:spcAft>
              <a:buClr>
                <a:srgbClr val="888888"/>
              </a:buClr>
              <a:buSzPts val="2400"/>
              <a:buNone/>
            </a:pPr>
            <a:r>
              <a:rPr lang="en-US" sz="2400"/>
              <a:t>Almost all desktop apps interact with files.</a:t>
            </a:r>
            <a:endParaRPr/>
          </a:p>
          <a:p>
            <a:pPr indent="0" lvl="0" marL="0" rtl="0" algn="l">
              <a:spcBef>
                <a:spcPts val="480"/>
              </a:spcBef>
              <a:spcAft>
                <a:spcPts val="0"/>
              </a:spcAft>
              <a:buClr>
                <a:srgbClr val="888888"/>
              </a:buClr>
              <a:buSzPts val="2400"/>
              <a:buNone/>
            </a:pPr>
            <a:r>
              <a:rPr lang="en-US" sz="2400"/>
              <a:t>Lets</a:t>
            </a:r>
            <a:r>
              <a:rPr lang="en-US" sz="2400"/>
              <a:t> create a form in our app that takes as input, a Name and an Email address. This form will be saved to a file and a list will be created that will show this as output.</a:t>
            </a:r>
            <a:endParaRPr/>
          </a:p>
          <a:p>
            <a:pPr indent="0" lvl="0" marL="0" rtl="0" algn="l">
              <a:spcBef>
                <a:spcPts val="480"/>
              </a:spcBef>
              <a:spcAft>
                <a:spcPts val="0"/>
              </a:spcAft>
              <a:buClr>
                <a:srgbClr val="888888"/>
              </a:buClr>
              <a:buSzPts val="2400"/>
              <a:buNone/>
            </a:pPr>
            <a:r>
              <a:rPr lang="en-US" sz="2400"/>
              <a:t>Set up your main process using the following code in the </a:t>
            </a:r>
            <a:r>
              <a:rPr b="1" lang="en-US" sz="2400"/>
              <a:t>main.js</a:t>
            </a:r>
            <a:r>
              <a:rPr lang="en-US" sz="2400"/>
              <a:t> file −</a:t>
            </a:r>
            <a:endParaRPr/>
          </a:p>
          <a:p>
            <a:pPr indent="0" lvl="0" marL="0" rtl="0" algn="l">
              <a:spcBef>
                <a:spcPts val="480"/>
              </a:spcBef>
              <a:spcAft>
                <a:spcPts val="0"/>
              </a:spcAft>
              <a:buClr>
                <a:srgbClr val="888888"/>
              </a:buClr>
              <a:buSzPts val="2400"/>
              <a:buNone/>
            </a:pPr>
            <a:r>
              <a:t/>
            </a:r>
            <a:endParaRPr sz="2400"/>
          </a:p>
        </p:txBody>
      </p:sp>
      <p:sp>
        <p:nvSpPr>
          <p:cNvPr id="322" name="Google Shape;322;p36"/>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3" name="Google Shape;323;p36"/>
          <p:cNvPicPr preferRelativeResize="0"/>
          <p:nvPr/>
        </p:nvPicPr>
        <p:blipFill rotWithShape="1">
          <a:blip r:embed="rId3">
            <a:alphaModFix/>
          </a:blip>
          <a:srcRect b="0" l="0" r="0" t="0"/>
          <a:stretch/>
        </p:blipFill>
        <p:spPr>
          <a:xfrm>
            <a:off x="230750" y="3677900"/>
            <a:ext cx="6153850" cy="318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Electron-File Handling</a:t>
            </a:r>
            <a:endParaRPr/>
          </a:p>
        </p:txBody>
      </p:sp>
      <p:sp>
        <p:nvSpPr>
          <p:cNvPr id="329" name="Google Shape;329;p3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Now open the </a:t>
            </a:r>
            <a:r>
              <a:rPr b="1" lang="en-US" sz="2400"/>
              <a:t>index.html</a:t>
            </a:r>
            <a:r>
              <a:rPr lang="en-US" sz="2400"/>
              <a:t> file and enter the following code in it −</a:t>
            </a:r>
            <a:endParaRPr/>
          </a:p>
        </p:txBody>
      </p:sp>
      <p:sp>
        <p:nvSpPr>
          <p:cNvPr id="330" name="Google Shape;330;p37"/>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1" name="Google Shape;331;p37"/>
          <p:cNvPicPr preferRelativeResize="0"/>
          <p:nvPr/>
        </p:nvPicPr>
        <p:blipFill rotWithShape="1">
          <a:blip r:embed="rId3">
            <a:alphaModFix/>
          </a:blip>
          <a:srcRect b="0" l="0" r="0" t="0"/>
          <a:stretch/>
        </p:blipFill>
        <p:spPr>
          <a:xfrm>
            <a:off x="685800" y="1905000"/>
            <a:ext cx="7626299" cy="413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Electron-File Handling</a:t>
            </a:r>
            <a:endParaRPr/>
          </a:p>
        </p:txBody>
      </p:sp>
      <p:sp>
        <p:nvSpPr>
          <p:cNvPr id="337" name="Google Shape;337;p38"/>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338" name="Google Shape;338;p38"/>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9" name="Google Shape;339;p38"/>
          <p:cNvPicPr preferRelativeResize="0"/>
          <p:nvPr/>
        </p:nvPicPr>
        <p:blipFill rotWithShape="1">
          <a:blip r:embed="rId3">
            <a:alphaModFix/>
          </a:blip>
          <a:srcRect b="0" l="0" r="0" t="0"/>
          <a:stretch/>
        </p:blipFill>
        <p:spPr>
          <a:xfrm>
            <a:off x="526475" y="1143000"/>
            <a:ext cx="5947279" cy="3872425"/>
          </a:xfrm>
          <a:prstGeom prst="rect">
            <a:avLst/>
          </a:prstGeom>
          <a:noFill/>
          <a:ln>
            <a:noFill/>
          </a:ln>
        </p:spPr>
      </p:pic>
      <p:sp>
        <p:nvSpPr>
          <p:cNvPr id="340" name="Google Shape;340;p38"/>
          <p:cNvSpPr/>
          <p:nvPr/>
        </p:nvSpPr>
        <p:spPr>
          <a:xfrm>
            <a:off x="526472" y="5142453"/>
            <a:ext cx="82365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run the application, using the following command −</a:t>
            </a:r>
            <a:endParaRPr/>
          </a:p>
        </p:txBody>
      </p:sp>
      <p:pic>
        <p:nvPicPr>
          <p:cNvPr id="341" name="Google Shape;341;p38"/>
          <p:cNvPicPr preferRelativeResize="0"/>
          <p:nvPr/>
        </p:nvPicPr>
        <p:blipFill rotWithShape="1">
          <a:blip r:embed="rId4">
            <a:alphaModFix/>
          </a:blip>
          <a:srcRect b="0" l="0" r="0" t="0"/>
          <a:stretch/>
        </p:blipFill>
        <p:spPr>
          <a:xfrm>
            <a:off x="685800" y="5638800"/>
            <a:ext cx="3352800" cy="685800"/>
          </a:xfrm>
          <a:prstGeom prst="rect">
            <a:avLst/>
          </a:prstGeom>
          <a:noFill/>
          <a:ln>
            <a:noFill/>
          </a:ln>
        </p:spPr>
      </p:pic>
      <p:cxnSp>
        <p:nvCxnSpPr>
          <p:cNvPr id="342" name="Google Shape;342;p38"/>
          <p:cNvCxnSpPr/>
          <p:nvPr/>
        </p:nvCxnSpPr>
        <p:spPr>
          <a:xfrm flipH="1" rot="10800000">
            <a:off x="1179725" y="1527150"/>
            <a:ext cx="1594500" cy="12900"/>
          </a:xfrm>
          <a:prstGeom prst="straightConnector1">
            <a:avLst/>
          </a:prstGeom>
          <a:noFill/>
          <a:ln cap="flat" cmpd="sng" w="28575">
            <a:solidFill>
              <a:srgbClr val="FF0000"/>
            </a:solidFill>
            <a:prstDash val="solid"/>
            <a:round/>
            <a:headEnd len="med" w="med" type="none"/>
            <a:tailEnd len="med" w="med" type="none"/>
          </a:ln>
          <a:effectLst>
            <a:outerShdw blurRad="57150" rotWithShape="0" algn="bl" dir="5400000" dist="19050">
              <a:srgbClr val="FF0000">
                <a:alpha val="50000"/>
              </a:srgbClr>
            </a:outerShdw>
          </a:effectLst>
        </p:spPr>
      </p:cxnSp>
      <p:sp>
        <p:nvSpPr>
          <p:cNvPr id="343" name="Google Shape;343;p38"/>
          <p:cNvSpPr/>
          <p:nvPr/>
        </p:nvSpPr>
        <p:spPr>
          <a:xfrm>
            <a:off x="4861650" y="1711138"/>
            <a:ext cx="277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fs is NodeJS library</a:t>
            </a:r>
            <a:endParaRPr/>
          </a:p>
        </p:txBody>
      </p:sp>
      <p:cxnSp>
        <p:nvCxnSpPr>
          <p:cNvPr id="344" name="Google Shape;344;p38"/>
          <p:cNvCxnSpPr>
            <a:endCxn id="343" idx="1"/>
          </p:cNvCxnSpPr>
          <p:nvPr/>
        </p:nvCxnSpPr>
        <p:spPr>
          <a:xfrm>
            <a:off x="2502150" y="1553188"/>
            <a:ext cx="2359500" cy="3426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8"/>
          <p:cNvSpPr/>
          <p:nvPr/>
        </p:nvSpPr>
        <p:spPr>
          <a:xfrm>
            <a:off x="5415950" y="2433950"/>
            <a:ext cx="31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jQuery is used in this example</a:t>
            </a:r>
            <a:endParaRPr/>
          </a:p>
        </p:txBody>
      </p:sp>
      <p:cxnSp>
        <p:nvCxnSpPr>
          <p:cNvPr id="346" name="Google Shape;346;p38"/>
          <p:cNvCxnSpPr>
            <a:endCxn id="345" idx="1"/>
          </p:cNvCxnSpPr>
          <p:nvPr/>
        </p:nvCxnSpPr>
        <p:spPr>
          <a:xfrm>
            <a:off x="1750250" y="2201300"/>
            <a:ext cx="3665700" cy="41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Electron-File Handling</a:t>
            </a:r>
            <a:endParaRPr/>
          </a:p>
        </p:txBody>
      </p:sp>
      <p:sp>
        <p:nvSpPr>
          <p:cNvPr id="352" name="Google Shape;352;p39"/>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Once you add some contacts to it, the application will look like −</a:t>
            </a:r>
            <a:endParaRPr/>
          </a:p>
        </p:txBody>
      </p:sp>
      <p:sp>
        <p:nvSpPr>
          <p:cNvPr id="353" name="Google Shape;353;p39"/>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54" name="Google Shape;354;p39"/>
          <p:cNvPicPr preferRelativeResize="0"/>
          <p:nvPr/>
        </p:nvPicPr>
        <p:blipFill rotWithShape="1">
          <a:blip r:embed="rId3">
            <a:alphaModFix/>
          </a:blip>
          <a:srcRect b="0" l="0" r="0" t="0"/>
          <a:stretch/>
        </p:blipFill>
        <p:spPr>
          <a:xfrm>
            <a:off x="685801" y="1776413"/>
            <a:ext cx="6567488" cy="3366040"/>
          </a:xfrm>
          <a:prstGeom prst="rect">
            <a:avLst/>
          </a:prstGeom>
          <a:noFill/>
          <a:ln>
            <a:noFill/>
          </a:ln>
        </p:spPr>
      </p:pic>
      <p:sp>
        <p:nvSpPr>
          <p:cNvPr id="355" name="Google Shape;355;p39"/>
          <p:cNvSpPr/>
          <p:nvPr/>
        </p:nvSpPr>
        <p:spPr>
          <a:xfrm>
            <a:off x="526472" y="5307212"/>
            <a:ext cx="84581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more </a:t>
            </a:r>
            <a:r>
              <a:rPr b="1" lang="en-US" sz="1800">
                <a:solidFill>
                  <a:schemeClr val="dk1"/>
                </a:solidFill>
                <a:latin typeface="Calibri"/>
                <a:ea typeface="Calibri"/>
                <a:cs typeface="Calibri"/>
                <a:sym typeface="Calibri"/>
              </a:rPr>
              <a:t>fs module API calls</a:t>
            </a:r>
            <a:r>
              <a:rPr lang="en-US" sz="1800">
                <a:solidFill>
                  <a:schemeClr val="dk1"/>
                </a:solidFill>
                <a:latin typeface="Calibri"/>
                <a:ea typeface="Calibri"/>
                <a:cs typeface="Calibri"/>
                <a:sym typeface="Calibri"/>
              </a:rPr>
              <a:t>, please refer to </a:t>
            </a:r>
            <a:r>
              <a:rPr lang="en-US" sz="1800" u="sng">
                <a:solidFill>
                  <a:schemeClr val="hlink"/>
                </a:solidFill>
                <a:latin typeface="Calibri"/>
                <a:ea typeface="Calibri"/>
                <a:cs typeface="Calibri"/>
                <a:sym typeface="Calibri"/>
                <a:hlinkClick r:id="rId4"/>
              </a:rPr>
              <a:t>Node File </a:t>
            </a:r>
            <a:r>
              <a:rPr lang="en-US"/>
              <a:t>reference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we can handle files using Electron. We will look at how to call the save and open dialog boxes(native) for files in the dialogs chapter.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0"/>
          <p:cNvSpPr txBox="1"/>
          <p:nvPr>
            <p:ph type="ctrTitle"/>
          </p:nvPr>
        </p:nvSpPr>
        <p:spPr>
          <a:xfrm>
            <a:off x="651150" y="110325"/>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Electron-Modules Usage </a:t>
            </a:r>
            <a:endParaRPr/>
          </a:p>
        </p:txBody>
      </p:sp>
      <p:sp>
        <p:nvSpPr>
          <p:cNvPr id="361" name="Google Shape;361;p40"/>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2" name="Google Shape;362;p40"/>
          <p:cNvPicPr preferRelativeResize="0"/>
          <p:nvPr/>
        </p:nvPicPr>
        <p:blipFill>
          <a:blip r:embed="rId3">
            <a:alphaModFix/>
          </a:blip>
          <a:stretch>
            <a:fillRect/>
          </a:stretch>
        </p:blipFill>
        <p:spPr>
          <a:xfrm>
            <a:off x="904300" y="1087950"/>
            <a:ext cx="6951925" cy="41136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1"/>
          <p:cNvSpPr txBox="1"/>
          <p:nvPr>
            <p:ph type="ctrTitle"/>
          </p:nvPr>
        </p:nvSpPr>
        <p:spPr>
          <a:xfrm>
            <a:off x="651150" y="110325"/>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368" name="Google Shape;368;p41"/>
          <p:cNvSpPr txBox="1"/>
          <p:nvPr>
            <p:ph idx="1" type="subTitle"/>
          </p:nvPr>
        </p:nvSpPr>
        <p:spPr>
          <a:xfrm>
            <a:off x="117750" y="948525"/>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We used a node module, fs, in the previous chapter. Lets explore some other node modules that we can use with Electron.</a:t>
            </a:r>
            <a:endParaRPr/>
          </a:p>
          <a:p>
            <a:pPr indent="0" lvl="0" marL="0" rtl="0" algn="l">
              <a:spcBef>
                <a:spcPts val="480"/>
              </a:spcBef>
              <a:spcAft>
                <a:spcPts val="0"/>
              </a:spcAft>
              <a:buClr>
                <a:srgbClr val="888888"/>
              </a:buClr>
              <a:buSzPts val="2400"/>
              <a:buNone/>
            </a:pPr>
            <a:r>
              <a:rPr b="1" lang="en-US" sz="2400"/>
              <a:t>OS module</a:t>
            </a:r>
            <a:endParaRPr b="1"/>
          </a:p>
          <a:p>
            <a:pPr indent="0" lvl="0" marL="0" rtl="0" algn="l">
              <a:spcBef>
                <a:spcPts val="480"/>
              </a:spcBef>
              <a:spcAft>
                <a:spcPts val="0"/>
              </a:spcAft>
              <a:buClr>
                <a:srgbClr val="888888"/>
              </a:buClr>
              <a:buSzPts val="2400"/>
              <a:buNone/>
            </a:pPr>
            <a:r>
              <a:rPr lang="en-US" sz="2400"/>
              <a:t>Using the OS module, we can get a lot of information about the system our application is running on. Following are a few methods that help while the app is being created. These methods help us customize the apps according to the OS that they are running on.</a:t>
            </a:r>
            <a:endParaRPr/>
          </a:p>
          <a:p>
            <a:pPr indent="0" lvl="0" marL="0" rtl="0" algn="l">
              <a:spcBef>
                <a:spcPts val="480"/>
              </a:spcBef>
              <a:spcAft>
                <a:spcPts val="0"/>
              </a:spcAft>
              <a:buClr>
                <a:srgbClr val="888888"/>
              </a:buClr>
              <a:buSzPts val="2400"/>
              <a:buNone/>
            </a:pPr>
            <a:r>
              <a:t/>
            </a:r>
            <a:endParaRPr sz="2400"/>
          </a:p>
        </p:txBody>
      </p:sp>
      <p:sp>
        <p:nvSpPr>
          <p:cNvPr id="369" name="Google Shape;369;p41"/>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70" name="Google Shape;370;p41"/>
          <p:cNvGraphicFramePr/>
          <p:nvPr/>
        </p:nvGraphicFramePr>
        <p:xfrm>
          <a:off x="178901" y="3840975"/>
          <a:ext cx="3000000" cy="3000000"/>
        </p:xfrm>
        <a:graphic>
          <a:graphicData uri="http://schemas.openxmlformats.org/drawingml/2006/table">
            <a:tbl>
              <a:tblPr>
                <a:noFill/>
                <a:tableStyleId>{A91964F0-365F-4824-B456-2442DCC17631}</a:tableStyleId>
              </a:tblPr>
              <a:tblGrid>
                <a:gridCol w="2271225"/>
                <a:gridCol w="5875225"/>
              </a:tblGrid>
              <a:tr h="267850">
                <a:tc>
                  <a:txBody>
                    <a:bodyPr>
                      <a:noAutofit/>
                    </a:bodyPr>
                    <a:lstStyle/>
                    <a:p>
                      <a:pPr indent="0" lvl="0" marL="0" marR="0" rtl="0" algn="ctr">
                        <a:spcBef>
                          <a:spcPts val="0"/>
                        </a:spcBef>
                        <a:spcAft>
                          <a:spcPts val="0"/>
                        </a:spcAft>
                        <a:buNone/>
                      </a:pPr>
                      <a:r>
                        <a:rPr lang="en-US" sz="1800" u="none" cap="none" strike="noStrike"/>
                        <a:t>S.No</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noAutofit/>
                    </a:bodyPr>
                    <a:lstStyle/>
                    <a:p>
                      <a:pPr indent="0" lvl="0" marL="0" marR="0" rtl="0" algn="ctr">
                        <a:spcBef>
                          <a:spcPts val="0"/>
                        </a:spcBef>
                        <a:spcAft>
                          <a:spcPts val="0"/>
                        </a:spcAft>
                        <a:buNone/>
                      </a:pPr>
                      <a:r>
                        <a:rPr lang="en-US" sz="1800" u="none" cap="none" strike="noStrike"/>
                        <a:t>Function &amp; 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940900">
                <a:tc>
                  <a:txBody>
                    <a:bodyPr>
                      <a:noAutofit/>
                    </a:bodyPr>
                    <a:lstStyle/>
                    <a:p>
                      <a:pPr indent="0" lvl="0" marL="0" marR="0" rtl="0" algn="ctr">
                        <a:spcBef>
                          <a:spcPts val="0"/>
                        </a:spcBef>
                        <a:spcAft>
                          <a:spcPts val="0"/>
                        </a:spcAft>
                        <a:buNone/>
                      </a:pPr>
                      <a:r>
                        <a:rPr lang="en-US" sz="1800" u="none" cap="none" strike="noStrike"/>
                        <a:t>1</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os.userInfo([options])</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The </a:t>
                      </a:r>
                      <a:r>
                        <a:rPr b="1" lang="en-US" sz="1800" u="none" cap="none" strike="noStrike">
                          <a:solidFill>
                            <a:srgbClr val="000000"/>
                          </a:solidFill>
                        </a:rPr>
                        <a:t>os.userInfo()</a:t>
                      </a:r>
                      <a:r>
                        <a:rPr lang="en-US" sz="1800" u="none" cap="none" strike="noStrike">
                          <a:solidFill>
                            <a:srgbClr val="000000"/>
                          </a:solidFill>
                        </a:rPr>
                        <a:t> method returns information about the currently effective user. This information can be used to personalize the application for the user even without explicitly asking for information.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ctrTitle"/>
          </p:nvPr>
        </p:nvSpPr>
        <p:spPr>
          <a:xfrm>
            <a:off x="609600" y="304800"/>
            <a:ext cx="7772400" cy="651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Electron-Web Page diff</a:t>
            </a:r>
            <a:endParaRPr/>
          </a:p>
        </p:txBody>
      </p:sp>
      <p:sp>
        <p:nvSpPr>
          <p:cNvPr id="146" name="Google Shape;146;p15"/>
          <p:cNvSpPr txBox="1"/>
          <p:nvPr>
            <p:ph idx="1" type="subTitle"/>
          </p:nvPr>
        </p:nvSpPr>
        <p:spPr>
          <a:xfrm>
            <a:off x="152400" y="8382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rgbClr val="888888"/>
              </a:buClr>
              <a:buSzPts val="2400"/>
              <a:buNone/>
            </a:pPr>
            <a:r>
              <a:rPr lang="en-US" sz="2400"/>
              <a:t>When normal web page executes on Browser, it cannot access the Resources(File System, etc…) of local System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But an Electron app does not have above restrictions, and can access all the resources of local system, using various modules of</a:t>
            </a:r>
            <a:endParaRPr sz="2400"/>
          </a:p>
          <a:p>
            <a:pPr indent="-381000" lvl="0" marL="457200" rtl="0" algn="l">
              <a:spcBef>
                <a:spcPts val="480"/>
              </a:spcBef>
              <a:spcAft>
                <a:spcPts val="0"/>
              </a:spcAft>
              <a:buSzPts val="2400"/>
              <a:buAutoNum type="arabicPeriod"/>
            </a:pPr>
            <a:r>
              <a:rPr lang="en-US" sz="2400"/>
              <a:t>Electron</a:t>
            </a:r>
            <a:endParaRPr sz="2400"/>
          </a:p>
          <a:p>
            <a:pPr indent="-381000" lvl="0" marL="457200" rtl="0" algn="l">
              <a:spcBef>
                <a:spcPts val="0"/>
              </a:spcBef>
              <a:spcAft>
                <a:spcPts val="0"/>
              </a:spcAft>
              <a:buSzPts val="2400"/>
              <a:buAutoNum type="arabicPeriod"/>
            </a:pPr>
            <a:r>
              <a:rPr lang="en-US" sz="2400"/>
              <a:t>NodeJS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2"/>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376" name="Google Shape;376;p42"/>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377" name="Google Shape;377;p42"/>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78" name="Google Shape;378;p42"/>
          <p:cNvGraphicFramePr/>
          <p:nvPr/>
        </p:nvGraphicFramePr>
        <p:xfrm>
          <a:off x="460676" y="1371600"/>
          <a:ext cx="3000000" cy="3000000"/>
        </p:xfrm>
        <a:graphic>
          <a:graphicData uri="http://schemas.openxmlformats.org/drawingml/2006/table">
            <a:tbl>
              <a:tblPr>
                <a:noFill/>
                <a:tableStyleId>{A91964F0-365F-4824-B456-2442DCC17631}</a:tableStyleId>
              </a:tblPr>
              <a:tblGrid>
                <a:gridCol w="1842625"/>
                <a:gridCol w="6380025"/>
              </a:tblGrid>
              <a:tr h="1178425">
                <a:tc>
                  <a:txBody>
                    <a:bodyPr>
                      <a:noAutofit/>
                    </a:bodyPr>
                    <a:lstStyle/>
                    <a:p>
                      <a:pPr indent="0" lvl="0" marL="0" marR="0" rtl="0" algn="ctr">
                        <a:spcBef>
                          <a:spcPts val="0"/>
                        </a:spcBef>
                        <a:spcAft>
                          <a:spcPts val="0"/>
                        </a:spcAft>
                        <a:buNone/>
                      </a:pPr>
                      <a:r>
                        <a:rPr lang="en-US" u="none" cap="none" strike="noStrike"/>
                        <a:t>2</a:t>
                      </a:r>
                      <a:endParaRPr/>
                    </a:p>
                  </a:txBody>
                  <a:tcPr marT="37850" marB="37850" marR="37850" marL="37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u="none" cap="none" strike="noStrike">
                          <a:solidFill>
                            <a:srgbClr val="000000"/>
                          </a:solidFill>
                        </a:rPr>
                        <a:t>os.platform()</a:t>
                      </a:r>
                      <a:endParaRPr u="none" cap="none" strike="noStrike">
                        <a:solidFill>
                          <a:srgbClr val="000000"/>
                        </a:solidFill>
                      </a:endParaRPr>
                    </a:p>
                    <a:p>
                      <a:pPr indent="0" lvl="0" marL="0" marR="0" rtl="0" algn="just">
                        <a:spcBef>
                          <a:spcPts val="0"/>
                        </a:spcBef>
                        <a:spcAft>
                          <a:spcPts val="0"/>
                        </a:spcAft>
                        <a:buNone/>
                      </a:pPr>
                      <a:r>
                        <a:rPr lang="en-US" u="none" cap="none" strike="noStrike">
                          <a:solidFill>
                            <a:srgbClr val="000000"/>
                          </a:solidFill>
                        </a:rPr>
                        <a:t>The </a:t>
                      </a:r>
                      <a:r>
                        <a:rPr b="1" lang="en-US" u="none" cap="none" strike="noStrike">
                          <a:solidFill>
                            <a:srgbClr val="000000"/>
                          </a:solidFill>
                        </a:rPr>
                        <a:t>os.platform()</a:t>
                      </a:r>
                      <a:r>
                        <a:rPr lang="en-US" u="none" cap="none" strike="noStrike">
                          <a:solidFill>
                            <a:srgbClr val="000000"/>
                          </a:solidFill>
                        </a:rPr>
                        <a:t> method returns a string identifying the operating system platform. This can be used to customize the app according to the user OS.</a:t>
                      </a:r>
                      <a:endParaRPr/>
                    </a:p>
                  </a:txBody>
                  <a:tcPr marT="37850" marB="37850" marR="37850" marL="37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490350">
                <a:tc>
                  <a:txBody>
                    <a:bodyPr>
                      <a:noAutofit/>
                    </a:bodyPr>
                    <a:lstStyle/>
                    <a:p>
                      <a:pPr indent="0" lvl="0" marL="0" marR="0" rtl="0" algn="ctr">
                        <a:spcBef>
                          <a:spcPts val="0"/>
                        </a:spcBef>
                        <a:spcAft>
                          <a:spcPts val="0"/>
                        </a:spcAft>
                        <a:buNone/>
                      </a:pPr>
                      <a:r>
                        <a:rPr lang="en-US" u="none" cap="none" strike="noStrike"/>
                        <a:t>3</a:t>
                      </a:r>
                      <a:endParaRPr/>
                    </a:p>
                  </a:txBody>
                  <a:tcPr marT="37850" marB="37850" marR="37850" marL="37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u="none" cap="none" strike="noStrike">
                          <a:solidFill>
                            <a:srgbClr val="000000"/>
                          </a:solidFill>
                        </a:rPr>
                        <a:t>os.homedir()</a:t>
                      </a:r>
                      <a:endParaRPr u="none" cap="none" strike="noStrike">
                        <a:solidFill>
                          <a:srgbClr val="000000"/>
                        </a:solidFill>
                      </a:endParaRPr>
                    </a:p>
                    <a:p>
                      <a:pPr indent="0" lvl="0" marL="0" marR="0" rtl="0" algn="just">
                        <a:spcBef>
                          <a:spcPts val="0"/>
                        </a:spcBef>
                        <a:spcAft>
                          <a:spcPts val="0"/>
                        </a:spcAft>
                        <a:buNone/>
                      </a:pPr>
                      <a:r>
                        <a:rPr lang="en-US" u="none" cap="none" strike="noStrike">
                          <a:solidFill>
                            <a:srgbClr val="000000"/>
                          </a:solidFill>
                        </a:rPr>
                        <a:t>The </a:t>
                      </a:r>
                      <a:r>
                        <a:rPr b="1" lang="en-US" u="none" cap="none" strike="noStrike">
                          <a:solidFill>
                            <a:srgbClr val="000000"/>
                          </a:solidFill>
                        </a:rPr>
                        <a:t>os.homedir()</a:t>
                      </a:r>
                      <a:r>
                        <a:rPr lang="en-US" u="none" cap="none" strike="noStrike">
                          <a:solidFill>
                            <a:srgbClr val="000000"/>
                          </a:solidFill>
                        </a:rPr>
                        <a:t> method returns the home directory of the current user as a string. Generally, configs of all users reside in the home directory of the user. So this can be used for the same purpose for our app.</a:t>
                      </a:r>
                      <a:endParaRPr/>
                    </a:p>
                  </a:txBody>
                  <a:tcPr marT="37850" marB="37850" marR="37850" marL="37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334400">
                <a:tc>
                  <a:txBody>
                    <a:bodyPr>
                      <a:noAutofit/>
                    </a:bodyPr>
                    <a:lstStyle/>
                    <a:p>
                      <a:pPr indent="0" lvl="0" marL="0" marR="0" rtl="0" algn="ctr">
                        <a:spcBef>
                          <a:spcPts val="0"/>
                        </a:spcBef>
                        <a:spcAft>
                          <a:spcPts val="0"/>
                        </a:spcAft>
                        <a:buNone/>
                      </a:pPr>
                      <a:r>
                        <a:rPr lang="en-US" u="none" cap="none" strike="noStrike"/>
                        <a:t>4</a:t>
                      </a:r>
                      <a:endParaRPr/>
                    </a:p>
                  </a:txBody>
                  <a:tcPr marT="37850" marB="37850" marR="37850" marL="37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u="none" cap="none" strike="noStrike">
                          <a:solidFill>
                            <a:srgbClr val="000000"/>
                          </a:solidFill>
                        </a:rPr>
                        <a:t>os.arch()</a:t>
                      </a:r>
                      <a:endParaRPr u="none" cap="none" strike="noStrike">
                        <a:solidFill>
                          <a:srgbClr val="000000"/>
                        </a:solidFill>
                      </a:endParaRPr>
                    </a:p>
                    <a:p>
                      <a:pPr indent="0" lvl="0" marL="0" marR="0" rtl="0" algn="just">
                        <a:spcBef>
                          <a:spcPts val="0"/>
                        </a:spcBef>
                        <a:spcAft>
                          <a:spcPts val="0"/>
                        </a:spcAft>
                        <a:buNone/>
                      </a:pPr>
                      <a:r>
                        <a:rPr lang="en-US" u="none" cap="none" strike="noStrike">
                          <a:solidFill>
                            <a:srgbClr val="000000"/>
                          </a:solidFill>
                        </a:rPr>
                        <a:t>The </a:t>
                      </a:r>
                      <a:r>
                        <a:rPr b="1" lang="en-US" u="none" cap="none" strike="noStrike">
                          <a:solidFill>
                            <a:srgbClr val="000000"/>
                          </a:solidFill>
                        </a:rPr>
                        <a:t>os.arch()</a:t>
                      </a:r>
                      <a:r>
                        <a:rPr lang="en-US" u="none" cap="none" strike="noStrike">
                          <a:solidFill>
                            <a:srgbClr val="000000"/>
                          </a:solidFill>
                        </a:rPr>
                        <a:t> method returns a string identifying the operating system CPU architecture. This can be used when running on exotic architectures to adapt your application for that system.</a:t>
                      </a:r>
                      <a:endParaRPr/>
                    </a:p>
                  </a:txBody>
                  <a:tcPr marT="37850" marB="37850" marR="37850" marL="37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78425">
                <a:tc>
                  <a:txBody>
                    <a:bodyPr>
                      <a:noAutofit/>
                    </a:bodyPr>
                    <a:lstStyle/>
                    <a:p>
                      <a:pPr indent="0" lvl="0" marL="0" marR="0" rtl="0" algn="ctr">
                        <a:spcBef>
                          <a:spcPts val="0"/>
                        </a:spcBef>
                        <a:spcAft>
                          <a:spcPts val="0"/>
                        </a:spcAft>
                        <a:buNone/>
                      </a:pPr>
                      <a:r>
                        <a:rPr lang="en-US" u="none" cap="none" strike="noStrike"/>
                        <a:t>5</a:t>
                      </a:r>
                      <a:endParaRPr/>
                    </a:p>
                  </a:txBody>
                  <a:tcPr marT="37850" marB="37850" marR="37850" marL="37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u="none" cap="none" strike="noStrike">
                          <a:solidFill>
                            <a:srgbClr val="000000"/>
                          </a:solidFill>
                        </a:rPr>
                        <a:t>os.EOL</a:t>
                      </a:r>
                      <a:endParaRPr u="none" cap="none" strike="noStrike">
                        <a:solidFill>
                          <a:srgbClr val="000000"/>
                        </a:solidFill>
                      </a:endParaRPr>
                    </a:p>
                    <a:p>
                      <a:pPr indent="0" lvl="0" marL="0" marR="0" rtl="0" algn="just">
                        <a:spcBef>
                          <a:spcPts val="0"/>
                        </a:spcBef>
                        <a:spcAft>
                          <a:spcPts val="0"/>
                        </a:spcAft>
                        <a:buNone/>
                      </a:pPr>
                      <a:r>
                        <a:rPr lang="en-US" u="none" cap="none" strike="noStrike">
                          <a:solidFill>
                            <a:srgbClr val="000000"/>
                          </a:solidFill>
                        </a:rPr>
                        <a:t>A string constant defining the operating system-specific end-ofline marker. This should be used whenever ending lines in files on the host OS.</a:t>
                      </a:r>
                      <a:endParaRPr/>
                    </a:p>
                  </a:txBody>
                  <a:tcPr marT="37850" marB="37850" marR="37850" marL="37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3"/>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384" name="Google Shape;384;p43"/>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Using the same main.js file and the following HTML file, we can print these properties on the screen −</a:t>
            </a:r>
            <a:endParaRPr/>
          </a:p>
        </p:txBody>
      </p:sp>
      <p:sp>
        <p:nvSpPr>
          <p:cNvPr id="385" name="Google Shape;385;p43"/>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86" name="Google Shape;386;p43"/>
          <p:cNvPicPr preferRelativeResize="0"/>
          <p:nvPr/>
        </p:nvPicPr>
        <p:blipFill rotWithShape="1">
          <a:blip r:embed="rId3">
            <a:alphaModFix/>
          </a:blip>
          <a:srcRect b="0" l="0" r="0" t="0"/>
          <a:stretch/>
        </p:blipFill>
        <p:spPr>
          <a:xfrm>
            <a:off x="685800" y="2247900"/>
            <a:ext cx="7397882" cy="2617225"/>
          </a:xfrm>
          <a:prstGeom prst="rect">
            <a:avLst/>
          </a:prstGeom>
          <a:noFill/>
          <a:ln>
            <a:noFill/>
          </a:ln>
        </p:spPr>
      </p:pic>
      <p:sp>
        <p:nvSpPr>
          <p:cNvPr id="387" name="Google Shape;387;p43"/>
          <p:cNvSpPr/>
          <p:nvPr/>
        </p:nvSpPr>
        <p:spPr>
          <a:xfrm>
            <a:off x="547252" y="4865132"/>
            <a:ext cx="791094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run the app using the following command −</a:t>
            </a:r>
            <a:endParaRPr/>
          </a:p>
        </p:txBody>
      </p:sp>
      <p:pic>
        <p:nvPicPr>
          <p:cNvPr id="388" name="Google Shape;388;p43"/>
          <p:cNvPicPr preferRelativeResize="0"/>
          <p:nvPr/>
        </p:nvPicPr>
        <p:blipFill rotWithShape="1">
          <a:blip r:embed="rId4">
            <a:alphaModFix/>
          </a:blip>
          <a:srcRect b="0" l="0" r="0" t="0"/>
          <a:stretch/>
        </p:blipFill>
        <p:spPr>
          <a:xfrm>
            <a:off x="685800" y="5334000"/>
            <a:ext cx="2819400" cy="514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4"/>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394" name="Google Shape;394;p4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395" name="Google Shape;395;p44"/>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96" name="Google Shape;396;p44"/>
          <p:cNvGraphicFramePr/>
          <p:nvPr/>
        </p:nvGraphicFramePr>
        <p:xfrm>
          <a:off x="304800" y="1600200"/>
          <a:ext cx="3000000" cy="3000000"/>
        </p:xfrm>
        <a:graphic>
          <a:graphicData uri="http://schemas.openxmlformats.org/drawingml/2006/table">
            <a:tbl>
              <a:tblPr>
                <a:noFill/>
                <a:tableStyleId>{A91964F0-365F-4824-B456-2442DCC17631}</a:tableStyleId>
              </a:tblPr>
              <a:tblGrid>
                <a:gridCol w="1714875"/>
                <a:gridCol w="6667125"/>
              </a:tblGrid>
              <a:tr h="313200">
                <a:tc>
                  <a:txBody>
                    <a:bodyPr>
                      <a:noAutofit/>
                    </a:bodyPr>
                    <a:lstStyle/>
                    <a:p>
                      <a:pPr indent="0" lvl="0" marL="0" marR="0" rtl="0" algn="ctr">
                        <a:spcBef>
                          <a:spcPts val="0"/>
                        </a:spcBef>
                        <a:spcAft>
                          <a:spcPts val="0"/>
                        </a:spcAft>
                        <a:buNone/>
                      </a:pPr>
                      <a:r>
                        <a:rPr lang="en-US" sz="1200" u="none" cap="none" strike="noStrike"/>
                        <a:t>S.No</a:t>
                      </a:r>
                      <a:endParaRPr/>
                    </a:p>
                  </a:txBody>
                  <a:tcPr marT="51900" marB="51900" marR="51900" marL="51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noAutofit/>
                    </a:bodyPr>
                    <a:lstStyle/>
                    <a:p>
                      <a:pPr indent="0" lvl="0" marL="0" marR="0" rtl="0" algn="ctr">
                        <a:spcBef>
                          <a:spcPts val="0"/>
                        </a:spcBef>
                        <a:spcAft>
                          <a:spcPts val="0"/>
                        </a:spcAft>
                        <a:buNone/>
                      </a:pPr>
                      <a:r>
                        <a:rPr lang="en-US" sz="1200" u="none" cap="none" strike="noStrike"/>
                        <a:t>Function &amp; Description</a:t>
                      </a:r>
                      <a:endParaRPr/>
                    </a:p>
                  </a:txBody>
                  <a:tcPr marT="51900" marB="51900" marR="51900" marL="51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521200">
                <a:tc>
                  <a:txBody>
                    <a:bodyPr>
                      <a:noAutofit/>
                    </a:bodyPr>
                    <a:lstStyle/>
                    <a:p>
                      <a:pPr indent="0" lvl="0" marL="0" marR="0" rtl="0" algn="ctr">
                        <a:spcBef>
                          <a:spcPts val="0"/>
                        </a:spcBef>
                        <a:spcAft>
                          <a:spcPts val="0"/>
                        </a:spcAft>
                        <a:buNone/>
                      </a:pPr>
                      <a:r>
                        <a:rPr lang="en-US" sz="1800" u="none" cap="none" strike="noStrike"/>
                        <a:t>1</a:t>
                      </a:r>
                      <a:endParaRPr sz="1800"/>
                    </a:p>
                  </a:txBody>
                  <a:tcPr marT="51900" marB="51900" marR="51900" marL="519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net.createServer([options][, connectionListener])</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Creates a new TCP server. The connectionListener argument is automatically set as a listener for the 'connection' event.</a:t>
                      </a:r>
                      <a:endParaRPr sz="1800"/>
                    </a:p>
                  </a:txBody>
                  <a:tcPr marT="51900" marB="51900" marR="51900" marL="51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319875">
                <a:tc>
                  <a:txBody>
                    <a:bodyPr>
                      <a:noAutofit/>
                    </a:bodyPr>
                    <a:lstStyle/>
                    <a:p>
                      <a:pPr indent="0" lvl="0" marL="0" marR="0" rtl="0" algn="ctr">
                        <a:spcBef>
                          <a:spcPts val="0"/>
                        </a:spcBef>
                        <a:spcAft>
                          <a:spcPts val="0"/>
                        </a:spcAft>
                        <a:buNone/>
                      </a:pPr>
                      <a:r>
                        <a:rPr lang="en-US" sz="1800" u="none" cap="none" strike="noStrike"/>
                        <a:t>2</a:t>
                      </a:r>
                      <a:endParaRPr sz="1800"/>
                    </a:p>
                  </a:txBody>
                  <a:tcPr marT="51900" marB="51900" marR="51900" marL="519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net.createConnection(options[, connectionListener])</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A factory method, which returns a new 'net.Socket' and connects to the supplied address and port.</a:t>
                      </a:r>
                      <a:endParaRPr sz="1800"/>
                    </a:p>
                  </a:txBody>
                  <a:tcPr marT="51900" marB="51900" marR="51900" marL="51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722550">
                <a:tc>
                  <a:txBody>
                    <a:bodyPr>
                      <a:noAutofit/>
                    </a:bodyPr>
                    <a:lstStyle/>
                    <a:p>
                      <a:pPr indent="0" lvl="0" marL="0" marR="0" rtl="0" algn="ctr">
                        <a:spcBef>
                          <a:spcPts val="0"/>
                        </a:spcBef>
                        <a:spcAft>
                          <a:spcPts val="0"/>
                        </a:spcAft>
                        <a:buNone/>
                      </a:pPr>
                      <a:r>
                        <a:rPr lang="en-US" sz="1800" u="none" cap="none" strike="noStrike"/>
                        <a:t>3</a:t>
                      </a:r>
                      <a:endParaRPr sz="1800"/>
                    </a:p>
                  </a:txBody>
                  <a:tcPr marT="51900" marB="51900" marR="51900" marL="519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net.Server.listen(port[, host][, backlog][, callback])</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Begin accepting connections on the specified port and host. If the host is omitted, the server will accept connections directed to any IPv4 address.</a:t>
                      </a:r>
                      <a:endParaRPr sz="1800"/>
                    </a:p>
                  </a:txBody>
                  <a:tcPr marT="51900" marB="51900" marR="51900" marL="51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5"/>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402" name="Google Shape;402;p4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403" name="Google Shape;403;p45"/>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04" name="Google Shape;404;p45"/>
          <p:cNvGraphicFramePr/>
          <p:nvPr/>
        </p:nvGraphicFramePr>
        <p:xfrm>
          <a:off x="228600" y="1600200"/>
          <a:ext cx="3000000" cy="3000000"/>
        </p:xfrm>
        <a:graphic>
          <a:graphicData uri="http://schemas.openxmlformats.org/drawingml/2006/table">
            <a:tbl>
              <a:tblPr>
                <a:noFill/>
                <a:tableStyleId>{A91964F0-365F-4824-B456-2442DCC17631}</a:tableStyleId>
              </a:tblPr>
              <a:tblGrid>
                <a:gridCol w="1599775"/>
                <a:gridCol w="6629825"/>
              </a:tblGrid>
              <a:tr h="1720900">
                <a:tc>
                  <a:txBody>
                    <a:bodyPr>
                      <a:noAutofit/>
                    </a:bodyPr>
                    <a:lstStyle/>
                    <a:p>
                      <a:pPr indent="0" lvl="0" marL="0" marR="0" rtl="0" algn="ctr">
                        <a:spcBef>
                          <a:spcPts val="0"/>
                        </a:spcBef>
                        <a:spcAft>
                          <a:spcPts val="0"/>
                        </a:spcAft>
                        <a:buNone/>
                      </a:pPr>
                      <a:r>
                        <a:rPr lang="en-US" sz="1800" u="none" cap="none" strike="noStrike"/>
                        <a:t>4</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net.Server.close([callback])</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Finally closed when all connections are ended and the server emits a 'close' event.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340400">
                <a:tc>
                  <a:txBody>
                    <a:bodyPr>
                      <a:noAutofit/>
                    </a:bodyPr>
                    <a:lstStyle/>
                    <a:p>
                      <a:pPr indent="0" lvl="0" marL="0" marR="0" rtl="0" algn="ctr">
                        <a:spcBef>
                          <a:spcPts val="0"/>
                        </a:spcBef>
                        <a:spcAft>
                          <a:spcPts val="0"/>
                        </a:spcAft>
                        <a:buNone/>
                      </a:pPr>
                      <a:r>
                        <a:rPr lang="en-US" sz="1800" u="none" cap="none" strike="noStrike"/>
                        <a:t>5</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net.Socket.connect(port[, host][, connectListener])</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Opens the connection for a given socket. If port and host are given, then the socket will be opened as a TCP socket.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6"/>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410" name="Google Shape;410;p46"/>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t/>
            </a:r>
            <a:endParaRPr/>
          </a:p>
          <a:p>
            <a:pPr indent="0" lvl="0" marL="0" rtl="0" algn="l">
              <a:spcBef>
                <a:spcPts val="480"/>
              </a:spcBef>
              <a:spcAft>
                <a:spcPts val="0"/>
              </a:spcAft>
              <a:buClr>
                <a:srgbClr val="888888"/>
              </a:buClr>
              <a:buSzPts val="2400"/>
              <a:buNone/>
            </a:pPr>
            <a:r>
              <a:rPr lang="en-US" sz="2400"/>
              <a:t>Now, let us create an electron app that uses the net module to create connections to the server. We will need to create a new file, </a:t>
            </a:r>
            <a:r>
              <a:rPr b="1" lang="en-US" sz="2400"/>
              <a:t>server.js</a:t>
            </a:r>
            <a:r>
              <a:rPr lang="en-US" sz="2400"/>
              <a:t> −</a:t>
            </a:r>
            <a:endParaRPr/>
          </a:p>
          <a:p>
            <a:pPr indent="0" lvl="0" marL="0" rtl="0" algn="l">
              <a:spcBef>
                <a:spcPts val="480"/>
              </a:spcBef>
              <a:spcAft>
                <a:spcPts val="0"/>
              </a:spcAft>
              <a:buClr>
                <a:srgbClr val="888888"/>
              </a:buClr>
              <a:buSzPts val="2400"/>
              <a:buNone/>
            </a:pPr>
            <a:r>
              <a:t/>
            </a:r>
            <a:endParaRPr sz="2400"/>
          </a:p>
        </p:txBody>
      </p:sp>
      <p:sp>
        <p:nvSpPr>
          <p:cNvPr id="411" name="Google Shape;411;p46"/>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2" name="Google Shape;412;p46"/>
          <p:cNvPicPr preferRelativeResize="0"/>
          <p:nvPr/>
        </p:nvPicPr>
        <p:blipFill rotWithShape="1">
          <a:blip r:embed="rId3">
            <a:alphaModFix/>
          </a:blip>
          <a:srcRect b="0" l="0" r="0" t="0"/>
          <a:stretch/>
        </p:blipFill>
        <p:spPr>
          <a:xfrm>
            <a:off x="609600" y="3429000"/>
            <a:ext cx="6934200" cy="3124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418" name="Google Shape;418;p4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Using the same main.js file, replace the HTML file with the following −</a:t>
            </a:r>
            <a:endParaRPr/>
          </a:p>
        </p:txBody>
      </p:sp>
      <p:sp>
        <p:nvSpPr>
          <p:cNvPr id="419" name="Google Shape;419;p47"/>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0" name="Google Shape;420;p47"/>
          <p:cNvPicPr preferRelativeResize="0"/>
          <p:nvPr/>
        </p:nvPicPr>
        <p:blipFill rotWithShape="1">
          <a:blip r:embed="rId3">
            <a:alphaModFix/>
          </a:blip>
          <a:srcRect b="0" l="0" r="0" t="0"/>
          <a:stretch/>
        </p:blipFill>
        <p:spPr>
          <a:xfrm>
            <a:off x="464126" y="1905000"/>
            <a:ext cx="6383049" cy="3876675"/>
          </a:xfrm>
          <a:prstGeom prst="rect">
            <a:avLst/>
          </a:prstGeom>
          <a:noFill/>
          <a:ln>
            <a:noFill/>
          </a:ln>
        </p:spPr>
      </p:pic>
      <p:sp>
        <p:nvSpPr>
          <p:cNvPr id="421" name="Google Shape;421;p47"/>
          <p:cNvSpPr/>
          <p:nvPr/>
        </p:nvSpPr>
        <p:spPr>
          <a:xfrm>
            <a:off x="464126" y="5811801"/>
            <a:ext cx="79178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the application using the following command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Electron-Native Node Libraries</a:t>
            </a:r>
            <a:endParaRPr/>
          </a:p>
        </p:txBody>
      </p:sp>
      <p:sp>
        <p:nvSpPr>
          <p:cNvPr id="427" name="Google Shape;427;p48"/>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428" name="Google Shape;428;p48"/>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9" name="Google Shape;429;p48"/>
          <p:cNvPicPr preferRelativeResize="0"/>
          <p:nvPr/>
        </p:nvPicPr>
        <p:blipFill rotWithShape="1">
          <a:blip r:embed="rId3">
            <a:alphaModFix/>
          </a:blip>
          <a:srcRect b="0" l="0" r="0" t="0"/>
          <a:stretch/>
        </p:blipFill>
        <p:spPr>
          <a:xfrm>
            <a:off x="609600" y="1447800"/>
            <a:ext cx="2667000" cy="609600"/>
          </a:xfrm>
          <a:prstGeom prst="rect">
            <a:avLst/>
          </a:prstGeom>
          <a:noFill/>
          <a:ln>
            <a:noFill/>
          </a:ln>
        </p:spPr>
      </p:pic>
      <p:sp>
        <p:nvSpPr>
          <p:cNvPr id="430" name="Google Shape;430;p48"/>
          <p:cNvSpPr/>
          <p:nvPr/>
        </p:nvSpPr>
        <p:spPr>
          <a:xfrm>
            <a:off x="398316" y="2057400"/>
            <a:ext cx="84408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above command will generate the following output −</a:t>
            </a:r>
            <a:endParaRPr/>
          </a:p>
        </p:txBody>
      </p:sp>
      <p:pic>
        <p:nvPicPr>
          <p:cNvPr id="431" name="Google Shape;431;p48"/>
          <p:cNvPicPr preferRelativeResize="0"/>
          <p:nvPr/>
        </p:nvPicPr>
        <p:blipFill rotWithShape="1">
          <a:blip r:embed="rId4">
            <a:alphaModFix/>
          </a:blip>
          <a:srcRect b="0" l="0" r="0" t="0"/>
          <a:stretch/>
        </p:blipFill>
        <p:spPr>
          <a:xfrm>
            <a:off x="609600" y="2514600"/>
            <a:ext cx="7391400" cy="1657350"/>
          </a:xfrm>
          <a:prstGeom prst="rect">
            <a:avLst/>
          </a:prstGeom>
          <a:noFill/>
          <a:ln>
            <a:noFill/>
          </a:ln>
        </p:spPr>
      </p:pic>
      <p:sp>
        <p:nvSpPr>
          <p:cNvPr id="432" name="Google Shape;432;p48"/>
          <p:cNvSpPr/>
          <p:nvPr/>
        </p:nvSpPr>
        <p:spPr>
          <a:xfrm>
            <a:off x="228600" y="4171950"/>
            <a:ext cx="86106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Observe that we connect to the server automatically and automatically get disconnected too.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also have a few other node modules that we can be used directly on the front-end using Electron. The usage of these modules depends on the scenario you use them in.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url &amp; path also are Node Modules, which we will be using in some of our code examples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9"/>
          <p:cNvSpPr txBox="1"/>
          <p:nvPr>
            <p:ph type="ctrTitle"/>
          </p:nvPr>
        </p:nvSpPr>
        <p:spPr>
          <a:xfrm>
            <a:off x="609600" y="304800"/>
            <a:ext cx="84783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 Electron-NodeJS Modules</a:t>
            </a:r>
            <a:endParaRPr sz="3959"/>
          </a:p>
        </p:txBody>
      </p:sp>
      <p:sp>
        <p:nvSpPr>
          <p:cNvPr id="438" name="Google Shape;438;p49"/>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480"/>
              </a:spcBef>
              <a:spcAft>
                <a:spcPts val="0"/>
              </a:spcAft>
              <a:buClr>
                <a:srgbClr val="888888"/>
              </a:buClr>
              <a:buSzPts val="2400"/>
              <a:buNone/>
            </a:pPr>
            <a:r>
              <a:rPr lang="en-US" sz="2400"/>
              <a:t>Below URL has list of inbuilt NodeJS Modules</a:t>
            </a:r>
            <a:endParaRPr sz="2400"/>
          </a:p>
          <a:p>
            <a:pPr indent="0" lvl="0" marL="0" rtl="0" algn="l">
              <a:lnSpc>
                <a:spcPct val="90000"/>
              </a:lnSpc>
              <a:spcBef>
                <a:spcPts val="480"/>
              </a:spcBef>
              <a:spcAft>
                <a:spcPts val="0"/>
              </a:spcAft>
              <a:buClr>
                <a:srgbClr val="888888"/>
              </a:buClr>
              <a:buSzPts val="2400"/>
              <a:buNone/>
            </a:pPr>
            <a:r>
              <a:t/>
            </a:r>
            <a:endParaRPr sz="2400"/>
          </a:p>
          <a:p>
            <a:pPr indent="0" lvl="0" marL="0" rtl="0" algn="l">
              <a:lnSpc>
                <a:spcPct val="90000"/>
              </a:lnSpc>
              <a:spcBef>
                <a:spcPts val="480"/>
              </a:spcBef>
              <a:spcAft>
                <a:spcPts val="0"/>
              </a:spcAft>
              <a:buClr>
                <a:srgbClr val="888888"/>
              </a:buClr>
              <a:buSzPts val="2400"/>
              <a:buNone/>
            </a:pPr>
            <a:r>
              <a:rPr lang="en-US" sz="2400"/>
              <a:t>https://nodejs.org/api/modules.html</a:t>
            </a:r>
            <a:endParaRPr sz="2400"/>
          </a:p>
        </p:txBody>
      </p:sp>
      <p:sp>
        <p:nvSpPr>
          <p:cNvPr id="439" name="Google Shape;439;p49"/>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0"/>
          <p:cNvSpPr txBox="1"/>
          <p:nvPr>
            <p:ph type="ctrTitle"/>
          </p:nvPr>
        </p:nvSpPr>
        <p:spPr>
          <a:xfrm>
            <a:off x="609600" y="304800"/>
            <a:ext cx="84783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 Electron-What cannot be used</a:t>
            </a:r>
            <a:endParaRPr sz="3959"/>
          </a:p>
        </p:txBody>
      </p:sp>
      <p:sp>
        <p:nvSpPr>
          <p:cNvPr id="445" name="Google Shape;445;p50"/>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480"/>
              </a:spcBef>
              <a:spcAft>
                <a:spcPts val="0"/>
              </a:spcAft>
              <a:buClr>
                <a:srgbClr val="888888"/>
              </a:buClr>
              <a:buSzPts val="2400"/>
              <a:buNone/>
            </a:pPr>
            <a:r>
              <a:rPr lang="en-US"/>
              <a:t>TBD</a:t>
            </a:r>
            <a:endParaRPr/>
          </a:p>
          <a:p>
            <a:pPr indent="0" lvl="0" marL="0" rtl="0" algn="l">
              <a:lnSpc>
                <a:spcPct val="90000"/>
              </a:lnSpc>
              <a:spcBef>
                <a:spcPts val="480"/>
              </a:spcBef>
              <a:spcAft>
                <a:spcPts val="0"/>
              </a:spcAft>
              <a:buClr>
                <a:srgbClr val="888888"/>
              </a:buClr>
              <a:buSzPts val="2400"/>
              <a:buNone/>
            </a:pPr>
            <a:r>
              <a:rPr lang="en-US"/>
              <a:t>This slide briefs which Modules cannot be used from NodeJS, and any other related constraints</a:t>
            </a:r>
            <a:endParaRPr/>
          </a:p>
          <a:p>
            <a:pPr indent="0" lvl="0" marL="0" rtl="0" algn="l">
              <a:lnSpc>
                <a:spcPct val="90000"/>
              </a:lnSpc>
              <a:spcBef>
                <a:spcPts val="480"/>
              </a:spcBef>
              <a:spcAft>
                <a:spcPts val="0"/>
              </a:spcAft>
              <a:buClr>
                <a:srgbClr val="888888"/>
              </a:buClr>
              <a:buSzPts val="2400"/>
              <a:buNone/>
            </a:pPr>
            <a:r>
              <a:rPr lang="en-US"/>
              <a:t>AJAX - TBD</a:t>
            </a:r>
            <a:endParaRPr/>
          </a:p>
        </p:txBody>
      </p:sp>
      <p:sp>
        <p:nvSpPr>
          <p:cNvPr id="446" name="Google Shape;446;p50"/>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1"/>
          <p:cNvSpPr txBox="1"/>
          <p:nvPr>
            <p:ph type="ctrTitle"/>
          </p:nvPr>
        </p:nvSpPr>
        <p:spPr>
          <a:xfrm>
            <a:off x="248700" y="304800"/>
            <a:ext cx="88392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600"/>
              <a:t> Electron-Inter Process Communication</a:t>
            </a:r>
            <a:endParaRPr sz="3600"/>
          </a:p>
        </p:txBody>
      </p:sp>
      <p:sp>
        <p:nvSpPr>
          <p:cNvPr id="452" name="Google Shape;452;p51"/>
          <p:cNvSpPr txBox="1"/>
          <p:nvPr>
            <p:ph idx="1" type="subTitle"/>
          </p:nvPr>
        </p:nvSpPr>
        <p:spPr>
          <a:xfrm>
            <a:off x="152400" y="1073425"/>
            <a:ext cx="8839200" cy="518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rPr lang="en-US" sz="2400"/>
              <a:t>Electron provides us with 2 IPC (Inter Process Communication) modules called </a:t>
            </a:r>
            <a:r>
              <a:rPr b="1" lang="en-US" sz="2400"/>
              <a:t>ipcMain</a:t>
            </a:r>
            <a:r>
              <a:rPr lang="en-US" sz="2400"/>
              <a:t> and </a:t>
            </a:r>
            <a:r>
              <a:rPr b="1" lang="en-US" sz="2400"/>
              <a:t>ipcRenderer</a:t>
            </a:r>
            <a:r>
              <a:rPr lang="en-US" sz="2400"/>
              <a:t>.</a:t>
            </a:r>
            <a:endParaRPr sz="2400"/>
          </a:p>
          <a:p>
            <a:pPr indent="0" lvl="0" marL="0" rtl="0" algn="l">
              <a:lnSpc>
                <a:spcPct val="90000"/>
              </a:lnSpc>
              <a:spcBef>
                <a:spcPts val="0"/>
              </a:spcBef>
              <a:spcAft>
                <a:spcPts val="0"/>
              </a:spcAft>
              <a:buClr>
                <a:srgbClr val="888888"/>
              </a:buClr>
              <a:buSzPts val="2400"/>
              <a:buNone/>
            </a:pPr>
            <a:r>
              <a:t/>
            </a:r>
            <a:endParaRPr sz="2400"/>
          </a:p>
          <a:p>
            <a:pPr indent="0" lvl="0" marL="0" rtl="0" algn="l">
              <a:lnSpc>
                <a:spcPct val="90000"/>
              </a:lnSpc>
              <a:spcBef>
                <a:spcPts val="0"/>
              </a:spcBef>
              <a:spcAft>
                <a:spcPts val="0"/>
              </a:spcAft>
              <a:buClr>
                <a:srgbClr val="888888"/>
              </a:buClr>
              <a:buSzPts val="2400"/>
              <a:buNone/>
            </a:pPr>
            <a:r>
              <a:rPr b="1" lang="en-US" sz="2400"/>
              <a:t>ipcMain</a:t>
            </a:r>
            <a:endParaRPr b="1" sz="2400"/>
          </a:p>
          <a:p>
            <a:pPr indent="-381000" lvl="0" marL="457200" rtl="0" algn="l">
              <a:lnSpc>
                <a:spcPct val="90000"/>
              </a:lnSpc>
              <a:spcBef>
                <a:spcPts val="480"/>
              </a:spcBef>
              <a:spcAft>
                <a:spcPts val="0"/>
              </a:spcAft>
              <a:buSzPts val="2400"/>
              <a:buAutoNum type="arabicPeriod"/>
            </a:pPr>
            <a:r>
              <a:rPr lang="en-US" sz="2400"/>
              <a:t>The </a:t>
            </a:r>
            <a:r>
              <a:rPr b="1" lang="en-US" sz="2400"/>
              <a:t>ipcMain</a:t>
            </a:r>
            <a:r>
              <a:rPr lang="en-US" sz="2400"/>
              <a:t> module is used to communicate asynchronously from the main process to renderer processes. </a:t>
            </a:r>
            <a:endParaRPr sz="2400"/>
          </a:p>
          <a:p>
            <a:pPr indent="-381000" lvl="0" marL="457200" rtl="0" algn="l">
              <a:lnSpc>
                <a:spcPct val="90000"/>
              </a:lnSpc>
              <a:spcBef>
                <a:spcPts val="0"/>
              </a:spcBef>
              <a:spcAft>
                <a:spcPts val="0"/>
              </a:spcAft>
              <a:buSzPts val="2400"/>
              <a:buAutoNum type="arabicPeriod"/>
            </a:pPr>
            <a:r>
              <a:rPr lang="en-US" sz="2400"/>
              <a:t>When used in the main process, the module handles asynchronous and synchronous messages sent from a renderer process (web page). </a:t>
            </a:r>
            <a:endParaRPr sz="2400"/>
          </a:p>
          <a:p>
            <a:pPr indent="-381000" lvl="0" marL="457200" rtl="0" algn="l">
              <a:lnSpc>
                <a:spcPct val="90000"/>
              </a:lnSpc>
              <a:spcBef>
                <a:spcPts val="0"/>
              </a:spcBef>
              <a:spcAft>
                <a:spcPts val="0"/>
              </a:spcAft>
              <a:buSzPts val="2400"/>
              <a:buAutoNum type="arabicPeriod"/>
            </a:pPr>
            <a:r>
              <a:rPr lang="en-US" sz="2400"/>
              <a:t>The messages sent from a renderer will be emitted to this module.</a:t>
            </a:r>
            <a:endParaRPr/>
          </a:p>
          <a:p>
            <a:pPr indent="0" lvl="0" marL="457200" rtl="0" algn="l">
              <a:lnSpc>
                <a:spcPct val="90000"/>
              </a:lnSpc>
              <a:spcBef>
                <a:spcPts val="48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Electron-overview</a:t>
            </a:r>
            <a:endParaRPr/>
          </a:p>
        </p:txBody>
      </p:sp>
      <p:sp>
        <p:nvSpPr>
          <p:cNvPr id="152" name="Google Shape;152;p16"/>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Many Applications such as </a:t>
            </a:r>
            <a:r>
              <a:rPr lang="en-US" sz="2400"/>
              <a:t>Visual Studio Code</a:t>
            </a:r>
            <a:r>
              <a:rPr lang="en-US" sz="2400"/>
              <a:t>, Git Desktop client are developed using Electron</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b="1" lang="en-US" sz="2400"/>
              <a:t>Brief History of JavaScript:</a:t>
            </a:r>
            <a:endParaRPr b="1" sz="2400"/>
          </a:p>
          <a:p>
            <a:pPr indent="0" lvl="0" marL="0" rtl="0" algn="l">
              <a:spcBef>
                <a:spcPts val="0"/>
              </a:spcBef>
              <a:spcAft>
                <a:spcPts val="0"/>
              </a:spcAft>
              <a:buClr>
                <a:srgbClr val="888888"/>
              </a:buClr>
              <a:buSzPts val="2400"/>
              <a:buNone/>
            </a:pPr>
            <a:r>
              <a:rPr lang="en-US" sz="2400"/>
              <a:t>Initially used in Web pages for Client side Validations, and to perform dynamic operations on web pages.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lang="en-US" sz="2400"/>
              <a:t>Due to flexibility in Javascript JSON, AJAX, etc… and due to limitations to build huge Applications in Javascript, a number of JavaScript frameworks have been mushroomed like Angular, TypeScript, etc…</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b="1" lang="en-US" sz="2400"/>
              <a:t>ES6</a:t>
            </a:r>
            <a:r>
              <a:rPr lang="en-US" sz="2400"/>
              <a:t> are latest specifications of Javascript, </a:t>
            </a:r>
            <a:r>
              <a:rPr b="1" lang="en-US" sz="2400"/>
              <a:t>Typescript </a:t>
            </a:r>
            <a:r>
              <a:rPr lang="en-US" sz="2400"/>
              <a:t>is an extension to ES6 features.</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2"/>
          <p:cNvSpPr txBox="1"/>
          <p:nvPr>
            <p:ph type="ctrTitle"/>
          </p:nvPr>
        </p:nvSpPr>
        <p:spPr>
          <a:xfrm>
            <a:off x="609600" y="304800"/>
            <a:ext cx="84783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600"/>
              <a:t> Electron-Inter Process Communication</a:t>
            </a:r>
            <a:endParaRPr sz="3600"/>
          </a:p>
        </p:txBody>
      </p:sp>
      <p:sp>
        <p:nvSpPr>
          <p:cNvPr id="458" name="Google Shape;458;p52"/>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480"/>
              </a:spcBef>
              <a:spcAft>
                <a:spcPts val="0"/>
              </a:spcAft>
              <a:buClr>
                <a:srgbClr val="888888"/>
              </a:buClr>
              <a:buSzPts val="2400"/>
              <a:buNone/>
            </a:pPr>
            <a:r>
              <a:rPr lang="en-US"/>
              <a:t>ipcRenderer</a:t>
            </a:r>
            <a:endParaRPr/>
          </a:p>
          <a:p>
            <a:pPr indent="-381000" lvl="0" marL="457200" rtl="0" algn="l">
              <a:lnSpc>
                <a:spcPct val="90000"/>
              </a:lnSpc>
              <a:spcBef>
                <a:spcPts val="480"/>
              </a:spcBef>
              <a:spcAft>
                <a:spcPts val="0"/>
              </a:spcAft>
              <a:buSzPts val="2400"/>
              <a:buAutoNum type="arabicPeriod"/>
            </a:pPr>
            <a:r>
              <a:rPr lang="en-US" sz="2400"/>
              <a:t>The </a:t>
            </a:r>
            <a:r>
              <a:rPr b="1" lang="en-US" sz="2400"/>
              <a:t>ipcRenderer</a:t>
            </a:r>
            <a:r>
              <a:rPr lang="en-US" sz="2400"/>
              <a:t> module is used to communicate asynchronously from a renderer process to the main process. </a:t>
            </a:r>
            <a:endParaRPr sz="2400"/>
          </a:p>
          <a:p>
            <a:pPr indent="-381000" lvl="0" marL="457200" rtl="0" algn="l">
              <a:lnSpc>
                <a:spcPct val="90000"/>
              </a:lnSpc>
              <a:spcBef>
                <a:spcPts val="0"/>
              </a:spcBef>
              <a:spcAft>
                <a:spcPts val="0"/>
              </a:spcAft>
              <a:buSzPts val="2400"/>
              <a:buAutoNum type="arabicPeriod"/>
            </a:pPr>
            <a:r>
              <a:rPr lang="en-US" sz="2400"/>
              <a:t>It provides a few methods so you can send synchronous and asynchronous messages from the renderer process (web page) to the main process. </a:t>
            </a:r>
            <a:endParaRPr sz="2400"/>
          </a:p>
          <a:p>
            <a:pPr indent="-381000" lvl="0" marL="457200" rtl="0" algn="l">
              <a:lnSpc>
                <a:spcPct val="90000"/>
              </a:lnSpc>
              <a:spcBef>
                <a:spcPts val="0"/>
              </a:spcBef>
              <a:spcAft>
                <a:spcPts val="0"/>
              </a:spcAft>
              <a:buSzPts val="2400"/>
              <a:buAutoNum type="arabicPeriod"/>
            </a:pPr>
            <a:r>
              <a:rPr lang="en-US" sz="2400"/>
              <a:t>You can also receive replies from the main process.</a:t>
            </a:r>
            <a:endParaRPr/>
          </a:p>
          <a:p>
            <a:pPr indent="-381000" lvl="0" marL="457200" rtl="0" algn="l">
              <a:lnSpc>
                <a:spcPct val="90000"/>
              </a:lnSpc>
              <a:spcBef>
                <a:spcPts val="0"/>
              </a:spcBef>
              <a:spcAft>
                <a:spcPts val="0"/>
              </a:spcAft>
              <a:buSzPts val="2400"/>
              <a:buAutoNum type="arabicPeriod"/>
            </a:pPr>
            <a:r>
              <a:rPr lang="en-US" sz="2400"/>
              <a:t>Lets</a:t>
            </a:r>
            <a:r>
              <a:rPr lang="en-US" sz="2400"/>
              <a:t> consider an eg. which creates a main process and a renderer process that will send each other messages using the above modules.</a:t>
            </a:r>
            <a:endParaRPr/>
          </a:p>
          <a:p>
            <a:pPr indent="0" lvl="0" marL="0" rtl="0" algn="l">
              <a:lnSpc>
                <a:spcPct val="90000"/>
              </a:lnSpc>
              <a:spcBef>
                <a:spcPts val="480"/>
              </a:spcBef>
              <a:spcAft>
                <a:spcPts val="0"/>
              </a:spcAft>
              <a:buClr>
                <a:srgbClr val="888888"/>
              </a:buClr>
              <a:buSzPts val="2400"/>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3"/>
          <p:cNvSpPr txBox="1"/>
          <p:nvPr>
            <p:ph type="ctrTitle"/>
          </p:nvPr>
        </p:nvSpPr>
        <p:spPr>
          <a:xfrm>
            <a:off x="609600" y="304800"/>
            <a:ext cx="84651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600"/>
              <a:t> Electron-Inter Process Communication</a:t>
            </a:r>
            <a:endParaRPr sz="3600"/>
          </a:p>
        </p:txBody>
      </p:sp>
      <p:sp>
        <p:nvSpPr>
          <p:cNvPr id="464" name="Google Shape;464;p53"/>
          <p:cNvSpPr txBox="1"/>
          <p:nvPr>
            <p:ph idx="1" type="subTitle"/>
          </p:nvPr>
        </p:nvSpPr>
        <p:spPr>
          <a:xfrm>
            <a:off x="232063" y="142345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Create a new file called </a:t>
            </a:r>
            <a:r>
              <a:rPr b="1" lang="en-US" sz="2400"/>
              <a:t>main_process.js</a:t>
            </a:r>
            <a:r>
              <a:rPr lang="en-US" sz="2400"/>
              <a:t> with the following contents −</a:t>
            </a:r>
            <a:endParaRPr/>
          </a:p>
        </p:txBody>
      </p:sp>
      <p:sp>
        <p:nvSpPr>
          <p:cNvPr id="465" name="Google Shape;465;p53"/>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66" name="Google Shape;466;p53"/>
          <p:cNvPicPr preferRelativeResize="0"/>
          <p:nvPr/>
        </p:nvPicPr>
        <p:blipFill rotWithShape="1">
          <a:blip r:embed="rId3">
            <a:alphaModFix/>
          </a:blip>
          <a:srcRect b="0" l="0" r="0" t="0"/>
          <a:stretch/>
        </p:blipFill>
        <p:spPr>
          <a:xfrm>
            <a:off x="304800" y="1828800"/>
            <a:ext cx="7785132" cy="4081475"/>
          </a:xfrm>
          <a:prstGeom prst="rect">
            <a:avLst/>
          </a:prstGeom>
          <a:noFill/>
          <a:ln>
            <a:noFill/>
          </a:ln>
        </p:spPr>
      </p:pic>
      <p:sp>
        <p:nvSpPr>
          <p:cNvPr id="467" name="Google Shape;467;p53"/>
          <p:cNvSpPr/>
          <p:nvPr/>
        </p:nvSpPr>
        <p:spPr>
          <a:xfrm>
            <a:off x="232087" y="6235750"/>
            <a:ext cx="7235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create a new </a:t>
            </a:r>
            <a:r>
              <a:rPr b="1" lang="en-US" sz="1800">
                <a:solidFill>
                  <a:schemeClr val="dk1"/>
                </a:solidFill>
                <a:latin typeface="Calibri"/>
                <a:ea typeface="Calibri"/>
                <a:cs typeface="Calibri"/>
                <a:sym typeface="Calibri"/>
              </a:rPr>
              <a:t>index.html</a:t>
            </a:r>
            <a:r>
              <a:rPr lang="en-US" sz="1800">
                <a:solidFill>
                  <a:schemeClr val="dk1"/>
                </a:solidFill>
                <a:latin typeface="Calibri"/>
                <a:ea typeface="Calibri"/>
                <a:cs typeface="Calibri"/>
                <a:sym typeface="Calibri"/>
              </a:rPr>
              <a:t> file and add the following code in 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609600" y="304800"/>
            <a:ext cx="84522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600"/>
              <a:t> Electron-Inter Process Communication</a:t>
            </a:r>
            <a:endParaRPr sz="3600"/>
          </a:p>
        </p:txBody>
      </p:sp>
      <p:sp>
        <p:nvSpPr>
          <p:cNvPr id="473" name="Google Shape;473;p5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474" name="Google Shape;474;p54"/>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5" name="Google Shape;475;p54"/>
          <p:cNvPicPr preferRelativeResize="0"/>
          <p:nvPr/>
        </p:nvPicPr>
        <p:blipFill rotWithShape="1">
          <a:blip r:embed="rId3">
            <a:alphaModFix/>
          </a:blip>
          <a:srcRect b="0" l="0" r="0" t="0"/>
          <a:stretch/>
        </p:blipFill>
        <p:spPr>
          <a:xfrm>
            <a:off x="464126" y="1447800"/>
            <a:ext cx="6803449" cy="3838575"/>
          </a:xfrm>
          <a:prstGeom prst="rect">
            <a:avLst/>
          </a:prstGeom>
          <a:noFill/>
          <a:ln>
            <a:noFill/>
          </a:ln>
        </p:spPr>
      </p:pic>
      <p:sp>
        <p:nvSpPr>
          <p:cNvPr id="476" name="Google Shape;476;p54"/>
          <p:cNvSpPr/>
          <p:nvPr/>
        </p:nvSpPr>
        <p:spPr>
          <a:xfrm>
            <a:off x="464126" y="5486400"/>
            <a:ext cx="68034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the app using the following command −</a:t>
            </a:r>
            <a:endParaRPr/>
          </a:p>
        </p:txBody>
      </p:sp>
      <p:pic>
        <p:nvPicPr>
          <p:cNvPr id="477" name="Google Shape;477;p54"/>
          <p:cNvPicPr preferRelativeResize="0"/>
          <p:nvPr/>
        </p:nvPicPr>
        <p:blipFill rotWithShape="1">
          <a:blip r:embed="rId4">
            <a:alphaModFix/>
          </a:blip>
          <a:srcRect b="0" l="0" r="0" t="0"/>
          <a:stretch/>
        </p:blipFill>
        <p:spPr>
          <a:xfrm>
            <a:off x="464126" y="5855732"/>
            <a:ext cx="4031674" cy="5450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5"/>
          <p:cNvSpPr txBox="1"/>
          <p:nvPr>
            <p:ph type="ctrTitle"/>
          </p:nvPr>
        </p:nvSpPr>
        <p:spPr>
          <a:xfrm>
            <a:off x="609600" y="304800"/>
            <a:ext cx="83751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600"/>
              <a:t> Electron-Inter Process Communication</a:t>
            </a:r>
            <a:endParaRPr sz="3600"/>
          </a:p>
        </p:txBody>
      </p:sp>
      <p:sp>
        <p:nvSpPr>
          <p:cNvPr id="483" name="Google Shape;483;p5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The above command will generate the following output −</a:t>
            </a:r>
            <a:endParaRPr/>
          </a:p>
        </p:txBody>
      </p:sp>
      <p:sp>
        <p:nvSpPr>
          <p:cNvPr id="484" name="Google Shape;484;p55"/>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85" name="Google Shape;485;p55"/>
          <p:cNvPicPr preferRelativeResize="0"/>
          <p:nvPr/>
        </p:nvPicPr>
        <p:blipFill rotWithShape="1">
          <a:blip r:embed="rId3">
            <a:alphaModFix/>
          </a:blip>
          <a:srcRect b="0" l="0" r="0" t="0"/>
          <a:stretch/>
        </p:blipFill>
        <p:spPr>
          <a:xfrm>
            <a:off x="838200" y="1905000"/>
            <a:ext cx="4438650" cy="1524000"/>
          </a:xfrm>
          <a:prstGeom prst="rect">
            <a:avLst/>
          </a:prstGeom>
          <a:noFill/>
          <a:ln>
            <a:noFill/>
          </a:ln>
        </p:spPr>
      </p:pic>
      <p:sp>
        <p:nvSpPr>
          <p:cNvPr id="486" name="Google Shape;486;p55"/>
          <p:cNvSpPr/>
          <p:nvPr/>
        </p:nvSpPr>
        <p:spPr>
          <a:xfrm>
            <a:off x="464126" y="3429000"/>
            <a:ext cx="837507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 is recommended not to perform computation of heavy/ blocking tasks on the renderer process. Always use IPC to delegate these tasks to the main process. This helps in maintaining the pace of your application.</a:t>
            </a:r>
            <a:endParaRPr/>
          </a:p>
        </p:txBody>
      </p:sp>
      <p:sp>
        <p:nvSpPr>
          <p:cNvPr id="487" name="Google Shape;487;p55"/>
          <p:cNvSpPr txBox="1"/>
          <p:nvPr/>
        </p:nvSpPr>
        <p:spPr>
          <a:xfrm>
            <a:off x="233350" y="4005900"/>
            <a:ext cx="85434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https://electronjs.org/docs/faq#how-to-share-data-between-web-pages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6"/>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Dialogs</a:t>
            </a:r>
            <a:endParaRPr/>
          </a:p>
        </p:txBody>
      </p:sp>
      <p:sp>
        <p:nvSpPr>
          <p:cNvPr id="493" name="Google Shape;493;p56"/>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Though alert boxes can be used, those are not User friendly, instead Electron provides various System Dialogs.</a:t>
            </a:r>
            <a:endParaRPr sz="2400"/>
          </a:p>
          <a:p>
            <a:pPr indent="0" lvl="0" marL="0" rtl="0" algn="l">
              <a:spcBef>
                <a:spcPts val="0"/>
              </a:spcBef>
              <a:spcAft>
                <a:spcPts val="0"/>
              </a:spcAft>
              <a:buClr>
                <a:srgbClr val="888888"/>
              </a:buClr>
              <a:buSzPts val="2400"/>
              <a:buNone/>
            </a:pPr>
            <a:r>
              <a:rPr lang="en-US" sz="2400"/>
              <a:t>Electron provides a pretty good interface to accomplish the task of creating dialog boxes. Let us have a look at it.</a:t>
            </a:r>
            <a:endParaRPr/>
          </a:p>
          <a:p>
            <a:pPr indent="0" lvl="0" marL="0" rtl="0" algn="l">
              <a:spcBef>
                <a:spcPts val="480"/>
              </a:spcBef>
              <a:spcAft>
                <a:spcPts val="0"/>
              </a:spcAft>
              <a:buClr>
                <a:srgbClr val="888888"/>
              </a:buClr>
              <a:buSzPts val="2400"/>
              <a:buNone/>
            </a:pPr>
            <a:r>
              <a:rPr lang="en-US" sz="2400"/>
              <a:t>Electron provides a </a:t>
            </a:r>
            <a:r>
              <a:rPr b="1" lang="en-US" sz="2400"/>
              <a:t>dialog</a:t>
            </a:r>
            <a:r>
              <a:rPr lang="en-US" sz="2400"/>
              <a:t> module that we can use for displaying native system dialogs for opening and saving files, alerting, etc.</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Let us directly jump into an example and create an app to display simple textfiles.</a:t>
            </a:r>
            <a:endParaRPr/>
          </a:p>
          <a:p>
            <a:pPr indent="0" lvl="0" marL="0" rtl="0" algn="l">
              <a:spcBef>
                <a:spcPts val="480"/>
              </a:spcBef>
              <a:spcAft>
                <a:spcPts val="0"/>
              </a:spcAft>
              <a:buClr>
                <a:srgbClr val="888888"/>
              </a:buClr>
              <a:buSzPts val="2400"/>
              <a:buNone/>
            </a:pPr>
            <a:r>
              <a:rPr lang="en-US" sz="2400"/>
              <a:t>Create a new main.js file and enter the following code in it −</a:t>
            </a:r>
            <a:endParaRPr/>
          </a:p>
          <a:p>
            <a:pPr indent="0" lvl="0" marL="0" rtl="0" algn="l">
              <a:spcBef>
                <a:spcPts val="480"/>
              </a:spcBef>
              <a:spcAft>
                <a:spcPts val="0"/>
              </a:spcAft>
              <a:buClr>
                <a:srgbClr val="888888"/>
              </a:buClr>
              <a:buSzPts val="2400"/>
              <a:buNone/>
            </a:pPr>
            <a:r>
              <a:t/>
            </a:r>
            <a:endParaRPr sz="2400"/>
          </a:p>
        </p:txBody>
      </p:sp>
      <p:sp>
        <p:nvSpPr>
          <p:cNvPr id="494" name="Google Shape;494;p56"/>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Dialogs</a:t>
            </a:r>
            <a:endParaRPr/>
          </a:p>
        </p:txBody>
      </p:sp>
      <p:sp>
        <p:nvSpPr>
          <p:cNvPr id="500" name="Google Shape;500;p5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501" name="Google Shape;501;p57"/>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2" name="Google Shape;502;p57"/>
          <p:cNvPicPr preferRelativeResize="0"/>
          <p:nvPr/>
        </p:nvPicPr>
        <p:blipFill rotWithShape="1">
          <a:blip r:embed="rId3">
            <a:alphaModFix/>
          </a:blip>
          <a:srcRect b="0" l="0" r="0" t="0"/>
          <a:stretch/>
        </p:blipFill>
        <p:spPr>
          <a:xfrm>
            <a:off x="685800" y="1524000"/>
            <a:ext cx="6010275" cy="3771900"/>
          </a:xfrm>
          <a:prstGeom prst="rect">
            <a:avLst/>
          </a:prstGeom>
          <a:noFill/>
          <a:ln>
            <a:noFill/>
          </a:ln>
        </p:spPr>
      </p:pic>
      <p:sp>
        <p:nvSpPr>
          <p:cNvPr id="503" name="Google Shape;503;p57"/>
          <p:cNvSpPr/>
          <p:nvPr/>
        </p:nvSpPr>
        <p:spPr>
          <a:xfrm>
            <a:off x="304800" y="5295900"/>
            <a:ext cx="8763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code will pop open the open dialog box whenever our main process recieves a 'openFile' message from a renderer process. This message will redirect the file content back to the renderer process. Now, we will have to print the content.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create a new </a:t>
            </a:r>
            <a:r>
              <a:rPr b="1" lang="en-US" sz="1800">
                <a:solidFill>
                  <a:schemeClr val="dk1"/>
                </a:solidFill>
                <a:latin typeface="Calibri"/>
                <a:ea typeface="Calibri"/>
                <a:cs typeface="Calibri"/>
                <a:sym typeface="Calibri"/>
              </a:rPr>
              <a:t>index.html</a:t>
            </a:r>
            <a:r>
              <a:rPr lang="en-US" sz="1800">
                <a:solidFill>
                  <a:schemeClr val="dk1"/>
                </a:solidFill>
                <a:latin typeface="Calibri"/>
                <a:ea typeface="Calibri"/>
                <a:cs typeface="Calibri"/>
                <a:sym typeface="Calibri"/>
              </a:rPr>
              <a:t> file with the following content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Dialogs</a:t>
            </a:r>
            <a:endParaRPr/>
          </a:p>
        </p:txBody>
      </p:sp>
      <p:sp>
        <p:nvSpPr>
          <p:cNvPr id="509" name="Google Shape;509;p58"/>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510" name="Google Shape;510;p58"/>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1" name="Google Shape;511;p58"/>
          <p:cNvPicPr preferRelativeResize="0"/>
          <p:nvPr/>
        </p:nvPicPr>
        <p:blipFill rotWithShape="1">
          <a:blip r:embed="rId3">
            <a:alphaModFix/>
          </a:blip>
          <a:srcRect b="0" l="0" r="0" t="0"/>
          <a:stretch/>
        </p:blipFill>
        <p:spPr>
          <a:xfrm>
            <a:off x="304800" y="1480698"/>
            <a:ext cx="7084725" cy="4245625"/>
          </a:xfrm>
          <a:prstGeom prst="rect">
            <a:avLst/>
          </a:prstGeom>
          <a:noFill/>
          <a:ln>
            <a:noFill/>
          </a:ln>
        </p:spPr>
      </p:pic>
      <p:sp>
        <p:nvSpPr>
          <p:cNvPr id="512" name="Google Shape;512;p58"/>
          <p:cNvSpPr/>
          <p:nvPr/>
        </p:nvSpPr>
        <p:spPr>
          <a:xfrm>
            <a:off x="304800" y="4713100"/>
            <a:ext cx="8229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whenever we run our app, a native open dialog box will pop up as shown in the following screenshot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Dialogs</a:t>
            </a:r>
            <a:endParaRPr/>
          </a:p>
        </p:txBody>
      </p:sp>
      <p:sp>
        <p:nvSpPr>
          <p:cNvPr id="518" name="Google Shape;518;p59"/>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519" name="Google Shape;519;p59"/>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0" name="Google Shape;520;p59"/>
          <p:cNvPicPr preferRelativeResize="0"/>
          <p:nvPr/>
        </p:nvPicPr>
        <p:blipFill rotWithShape="1">
          <a:blip r:embed="rId3">
            <a:alphaModFix/>
          </a:blip>
          <a:srcRect b="0" l="0" r="0" t="0"/>
          <a:stretch/>
        </p:blipFill>
        <p:spPr>
          <a:xfrm>
            <a:off x="464126" y="1524000"/>
            <a:ext cx="7536874" cy="3352800"/>
          </a:xfrm>
          <a:prstGeom prst="rect">
            <a:avLst/>
          </a:prstGeom>
          <a:noFill/>
          <a:ln>
            <a:noFill/>
          </a:ln>
        </p:spPr>
      </p:pic>
      <p:sp>
        <p:nvSpPr>
          <p:cNvPr id="521" name="Google Shape;521;p59"/>
          <p:cNvSpPr/>
          <p:nvPr/>
        </p:nvSpPr>
        <p:spPr>
          <a:xfrm>
            <a:off x="228600" y="5029200"/>
            <a:ext cx="7848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Once we select a file to display, its contents will be displayed on the app window −</a:t>
            </a:r>
            <a:endParaRPr/>
          </a:p>
        </p:txBody>
      </p:sp>
      <p:pic>
        <p:nvPicPr>
          <p:cNvPr id="522" name="Google Shape;522;p59"/>
          <p:cNvPicPr preferRelativeResize="0"/>
          <p:nvPr/>
        </p:nvPicPr>
        <p:blipFill rotWithShape="1">
          <a:blip r:embed="rId4">
            <a:alphaModFix/>
          </a:blip>
          <a:srcRect b="0" l="0" r="0" t="0"/>
          <a:stretch/>
        </p:blipFill>
        <p:spPr>
          <a:xfrm>
            <a:off x="381000" y="5638800"/>
            <a:ext cx="7086600" cy="838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60"/>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Dialogs</a:t>
            </a:r>
            <a:endParaRPr/>
          </a:p>
        </p:txBody>
      </p:sp>
      <p:sp>
        <p:nvSpPr>
          <p:cNvPr id="528" name="Google Shape;528;p60"/>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This was just one of the four dialogs that Electron provides. They all have similar usage though. Once you learn how to do it using </a:t>
            </a:r>
            <a:r>
              <a:rPr b="1" lang="en-US" sz="2400"/>
              <a:t>showOpenDialog</a:t>
            </a:r>
            <a:r>
              <a:rPr lang="en-US" sz="2400"/>
              <a:t>, then you can use any of the other dialogs.</a:t>
            </a:r>
            <a:endParaRPr sz="2400"/>
          </a:p>
          <a:p>
            <a:pPr indent="0" lvl="0" marL="0" rtl="0" algn="l">
              <a:spcBef>
                <a:spcPts val="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The dialogs having the same functionality are −</a:t>
            </a:r>
            <a:endParaRPr/>
          </a:p>
          <a:p>
            <a:pPr indent="-381000" lvl="0" marL="457200" rtl="0" algn="l">
              <a:spcBef>
                <a:spcPts val="480"/>
              </a:spcBef>
              <a:spcAft>
                <a:spcPts val="0"/>
              </a:spcAft>
              <a:buSzPts val="2400"/>
              <a:buAutoNum type="arabicPeriod"/>
            </a:pPr>
            <a:r>
              <a:rPr lang="en-US" sz="2400"/>
              <a:t>showSaveDialog([browserWindow, ]options[, callback])</a:t>
            </a:r>
            <a:endParaRPr/>
          </a:p>
          <a:p>
            <a:pPr indent="-381000" lvl="0" marL="457200" rtl="0" algn="l">
              <a:spcBef>
                <a:spcPts val="0"/>
              </a:spcBef>
              <a:spcAft>
                <a:spcPts val="0"/>
              </a:spcAft>
              <a:buSzPts val="2400"/>
              <a:buAutoNum type="arabicPeriod"/>
            </a:pPr>
            <a:r>
              <a:rPr lang="en-US" sz="2400"/>
              <a:t>showMessageDialog([browserWindow, ]options[, callback])</a:t>
            </a:r>
            <a:endParaRPr/>
          </a:p>
          <a:p>
            <a:pPr indent="-381000" lvl="0" marL="457200" rtl="0" algn="l">
              <a:spcBef>
                <a:spcPts val="0"/>
              </a:spcBef>
              <a:spcAft>
                <a:spcPts val="0"/>
              </a:spcAft>
              <a:buSzPts val="2400"/>
              <a:buAutoNum type="arabicPeriod"/>
            </a:pPr>
            <a:r>
              <a:rPr lang="en-US" sz="2400"/>
              <a:t>showErrorDialog(title, content)</a:t>
            </a:r>
            <a:endParaRPr/>
          </a:p>
          <a:p>
            <a:pPr indent="0" lvl="0" marL="0" rtl="0" algn="l">
              <a:spcBef>
                <a:spcPts val="480"/>
              </a:spcBef>
              <a:spcAft>
                <a:spcPts val="0"/>
              </a:spcAft>
              <a:buClr>
                <a:srgbClr val="888888"/>
              </a:buClr>
              <a:buSzPts val="2400"/>
              <a:buNone/>
            </a:pPr>
            <a:r>
              <a:t/>
            </a:r>
            <a:endParaRPr sz="2400"/>
          </a:p>
        </p:txBody>
      </p:sp>
      <p:sp>
        <p:nvSpPr>
          <p:cNvPr id="529" name="Google Shape;529;p60"/>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61"/>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Electron-Clipboard</a:t>
            </a:r>
            <a:endParaRPr/>
          </a:p>
        </p:txBody>
      </p:sp>
      <p:sp>
        <p:nvSpPr>
          <p:cNvPr id="535" name="Google Shape;535;p61"/>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101600" marR="139700" rtl="0" algn="l">
              <a:lnSpc>
                <a:spcPct val="115000"/>
              </a:lnSpc>
              <a:spcBef>
                <a:spcPts val="0"/>
              </a:spcBef>
              <a:spcAft>
                <a:spcPts val="0"/>
              </a:spcAft>
              <a:buClr>
                <a:schemeClr val="dk1"/>
              </a:buClr>
              <a:buSzPts val="1100"/>
              <a:buNone/>
            </a:pPr>
            <a:r>
              <a:rPr lang="en-US" sz="1400">
                <a:solidFill>
                  <a:srgbClr val="777777"/>
                </a:solidFill>
                <a:highlight>
                  <a:srgbClr val="FFFFFF"/>
                </a:highlight>
                <a:latin typeface="Roboto"/>
                <a:ea typeface="Roboto"/>
                <a:cs typeface="Roboto"/>
                <a:sym typeface="Roboto"/>
              </a:rPr>
              <a:t>Clipboard Module is used to perform copy and paste operations on the system clipboard.</a:t>
            </a:r>
            <a:endParaRPr sz="1400">
              <a:solidFill>
                <a:srgbClr val="777777"/>
              </a:solidFill>
              <a:highlight>
                <a:srgbClr val="FFFFFF"/>
              </a:highlight>
              <a:latin typeface="Roboto"/>
              <a:ea typeface="Roboto"/>
              <a:cs typeface="Roboto"/>
              <a:sym typeface="Roboto"/>
            </a:endParaRPr>
          </a:p>
          <a:p>
            <a:pPr indent="0" lvl="0" marL="101600" marR="139700" rtl="0" algn="l">
              <a:lnSpc>
                <a:spcPct val="115000"/>
              </a:lnSpc>
              <a:spcBef>
                <a:spcPts val="1100"/>
              </a:spcBef>
              <a:spcAft>
                <a:spcPts val="0"/>
              </a:spcAft>
              <a:buClr>
                <a:schemeClr val="dk1"/>
              </a:buClr>
              <a:buSzPts val="1100"/>
              <a:buNone/>
            </a:pPr>
            <a:r>
              <a:rPr lang="en-US" sz="1400">
                <a:solidFill>
                  <a:srgbClr val="777777"/>
                </a:solidFill>
                <a:highlight>
                  <a:srgbClr val="FFFFFF"/>
                </a:highlight>
                <a:latin typeface="Roboto"/>
                <a:ea typeface="Roboto"/>
                <a:cs typeface="Roboto"/>
                <a:sym typeface="Roboto"/>
              </a:rPr>
              <a:t>Below is simple example showing how to copy to Clipboard</a:t>
            </a:r>
            <a:endParaRPr sz="1400">
              <a:solidFill>
                <a:srgbClr val="777777"/>
              </a:solidFill>
              <a:highlight>
                <a:srgbClr val="FFFFFF"/>
              </a:highlight>
              <a:latin typeface="Roboto"/>
              <a:ea typeface="Roboto"/>
              <a:cs typeface="Roboto"/>
              <a:sym typeface="Roboto"/>
            </a:endParaRPr>
          </a:p>
          <a:p>
            <a:pPr indent="0" lvl="0" marL="101600" marR="139700" rtl="0" algn="l">
              <a:lnSpc>
                <a:spcPct val="115000"/>
              </a:lnSpc>
              <a:spcBef>
                <a:spcPts val="1100"/>
              </a:spcBef>
              <a:spcAft>
                <a:spcPts val="0"/>
              </a:spcAft>
              <a:buClr>
                <a:schemeClr val="dk1"/>
              </a:buClr>
              <a:buSzPts val="1100"/>
              <a:buNone/>
            </a:pPr>
            <a:r>
              <a:rPr lang="en-US" sz="1400">
                <a:solidFill>
                  <a:srgbClr val="777777"/>
                </a:solidFill>
                <a:highlight>
                  <a:srgbClr val="FFFFFF"/>
                </a:highlight>
                <a:latin typeface="Roboto"/>
                <a:ea typeface="Roboto"/>
                <a:cs typeface="Roboto"/>
                <a:sym typeface="Roboto"/>
              </a:rPr>
              <a:t> </a:t>
            </a:r>
            <a:endParaRPr sz="1400">
              <a:solidFill>
                <a:srgbClr val="777777"/>
              </a:solidFill>
              <a:highlight>
                <a:srgbClr val="FFFFFF"/>
              </a:highlight>
              <a:latin typeface="Roboto"/>
              <a:ea typeface="Roboto"/>
              <a:cs typeface="Roboto"/>
              <a:sym typeface="Roboto"/>
            </a:endParaRPr>
          </a:p>
          <a:p>
            <a:pPr indent="0" lvl="0" marL="101600" marR="139700" rtl="0" algn="l">
              <a:lnSpc>
                <a:spcPct val="115000"/>
              </a:lnSpc>
              <a:spcBef>
                <a:spcPts val="1100"/>
              </a:spcBef>
              <a:spcAft>
                <a:spcPts val="0"/>
              </a:spcAft>
              <a:buClr>
                <a:schemeClr val="dk1"/>
              </a:buClr>
              <a:buSzPts val="1100"/>
              <a:buNone/>
            </a:pPr>
            <a:r>
              <a:t/>
            </a:r>
            <a:endParaRPr sz="1400">
              <a:solidFill>
                <a:srgbClr val="777777"/>
              </a:solidFill>
              <a:highlight>
                <a:srgbClr val="FFFFFF"/>
              </a:highlight>
              <a:latin typeface="Roboto"/>
              <a:ea typeface="Roboto"/>
              <a:cs typeface="Roboto"/>
              <a:sym typeface="Roboto"/>
            </a:endParaRPr>
          </a:p>
          <a:p>
            <a:pPr indent="0" lvl="0" marL="101600" marR="139700" rtl="0" algn="l">
              <a:lnSpc>
                <a:spcPct val="115000"/>
              </a:lnSpc>
              <a:spcBef>
                <a:spcPts val="1100"/>
              </a:spcBef>
              <a:spcAft>
                <a:spcPts val="0"/>
              </a:spcAft>
              <a:buClr>
                <a:schemeClr val="dk1"/>
              </a:buClr>
              <a:buSzPts val="1100"/>
              <a:buNone/>
            </a:pPr>
            <a:r>
              <a:rPr lang="en-US" sz="1400">
                <a:solidFill>
                  <a:srgbClr val="777777"/>
                </a:solidFill>
                <a:highlight>
                  <a:srgbClr val="FFFFFF"/>
                </a:highlight>
                <a:latin typeface="Roboto"/>
                <a:ea typeface="Roboto"/>
                <a:cs typeface="Roboto"/>
                <a:sym typeface="Roboto"/>
              </a:rPr>
              <a:t>Below are the methods exposed by Clipboard Module</a:t>
            </a:r>
            <a:endParaRPr sz="1400">
              <a:solidFill>
                <a:srgbClr val="777777"/>
              </a:solidFill>
              <a:highlight>
                <a:srgbClr val="FFFFFF"/>
              </a:highlight>
              <a:latin typeface="Roboto"/>
              <a:ea typeface="Roboto"/>
              <a:cs typeface="Roboto"/>
              <a:sym typeface="Roboto"/>
            </a:endParaRPr>
          </a:p>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3"/>
              </a:rPr>
              <a:t>clipboard.readText([type])</a:t>
            </a:r>
            <a:endParaRPr sz="1400" u="sng">
              <a:solidFill>
                <a:srgbClr val="0D4A59"/>
              </a:solidFill>
              <a:highlight>
                <a:srgbClr val="F2F2F2"/>
              </a:highlight>
              <a:latin typeface="Verdana"/>
              <a:ea typeface="Verdana"/>
              <a:cs typeface="Verdana"/>
              <a:sym typeface="Verdana"/>
              <a:hlinkClick r:id="rId4"/>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Returns </a:t>
            </a:r>
            <a:r>
              <a:rPr lang="en-US" sz="1000">
                <a:solidFill>
                  <a:srgbClr val="0D4A59"/>
                </a:solidFill>
                <a:highlight>
                  <a:srgbClr val="F2F2F2"/>
                </a:highlight>
                <a:latin typeface="Verdana"/>
                <a:ea typeface="Verdana"/>
                <a:cs typeface="Verdana"/>
                <a:sym typeface="Verdana"/>
              </a:rPr>
              <a:t>String</a:t>
            </a:r>
            <a:r>
              <a:rPr lang="en-US" sz="1200">
                <a:solidFill>
                  <a:srgbClr val="3A585F"/>
                </a:solidFill>
                <a:latin typeface="Roboto"/>
                <a:ea typeface="Roboto"/>
                <a:cs typeface="Roboto"/>
                <a:sym typeface="Roboto"/>
              </a:rPr>
              <a:t> - The content in the clipboard as plain text.</a:t>
            </a:r>
            <a:endParaRPr sz="1200">
              <a:solidFill>
                <a:srgbClr val="3A585F"/>
              </a:solidFill>
              <a:latin typeface="Roboto"/>
              <a:ea typeface="Roboto"/>
              <a:cs typeface="Roboto"/>
              <a:sym typeface="Roboto"/>
            </a:endParaRPr>
          </a:p>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5"/>
              </a:rPr>
              <a:t>clipboard.writeText(text[, type])</a:t>
            </a:r>
            <a:endParaRPr sz="1400" u="sng">
              <a:solidFill>
                <a:srgbClr val="0D4A59"/>
              </a:solidFill>
              <a:highlight>
                <a:srgbClr val="F2F2F2"/>
              </a:highlight>
              <a:latin typeface="Verdana"/>
              <a:ea typeface="Verdana"/>
              <a:cs typeface="Verdana"/>
              <a:sym typeface="Verdana"/>
              <a:hlinkClick r:id="rId6"/>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text</a:t>
            </a:r>
            <a:r>
              <a:rPr lang="en-US" sz="1200">
                <a:solidFill>
                  <a:srgbClr val="3A585F"/>
                </a:solidFill>
                <a:latin typeface="Roboto"/>
                <a:ea typeface="Roboto"/>
                <a:cs typeface="Roboto"/>
                <a:sym typeface="Roboto"/>
              </a:rPr>
              <a:t> String</a:t>
            </a:r>
            <a:endParaRPr sz="1200">
              <a:solidFill>
                <a:srgbClr val="3A585F"/>
              </a:solidFill>
              <a:latin typeface="Roboto"/>
              <a:ea typeface="Roboto"/>
              <a:cs typeface="Roboto"/>
              <a:sym typeface="Roboto"/>
            </a:endParaRPr>
          </a:p>
          <a:p>
            <a:pPr indent="-304800" lvl="0" marL="685800" rtl="0" algn="l">
              <a:lnSpc>
                <a:spcPct val="115000"/>
              </a:lnSpc>
              <a:spcBef>
                <a:spcPts val="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Writes the </a:t>
            </a:r>
            <a:r>
              <a:rPr lang="en-US" sz="1000">
                <a:solidFill>
                  <a:srgbClr val="0D4A59"/>
                </a:solidFill>
                <a:highlight>
                  <a:srgbClr val="F2F2F2"/>
                </a:highlight>
                <a:latin typeface="Verdana"/>
                <a:ea typeface="Verdana"/>
                <a:cs typeface="Verdana"/>
                <a:sym typeface="Verdana"/>
              </a:rPr>
              <a:t>text</a:t>
            </a:r>
            <a:r>
              <a:rPr lang="en-US" sz="1200">
                <a:solidFill>
                  <a:srgbClr val="3A585F"/>
                </a:solidFill>
                <a:latin typeface="Roboto"/>
                <a:ea typeface="Roboto"/>
                <a:cs typeface="Roboto"/>
                <a:sym typeface="Roboto"/>
              </a:rPr>
              <a:t> into the clipboard as plain text.</a:t>
            </a:r>
            <a:endParaRPr sz="1200">
              <a:solidFill>
                <a:srgbClr val="3A585F"/>
              </a:solidFill>
              <a:latin typeface="Roboto"/>
              <a:ea typeface="Roboto"/>
              <a:cs typeface="Roboto"/>
              <a:sym typeface="Roboto"/>
            </a:endParaRPr>
          </a:p>
          <a:p>
            <a:pPr indent="0" lvl="0" marL="0" rtl="0" algn="l">
              <a:lnSpc>
                <a:spcPct val="130000"/>
              </a:lnSpc>
              <a:spcBef>
                <a:spcPts val="2500"/>
              </a:spcBef>
              <a:spcAft>
                <a:spcPts val="500"/>
              </a:spcAft>
              <a:buClr>
                <a:schemeClr val="dk1"/>
              </a:buClr>
              <a:buSzPts val="1100"/>
              <a:buNone/>
            </a:pPr>
            <a:r>
              <a:t/>
            </a:r>
            <a:endParaRPr sz="2400"/>
          </a:p>
        </p:txBody>
      </p:sp>
      <p:sp>
        <p:nvSpPr>
          <p:cNvPr id="536" name="Google Shape;536;p61"/>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7" name="Google Shape;537;p61"/>
          <p:cNvPicPr preferRelativeResize="0"/>
          <p:nvPr/>
        </p:nvPicPr>
        <p:blipFill>
          <a:blip r:embed="rId7">
            <a:alphaModFix/>
          </a:blip>
          <a:stretch>
            <a:fillRect/>
          </a:stretch>
        </p:blipFill>
        <p:spPr>
          <a:xfrm>
            <a:off x="317900" y="2078513"/>
            <a:ext cx="3990975"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a:t>
            </a:r>
            <a:r>
              <a:rPr lang="en-US" sz="4000"/>
              <a:t>Installation</a:t>
            </a:r>
            <a:endParaRPr/>
          </a:p>
        </p:txBody>
      </p:sp>
      <p:sp>
        <p:nvSpPr>
          <p:cNvPr id="158" name="Google Shape;158;p17"/>
          <p:cNvSpPr txBox="1"/>
          <p:nvPr>
            <p:ph idx="1" type="subTitle"/>
          </p:nvPr>
        </p:nvSpPr>
        <p:spPr>
          <a:xfrm>
            <a:off x="309150" y="943775"/>
            <a:ext cx="8532000" cy="53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To get started with developing using the Electron, you need to have Node and npm(Node Package Manager) installed. </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lang="en-US" sz="2400"/>
              <a:t>However latest version of NodeJS has npm built in.</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lang="en-US" sz="2400"/>
              <a:t>Node can be downloaded and installed from below URL</a:t>
            </a:r>
            <a:endParaRPr sz="2400"/>
          </a:p>
          <a:p>
            <a:pPr indent="0" lvl="0" marL="0" rtl="0" algn="l">
              <a:spcBef>
                <a:spcPts val="0"/>
              </a:spcBef>
              <a:spcAft>
                <a:spcPts val="0"/>
              </a:spcAft>
              <a:buClr>
                <a:srgbClr val="888888"/>
              </a:buClr>
              <a:buSzPts val="2400"/>
              <a:buNone/>
            </a:pPr>
            <a:r>
              <a:rPr lang="en-US" sz="2400" u="sng">
                <a:solidFill>
                  <a:schemeClr val="hlink"/>
                </a:solidFill>
                <a:hlinkClick r:id="rId3"/>
              </a:rPr>
              <a:t>https://nodejs.org/en/download/</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lang="en-US" sz="2400"/>
              <a:t>Installation of node can be verified by giving below commands</a:t>
            </a:r>
            <a:endParaRPr sz="2400"/>
          </a:p>
          <a:p>
            <a:pPr indent="0" lvl="0" marL="0" rtl="0" algn="l">
              <a:spcBef>
                <a:spcPts val="0"/>
              </a:spcBef>
              <a:spcAft>
                <a:spcPts val="0"/>
              </a:spcAft>
              <a:buClr>
                <a:srgbClr val="888888"/>
              </a:buClr>
              <a:buSzPts val="2400"/>
              <a:buNone/>
            </a:pPr>
            <a:r>
              <a:t/>
            </a:r>
            <a:endParaRPr sz="2400"/>
          </a:p>
        </p:txBody>
      </p:sp>
      <p:pic>
        <p:nvPicPr>
          <p:cNvPr id="159" name="Google Shape;159;p17"/>
          <p:cNvPicPr preferRelativeResize="0"/>
          <p:nvPr/>
        </p:nvPicPr>
        <p:blipFill rotWithShape="1">
          <a:blip r:embed="rId4">
            <a:alphaModFix/>
          </a:blip>
          <a:srcRect b="0" l="0" r="0" t="0"/>
          <a:stretch/>
        </p:blipFill>
        <p:spPr>
          <a:xfrm>
            <a:off x="411675" y="4427225"/>
            <a:ext cx="2362200" cy="762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2"/>
          <p:cNvSpPr txBox="1"/>
          <p:nvPr>
            <p:ph type="ctrTitle"/>
          </p:nvPr>
        </p:nvSpPr>
        <p:spPr>
          <a:xfrm>
            <a:off x="581075" y="82700"/>
            <a:ext cx="7772400" cy="632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Electron-Clipboard</a:t>
            </a:r>
            <a:endParaRPr/>
          </a:p>
        </p:txBody>
      </p:sp>
      <p:sp>
        <p:nvSpPr>
          <p:cNvPr id="543" name="Google Shape;543;p62"/>
          <p:cNvSpPr txBox="1"/>
          <p:nvPr>
            <p:ph idx="1" type="subTitle"/>
          </p:nvPr>
        </p:nvSpPr>
        <p:spPr>
          <a:xfrm>
            <a:off x="47675" y="715400"/>
            <a:ext cx="9034500" cy="6142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3"/>
              </a:rPr>
              <a:t>clipboard.readHTML([type])</a:t>
            </a:r>
            <a:endParaRPr sz="1400" u="sng">
              <a:solidFill>
                <a:srgbClr val="0D4A59"/>
              </a:solidFill>
              <a:highlight>
                <a:srgbClr val="F2F2F2"/>
              </a:highlight>
              <a:latin typeface="Verdana"/>
              <a:ea typeface="Verdana"/>
              <a:cs typeface="Verdana"/>
              <a:sym typeface="Verdana"/>
              <a:hlinkClick r:id="rId4"/>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Returns </a:t>
            </a:r>
            <a:r>
              <a:rPr lang="en-US" sz="1000">
                <a:solidFill>
                  <a:srgbClr val="0D4A59"/>
                </a:solidFill>
                <a:highlight>
                  <a:srgbClr val="F2F2F2"/>
                </a:highlight>
                <a:latin typeface="Verdana"/>
                <a:ea typeface="Verdana"/>
                <a:cs typeface="Verdana"/>
                <a:sym typeface="Verdana"/>
              </a:rPr>
              <a:t>String</a:t>
            </a:r>
            <a:r>
              <a:rPr lang="en-US" sz="1200">
                <a:solidFill>
                  <a:srgbClr val="3A585F"/>
                </a:solidFill>
                <a:latin typeface="Roboto"/>
                <a:ea typeface="Roboto"/>
                <a:cs typeface="Roboto"/>
                <a:sym typeface="Roboto"/>
              </a:rPr>
              <a:t> - The content in the clipboard as markup.</a:t>
            </a:r>
            <a:endParaRPr sz="1200">
              <a:solidFill>
                <a:srgbClr val="3A585F"/>
              </a:solidFill>
              <a:latin typeface="Roboto"/>
              <a:ea typeface="Roboto"/>
              <a:cs typeface="Roboto"/>
              <a:sym typeface="Roboto"/>
            </a:endParaRPr>
          </a:p>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5"/>
              </a:rPr>
              <a:t>clipboard.writeHTML(markup[, type])</a:t>
            </a:r>
            <a:endParaRPr sz="1400" u="sng">
              <a:solidFill>
                <a:srgbClr val="0D4A59"/>
              </a:solidFill>
              <a:highlight>
                <a:srgbClr val="F2F2F2"/>
              </a:highlight>
              <a:latin typeface="Verdana"/>
              <a:ea typeface="Verdana"/>
              <a:cs typeface="Verdana"/>
              <a:sym typeface="Verdana"/>
              <a:hlinkClick r:id="rId6"/>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markup</a:t>
            </a:r>
            <a:r>
              <a:rPr lang="en-US" sz="1200">
                <a:solidFill>
                  <a:srgbClr val="3A585F"/>
                </a:solidFill>
                <a:latin typeface="Roboto"/>
                <a:ea typeface="Roboto"/>
                <a:cs typeface="Roboto"/>
                <a:sym typeface="Roboto"/>
              </a:rPr>
              <a:t> String</a:t>
            </a:r>
            <a:endParaRPr sz="1200">
              <a:solidFill>
                <a:srgbClr val="3A585F"/>
              </a:solidFill>
              <a:latin typeface="Roboto"/>
              <a:ea typeface="Roboto"/>
              <a:cs typeface="Roboto"/>
              <a:sym typeface="Roboto"/>
            </a:endParaRPr>
          </a:p>
          <a:p>
            <a:pPr indent="-304800" lvl="0" marL="685800" rtl="0" algn="l">
              <a:lnSpc>
                <a:spcPct val="115000"/>
              </a:lnSpc>
              <a:spcBef>
                <a:spcPts val="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Writes </a:t>
            </a:r>
            <a:r>
              <a:rPr lang="en-US" sz="1000">
                <a:solidFill>
                  <a:srgbClr val="0D4A59"/>
                </a:solidFill>
                <a:highlight>
                  <a:srgbClr val="F2F2F2"/>
                </a:highlight>
                <a:latin typeface="Verdana"/>
                <a:ea typeface="Verdana"/>
                <a:cs typeface="Verdana"/>
                <a:sym typeface="Verdana"/>
              </a:rPr>
              <a:t>markup</a:t>
            </a:r>
            <a:r>
              <a:rPr lang="en-US" sz="1200">
                <a:solidFill>
                  <a:srgbClr val="3A585F"/>
                </a:solidFill>
                <a:latin typeface="Roboto"/>
                <a:ea typeface="Roboto"/>
                <a:cs typeface="Roboto"/>
                <a:sym typeface="Roboto"/>
              </a:rPr>
              <a:t> to the clipboard.</a:t>
            </a:r>
            <a:endParaRPr sz="1200">
              <a:solidFill>
                <a:srgbClr val="3A585F"/>
              </a:solidFill>
              <a:latin typeface="Roboto"/>
              <a:ea typeface="Roboto"/>
              <a:cs typeface="Roboto"/>
              <a:sym typeface="Roboto"/>
            </a:endParaRPr>
          </a:p>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7"/>
              </a:rPr>
              <a:t>clipboard.readImage([type])</a:t>
            </a:r>
            <a:endParaRPr sz="1400" u="sng">
              <a:solidFill>
                <a:srgbClr val="0D4A59"/>
              </a:solidFill>
              <a:highlight>
                <a:srgbClr val="F2F2F2"/>
              </a:highlight>
              <a:latin typeface="Verdana"/>
              <a:ea typeface="Verdana"/>
              <a:cs typeface="Verdana"/>
              <a:sym typeface="Verdana"/>
              <a:hlinkClick r:id="rId8"/>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Returns </a:t>
            </a:r>
            <a:r>
              <a:rPr lang="en-US" sz="1000" u="sng">
                <a:solidFill>
                  <a:srgbClr val="0D4A59"/>
                </a:solidFill>
                <a:highlight>
                  <a:srgbClr val="F2F2F2"/>
                </a:highlight>
                <a:latin typeface="Verdana"/>
                <a:ea typeface="Verdana"/>
                <a:cs typeface="Verdana"/>
                <a:sym typeface="Verdana"/>
                <a:hlinkClick r:id="rId9"/>
              </a:rPr>
              <a:t>NativeImage</a:t>
            </a:r>
            <a:r>
              <a:rPr lang="en-US" sz="1200">
                <a:solidFill>
                  <a:srgbClr val="3A585F"/>
                </a:solidFill>
                <a:latin typeface="Roboto"/>
                <a:ea typeface="Roboto"/>
                <a:cs typeface="Roboto"/>
                <a:sym typeface="Roboto"/>
              </a:rPr>
              <a:t> - The image content in the clipboard.</a:t>
            </a:r>
            <a:endParaRPr sz="1200">
              <a:solidFill>
                <a:srgbClr val="3A585F"/>
              </a:solidFill>
              <a:latin typeface="Roboto"/>
              <a:ea typeface="Roboto"/>
              <a:cs typeface="Roboto"/>
              <a:sym typeface="Roboto"/>
            </a:endParaRPr>
          </a:p>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10"/>
              </a:rPr>
              <a:t>clipboard.writeImage(image[, type])</a:t>
            </a:r>
            <a:endParaRPr sz="1400" u="sng">
              <a:solidFill>
                <a:srgbClr val="0D4A59"/>
              </a:solidFill>
              <a:highlight>
                <a:srgbClr val="F2F2F2"/>
              </a:highlight>
              <a:latin typeface="Verdana"/>
              <a:ea typeface="Verdana"/>
              <a:cs typeface="Verdana"/>
              <a:sym typeface="Verdana"/>
              <a:hlinkClick r:id="rId11"/>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image</a:t>
            </a:r>
            <a:r>
              <a:rPr lang="en-US" sz="1200">
                <a:solidFill>
                  <a:srgbClr val="3A585F"/>
                </a:solidFill>
                <a:latin typeface="Roboto"/>
                <a:ea typeface="Roboto"/>
                <a:cs typeface="Roboto"/>
                <a:sym typeface="Roboto"/>
              </a:rPr>
              <a:t> </a:t>
            </a:r>
            <a:r>
              <a:rPr lang="en-US" sz="1200" u="sng">
                <a:solidFill>
                  <a:srgbClr val="097E95"/>
                </a:solidFill>
                <a:latin typeface="Roboto"/>
                <a:ea typeface="Roboto"/>
                <a:cs typeface="Roboto"/>
                <a:sym typeface="Roboto"/>
                <a:hlinkClick r:id="rId12"/>
              </a:rPr>
              <a:t>NativeImage</a:t>
            </a:r>
            <a:endParaRPr sz="1200" u="sng">
              <a:solidFill>
                <a:srgbClr val="097E95"/>
              </a:solidFill>
              <a:latin typeface="Roboto"/>
              <a:ea typeface="Roboto"/>
              <a:cs typeface="Roboto"/>
              <a:sym typeface="Roboto"/>
              <a:hlinkClick r:id="rId13"/>
            </a:endParaRPr>
          </a:p>
          <a:p>
            <a:pPr indent="-304800" lvl="0" marL="685800" rtl="0" algn="l">
              <a:lnSpc>
                <a:spcPct val="115000"/>
              </a:lnSpc>
              <a:spcBef>
                <a:spcPts val="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Writes </a:t>
            </a:r>
            <a:r>
              <a:rPr lang="en-US" sz="1000">
                <a:solidFill>
                  <a:srgbClr val="0D4A59"/>
                </a:solidFill>
                <a:highlight>
                  <a:srgbClr val="F2F2F2"/>
                </a:highlight>
                <a:latin typeface="Verdana"/>
                <a:ea typeface="Verdana"/>
                <a:cs typeface="Verdana"/>
                <a:sym typeface="Verdana"/>
              </a:rPr>
              <a:t>image</a:t>
            </a:r>
            <a:r>
              <a:rPr lang="en-US" sz="1200">
                <a:solidFill>
                  <a:srgbClr val="3A585F"/>
                </a:solidFill>
                <a:latin typeface="Roboto"/>
                <a:ea typeface="Roboto"/>
                <a:cs typeface="Roboto"/>
                <a:sym typeface="Roboto"/>
              </a:rPr>
              <a:t> to the clipboard.</a:t>
            </a:r>
            <a:endParaRPr sz="1200">
              <a:solidFill>
                <a:srgbClr val="3A585F"/>
              </a:solidFill>
              <a:latin typeface="Roboto"/>
              <a:ea typeface="Roboto"/>
              <a:cs typeface="Roboto"/>
              <a:sym typeface="Roboto"/>
            </a:endParaRPr>
          </a:p>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14"/>
              </a:rPr>
              <a:t>clipboard.readRTF([type])</a:t>
            </a:r>
            <a:endParaRPr sz="1400" u="sng">
              <a:solidFill>
                <a:srgbClr val="0D4A59"/>
              </a:solidFill>
              <a:highlight>
                <a:srgbClr val="F2F2F2"/>
              </a:highlight>
              <a:latin typeface="Verdana"/>
              <a:ea typeface="Verdana"/>
              <a:cs typeface="Verdana"/>
              <a:sym typeface="Verdana"/>
              <a:hlinkClick r:id="rId15"/>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Returns </a:t>
            </a:r>
            <a:r>
              <a:rPr lang="en-US" sz="1000">
                <a:solidFill>
                  <a:srgbClr val="0D4A59"/>
                </a:solidFill>
                <a:highlight>
                  <a:srgbClr val="F2F2F2"/>
                </a:highlight>
                <a:latin typeface="Verdana"/>
                <a:ea typeface="Verdana"/>
                <a:cs typeface="Verdana"/>
                <a:sym typeface="Verdana"/>
              </a:rPr>
              <a:t>String</a:t>
            </a:r>
            <a:r>
              <a:rPr lang="en-US" sz="1200">
                <a:solidFill>
                  <a:srgbClr val="3A585F"/>
                </a:solidFill>
                <a:latin typeface="Roboto"/>
                <a:ea typeface="Roboto"/>
                <a:cs typeface="Roboto"/>
                <a:sym typeface="Roboto"/>
              </a:rPr>
              <a:t> - The content in the clipboard as RTF.</a:t>
            </a:r>
            <a:endParaRPr sz="1200">
              <a:solidFill>
                <a:srgbClr val="3A585F"/>
              </a:solidFill>
              <a:latin typeface="Roboto"/>
              <a:ea typeface="Roboto"/>
              <a:cs typeface="Roboto"/>
              <a:sym typeface="Roboto"/>
            </a:endParaRPr>
          </a:p>
          <a:p>
            <a:pPr indent="0" lvl="0" marL="0" rtl="0" algn="l">
              <a:lnSpc>
                <a:spcPct val="130000"/>
              </a:lnSpc>
              <a:spcBef>
                <a:spcPts val="25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16"/>
              </a:rPr>
              <a:t>clipboard.writeRTF(text[, type])</a:t>
            </a:r>
            <a:endParaRPr sz="1400" u="sng">
              <a:solidFill>
                <a:srgbClr val="0D4A59"/>
              </a:solidFill>
              <a:highlight>
                <a:srgbClr val="F2F2F2"/>
              </a:highlight>
              <a:latin typeface="Verdana"/>
              <a:ea typeface="Verdana"/>
              <a:cs typeface="Verdana"/>
              <a:sym typeface="Verdana"/>
              <a:hlinkClick r:id="rId17"/>
            </a:endParaRPr>
          </a:p>
          <a:p>
            <a:pPr indent="-304800" lvl="0" marL="685800" rtl="0" algn="l">
              <a:lnSpc>
                <a:spcPct val="115000"/>
              </a:lnSpc>
              <a:spcBef>
                <a:spcPts val="50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text</a:t>
            </a:r>
            <a:r>
              <a:rPr lang="en-US" sz="1200">
                <a:solidFill>
                  <a:srgbClr val="3A585F"/>
                </a:solidFill>
                <a:latin typeface="Roboto"/>
                <a:ea typeface="Roboto"/>
                <a:cs typeface="Roboto"/>
                <a:sym typeface="Roboto"/>
              </a:rPr>
              <a:t> String</a:t>
            </a:r>
            <a:endParaRPr sz="1200">
              <a:solidFill>
                <a:srgbClr val="3A585F"/>
              </a:solidFill>
              <a:latin typeface="Roboto"/>
              <a:ea typeface="Roboto"/>
              <a:cs typeface="Roboto"/>
              <a:sym typeface="Roboto"/>
            </a:endParaRPr>
          </a:p>
          <a:p>
            <a:pPr indent="-304800" lvl="0" marL="685800" rtl="0" algn="l">
              <a:lnSpc>
                <a:spcPct val="115000"/>
              </a:lnSpc>
              <a:spcBef>
                <a:spcPts val="0"/>
              </a:spcBef>
              <a:spcAft>
                <a:spcPts val="0"/>
              </a:spcAft>
              <a:buClr>
                <a:srgbClr val="3A585F"/>
              </a:buClr>
              <a:buSzPts val="1200"/>
              <a:buFont typeface="Roboto"/>
              <a:buChar char="●"/>
            </a:pPr>
            <a:r>
              <a:rPr lang="en-US" sz="1000">
                <a:solidFill>
                  <a:srgbClr val="0D4A59"/>
                </a:solidFill>
                <a:highlight>
                  <a:srgbClr val="F2F2F2"/>
                </a:highlight>
                <a:latin typeface="Verdana"/>
                <a:ea typeface="Verdana"/>
                <a:cs typeface="Verdana"/>
                <a:sym typeface="Verdana"/>
              </a:rPr>
              <a:t>type</a:t>
            </a:r>
            <a:r>
              <a:rPr lang="en-US" sz="1200">
                <a:solidFill>
                  <a:srgbClr val="3A585F"/>
                </a:solidFill>
                <a:latin typeface="Roboto"/>
                <a:ea typeface="Roboto"/>
                <a:cs typeface="Roboto"/>
                <a:sym typeface="Roboto"/>
              </a:rPr>
              <a:t> String (optional)</a:t>
            </a:r>
            <a:endParaRPr sz="1200">
              <a:solidFill>
                <a:srgbClr val="3A585F"/>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None/>
            </a:pPr>
            <a:r>
              <a:rPr lang="en-US" sz="1200">
                <a:solidFill>
                  <a:srgbClr val="3A585F"/>
                </a:solidFill>
                <a:latin typeface="Roboto"/>
                <a:ea typeface="Roboto"/>
                <a:cs typeface="Roboto"/>
                <a:sym typeface="Roboto"/>
              </a:rPr>
              <a:t>Writes the </a:t>
            </a:r>
            <a:r>
              <a:rPr lang="en-US" sz="1000">
                <a:solidFill>
                  <a:srgbClr val="0D4A59"/>
                </a:solidFill>
                <a:highlight>
                  <a:srgbClr val="F2F2F2"/>
                </a:highlight>
                <a:latin typeface="Verdana"/>
                <a:ea typeface="Verdana"/>
                <a:cs typeface="Verdana"/>
                <a:sym typeface="Verdana"/>
              </a:rPr>
              <a:t>text</a:t>
            </a:r>
            <a:r>
              <a:rPr lang="en-US" sz="1200">
                <a:solidFill>
                  <a:srgbClr val="3A585F"/>
                </a:solidFill>
                <a:latin typeface="Roboto"/>
                <a:ea typeface="Roboto"/>
                <a:cs typeface="Roboto"/>
                <a:sym typeface="Roboto"/>
              </a:rPr>
              <a:t> into the clipboard in RTF.</a:t>
            </a:r>
            <a:endParaRPr sz="1200">
              <a:solidFill>
                <a:srgbClr val="3A585F"/>
              </a:solidFill>
              <a:latin typeface="Roboto"/>
              <a:ea typeface="Roboto"/>
              <a:cs typeface="Roboto"/>
              <a:sym typeface="Roboto"/>
            </a:endParaRPr>
          </a:p>
          <a:p>
            <a:pPr indent="0" lvl="0" marL="101600" marR="139700" rtl="0" algn="l">
              <a:lnSpc>
                <a:spcPct val="115000"/>
              </a:lnSpc>
              <a:spcBef>
                <a:spcPts val="0"/>
              </a:spcBef>
              <a:spcAft>
                <a:spcPts val="0"/>
              </a:spcAft>
              <a:buClr>
                <a:schemeClr val="dk1"/>
              </a:buClr>
              <a:buSzPts val="1100"/>
              <a:buNone/>
            </a:pPr>
            <a:r>
              <a:t/>
            </a:r>
            <a:endParaRPr sz="1400">
              <a:solidFill>
                <a:srgbClr val="777777"/>
              </a:solidFill>
              <a:highlight>
                <a:srgbClr val="FFFFFF"/>
              </a:highlight>
              <a:latin typeface="Roboto"/>
              <a:ea typeface="Roboto"/>
              <a:cs typeface="Roboto"/>
              <a:sym typeface="Roboto"/>
            </a:endParaRPr>
          </a:p>
          <a:p>
            <a:pPr indent="0" lvl="0" marL="101600" marR="139700" rtl="0" algn="l">
              <a:lnSpc>
                <a:spcPct val="115000"/>
              </a:lnSpc>
              <a:spcBef>
                <a:spcPts val="1100"/>
              </a:spcBef>
              <a:spcAft>
                <a:spcPts val="0"/>
              </a:spcAft>
              <a:buClr>
                <a:schemeClr val="dk1"/>
              </a:buClr>
              <a:buSzPts val="1100"/>
              <a:buNone/>
            </a:pPr>
            <a:r>
              <a:t/>
            </a:r>
            <a:endParaRPr sz="1200">
              <a:solidFill>
                <a:srgbClr val="777777"/>
              </a:solidFill>
              <a:highlight>
                <a:srgbClr val="FFFFFF"/>
              </a:highlight>
              <a:latin typeface="Roboto"/>
              <a:ea typeface="Roboto"/>
              <a:cs typeface="Roboto"/>
              <a:sym typeface="Roboto"/>
            </a:endParaRPr>
          </a:p>
          <a:p>
            <a:pPr indent="0" lvl="0" marL="0" rtl="0" algn="ctr">
              <a:spcBef>
                <a:spcPts val="1100"/>
              </a:spcBef>
              <a:spcAft>
                <a:spcPts val="0"/>
              </a:spcAft>
              <a:buClr>
                <a:srgbClr val="888888"/>
              </a:buClr>
              <a:buSzPts val="2400"/>
              <a:buNone/>
            </a:pPr>
            <a:r>
              <a:t/>
            </a:r>
            <a:endParaRPr sz="2400"/>
          </a:p>
        </p:txBody>
      </p:sp>
      <p:sp>
        <p:nvSpPr>
          <p:cNvPr id="544" name="Google Shape;544;p62"/>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63"/>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Electron-Menus</a:t>
            </a:r>
            <a:endParaRPr/>
          </a:p>
        </p:txBody>
      </p:sp>
      <p:sp>
        <p:nvSpPr>
          <p:cNvPr id="550" name="Google Shape;550;p63"/>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The desktop apps come with two types of menus – the </a:t>
            </a:r>
            <a:r>
              <a:rPr b="1" lang="en-US" sz="2400"/>
              <a:t>application menu</a:t>
            </a:r>
            <a:r>
              <a:rPr lang="en-US" sz="2400"/>
              <a:t>(on the top bar) and a </a:t>
            </a:r>
            <a:r>
              <a:rPr b="1" lang="en-US" sz="2400"/>
              <a:t>context menu</a:t>
            </a:r>
            <a:r>
              <a:rPr lang="en-US" sz="2400"/>
              <a:t>(right-click menu). We will learn how to create both of these in this chapter.</a:t>
            </a:r>
            <a:endParaRPr/>
          </a:p>
          <a:p>
            <a:pPr indent="0" lvl="0" marL="0" rtl="0" algn="l">
              <a:spcBef>
                <a:spcPts val="480"/>
              </a:spcBef>
              <a:spcAft>
                <a:spcPts val="0"/>
              </a:spcAft>
              <a:buClr>
                <a:srgbClr val="888888"/>
              </a:buClr>
              <a:buSzPts val="2400"/>
              <a:buNone/>
            </a:pPr>
            <a:r>
              <a:rPr lang="en-US" sz="2400"/>
              <a:t>We will be using two modules – the </a:t>
            </a:r>
            <a:r>
              <a:rPr i="1" lang="en-US" sz="2400"/>
              <a:t>Menu</a:t>
            </a:r>
            <a:r>
              <a:rPr lang="en-US" sz="2400"/>
              <a:t> and the </a:t>
            </a:r>
            <a:r>
              <a:rPr i="1" lang="en-US" sz="2400"/>
              <a:t>MenuItem</a:t>
            </a:r>
            <a:r>
              <a:rPr lang="en-US" sz="2400"/>
              <a:t> modules. Note that the </a:t>
            </a:r>
            <a:r>
              <a:rPr i="1" lang="en-US" sz="2400"/>
              <a:t>Menu</a:t>
            </a:r>
            <a:r>
              <a:rPr lang="en-US" sz="2400"/>
              <a:t> and the </a:t>
            </a:r>
            <a:r>
              <a:rPr i="1" lang="en-US" sz="2400"/>
              <a:t>MenuItem</a:t>
            </a:r>
            <a:r>
              <a:rPr lang="en-US" sz="2400"/>
              <a:t> modules are only available in the main process. For using these modules in the renderer process, you need the </a:t>
            </a:r>
            <a:r>
              <a:rPr i="1" lang="en-US" sz="2400"/>
              <a:t>remote</a:t>
            </a:r>
            <a:r>
              <a:rPr lang="en-US" sz="2400"/>
              <a:t> module. We will come across this when we create a context menu.</a:t>
            </a:r>
            <a:endParaRPr/>
          </a:p>
          <a:p>
            <a:pPr indent="0" lvl="0" marL="0" rtl="0" algn="l">
              <a:spcBef>
                <a:spcPts val="480"/>
              </a:spcBef>
              <a:spcAft>
                <a:spcPts val="0"/>
              </a:spcAft>
              <a:buClr>
                <a:srgbClr val="888888"/>
              </a:buClr>
              <a:buSzPts val="2400"/>
              <a:buNone/>
            </a:pPr>
            <a:r>
              <a:rPr lang="en-US" sz="2400"/>
              <a:t>Now, let us create a new </a:t>
            </a:r>
            <a:r>
              <a:rPr b="1" lang="en-US" sz="2400"/>
              <a:t>main.js</a:t>
            </a:r>
            <a:r>
              <a:rPr lang="en-US" sz="2400"/>
              <a:t> file for the main process −</a:t>
            </a:r>
            <a:endParaRPr/>
          </a:p>
          <a:p>
            <a:pPr indent="0" lvl="0" marL="0" rtl="0" algn="l">
              <a:spcBef>
                <a:spcPts val="480"/>
              </a:spcBef>
              <a:spcAft>
                <a:spcPts val="0"/>
              </a:spcAft>
              <a:buClr>
                <a:srgbClr val="888888"/>
              </a:buClr>
              <a:buSzPts val="2400"/>
              <a:buNone/>
            </a:pPr>
            <a:r>
              <a:t/>
            </a:r>
            <a:endParaRPr sz="2400"/>
          </a:p>
        </p:txBody>
      </p:sp>
      <p:sp>
        <p:nvSpPr>
          <p:cNvPr id="551" name="Google Shape;551;p63"/>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4"/>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Electron-Menus</a:t>
            </a:r>
            <a:endParaRPr/>
          </a:p>
        </p:txBody>
      </p:sp>
      <p:sp>
        <p:nvSpPr>
          <p:cNvPr id="557" name="Google Shape;557;p6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558" name="Google Shape;558;p64"/>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59" name="Google Shape;559;p64"/>
          <p:cNvPicPr preferRelativeResize="0"/>
          <p:nvPr/>
        </p:nvPicPr>
        <p:blipFill rotWithShape="1">
          <a:blip r:embed="rId3">
            <a:alphaModFix/>
          </a:blip>
          <a:srcRect b="0" l="0" r="0" t="0"/>
          <a:stretch/>
        </p:blipFill>
        <p:spPr>
          <a:xfrm>
            <a:off x="429490" y="1447800"/>
            <a:ext cx="5056910" cy="2809875"/>
          </a:xfrm>
          <a:prstGeom prst="rect">
            <a:avLst/>
          </a:prstGeom>
          <a:noFill/>
          <a:ln>
            <a:noFill/>
          </a:ln>
        </p:spPr>
      </p:pic>
      <p:sp>
        <p:nvSpPr>
          <p:cNvPr id="560" name="Google Shape;560;p64"/>
          <p:cNvSpPr/>
          <p:nvPr/>
        </p:nvSpPr>
        <p:spPr>
          <a:xfrm>
            <a:off x="152400" y="4257675"/>
            <a:ext cx="853439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are building a menu from a template here. This means that we provide the menu as a JSON to the function and it will take care of the rest. Now we have to set this menu as the Application menu.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create an empty HTML file called index.html and run this application using −</a:t>
            </a:r>
            <a:endParaRPr/>
          </a:p>
        </p:txBody>
      </p:sp>
      <p:pic>
        <p:nvPicPr>
          <p:cNvPr id="561" name="Google Shape;561;p64"/>
          <p:cNvPicPr preferRelativeResize="0"/>
          <p:nvPr/>
        </p:nvPicPr>
        <p:blipFill rotWithShape="1">
          <a:blip r:embed="rId4">
            <a:alphaModFix/>
          </a:blip>
          <a:srcRect b="0" l="0" r="0" t="0"/>
          <a:stretch/>
        </p:blipFill>
        <p:spPr>
          <a:xfrm>
            <a:off x="429490" y="5638800"/>
            <a:ext cx="2770910" cy="609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65"/>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Electron-Menus</a:t>
            </a:r>
            <a:endParaRPr/>
          </a:p>
        </p:txBody>
      </p:sp>
      <p:sp>
        <p:nvSpPr>
          <p:cNvPr id="567" name="Google Shape;567;p6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On the normal position of application menus, you will see a menu based on the above template.</a:t>
            </a:r>
            <a:endParaRPr/>
          </a:p>
          <a:p>
            <a:pPr indent="0" lvl="0" marL="0" rtl="0" algn="l">
              <a:spcBef>
                <a:spcPts val="480"/>
              </a:spcBef>
              <a:spcAft>
                <a:spcPts val="0"/>
              </a:spcAft>
              <a:buClr>
                <a:srgbClr val="888888"/>
              </a:buClr>
              <a:buSzPts val="2400"/>
              <a:buNone/>
            </a:pPr>
            <a:br>
              <a:rPr lang="en-US" sz="2400"/>
            </a:br>
            <a:endParaRPr sz="2400"/>
          </a:p>
        </p:txBody>
      </p:sp>
      <p:sp>
        <p:nvSpPr>
          <p:cNvPr id="568" name="Google Shape;568;p65"/>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9" name="Google Shape;569;p65"/>
          <p:cNvPicPr preferRelativeResize="0"/>
          <p:nvPr/>
        </p:nvPicPr>
        <p:blipFill rotWithShape="1">
          <a:blip r:embed="rId3">
            <a:alphaModFix/>
          </a:blip>
          <a:srcRect b="0" l="0" r="0" t="0"/>
          <a:stretch/>
        </p:blipFill>
        <p:spPr>
          <a:xfrm>
            <a:off x="464126" y="2133600"/>
            <a:ext cx="2983924" cy="2162175"/>
          </a:xfrm>
          <a:prstGeom prst="rect">
            <a:avLst/>
          </a:prstGeom>
          <a:noFill/>
          <a:ln>
            <a:noFill/>
          </a:ln>
        </p:spPr>
      </p:pic>
      <p:sp>
        <p:nvSpPr>
          <p:cNvPr id="570" name="Google Shape;570;p65"/>
          <p:cNvSpPr/>
          <p:nvPr/>
        </p:nvSpPr>
        <p:spPr>
          <a:xfrm>
            <a:off x="464126" y="4295775"/>
            <a:ext cx="822267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created this menu from the main process. Let us now create a context menu for our app. We will do this in our HTML file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66"/>
          <p:cNvSpPr txBox="1"/>
          <p:nvPr>
            <p:ph type="ctrTitle"/>
          </p:nvPr>
        </p:nvSpPr>
        <p:spPr>
          <a:xfrm>
            <a:off x="6096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Electron-Menus</a:t>
            </a:r>
            <a:endParaRPr/>
          </a:p>
        </p:txBody>
      </p:sp>
      <p:sp>
        <p:nvSpPr>
          <p:cNvPr id="576" name="Google Shape;576;p66"/>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577" name="Google Shape;577;p66"/>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8" name="Google Shape;578;p66"/>
          <p:cNvPicPr preferRelativeResize="0"/>
          <p:nvPr/>
        </p:nvPicPr>
        <p:blipFill rotWithShape="1">
          <a:blip r:embed="rId3">
            <a:alphaModFix/>
          </a:blip>
          <a:srcRect b="0" l="0" r="0" t="0"/>
          <a:stretch/>
        </p:blipFill>
        <p:spPr>
          <a:xfrm>
            <a:off x="228600" y="838200"/>
            <a:ext cx="6512725" cy="4533850"/>
          </a:xfrm>
          <a:prstGeom prst="rect">
            <a:avLst/>
          </a:prstGeom>
          <a:noFill/>
          <a:ln>
            <a:noFill/>
          </a:ln>
        </p:spPr>
      </p:pic>
      <p:sp>
        <p:nvSpPr>
          <p:cNvPr id="579" name="Google Shape;579;p66"/>
          <p:cNvSpPr/>
          <p:nvPr/>
        </p:nvSpPr>
        <p:spPr>
          <a:xfrm>
            <a:off x="228600" y="4974651"/>
            <a:ext cx="8610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We imported the Menu and MenuItem modules using the remote module; then, we created a menu and appended our menuitems to it one by one. Further, we prevented the default action of right-click in chromium and replaced it with our menu.</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6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Electron-Menus</a:t>
            </a:r>
            <a:endParaRPr/>
          </a:p>
        </p:txBody>
      </p:sp>
      <p:sp>
        <p:nvSpPr>
          <p:cNvPr id="585" name="Google Shape;585;p6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586" name="Google Shape;586;p67"/>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87" name="Google Shape;587;p67"/>
          <p:cNvPicPr preferRelativeResize="0"/>
          <p:nvPr/>
        </p:nvPicPr>
        <p:blipFill rotWithShape="1">
          <a:blip r:embed="rId3">
            <a:alphaModFix/>
          </a:blip>
          <a:srcRect b="0" l="0" r="0" t="0"/>
          <a:stretch/>
        </p:blipFill>
        <p:spPr>
          <a:xfrm>
            <a:off x="464126" y="1524000"/>
            <a:ext cx="2524125" cy="1676399"/>
          </a:xfrm>
          <a:prstGeom prst="rect">
            <a:avLst/>
          </a:prstGeom>
          <a:noFill/>
          <a:ln>
            <a:noFill/>
          </a:ln>
        </p:spPr>
      </p:pic>
      <p:sp>
        <p:nvSpPr>
          <p:cNvPr id="588" name="Google Shape;588;p67"/>
          <p:cNvSpPr/>
          <p:nvPr/>
        </p:nvSpPr>
        <p:spPr>
          <a:xfrm>
            <a:off x="228600" y="3216762"/>
            <a:ext cx="87629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creation of menus in Electron is a very simple task. Now you can attach your event handlers to these items and handle the events according to your needs.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Electron-Shell</a:t>
            </a:r>
            <a:endParaRPr/>
          </a:p>
        </p:txBody>
      </p:sp>
      <p:sp>
        <p:nvSpPr>
          <p:cNvPr id="594" name="Google Shape;594;p68"/>
          <p:cNvSpPr txBox="1"/>
          <p:nvPr>
            <p:ph idx="1" type="subTitle"/>
          </p:nvPr>
        </p:nvSpPr>
        <p:spPr>
          <a:xfrm>
            <a:off x="152400" y="990600"/>
            <a:ext cx="8839200" cy="5181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1200">
                <a:solidFill>
                  <a:srgbClr val="3A585F"/>
                </a:solidFill>
                <a:latin typeface="Roboto"/>
                <a:ea typeface="Roboto"/>
                <a:cs typeface="Roboto"/>
                <a:sym typeface="Roboto"/>
              </a:rPr>
              <a:t>The </a:t>
            </a:r>
            <a:r>
              <a:rPr lang="en-US" sz="1000">
                <a:solidFill>
                  <a:srgbClr val="0D4A59"/>
                </a:solidFill>
                <a:highlight>
                  <a:srgbClr val="F2F2F2"/>
                </a:highlight>
                <a:latin typeface="Verdana"/>
                <a:ea typeface="Verdana"/>
                <a:cs typeface="Verdana"/>
                <a:sym typeface="Verdana"/>
              </a:rPr>
              <a:t>shell</a:t>
            </a:r>
            <a:r>
              <a:rPr lang="en-US" sz="1200">
                <a:solidFill>
                  <a:srgbClr val="3A585F"/>
                </a:solidFill>
                <a:latin typeface="Roboto"/>
                <a:ea typeface="Roboto"/>
                <a:cs typeface="Roboto"/>
                <a:sym typeface="Roboto"/>
              </a:rPr>
              <a:t> module provides functions related to desktop integration.</a:t>
            </a:r>
            <a:endParaRPr sz="1200">
              <a:solidFill>
                <a:srgbClr val="3A585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None/>
            </a:pPr>
            <a:r>
              <a:rPr lang="en-US" sz="1200">
                <a:solidFill>
                  <a:srgbClr val="3A585F"/>
                </a:solidFill>
                <a:latin typeface="Roboto"/>
                <a:ea typeface="Roboto"/>
                <a:cs typeface="Roboto"/>
                <a:sym typeface="Roboto"/>
              </a:rPr>
              <a:t>An example of opening a URL in the user's default browser:</a:t>
            </a:r>
            <a:endParaRPr sz="1200">
              <a:solidFill>
                <a:srgbClr val="3A585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None/>
            </a:pPr>
            <a:r>
              <a:rPr b="1" lang="en-US" sz="1100">
                <a:solidFill>
                  <a:srgbClr val="333333"/>
                </a:solidFill>
                <a:highlight>
                  <a:srgbClr val="F8F8F8"/>
                </a:highlight>
                <a:latin typeface="Verdana"/>
                <a:ea typeface="Verdana"/>
                <a:cs typeface="Verdana"/>
                <a:sym typeface="Verdana"/>
              </a:rPr>
              <a:t>const</a:t>
            </a:r>
            <a:r>
              <a:rPr lang="en-US" sz="1100">
                <a:solidFill>
                  <a:srgbClr val="333333"/>
                </a:solidFill>
                <a:highlight>
                  <a:srgbClr val="F8F8F8"/>
                </a:highlight>
                <a:latin typeface="Verdana"/>
                <a:ea typeface="Verdana"/>
                <a:cs typeface="Verdana"/>
                <a:sym typeface="Verdana"/>
              </a:rPr>
              <a:t> {shell} = </a:t>
            </a:r>
            <a:r>
              <a:rPr lang="en-US" sz="1100">
                <a:solidFill>
                  <a:srgbClr val="0086B3"/>
                </a:solidFill>
                <a:highlight>
                  <a:srgbClr val="F8F8F8"/>
                </a:highlight>
                <a:latin typeface="Verdana"/>
                <a:ea typeface="Verdana"/>
                <a:cs typeface="Verdana"/>
                <a:sym typeface="Verdana"/>
              </a:rPr>
              <a:t>require</a:t>
            </a:r>
            <a:r>
              <a:rPr lang="en-US" sz="1100">
                <a:solidFill>
                  <a:srgbClr val="333333"/>
                </a:solidFill>
                <a:highlight>
                  <a:srgbClr val="F8F8F8"/>
                </a:highlight>
                <a:latin typeface="Verdana"/>
                <a:ea typeface="Verdana"/>
                <a:cs typeface="Verdana"/>
                <a:sym typeface="Verdana"/>
              </a:rPr>
              <a:t>(</a:t>
            </a:r>
            <a:r>
              <a:rPr lang="en-US" sz="1100">
                <a:solidFill>
                  <a:srgbClr val="DD1144"/>
                </a:solidFill>
                <a:highlight>
                  <a:srgbClr val="F8F8F8"/>
                </a:highlight>
                <a:latin typeface="Verdana"/>
                <a:ea typeface="Verdana"/>
                <a:cs typeface="Verdana"/>
                <a:sym typeface="Verdana"/>
              </a:rPr>
              <a:t>'electron'</a:t>
            </a:r>
            <a:r>
              <a:rPr lang="en-US" sz="1100">
                <a:solidFill>
                  <a:srgbClr val="333333"/>
                </a:solidFill>
                <a:highlight>
                  <a:srgbClr val="F8F8F8"/>
                </a:highlight>
                <a:latin typeface="Verdana"/>
                <a:ea typeface="Verdana"/>
                <a:cs typeface="Verdana"/>
                <a:sym typeface="Verdana"/>
              </a:rPr>
              <a:t>)</a:t>
            </a:r>
            <a:br>
              <a:rPr lang="en-US" sz="1100">
                <a:solidFill>
                  <a:srgbClr val="333333"/>
                </a:solidFill>
                <a:highlight>
                  <a:srgbClr val="F8F8F8"/>
                </a:highlight>
                <a:latin typeface="Verdana"/>
                <a:ea typeface="Verdana"/>
                <a:cs typeface="Verdana"/>
                <a:sym typeface="Verdana"/>
              </a:rPr>
            </a:br>
            <a:br>
              <a:rPr lang="en-US" sz="1100">
                <a:solidFill>
                  <a:srgbClr val="333333"/>
                </a:solidFill>
                <a:highlight>
                  <a:srgbClr val="F8F8F8"/>
                </a:highlight>
                <a:latin typeface="Verdana"/>
                <a:ea typeface="Verdana"/>
                <a:cs typeface="Verdana"/>
                <a:sym typeface="Verdana"/>
              </a:rPr>
            </a:br>
            <a:r>
              <a:rPr lang="en-US" sz="1100">
                <a:solidFill>
                  <a:srgbClr val="333333"/>
                </a:solidFill>
                <a:highlight>
                  <a:srgbClr val="F8F8F8"/>
                </a:highlight>
                <a:latin typeface="Verdana"/>
                <a:ea typeface="Verdana"/>
                <a:cs typeface="Verdana"/>
                <a:sym typeface="Verdana"/>
              </a:rPr>
              <a:t>shell.openExternal(</a:t>
            </a:r>
            <a:r>
              <a:rPr lang="en-US" sz="1100">
                <a:solidFill>
                  <a:srgbClr val="DD1144"/>
                </a:solidFill>
                <a:highlight>
                  <a:srgbClr val="F8F8F8"/>
                </a:highlight>
                <a:latin typeface="Verdana"/>
                <a:ea typeface="Verdana"/>
                <a:cs typeface="Verdana"/>
                <a:sym typeface="Verdana"/>
              </a:rPr>
              <a:t>'https://github.com'</a:t>
            </a:r>
            <a:r>
              <a:rPr lang="en-US" sz="1100">
                <a:solidFill>
                  <a:srgbClr val="333333"/>
                </a:solidFill>
                <a:highlight>
                  <a:srgbClr val="F8F8F8"/>
                </a:highlight>
                <a:latin typeface="Verdana"/>
                <a:ea typeface="Verdana"/>
                <a:cs typeface="Verdana"/>
                <a:sym typeface="Verdana"/>
              </a:rPr>
              <a:t>)</a:t>
            </a:r>
            <a:endParaRPr sz="1200">
              <a:solidFill>
                <a:srgbClr val="3A585F"/>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1100"/>
              <a:buNone/>
            </a:pPr>
            <a:r>
              <a:rPr lang="en-US" sz="1100">
                <a:solidFill>
                  <a:schemeClr val="dk1"/>
                </a:solidFill>
                <a:latin typeface="Arial"/>
                <a:ea typeface="Arial"/>
                <a:cs typeface="Arial"/>
                <a:sym typeface="Arial"/>
              </a:rPr>
              <a:t>The </a:t>
            </a:r>
            <a:r>
              <a:rPr lang="en-US" sz="1000">
                <a:solidFill>
                  <a:srgbClr val="0D4A59"/>
                </a:solidFill>
                <a:highlight>
                  <a:srgbClr val="F2F2F2"/>
                </a:highlight>
                <a:latin typeface="Verdana"/>
                <a:ea typeface="Verdana"/>
                <a:cs typeface="Verdana"/>
                <a:sym typeface="Verdana"/>
              </a:rPr>
              <a:t>shell</a:t>
            </a:r>
            <a:r>
              <a:rPr lang="en-US" sz="1100">
                <a:solidFill>
                  <a:schemeClr val="dk1"/>
                </a:solidFill>
                <a:latin typeface="Arial"/>
                <a:ea typeface="Arial"/>
                <a:cs typeface="Arial"/>
                <a:sym typeface="Arial"/>
              </a:rPr>
              <a:t> module has the following methods:</a:t>
            </a:r>
            <a:endParaRPr sz="1100">
              <a:solidFill>
                <a:schemeClr val="dk1"/>
              </a:solidFill>
              <a:latin typeface="Arial"/>
              <a:ea typeface="Arial"/>
              <a:cs typeface="Arial"/>
              <a:sym typeface="Arial"/>
            </a:endParaRPr>
          </a:p>
          <a:p>
            <a:pPr indent="0" lvl="0" marL="0" rtl="0" algn="l">
              <a:lnSpc>
                <a:spcPct val="130000"/>
              </a:lnSpc>
              <a:spcBef>
                <a:spcPts val="23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3"/>
              </a:rPr>
              <a:t>shell.showItemInFolder(fullPath)</a:t>
            </a:r>
            <a:endParaRPr sz="1400" u="sng">
              <a:solidFill>
                <a:srgbClr val="0D4A59"/>
              </a:solidFill>
              <a:highlight>
                <a:srgbClr val="F2F2F2"/>
              </a:highlight>
              <a:latin typeface="Verdana"/>
              <a:ea typeface="Verdana"/>
              <a:cs typeface="Verdana"/>
              <a:sym typeface="Verdana"/>
              <a:hlinkClick r:id="rId4"/>
            </a:endParaRPr>
          </a:p>
          <a:p>
            <a:pPr indent="-298450" lvl="0" marL="673100" rtl="0" algn="l">
              <a:lnSpc>
                <a:spcPct val="115000"/>
              </a:lnSpc>
              <a:spcBef>
                <a:spcPts val="500"/>
              </a:spcBef>
              <a:spcAft>
                <a:spcPts val="0"/>
              </a:spcAft>
              <a:buClr>
                <a:schemeClr val="dk1"/>
              </a:buClr>
              <a:buSzPts val="1100"/>
              <a:buChar char="●"/>
            </a:pPr>
            <a:r>
              <a:rPr lang="en-US" sz="1000">
                <a:solidFill>
                  <a:srgbClr val="0D4A59"/>
                </a:solidFill>
                <a:highlight>
                  <a:srgbClr val="F2F2F2"/>
                </a:highlight>
                <a:latin typeface="Verdana"/>
                <a:ea typeface="Verdana"/>
                <a:cs typeface="Verdana"/>
                <a:sym typeface="Verdana"/>
              </a:rPr>
              <a:t>fullPath</a:t>
            </a:r>
            <a:r>
              <a:rPr lang="en-US" sz="1100">
                <a:solidFill>
                  <a:schemeClr val="dk1"/>
                </a:solidFill>
                <a:latin typeface="Arial"/>
                <a:ea typeface="Arial"/>
                <a:cs typeface="Arial"/>
                <a:sym typeface="Arial"/>
              </a:rPr>
              <a:t> String</a:t>
            </a:r>
            <a:endParaRPr sz="1100">
              <a:solidFill>
                <a:schemeClr val="dk1"/>
              </a:solidFill>
              <a:latin typeface="Arial"/>
              <a:ea typeface="Arial"/>
              <a:cs typeface="Arial"/>
              <a:sym typeface="Arial"/>
            </a:endParaRPr>
          </a:p>
          <a:p>
            <a:pPr indent="0" lvl="0" marL="0" rtl="0" algn="l">
              <a:lnSpc>
                <a:spcPct val="115000"/>
              </a:lnSpc>
              <a:spcBef>
                <a:spcPts val="1700"/>
              </a:spcBef>
              <a:spcAft>
                <a:spcPts val="0"/>
              </a:spcAft>
              <a:buClr>
                <a:schemeClr val="dk1"/>
              </a:buClr>
              <a:buSzPts val="1100"/>
              <a:buNone/>
            </a:pPr>
            <a:r>
              <a:rPr lang="en-US" sz="1100">
                <a:solidFill>
                  <a:schemeClr val="dk1"/>
                </a:solidFill>
                <a:latin typeface="Arial"/>
                <a:ea typeface="Arial"/>
                <a:cs typeface="Arial"/>
                <a:sym typeface="Arial"/>
              </a:rPr>
              <a:t>Returns </a:t>
            </a:r>
            <a:r>
              <a:rPr lang="en-US" sz="1000">
                <a:solidFill>
                  <a:srgbClr val="0D4A59"/>
                </a:solidFill>
                <a:highlight>
                  <a:srgbClr val="F2F2F2"/>
                </a:highlight>
                <a:latin typeface="Verdana"/>
                <a:ea typeface="Verdana"/>
                <a:cs typeface="Verdana"/>
                <a:sym typeface="Verdana"/>
              </a:rPr>
              <a:t>Boolean</a:t>
            </a:r>
            <a:r>
              <a:rPr lang="en-US" sz="1100">
                <a:solidFill>
                  <a:schemeClr val="dk1"/>
                </a:solidFill>
                <a:latin typeface="Arial"/>
                <a:ea typeface="Arial"/>
                <a:cs typeface="Arial"/>
                <a:sym typeface="Arial"/>
              </a:rPr>
              <a:t> - Whether the item was successfully shown.</a:t>
            </a:r>
            <a:endParaRPr sz="1100">
              <a:solidFill>
                <a:schemeClr val="dk1"/>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None/>
            </a:pPr>
            <a:r>
              <a:rPr lang="en-US" sz="1100">
                <a:solidFill>
                  <a:schemeClr val="dk1"/>
                </a:solidFill>
                <a:latin typeface="Arial"/>
                <a:ea typeface="Arial"/>
                <a:cs typeface="Arial"/>
                <a:sym typeface="Arial"/>
              </a:rPr>
              <a:t>Show the given file in a file manager. If possible, select the file.</a:t>
            </a:r>
            <a:endParaRPr sz="1100">
              <a:solidFill>
                <a:schemeClr val="dk1"/>
              </a:solidFill>
              <a:latin typeface="Arial"/>
              <a:ea typeface="Arial"/>
              <a:cs typeface="Arial"/>
              <a:sym typeface="Arial"/>
            </a:endParaRPr>
          </a:p>
          <a:p>
            <a:pPr indent="0" lvl="0" marL="0" rtl="0" algn="l">
              <a:lnSpc>
                <a:spcPct val="130000"/>
              </a:lnSpc>
              <a:spcBef>
                <a:spcPts val="2300"/>
              </a:spcBef>
              <a:spcAft>
                <a:spcPts val="0"/>
              </a:spcAft>
              <a:buClr>
                <a:schemeClr val="dk1"/>
              </a:buClr>
              <a:buSzPts val="1100"/>
              <a:buNone/>
            </a:pPr>
            <a:r>
              <a:rPr lang="en-US" sz="1400" u="sng">
                <a:solidFill>
                  <a:srgbClr val="0D4A59"/>
                </a:solidFill>
                <a:highlight>
                  <a:srgbClr val="F2F2F2"/>
                </a:highlight>
                <a:latin typeface="Verdana"/>
                <a:ea typeface="Verdana"/>
                <a:cs typeface="Verdana"/>
                <a:sym typeface="Verdana"/>
                <a:hlinkClick r:id="rId5"/>
              </a:rPr>
              <a:t>shell.openItem(fullPath)</a:t>
            </a:r>
            <a:endParaRPr sz="1400" u="sng">
              <a:solidFill>
                <a:srgbClr val="0D4A59"/>
              </a:solidFill>
              <a:highlight>
                <a:srgbClr val="F2F2F2"/>
              </a:highlight>
              <a:latin typeface="Verdana"/>
              <a:ea typeface="Verdana"/>
              <a:cs typeface="Verdana"/>
              <a:sym typeface="Verdana"/>
              <a:hlinkClick r:id="rId6"/>
            </a:endParaRPr>
          </a:p>
          <a:p>
            <a:pPr indent="-298450" lvl="0" marL="673100" rtl="0" algn="l">
              <a:lnSpc>
                <a:spcPct val="115000"/>
              </a:lnSpc>
              <a:spcBef>
                <a:spcPts val="500"/>
              </a:spcBef>
              <a:spcAft>
                <a:spcPts val="0"/>
              </a:spcAft>
              <a:buClr>
                <a:schemeClr val="dk1"/>
              </a:buClr>
              <a:buSzPts val="1100"/>
              <a:buChar char="●"/>
            </a:pPr>
            <a:r>
              <a:rPr lang="en-US" sz="1000">
                <a:solidFill>
                  <a:srgbClr val="0D4A59"/>
                </a:solidFill>
                <a:highlight>
                  <a:srgbClr val="F2F2F2"/>
                </a:highlight>
                <a:latin typeface="Verdana"/>
                <a:ea typeface="Verdana"/>
                <a:cs typeface="Verdana"/>
                <a:sym typeface="Verdana"/>
              </a:rPr>
              <a:t>fullPath</a:t>
            </a:r>
            <a:r>
              <a:rPr lang="en-US" sz="1100">
                <a:solidFill>
                  <a:schemeClr val="dk1"/>
                </a:solidFill>
                <a:latin typeface="Arial"/>
                <a:ea typeface="Arial"/>
                <a:cs typeface="Arial"/>
                <a:sym typeface="Arial"/>
              </a:rPr>
              <a:t> String</a:t>
            </a:r>
            <a:endParaRPr sz="1100">
              <a:solidFill>
                <a:schemeClr val="dk1"/>
              </a:solidFill>
              <a:latin typeface="Arial"/>
              <a:ea typeface="Arial"/>
              <a:cs typeface="Arial"/>
              <a:sym typeface="Arial"/>
            </a:endParaRPr>
          </a:p>
          <a:p>
            <a:pPr indent="0" lvl="0" marL="0" rtl="0" algn="l">
              <a:lnSpc>
                <a:spcPct val="115000"/>
              </a:lnSpc>
              <a:spcBef>
                <a:spcPts val="1700"/>
              </a:spcBef>
              <a:spcAft>
                <a:spcPts val="0"/>
              </a:spcAft>
              <a:buClr>
                <a:schemeClr val="dk1"/>
              </a:buClr>
              <a:buSzPts val="1100"/>
              <a:buNone/>
            </a:pPr>
            <a:r>
              <a:rPr lang="en-US" sz="1100">
                <a:solidFill>
                  <a:schemeClr val="dk1"/>
                </a:solidFill>
                <a:latin typeface="Arial"/>
                <a:ea typeface="Arial"/>
                <a:cs typeface="Arial"/>
                <a:sym typeface="Arial"/>
              </a:rPr>
              <a:t>Returns </a:t>
            </a:r>
            <a:r>
              <a:rPr lang="en-US" sz="1000">
                <a:solidFill>
                  <a:srgbClr val="0D4A59"/>
                </a:solidFill>
                <a:highlight>
                  <a:srgbClr val="F2F2F2"/>
                </a:highlight>
                <a:latin typeface="Verdana"/>
                <a:ea typeface="Verdana"/>
                <a:cs typeface="Verdana"/>
                <a:sym typeface="Verdana"/>
              </a:rPr>
              <a:t>Boolean</a:t>
            </a:r>
            <a:r>
              <a:rPr lang="en-US" sz="1100">
                <a:solidFill>
                  <a:schemeClr val="dk1"/>
                </a:solidFill>
                <a:latin typeface="Arial"/>
                <a:ea typeface="Arial"/>
                <a:cs typeface="Arial"/>
                <a:sym typeface="Arial"/>
              </a:rPr>
              <a:t> - Whether the item was successfully opened.</a:t>
            </a:r>
            <a:endParaRPr sz="1100">
              <a:solidFill>
                <a:schemeClr val="dk1"/>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None/>
            </a:pPr>
            <a:r>
              <a:rPr lang="en-US" sz="1100">
                <a:solidFill>
                  <a:schemeClr val="dk1"/>
                </a:solidFill>
                <a:latin typeface="Arial"/>
                <a:ea typeface="Arial"/>
                <a:cs typeface="Arial"/>
                <a:sym typeface="Arial"/>
              </a:rPr>
              <a:t>Open the given file in the desktop's default manner.</a:t>
            </a:r>
            <a:endParaRPr sz="1100">
              <a:solidFill>
                <a:schemeClr val="dk1"/>
              </a:solidFill>
              <a:latin typeface="Arial"/>
              <a:ea typeface="Arial"/>
              <a:cs typeface="Arial"/>
              <a:sym typeface="Arial"/>
            </a:endParaRPr>
          </a:p>
          <a:p>
            <a:pPr indent="0" lvl="0" marL="0" rtl="0" algn="l">
              <a:lnSpc>
                <a:spcPct val="130000"/>
              </a:lnSpc>
              <a:spcBef>
                <a:spcPts val="2300"/>
              </a:spcBef>
              <a:spcAft>
                <a:spcPts val="0"/>
              </a:spcAft>
              <a:buClr>
                <a:schemeClr val="dk1"/>
              </a:buClr>
              <a:buSzPts val="1100"/>
              <a:buNone/>
            </a:pPr>
            <a:r>
              <a:rPr lang="en-US" sz="1400" u="sng">
                <a:solidFill>
                  <a:srgbClr val="3A585F"/>
                </a:solidFill>
                <a:highlight>
                  <a:srgbClr val="F2F2F2"/>
                </a:highlight>
                <a:latin typeface="Verdana"/>
                <a:ea typeface="Verdana"/>
                <a:cs typeface="Verdana"/>
                <a:sym typeface="Verdana"/>
                <a:hlinkClick r:id="rId7"/>
              </a:rPr>
              <a:t>shell.openExternal(url[, options, callback])</a:t>
            </a:r>
            <a:endParaRPr sz="1400" u="sng">
              <a:solidFill>
                <a:srgbClr val="3A585F"/>
              </a:solidFill>
              <a:highlight>
                <a:srgbClr val="F2F2F2"/>
              </a:highlight>
              <a:latin typeface="Verdana"/>
              <a:ea typeface="Verdana"/>
              <a:cs typeface="Verdana"/>
              <a:sym typeface="Verdana"/>
              <a:hlinkClick r:id="rId8"/>
            </a:endParaRPr>
          </a:p>
          <a:p>
            <a:pPr indent="0" lvl="0" marL="0" rtl="0" algn="l">
              <a:lnSpc>
                <a:spcPct val="115000"/>
              </a:lnSpc>
              <a:spcBef>
                <a:spcPts val="500"/>
              </a:spcBef>
              <a:spcAft>
                <a:spcPts val="0"/>
              </a:spcAft>
              <a:buClr>
                <a:schemeClr val="dk1"/>
              </a:buClr>
              <a:buSzPts val="1100"/>
              <a:buNone/>
            </a:pPr>
            <a:r>
              <a:t/>
            </a:r>
            <a:endParaRPr sz="1400" u="sng">
              <a:solidFill>
                <a:srgbClr val="3A585F"/>
              </a:solidFill>
              <a:highlight>
                <a:srgbClr val="F2F2F2"/>
              </a:highlight>
              <a:latin typeface="Verdana"/>
              <a:ea typeface="Verdana"/>
              <a:cs typeface="Verdana"/>
              <a:sym typeface="Verdana"/>
              <a:hlinkClick r:id="rId9"/>
            </a:endParaRPr>
          </a:p>
          <a:p>
            <a:pPr indent="0" lvl="0" marL="0" rtl="0" algn="l">
              <a:lnSpc>
                <a:spcPct val="115000"/>
              </a:lnSpc>
              <a:spcBef>
                <a:spcPts val="0"/>
              </a:spcBef>
              <a:spcAft>
                <a:spcPts val="0"/>
              </a:spcAft>
              <a:buClr>
                <a:schemeClr val="dk1"/>
              </a:buClr>
              <a:buSzPts val="1100"/>
              <a:buNone/>
            </a:pPr>
            <a:r>
              <a:t/>
            </a:r>
            <a:endParaRPr sz="1200">
              <a:solidFill>
                <a:srgbClr val="3A585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1200">
              <a:solidFill>
                <a:srgbClr val="3A585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1200">
              <a:solidFill>
                <a:srgbClr val="3A585F"/>
              </a:solidFill>
              <a:latin typeface="Roboto"/>
              <a:ea typeface="Roboto"/>
              <a:cs typeface="Roboto"/>
              <a:sym typeface="Roboto"/>
            </a:endParaRPr>
          </a:p>
          <a:p>
            <a:pPr indent="0" lvl="0" marL="0" rtl="0" algn="ctr">
              <a:spcBef>
                <a:spcPts val="0"/>
              </a:spcBef>
              <a:spcAft>
                <a:spcPts val="0"/>
              </a:spcAft>
              <a:buClr>
                <a:srgbClr val="888888"/>
              </a:buClr>
              <a:buSzPts val="2400"/>
              <a:buNone/>
            </a:pPr>
            <a:r>
              <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Tray</a:t>
            </a:r>
            <a:endParaRPr/>
          </a:p>
        </p:txBody>
      </p:sp>
      <p:sp>
        <p:nvSpPr>
          <p:cNvPr id="600" name="Google Shape;600;p69"/>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System tray is a menu outside of your application window. On MacOS and Ubuntu, it is located on the top right corner of your screen. On Windows it is on the bottom right corner. We can create menus for our application in system trays using Electron.</a:t>
            </a:r>
            <a:endParaRPr/>
          </a:p>
          <a:p>
            <a:pPr indent="0" lvl="0" marL="0" rtl="0" algn="ctr">
              <a:spcBef>
                <a:spcPts val="480"/>
              </a:spcBef>
              <a:spcAft>
                <a:spcPts val="0"/>
              </a:spcAft>
              <a:buClr>
                <a:srgbClr val="888888"/>
              </a:buClr>
              <a:buSzPts val="2400"/>
              <a:buNone/>
            </a:pPr>
            <a:r>
              <a:rPr lang="en-US" sz="2400"/>
              <a:t>Create a new </a:t>
            </a:r>
            <a:r>
              <a:rPr b="1" lang="en-US" sz="2400"/>
              <a:t>main.js</a:t>
            </a:r>
            <a:r>
              <a:rPr lang="en-US" sz="2400"/>
              <a:t> file and add the following code to it. Have a png file ready to use for the system tray icon.</a:t>
            </a:r>
            <a:endParaRPr/>
          </a:p>
          <a:p>
            <a:pPr indent="0" lvl="0" marL="0" rtl="0" algn="ctr">
              <a:spcBef>
                <a:spcPts val="480"/>
              </a:spcBef>
              <a:spcAft>
                <a:spcPts val="0"/>
              </a:spcAft>
              <a:buClr>
                <a:srgbClr val="888888"/>
              </a:buClr>
              <a:buSzPts val="2400"/>
              <a:buNone/>
            </a:pPr>
            <a:r>
              <a:t/>
            </a:r>
            <a:endParaRPr sz="2400"/>
          </a:p>
        </p:txBody>
      </p:sp>
      <p:sp>
        <p:nvSpPr>
          <p:cNvPr id="601" name="Google Shape;601;p69"/>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2" name="Google Shape;602;p69"/>
          <p:cNvPicPr preferRelativeResize="0"/>
          <p:nvPr/>
        </p:nvPicPr>
        <p:blipFill rotWithShape="1">
          <a:blip r:embed="rId3">
            <a:alphaModFix/>
          </a:blip>
          <a:srcRect b="0" l="0" r="0" t="0"/>
          <a:stretch/>
        </p:blipFill>
        <p:spPr>
          <a:xfrm>
            <a:off x="464126" y="3810000"/>
            <a:ext cx="5708074" cy="25717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70"/>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Tray</a:t>
            </a:r>
            <a:endParaRPr/>
          </a:p>
        </p:txBody>
      </p:sp>
      <p:sp>
        <p:nvSpPr>
          <p:cNvPr id="608" name="Google Shape;608;p70"/>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After having set up a basic browser window, we will create a new </a:t>
            </a:r>
            <a:r>
              <a:rPr b="1" lang="en-US" sz="2400"/>
              <a:t>index.html</a:t>
            </a:r>
            <a:r>
              <a:rPr lang="en-US" sz="2400"/>
              <a:t>file with the following content −</a:t>
            </a:r>
            <a:endParaRPr/>
          </a:p>
        </p:txBody>
      </p:sp>
      <p:sp>
        <p:nvSpPr>
          <p:cNvPr id="609" name="Google Shape;609;p70"/>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10" name="Google Shape;610;p70"/>
          <p:cNvPicPr preferRelativeResize="0"/>
          <p:nvPr/>
        </p:nvPicPr>
        <p:blipFill rotWithShape="1">
          <a:blip r:embed="rId3">
            <a:alphaModFix/>
          </a:blip>
          <a:srcRect b="0" l="0" r="0" t="0"/>
          <a:stretch/>
        </p:blipFill>
        <p:spPr>
          <a:xfrm>
            <a:off x="609600" y="2209800"/>
            <a:ext cx="6866225" cy="3238500"/>
          </a:xfrm>
          <a:prstGeom prst="rect">
            <a:avLst/>
          </a:prstGeom>
          <a:noFill/>
          <a:ln>
            <a:noFill/>
          </a:ln>
        </p:spPr>
      </p:pic>
      <p:sp>
        <p:nvSpPr>
          <p:cNvPr id="611" name="Google Shape;611;p70"/>
          <p:cNvSpPr/>
          <p:nvPr/>
        </p:nvSpPr>
        <p:spPr>
          <a:xfrm>
            <a:off x="464126" y="5380672"/>
            <a:ext cx="837507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created the tray using the Tray submodule. We then created a menu using a template and further attached the menu to our tray object.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 the application using the following command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71"/>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Electron-System Tray</a:t>
            </a:r>
            <a:endParaRPr/>
          </a:p>
        </p:txBody>
      </p:sp>
      <p:sp>
        <p:nvSpPr>
          <p:cNvPr id="617" name="Google Shape;617;p71"/>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18" name="Google Shape;618;p71"/>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19" name="Google Shape;619;p71"/>
          <p:cNvPicPr preferRelativeResize="0"/>
          <p:nvPr/>
        </p:nvPicPr>
        <p:blipFill rotWithShape="1">
          <a:blip r:embed="rId3">
            <a:alphaModFix/>
          </a:blip>
          <a:srcRect b="0" l="0" r="0" t="0"/>
          <a:stretch/>
        </p:blipFill>
        <p:spPr>
          <a:xfrm>
            <a:off x="609600" y="1524000"/>
            <a:ext cx="3124200" cy="581025"/>
          </a:xfrm>
          <a:prstGeom prst="rect">
            <a:avLst/>
          </a:prstGeom>
          <a:noFill/>
          <a:ln>
            <a:noFill/>
          </a:ln>
        </p:spPr>
      </p:pic>
      <p:sp>
        <p:nvSpPr>
          <p:cNvPr id="620" name="Google Shape;620;p71"/>
          <p:cNvSpPr/>
          <p:nvPr/>
        </p:nvSpPr>
        <p:spPr>
          <a:xfrm>
            <a:off x="114298" y="2228671"/>
            <a:ext cx="872490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run the above command, check your system tray for the icon you used. I used a smiley face for my application. The above command will generate the following output −</a:t>
            </a:r>
            <a:endParaRPr/>
          </a:p>
        </p:txBody>
      </p:sp>
      <p:pic>
        <p:nvPicPr>
          <p:cNvPr id="621" name="Google Shape;621;p71"/>
          <p:cNvPicPr preferRelativeResize="0"/>
          <p:nvPr/>
        </p:nvPicPr>
        <p:blipFill rotWithShape="1">
          <a:blip r:embed="rId4">
            <a:alphaModFix/>
          </a:blip>
          <a:srcRect b="0" l="0" r="0" t="0"/>
          <a:stretch/>
        </p:blipFill>
        <p:spPr>
          <a:xfrm>
            <a:off x="609600" y="2902710"/>
            <a:ext cx="6858000" cy="22026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609600" y="84425"/>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Create Electron project</a:t>
            </a:r>
            <a:endParaRPr/>
          </a:p>
        </p:txBody>
      </p:sp>
      <p:sp>
        <p:nvSpPr>
          <p:cNvPr id="165" name="Google Shape;165;p18"/>
          <p:cNvSpPr txBox="1"/>
          <p:nvPr>
            <p:ph idx="1" type="subTitle"/>
          </p:nvPr>
        </p:nvSpPr>
        <p:spPr>
          <a:xfrm>
            <a:off x="478100" y="922625"/>
            <a:ext cx="8305800" cy="582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444"/>
              </a:spcBef>
              <a:spcAft>
                <a:spcPts val="0"/>
              </a:spcAft>
              <a:buClr>
                <a:srgbClr val="888888"/>
              </a:buClr>
              <a:buSzPts val="2220"/>
              <a:buNone/>
            </a:pPr>
            <a:r>
              <a:rPr lang="en-US" sz="2220"/>
              <a:t>Create a folder, and goto that folder from command line</a:t>
            </a:r>
            <a:endParaRPr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Use below command</a:t>
            </a:r>
            <a:endParaRPr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b="1" lang="en-US" sz="2220"/>
              <a:t>npm init</a:t>
            </a:r>
            <a:endParaRPr b="1"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It asks for various details like author name, license type, etc.. as shown in next slide. Enter the details appropriately</a:t>
            </a:r>
            <a:endParaRPr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Now observe that a file name package.json gets created with the details you have provided, above</a:t>
            </a:r>
            <a:endParaRPr sz="222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72"/>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Electron-Notifications</a:t>
            </a:r>
            <a:endParaRPr/>
          </a:p>
        </p:txBody>
      </p:sp>
      <p:sp>
        <p:nvSpPr>
          <p:cNvPr id="627" name="Google Shape;627;p72"/>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28" name="Google Shape;628;p72"/>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72"/>
          <p:cNvSpPr/>
          <p:nvPr/>
        </p:nvSpPr>
        <p:spPr>
          <a:xfrm>
            <a:off x="228600" y="1447800"/>
            <a:ext cx="8763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Electron provides native notifications API only for MacOS. So we are not going to use that, instead we'll be using a npm module called </a:t>
            </a:r>
            <a:r>
              <a:rPr i="1" lang="en-US" sz="1800">
                <a:latin typeface="Calibri"/>
                <a:ea typeface="Calibri"/>
                <a:cs typeface="Calibri"/>
                <a:sym typeface="Calibri"/>
              </a:rPr>
              <a:t>node-notifier</a:t>
            </a:r>
            <a:r>
              <a:rPr lang="en-US" sz="1800">
                <a:latin typeface="Calibri"/>
                <a:ea typeface="Calibri"/>
                <a:cs typeface="Calibri"/>
                <a:sym typeface="Calibri"/>
              </a:rPr>
              <a:t>. It allows us to notify users on Windows, MacOS and Linux.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Install the node-notifier module in your app folder using the following command in that folder −</a:t>
            </a:r>
            <a:endParaRPr/>
          </a:p>
        </p:txBody>
      </p:sp>
      <p:pic>
        <p:nvPicPr>
          <p:cNvPr id="630" name="Google Shape;630;p72"/>
          <p:cNvPicPr preferRelativeResize="0"/>
          <p:nvPr/>
        </p:nvPicPr>
        <p:blipFill rotWithShape="1">
          <a:blip r:embed="rId3">
            <a:alphaModFix/>
          </a:blip>
          <a:srcRect b="0" l="0" r="0" t="0"/>
          <a:stretch/>
        </p:blipFill>
        <p:spPr>
          <a:xfrm>
            <a:off x="277090" y="2925128"/>
            <a:ext cx="3761509" cy="656272"/>
          </a:xfrm>
          <a:prstGeom prst="rect">
            <a:avLst/>
          </a:prstGeom>
          <a:noFill/>
          <a:ln>
            <a:noFill/>
          </a:ln>
        </p:spPr>
      </p:pic>
      <p:sp>
        <p:nvSpPr>
          <p:cNvPr id="631" name="Google Shape;631;p72"/>
          <p:cNvSpPr/>
          <p:nvPr/>
        </p:nvSpPr>
        <p:spPr>
          <a:xfrm>
            <a:off x="450270" y="3757136"/>
            <a:ext cx="838893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 us now create an app that has a button which will generate a notification every time we click on this button.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Create a new </a:t>
            </a:r>
            <a:r>
              <a:rPr b="1" lang="en-US" sz="1800">
                <a:solidFill>
                  <a:schemeClr val="dk1"/>
                </a:solidFill>
                <a:latin typeface="Calibri"/>
                <a:ea typeface="Calibri"/>
                <a:cs typeface="Calibri"/>
                <a:sym typeface="Calibri"/>
              </a:rPr>
              <a:t>main.js</a:t>
            </a:r>
            <a:r>
              <a:rPr lang="en-US" sz="1800">
                <a:solidFill>
                  <a:schemeClr val="dk1"/>
                </a:solidFill>
                <a:latin typeface="Calibri"/>
                <a:ea typeface="Calibri"/>
                <a:cs typeface="Calibri"/>
                <a:sym typeface="Calibri"/>
              </a:rPr>
              <a:t> file and enter the following code in it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3"/>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Electron-Notifications</a:t>
            </a:r>
            <a:endParaRPr/>
          </a:p>
        </p:txBody>
      </p:sp>
      <p:sp>
        <p:nvSpPr>
          <p:cNvPr id="637" name="Google Shape;637;p73"/>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38" name="Google Shape;638;p73"/>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9" name="Google Shape;639;p73"/>
          <p:cNvPicPr preferRelativeResize="0"/>
          <p:nvPr/>
        </p:nvPicPr>
        <p:blipFill rotWithShape="1">
          <a:blip r:embed="rId3">
            <a:alphaModFix/>
          </a:blip>
          <a:srcRect b="0" l="0" r="0" t="0"/>
          <a:stretch/>
        </p:blipFill>
        <p:spPr>
          <a:xfrm>
            <a:off x="533400" y="2116238"/>
            <a:ext cx="5223166" cy="2562225"/>
          </a:xfrm>
          <a:prstGeom prst="rect">
            <a:avLst/>
          </a:prstGeom>
          <a:noFill/>
          <a:ln>
            <a:noFill/>
          </a:ln>
        </p:spPr>
      </p:pic>
      <p:sp>
        <p:nvSpPr>
          <p:cNvPr id="640" name="Google Shape;640;p73"/>
          <p:cNvSpPr/>
          <p:nvPr/>
        </p:nvSpPr>
        <p:spPr>
          <a:xfrm>
            <a:off x="100444" y="3999497"/>
            <a:ext cx="904355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Let us now create our webpage and script that will trigger the notification. Create a new </a:t>
            </a:r>
            <a:r>
              <a:rPr b="1" lang="en-US" sz="1800">
                <a:solidFill>
                  <a:schemeClr val="dk1"/>
                </a:solidFill>
                <a:latin typeface="Calibri"/>
                <a:ea typeface="Calibri"/>
                <a:cs typeface="Calibri"/>
                <a:sym typeface="Calibri"/>
              </a:rPr>
              <a:t>index.html</a:t>
            </a:r>
            <a:r>
              <a:rPr lang="en-US" sz="1800">
                <a:solidFill>
                  <a:schemeClr val="dk1"/>
                </a:solidFill>
                <a:latin typeface="Calibri"/>
                <a:ea typeface="Calibri"/>
                <a:cs typeface="Calibri"/>
                <a:sym typeface="Calibri"/>
              </a:rPr>
              <a:t> file with the following code −</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74"/>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Electron-Notifications</a:t>
            </a:r>
            <a:endParaRPr/>
          </a:p>
        </p:txBody>
      </p:sp>
      <p:sp>
        <p:nvSpPr>
          <p:cNvPr id="646" name="Google Shape;646;p7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47" name="Google Shape;647;p74"/>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8" name="Google Shape;648;p74"/>
          <p:cNvPicPr preferRelativeResize="0"/>
          <p:nvPr/>
        </p:nvPicPr>
        <p:blipFill rotWithShape="1">
          <a:blip r:embed="rId3">
            <a:alphaModFix/>
          </a:blip>
          <a:srcRect b="0" l="0" r="0" t="0"/>
          <a:stretch/>
        </p:blipFill>
        <p:spPr>
          <a:xfrm>
            <a:off x="304800" y="1371600"/>
            <a:ext cx="5724525" cy="3619500"/>
          </a:xfrm>
          <a:prstGeom prst="rect">
            <a:avLst/>
          </a:prstGeom>
          <a:noFill/>
          <a:ln>
            <a:noFill/>
          </a:ln>
        </p:spPr>
      </p:pic>
      <p:sp>
        <p:nvSpPr>
          <p:cNvPr id="649" name="Google Shape;649;p74"/>
          <p:cNvSpPr/>
          <p:nvPr/>
        </p:nvSpPr>
        <p:spPr>
          <a:xfrm>
            <a:off x="304800" y="4996393"/>
            <a:ext cx="853439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t>
            </a:r>
            <a:r>
              <a:rPr b="1" lang="en-US" sz="1800">
                <a:solidFill>
                  <a:schemeClr val="dk1"/>
                </a:solidFill>
                <a:latin typeface="Calibri"/>
                <a:ea typeface="Calibri"/>
                <a:cs typeface="Calibri"/>
                <a:sym typeface="Calibri"/>
              </a:rPr>
              <a:t>notify</a:t>
            </a:r>
            <a:r>
              <a:rPr lang="en-US" sz="1800">
                <a:solidFill>
                  <a:schemeClr val="dk1"/>
                </a:solidFill>
                <a:latin typeface="Calibri"/>
                <a:ea typeface="Calibri"/>
                <a:cs typeface="Calibri"/>
                <a:sym typeface="Calibri"/>
              </a:rPr>
              <a:t> method allows us to pass it an </a:t>
            </a:r>
            <a:r>
              <a:rPr b="1" lang="en-US" sz="1800">
                <a:solidFill>
                  <a:schemeClr val="dk1"/>
                </a:solidFill>
                <a:latin typeface="Calibri"/>
                <a:ea typeface="Calibri"/>
                <a:cs typeface="Calibri"/>
                <a:sym typeface="Calibri"/>
              </a:rPr>
              <a:t>objectwith</a:t>
            </a:r>
            <a:r>
              <a:rPr lang="en-US" sz="1800">
                <a:solidFill>
                  <a:schemeClr val="dk1"/>
                </a:solidFill>
                <a:latin typeface="Calibri"/>
                <a:ea typeface="Calibri"/>
                <a:cs typeface="Calibri"/>
                <a:sym typeface="Calibri"/>
              </a:rPr>
              <a:t> information like the title, message, thumbnail, etc. which help us customize the notification. We can also set some event listeners on the notification.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run the app using the following command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75"/>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Electron-Notifications</a:t>
            </a:r>
            <a:endParaRPr/>
          </a:p>
        </p:txBody>
      </p:sp>
      <p:sp>
        <p:nvSpPr>
          <p:cNvPr id="655" name="Google Shape;655;p7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56" name="Google Shape;656;p75"/>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57" name="Google Shape;657;p75"/>
          <p:cNvPicPr preferRelativeResize="0"/>
          <p:nvPr/>
        </p:nvPicPr>
        <p:blipFill rotWithShape="1">
          <a:blip r:embed="rId3">
            <a:alphaModFix/>
          </a:blip>
          <a:srcRect b="0" l="0" r="0" t="0"/>
          <a:stretch/>
        </p:blipFill>
        <p:spPr>
          <a:xfrm>
            <a:off x="429490" y="1600200"/>
            <a:ext cx="2237510" cy="457200"/>
          </a:xfrm>
          <a:prstGeom prst="rect">
            <a:avLst/>
          </a:prstGeom>
          <a:noFill/>
          <a:ln>
            <a:noFill/>
          </a:ln>
        </p:spPr>
      </p:pic>
      <p:sp>
        <p:nvSpPr>
          <p:cNvPr id="658" name="Google Shape;658;p75"/>
          <p:cNvSpPr/>
          <p:nvPr/>
        </p:nvSpPr>
        <p:spPr>
          <a:xfrm>
            <a:off x="79662" y="2057400"/>
            <a:ext cx="89119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click on the button that we created, you will see a native notification from your operating system as shown in the following screenshot −</a:t>
            </a:r>
            <a:endParaRPr sz="1800">
              <a:solidFill>
                <a:schemeClr val="dk1"/>
              </a:solidFill>
              <a:latin typeface="Calibri"/>
              <a:ea typeface="Calibri"/>
              <a:cs typeface="Calibri"/>
              <a:sym typeface="Calibri"/>
            </a:endParaRPr>
          </a:p>
        </p:txBody>
      </p:sp>
      <p:pic>
        <p:nvPicPr>
          <p:cNvPr id="659" name="Google Shape;659;p75"/>
          <p:cNvPicPr preferRelativeResize="0"/>
          <p:nvPr/>
        </p:nvPicPr>
        <p:blipFill rotWithShape="1">
          <a:blip r:embed="rId4">
            <a:alphaModFix/>
          </a:blip>
          <a:srcRect b="0" l="0" r="0" t="0"/>
          <a:stretch/>
        </p:blipFill>
        <p:spPr>
          <a:xfrm>
            <a:off x="304801" y="2724513"/>
            <a:ext cx="5638799" cy="1647825"/>
          </a:xfrm>
          <a:prstGeom prst="rect">
            <a:avLst/>
          </a:prstGeom>
          <a:noFill/>
          <a:ln>
            <a:noFill/>
          </a:ln>
        </p:spPr>
      </p:pic>
      <p:sp>
        <p:nvSpPr>
          <p:cNvPr id="660" name="Google Shape;660;p75"/>
          <p:cNvSpPr/>
          <p:nvPr/>
        </p:nvSpPr>
        <p:spPr>
          <a:xfrm>
            <a:off x="79662" y="4627061"/>
            <a:ext cx="875953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have also handled the events wherein, the user clicks the notification or the notification times out. These methods help us make the app more interactive if its running in the background.</a:t>
            </a:r>
            <a:endParaRPr sz="18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76"/>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Electron-WebView</a:t>
            </a:r>
            <a:endParaRPr/>
          </a:p>
        </p:txBody>
      </p:sp>
      <p:sp>
        <p:nvSpPr>
          <p:cNvPr id="666" name="Google Shape;666;p76"/>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The webview tag is used to embed the 'guest' content like web pages in your Electron app. This content is contained within the webview container. </a:t>
            </a:r>
            <a:endParaRPr/>
          </a:p>
          <a:p>
            <a:pPr indent="0" lvl="0" marL="0" rtl="0" algn="l">
              <a:spcBef>
                <a:spcPts val="480"/>
              </a:spcBef>
              <a:spcAft>
                <a:spcPts val="0"/>
              </a:spcAft>
              <a:buClr>
                <a:srgbClr val="888888"/>
              </a:buClr>
              <a:buSzPts val="2400"/>
              <a:buNone/>
            </a:pPr>
            <a:r>
              <a:rPr lang="en-US" sz="2400"/>
              <a:t>The webview runs in a separate process than your app. To ensure security from malicious content, the webview doesn't have same permissions as your web page. This keeps your app safe from the embedded content. All interactions between your app and the embedded page will be asynchronous.</a:t>
            </a:r>
            <a:endParaRPr/>
          </a:p>
          <a:p>
            <a:pPr indent="0" lvl="0" marL="0" rtl="0" algn="l">
              <a:spcBef>
                <a:spcPts val="480"/>
              </a:spcBef>
              <a:spcAft>
                <a:spcPts val="0"/>
              </a:spcAft>
              <a:buClr>
                <a:srgbClr val="888888"/>
              </a:buClr>
              <a:buSzPts val="2400"/>
              <a:buNone/>
            </a:pPr>
            <a:r>
              <a:rPr lang="en-US" sz="2400"/>
              <a:t>Let us consider an example to understand the embedding of an external webpage in our Electron app. We will embed an website in our app on the right side. Create a new </a:t>
            </a:r>
            <a:r>
              <a:rPr b="1" lang="en-US" sz="2400"/>
              <a:t>main.js</a:t>
            </a:r>
            <a:r>
              <a:rPr lang="en-US" sz="2400"/>
              <a:t> file with the following content −</a:t>
            </a:r>
            <a:endParaRPr/>
          </a:p>
          <a:p>
            <a:pPr indent="0" lvl="0" marL="0" rtl="0" algn="l">
              <a:spcBef>
                <a:spcPts val="480"/>
              </a:spcBef>
              <a:spcAft>
                <a:spcPts val="0"/>
              </a:spcAft>
              <a:buClr>
                <a:srgbClr val="888888"/>
              </a:buClr>
              <a:buSzPts val="2400"/>
              <a:buNone/>
            </a:pPr>
            <a:r>
              <a:t/>
            </a:r>
            <a:endParaRPr sz="2400"/>
          </a:p>
        </p:txBody>
      </p:sp>
      <p:sp>
        <p:nvSpPr>
          <p:cNvPr id="667" name="Google Shape;667;p76"/>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7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Electron-WebView</a:t>
            </a:r>
            <a:endParaRPr/>
          </a:p>
        </p:txBody>
      </p:sp>
      <p:sp>
        <p:nvSpPr>
          <p:cNvPr id="673" name="Google Shape;673;p7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74" name="Google Shape;674;p77"/>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5" name="Google Shape;675;p77"/>
          <p:cNvPicPr preferRelativeResize="0"/>
          <p:nvPr/>
        </p:nvPicPr>
        <p:blipFill rotWithShape="1">
          <a:blip r:embed="rId3">
            <a:alphaModFix/>
          </a:blip>
          <a:srcRect b="0" l="0" r="0" t="0"/>
          <a:stretch/>
        </p:blipFill>
        <p:spPr>
          <a:xfrm>
            <a:off x="228600" y="1371600"/>
            <a:ext cx="4953000" cy="3124200"/>
          </a:xfrm>
          <a:prstGeom prst="rect">
            <a:avLst/>
          </a:prstGeom>
          <a:noFill/>
          <a:ln>
            <a:noFill/>
          </a:ln>
        </p:spPr>
      </p:pic>
      <p:sp>
        <p:nvSpPr>
          <p:cNvPr id="676" name="Google Shape;676;p77"/>
          <p:cNvSpPr/>
          <p:nvPr/>
        </p:nvSpPr>
        <p:spPr>
          <a:xfrm>
            <a:off x="263236" y="4841796"/>
            <a:ext cx="857596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that we have set up our main process, let us create the HTML file that will embed the tutorialspoint website. Create a file called index.html with the following content −</a:t>
            </a:r>
            <a:endParaRPr sz="1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7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Electron-WebView</a:t>
            </a:r>
            <a:endParaRPr/>
          </a:p>
        </p:txBody>
      </p:sp>
      <p:sp>
        <p:nvSpPr>
          <p:cNvPr id="683" name="Google Shape;683;p78"/>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84" name="Google Shape;684;p78"/>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85" name="Google Shape;685;p78"/>
          <p:cNvPicPr preferRelativeResize="0"/>
          <p:nvPr/>
        </p:nvPicPr>
        <p:blipFill rotWithShape="1">
          <a:blip r:embed="rId3">
            <a:alphaModFix/>
          </a:blip>
          <a:srcRect b="0" l="0" r="0" t="0"/>
          <a:stretch/>
        </p:blipFill>
        <p:spPr>
          <a:xfrm>
            <a:off x="76200" y="1524000"/>
            <a:ext cx="7134225" cy="4800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7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Electron-WebView</a:t>
            </a:r>
            <a:endParaRPr/>
          </a:p>
        </p:txBody>
      </p:sp>
      <p:sp>
        <p:nvSpPr>
          <p:cNvPr id="692" name="Google Shape;692;p79"/>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693" name="Google Shape;693;p79"/>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79"/>
          <p:cNvSpPr/>
          <p:nvPr/>
        </p:nvSpPr>
        <p:spPr>
          <a:xfrm>
            <a:off x="330928" y="1464025"/>
            <a:ext cx="43207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the app using the following command −</a:t>
            </a:r>
            <a:endParaRPr sz="1800">
              <a:solidFill>
                <a:schemeClr val="dk1"/>
              </a:solidFill>
              <a:latin typeface="Calibri"/>
              <a:ea typeface="Calibri"/>
              <a:cs typeface="Calibri"/>
              <a:sym typeface="Calibri"/>
            </a:endParaRPr>
          </a:p>
        </p:txBody>
      </p:sp>
      <p:pic>
        <p:nvPicPr>
          <p:cNvPr id="695" name="Google Shape;695;p79"/>
          <p:cNvPicPr preferRelativeResize="0"/>
          <p:nvPr/>
        </p:nvPicPr>
        <p:blipFill rotWithShape="1">
          <a:blip r:embed="rId3">
            <a:alphaModFix/>
          </a:blip>
          <a:srcRect b="0" l="0" r="0" t="0"/>
          <a:stretch/>
        </p:blipFill>
        <p:spPr>
          <a:xfrm>
            <a:off x="491835" y="1981200"/>
            <a:ext cx="2479965" cy="533400"/>
          </a:xfrm>
          <a:prstGeom prst="rect">
            <a:avLst/>
          </a:prstGeom>
          <a:noFill/>
          <a:ln>
            <a:noFill/>
          </a:ln>
        </p:spPr>
      </p:pic>
      <p:sp>
        <p:nvSpPr>
          <p:cNvPr id="696" name="Google Shape;696;p79"/>
          <p:cNvSpPr/>
          <p:nvPr/>
        </p:nvSpPr>
        <p:spPr>
          <a:xfrm>
            <a:off x="205294" y="2590800"/>
            <a:ext cx="863390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above command will generate the following output −</a:t>
            </a:r>
            <a:endParaRPr sz="1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80"/>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Electron-WebView</a:t>
            </a:r>
            <a:endParaRPr/>
          </a:p>
        </p:txBody>
      </p:sp>
      <p:sp>
        <p:nvSpPr>
          <p:cNvPr id="703" name="Google Shape;703;p80"/>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The webview tag can be used for other resources as well. The webview element has a list of events that it emits listed on the official docs. You can use these events to improve the functionality depending on the things that take place in the webview.</a:t>
            </a:r>
            <a:endParaRPr/>
          </a:p>
          <a:p>
            <a:pPr indent="0" lvl="0" marL="0" rtl="0" algn="l">
              <a:spcBef>
                <a:spcPts val="480"/>
              </a:spcBef>
              <a:spcAft>
                <a:spcPts val="0"/>
              </a:spcAft>
              <a:buClr>
                <a:srgbClr val="888888"/>
              </a:buClr>
              <a:buSzPts val="2400"/>
              <a:buNone/>
            </a:pPr>
            <a:r>
              <a:rPr lang="en-US" sz="2400"/>
              <a:t>Whenever you are embedding scripts or other resources from the Internet, it is advisable to use webview. This is recommended as it comes with great security benefits and does not hinder normal behaviour.</a:t>
            </a:r>
            <a:endParaRPr/>
          </a:p>
          <a:p>
            <a:pPr indent="0" lvl="0" marL="0" rtl="0" algn="l">
              <a:spcBef>
                <a:spcPts val="480"/>
              </a:spcBef>
              <a:spcAft>
                <a:spcPts val="0"/>
              </a:spcAft>
              <a:buClr>
                <a:srgbClr val="888888"/>
              </a:buClr>
              <a:buSzPts val="2400"/>
              <a:buNone/>
            </a:pPr>
            <a:r>
              <a:t/>
            </a:r>
            <a:endParaRPr sz="2400"/>
          </a:p>
        </p:txBody>
      </p:sp>
      <p:sp>
        <p:nvSpPr>
          <p:cNvPr id="704" name="Google Shape;704;p80"/>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81"/>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 Electron-Audio And Video Capturing</a:t>
            </a:r>
            <a:endParaRPr sz="3959"/>
          </a:p>
        </p:txBody>
      </p:sp>
      <p:sp>
        <p:nvSpPr>
          <p:cNvPr id="711" name="Google Shape;711;p81"/>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Now that we have set up our main process, let us create the HTML file that will be capturing this content. Create a file called </a:t>
            </a:r>
            <a:r>
              <a:rPr b="1" lang="en-US" sz="2400"/>
              <a:t>index.html</a:t>
            </a:r>
            <a:r>
              <a:rPr lang="en-US" sz="2400"/>
              <a:t> with the following content −</a:t>
            </a:r>
            <a:endParaRPr sz="2400"/>
          </a:p>
        </p:txBody>
      </p:sp>
      <p:sp>
        <p:nvSpPr>
          <p:cNvPr id="712" name="Google Shape;712;p81"/>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13" name="Google Shape;713;p81"/>
          <p:cNvPicPr preferRelativeResize="0"/>
          <p:nvPr/>
        </p:nvPicPr>
        <p:blipFill rotWithShape="1">
          <a:blip r:embed="rId3">
            <a:alphaModFix/>
          </a:blip>
          <a:srcRect b="0" l="0" r="0" t="0"/>
          <a:stretch/>
        </p:blipFill>
        <p:spPr>
          <a:xfrm>
            <a:off x="464126" y="2638424"/>
            <a:ext cx="6089074" cy="391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a:t>
            </a:r>
            <a:r>
              <a:rPr lang="en-US" sz="4000"/>
              <a:t>Installation</a:t>
            </a:r>
            <a:endParaRPr/>
          </a:p>
        </p:txBody>
      </p:sp>
      <p:sp>
        <p:nvSpPr>
          <p:cNvPr id="171" name="Google Shape;171;p19"/>
          <p:cNvSpPr txBox="1"/>
          <p:nvPr>
            <p:ph idx="1" type="subTitle"/>
          </p:nvPr>
        </p:nvSpPr>
        <p:spPr>
          <a:xfrm>
            <a:off x="300300" y="1216025"/>
            <a:ext cx="8391000" cy="516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It will ask you for the following information −</a:t>
            </a:r>
            <a:endParaRPr/>
          </a:p>
        </p:txBody>
      </p:sp>
      <p:pic>
        <p:nvPicPr>
          <p:cNvPr id="172" name="Google Shape;172;p19"/>
          <p:cNvPicPr preferRelativeResize="0"/>
          <p:nvPr/>
        </p:nvPicPr>
        <p:blipFill>
          <a:blip r:embed="rId3">
            <a:alphaModFix/>
          </a:blip>
          <a:stretch>
            <a:fillRect/>
          </a:stretch>
        </p:blipFill>
        <p:spPr>
          <a:xfrm>
            <a:off x="376825" y="2001263"/>
            <a:ext cx="5486400" cy="4048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82"/>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 Electron-Audio And Video Capturing</a:t>
            </a:r>
            <a:endParaRPr sz="3959"/>
          </a:p>
        </p:txBody>
      </p:sp>
      <p:sp>
        <p:nvSpPr>
          <p:cNvPr id="720" name="Google Shape;720;p82"/>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The above program will generate following output</a:t>
            </a:r>
            <a:endParaRPr sz="2400"/>
          </a:p>
        </p:txBody>
      </p:sp>
      <p:sp>
        <p:nvSpPr>
          <p:cNvPr id="721" name="Google Shape;721;p82"/>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2" name="Google Shape;722;p82"/>
          <p:cNvPicPr preferRelativeResize="0"/>
          <p:nvPr/>
        </p:nvPicPr>
        <p:blipFill rotWithShape="1">
          <a:blip r:embed="rId3">
            <a:alphaModFix/>
          </a:blip>
          <a:srcRect b="0" l="0" r="0" t="0"/>
          <a:stretch/>
        </p:blipFill>
        <p:spPr>
          <a:xfrm>
            <a:off x="450270" y="1905000"/>
            <a:ext cx="6026729" cy="4419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83"/>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 Electron-Audio And Video Capturing</a:t>
            </a:r>
            <a:endParaRPr sz="3959"/>
          </a:p>
        </p:txBody>
      </p:sp>
      <p:sp>
        <p:nvSpPr>
          <p:cNvPr id="729" name="Google Shape;729;p83"/>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You now have the stream from both your webcam and your microphone. You can send this stream over the network or save this in a format you like.</a:t>
            </a:r>
            <a:endParaRPr/>
          </a:p>
          <a:p>
            <a:pPr indent="0" lvl="0" marL="0" rtl="0" algn="l">
              <a:spcBef>
                <a:spcPts val="480"/>
              </a:spcBef>
              <a:spcAft>
                <a:spcPts val="0"/>
              </a:spcAft>
              <a:buClr>
                <a:srgbClr val="888888"/>
              </a:buClr>
              <a:buSzPts val="2400"/>
              <a:buNone/>
            </a:pPr>
            <a:r>
              <a:rPr lang="en-US" sz="2400"/>
              <a:t>Have a look at the </a:t>
            </a:r>
            <a:r>
              <a:rPr lang="en-US" sz="2400" u="sng">
                <a:solidFill>
                  <a:schemeClr val="hlink"/>
                </a:solidFill>
                <a:hlinkClick r:id="rId3"/>
              </a:rPr>
              <a:t>MDN Documentation</a:t>
            </a:r>
            <a:r>
              <a:rPr lang="en-US" sz="2400"/>
              <a:t> for capturing images to get the images from your webcam and store them. This was done using the HTML5 </a:t>
            </a:r>
            <a:r>
              <a:rPr i="1" lang="en-US" sz="2400"/>
              <a:t>getUserMedia</a:t>
            </a:r>
            <a:r>
              <a:rPr lang="en-US" sz="2400"/>
              <a:t> API. You can also capture the user desktop using the </a:t>
            </a:r>
            <a:r>
              <a:rPr i="1" lang="en-US" sz="2400"/>
              <a:t>desktopCapturer</a:t>
            </a:r>
            <a:r>
              <a:rPr lang="en-US" sz="2400"/>
              <a:t> module that comes with Electron. Let us now see an example of how to get the screen stream.</a:t>
            </a:r>
            <a:endParaRPr/>
          </a:p>
          <a:p>
            <a:pPr indent="0" lvl="0" marL="0" rtl="0" algn="l">
              <a:spcBef>
                <a:spcPts val="480"/>
              </a:spcBef>
              <a:spcAft>
                <a:spcPts val="0"/>
              </a:spcAft>
              <a:buClr>
                <a:srgbClr val="888888"/>
              </a:buClr>
              <a:buSzPts val="2400"/>
              <a:buNone/>
            </a:pPr>
            <a:r>
              <a:rPr lang="en-US" sz="2400"/>
              <a:t>Use the same main.js file as above and edit the index.html file to have the following content −</a:t>
            </a:r>
            <a:endParaRPr/>
          </a:p>
          <a:p>
            <a:pPr indent="0" lvl="0" marL="0" rtl="0" algn="ctr">
              <a:spcBef>
                <a:spcPts val="480"/>
              </a:spcBef>
              <a:spcAft>
                <a:spcPts val="0"/>
              </a:spcAft>
              <a:buClr>
                <a:srgbClr val="888888"/>
              </a:buClr>
              <a:buSzPts val="2400"/>
              <a:buNone/>
            </a:pPr>
            <a:r>
              <a:t/>
            </a:r>
            <a:endParaRPr sz="2400"/>
          </a:p>
        </p:txBody>
      </p:sp>
      <p:sp>
        <p:nvSpPr>
          <p:cNvPr id="730" name="Google Shape;730;p83"/>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84"/>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 Electron-Audio And Video Capturing</a:t>
            </a:r>
            <a:endParaRPr sz="3959"/>
          </a:p>
        </p:txBody>
      </p:sp>
      <p:sp>
        <p:nvSpPr>
          <p:cNvPr id="737" name="Google Shape;737;p8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738" name="Google Shape;738;p84"/>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9" name="Google Shape;739;p84"/>
          <p:cNvPicPr preferRelativeResize="0"/>
          <p:nvPr/>
        </p:nvPicPr>
        <p:blipFill rotWithShape="1">
          <a:blip r:embed="rId3">
            <a:alphaModFix/>
          </a:blip>
          <a:srcRect b="0" l="0" r="0" t="0"/>
          <a:stretch/>
        </p:blipFill>
        <p:spPr>
          <a:xfrm>
            <a:off x="152400" y="1408196"/>
            <a:ext cx="6172200" cy="3456936"/>
          </a:xfrm>
          <a:prstGeom prst="rect">
            <a:avLst/>
          </a:prstGeom>
          <a:noFill/>
          <a:ln>
            <a:noFill/>
          </a:ln>
        </p:spPr>
      </p:pic>
      <p:sp>
        <p:nvSpPr>
          <p:cNvPr id="740" name="Google Shape;740;p84"/>
          <p:cNvSpPr/>
          <p:nvPr/>
        </p:nvSpPr>
        <p:spPr>
          <a:xfrm>
            <a:off x="27709" y="5029200"/>
            <a:ext cx="89916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have used the </a:t>
            </a:r>
            <a:r>
              <a:rPr i="1" lang="en-US" sz="1800">
                <a:solidFill>
                  <a:schemeClr val="dk1"/>
                </a:solidFill>
                <a:latin typeface="Calibri"/>
                <a:ea typeface="Calibri"/>
                <a:cs typeface="Calibri"/>
                <a:sym typeface="Calibri"/>
              </a:rPr>
              <a:t>desktopCapturer</a:t>
            </a:r>
            <a:r>
              <a:rPr lang="en-US" sz="1800">
                <a:solidFill>
                  <a:schemeClr val="dk1"/>
                </a:solidFill>
                <a:latin typeface="Calibri"/>
                <a:ea typeface="Calibri"/>
                <a:cs typeface="Calibri"/>
                <a:sym typeface="Calibri"/>
              </a:rPr>
              <a:t> module to get the information about each open window. Now you can capture the events of a specific application or of the entire screen depending on the name you pass to the above </a:t>
            </a:r>
            <a:r>
              <a:rPr b="1" lang="en-US" sz="1800">
                <a:solidFill>
                  <a:schemeClr val="dk1"/>
                </a:solidFill>
                <a:latin typeface="Calibri"/>
                <a:ea typeface="Calibri"/>
                <a:cs typeface="Calibri"/>
                <a:sym typeface="Calibri"/>
              </a:rPr>
              <a:t>if statement</a:t>
            </a:r>
            <a:r>
              <a:rPr lang="en-US" sz="1800">
                <a:solidFill>
                  <a:schemeClr val="dk1"/>
                </a:solidFill>
                <a:latin typeface="Calibri"/>
                <a:ea typeface="Calibri"/>
                <a:cs typeface="Calibri"/>
                <a:sym typeface="Calibri"/>
              </a:rPr>
              <a:t>. This will stream only that which is happening on that screen to your app.</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85"/>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 Electron-Audio And Video Capturing</a:t>
            </a:r>
            <a:endParaRPr sz="3959"/>
          </a:p>
        </p:txBody>
      </p:sp>
      <p:sp>
        <p:nvSpPr>
          <p:cNvPr id="747" name="Google Shape;747;p8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748" name="Google Shape;748;p85"/>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49" name="Google Shape;749;p85"/>
          <p:cNvPicPr preferRelativeResize="0"/>
          <p:nvPr/>
        </p:nvPicPr>
        <p:blipFill rotWithShape="1">
          <a:blip r:embed="rId3">
            <a:alphaModFix/>
          </a:blip>
          <a:srcRect b="0" l="0" r="0" t="0"/>
          <a:stretch/>
        </p:blipFill>
        <p:spPr>
          <a:xfrm>
            <a:off x="477981" y="1467077"/>
            <a:ext cx="7744691" cy="32480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86"/>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Electron-Defining shortcuts</a:t>
            </a:r>
            <a:endParaRPr/>
          </a:p>
        </p:txBody>
      </p:sp>
      <p:sp>
        <p:nvSpPr>
          <p:cNvPr id="756" name="Google Shape;756;p86"/>
          <p:cNvSpPr txBox="1"/>
          <p:nvPr>
            <p:ph idx="1" type="subTitle"/>
          </p:nvPr>
        </p:nvSpPr>
        <p:spPr>
          <a:xfrm>
            <a:off x="152400" y="1043675"/>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To make your applications feel intuitive and easily accessible to the user, you must allow the user to use shortcuts.</a:t>
            </a:r>
            <a:endParaRPr/>
          </a:p>
          <a:p>
            <a:pPr indent="0" lvl="0" marL="0" rtl="0" algn="l">
              <a:spcBef>
                <a:spcPts val="480"/>
              </a:spcBef>
              <a:spcAft>
                <a:spcPts val="0"/>
              </a:spcAft>
              <a:buClr>
                <a:srgbClr val="888888"/>
              </a:buClr>
              <a:buSzPts val="2400"/>
              <a:buNone/>
            </a:pPr>
            <a:r>
              <a:rPr lang="en-US" sz="2400"/>
              <a:t>We will use the globalShortcut module to define shortcuts in our app. Note that </a:t>
            </a:r>
            <a:r>
              <a:rPr b="1" lang="en-US" sz="2400"/>
              <a:t>Accelerators</a:t>
            </a:r>
            <a:r>
              <a:rPr lang="en-US" sz="2400"/>
              <a:t> are Strings that can contain multiple modifiers and key codes, combined by the + character. These accelerators are used to define keyboard shortcuts throughout our application.</a:t>
            </a:r>
            <a:endParaRPr/>
          </a:p>
          <a:p>
            <a:pPr indent="0" lvl="0" marL="0" rtl="0" algn="l">
              <a:spcBef>
                <a:spcPts val="480"/>
              </a:spcBef>
              <a:spcAft>
                <a:spcPts val="0"/>
              </a:spcAft>
              <a:buClr>
                <a:srgbClr val="888888"/>
              </a:buClr>
              <a:buSzPts val="2400"/>
              <a:buNone/>
            </a:pPr>
            <a:r>
              <a:rPr lang="en-US" sz="2400"/>
              <a:t>Let us consider an example and create a shortcut. For this, we will follow the dialog boxes example where we used the open dialog box for opening files. We will register a </a:t>
            </a:r>
            <a:r>
              <a:rPr b="1" lang="en-US" sz="2400"/>
              <a:t>CommandOrControl+O</a:t>
            </a:r>
            <a:r>
              <a:rPr lang="en-US" sz="2400"/>
              <a:t> shortcut to bring up the dialog box.</a:t>
            </a:r>
            <a:endParaRPr/>
          </a:p>
          <a:p>
            <a:pPr indent="0" lvl="0" marL="0" rtl="0" algn="l">
              <a:spcBef>
                <a:spcPts val="480"/>
              </a:spcBef>
              <a:spcAft>
                <a:spcPts val="0"/>
              </a:spcAft>
              <a:buClr>
                <a:srgbClr val="888888"/>
              </a:buClr>
              <a:buSzPts val="2400"/>
              <a:buNone/>
            </a:pPr>
            <a:r>
              <a:rPr lang="en-US" sz="2400"/>
              <a:t>Our </a:t>
            </a:r>
            <a:r>
              <a:rPr b="1" lang="en-US" sz="2400"/>
              <a:t>main.js</a:t>
            </a:r>
            <a:r>
              <a:rPr lang="en-US" sz="2400"/>
              <a:t> code will remain the same as before. So create a new </a:t>
            </a:r>
            <a:r>
              <a:rPr b="1" lang="en-US" sz="2400"/>
              <a:t>main.js</a:t>
            </a:r>
            <a:r>
              <a:rPr lang="en-US" sz="2400"/>
              <a:t>file and enter the following code in it −</a:t>
            </a:r>
            <a:endParaRPr/>
          </a:p>
          <a:p>
            <a:pPr indent="0" lvl="0" marL="0" rtl="0" algn="l">
              <a:spcBef>
                <a:spcPts val="480"/>
              </a:spcBef>
              <a:spcAft>
                <a:spcPts val="0"/>
              </a:spcAft>
              <a:buClr>
                <a:srgbClr val="888888"/>
              </a:buClr>
              <a:buSzPts val="2400"/>
              <a:buNone/>
            </a:pPr>
            <a:r>
              <a:t/>
            </a:r>
            <a:endParaRPr sz="2400"/>
          </a:p>
        </p:txBody>
      </p:sp>
      <p:sp>
        <p:nvSpPr>
          <p:cNvPr id="757" name="Google Shape;757;p86"/>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8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Electron-Defining shortcuts</a:t>
            </a:r>
            <a:endParaRPr/>
          </a:p>
        </p:txBody>
      </p:sp>
      <p:sp>
        <p:nvSpPr>
          <p:cNvPr id="764" name="Google Shape;764;p8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765" name="Google Shape;765;p87"/>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66" name="Google Shape;766;p87"/>
          <p:cNvPicPr preferRelativeResize="0"/>
          <p:nvPr/>
        </p:nvPicPr>
        <p:blipFill rotWithShape="1">
          <a:blip r:embed="rId3">
            <a:alphaModFix/>
          </a:blip>
          <a:srcRect b="0" l="0" r="0" t="0"/>
          <a:stretch/>
        </p:blipFill>
        <p:spPr>
          <a:xfrm>
            <a:off x="152400" y="1447800"/>
            <a:ext cx="4499263" cy="2590800"/>
          </a:xfrm>
          <a:prstGeom prst="rect">
            <a:avLst/>
          </a:prstGeom>
          <a:noFill/>
          <a:ln>
            <a:noFill/>
          </a:ln>
        </p:spPr>
      </p:pic>
      <p:sp>
        <p:nvSpPr>
          <p:cNvPr id="767" name="Google Shape;767;p87"/>
          <p:cNvSpPr/>
          <p:nvPr/>
        </p:nvSpPr>
        <p:spPr>
          <a:xfrm>
            <a:off x="235526" y="4013583"/>
            <a:ext cx="875607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code will pop open the open dialog box whenever our main process receives a 'openFile' message from a renderer process. Earlier this dialog box popped up whenever the app was run. Let us now limit it to open only when we press </a:t>
            </a:r>
            <a:r>
              <a:rPr b="1" lang="en-US" sz="1800">
                <a:solidFill>
                  <a:schemeClr val="dk1"/>
                </a:solidFill>
                <a:latin typeface="Calibri"/>
                <a:ea typeface="Calibri"/>
                <a:cs typeface="Calibri"/>
                <a:sym typeface="Calibri"/>
              </a:rPr>
              <a:t>CommandOrControl+O</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create a new </a:t>
            </a:r>
            <a:r>
              <a:rPr b="1" lang="en-US" sz="1800">
                <a:solidFill>
                  <a:schemeClr val="dk1"/>
                </a:solidFill>
                <a:latin typeface="Calibri"/>
                <a:ea typeface="Calibri"/>
                <a:cs typeface="Calibri"/>
                <a:sym typeface="Calibri"/>
              </a:rPr>
              <a:t>index.html</a:t>
            </a:r>
            <a:r>
              <a:rPr lang="en-US" sz="1800">
                <a:solidFill>
                  <a:schemeClr val="dk1"/>
                </a:solidFill>
                <a:latin typeface="Calibri"/>
                <a:ea typeface="Calibri"/>
                <a:cs typeface="Calibri"/>
                <a:sym typeface="Calibri"/>
              </a:rPr>
              <a:t> file with the following content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8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Electron-Defining shortcuts</a:t>
            </a:r>
            <a:endParaRPr/>
          </a:p>
        </p:txBody>
      </p:sp>
      <p:sp>
        <p:nvSpPr>
          <p:cNvPr id="774" name="Google Shape;774;p88"/>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775" name="Google Shape;775;p88"/>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76" name="Google Shape;776;p88"/>
          <p:cNvPicPr preferRelativeResize="0"/>
          <p:nvPr/>
        </p:nvPicPr>
        <p:blipFill rotWithShape="1">
          <a:blip r:embed="rId3">
            <a:alphaModFix/>
          </a:blip>
          <a:srcRect b="0" l="0" r="0" t="0"/>
          <a:stretch/>
        </p:blipFill>
        <p:spPr>
          <a:xfrm>
            <a:off x="284018" y="1447800"/>
            <a:ext cx="4343400" cy="3752850"/>
          </a:xfrm>
          <a:prstGeom prst="rect">
            <a:avLst/>
          </a:prstGeom>
          <a:noFill/>
          <a:ln>
            <a:noFill/>
          </a:ln>
        </p:spPr>
      </p:pic>
      <p:sp>
        <p:nvSpPr>
          <p:cNvPr id="777" name="Google Shape;777;p88"/>
          <p:cNvSpPr/>
          <p:nvPr/>
        </p:nvSpPr>
        <p:spPr>
          <a:xfrm>
            <a:off x="114298" y="5200650"/>
            <a:ext cx="8724901"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registered a new shortcut and passed a callback that will be executed whenever we press this shortcut. We can deregister shortcuts as and when we do not require them.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once the app is opened, we will get the message to open the file using the shortcut we just defined.</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8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Electron-Defining shortcuts</a:t>
            </a:r>
            <a:endParaRPr/>
          </a:p>
        </p:txBody>
      </p:sp>
      <p:sp>
        <p:nvSpPr>
          <p:cNvPr id="784" name="Google Shape;784;p89"/>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785" name="Google Shape;785;p89"/>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6" name="Google Shape;786;p89"/>
          <p:cNvPicPr preferRelativeResize="0"/>
          <p:nvPr/>
        </p:nvPicPr>
        <p:blipFill rotWithShape="1">
          <a:blip r:embed="rId3">
            <a:alphaModFix/>
          </a:blip>
          <a:srcRect b="0" l="0" r="0" t="0"/>
          <a:stretch/>
        </p:blipFill>
        <p:spPr>
          <a:xfrm>
            <a:off x="436416" y="1571625"/>
            <a:ext cx="7640784" cy="381369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90"/>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 - Remote</a:t>
            </a:r>
            <a:endParaRPr/>
          </a:p>
        </p:txBody>
      </p:sp>
      <p:sp>
        <p:nvSpPr>
          <p:cNvPr id="793" name="Google Shape;793;p90"/>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What is Remote and What is purpose of it?</a:t>
            </a:r>
            <a:endParaRPr sz="2400"/>
          </a:p>
        </p:txBody>
      </p:sp>
      <p:sp>
        <p:nvSpPr>
          <p:cNvPr id="794" name="Google Shape;794;p90"/>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91"/>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Electron-Environment Variables</a:t>
            </a:r>
            <a:endParaRPr/>
          </a:p>
        </p:txBody>
      </p:sp>
      <p:sp>
        <p:nvSpPr>
          <p:cNvPr id="801" name="Google Shape;801;p91"/>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Environment Variables control application configuration and behavior without changing code. Certain Electron behaviors are controlled by environment variables because they are initialized earlier than the command line flags and the app’s code.</a:t>
            </a:r>
            <a:endParaRPr/>
          </a:p>
          <a:p>
            <a:pPr indent="0" lvl="0" marL="0" rtl="0" algn="l">
              <a:spcBef>
                <a:spcPts val="480"/>
              </a:spcBef>
              <a:spcAft>
                <a:spcPts val="0"/>
              </a:spcAft>
              <a:buClr>
                <a:srgbClr val="888888"/>
              </a:buClr>
              <a:buSzPts val="2400"/>
              <a:buNone/>
            </a:pPr>
            <a:r>
              <a:rPr lang="en-US" sz="2400"/>
              <a:t>There are two kinds of environment variables encoded in electron – </a:t>
            </a:r>
            <a:r>
              <a:rPr b="1" lang="en-US" sz="2400"/>
              <a:t>Production variables</a:t>
            </a:r>
            <a:r>
              <a:rPr lang="en-US" sz="2400"/>
              <a:t> and </a:t>
            </a:r>
            <a:r>
              <a:rPr b="1" lang="en-US" sz="2400"/>
              <a:t>Development variables.</a:t>
            </a:r>
            <a:endParaRPr sz="2400"/>
          </a:p>
          <a:p>
            <a:pPr indent="0" lvl="0" marL="0" rtl="0" algn="l">
              <a:spcBef>
                <a:spcPts val="480"/>
              </a:spcBef>
              <a:spcAft>
                <a:spcPts val="0"/>
              </a:spcAft>
              <a:buClr>
                <a:srgbClr val="888888"/>
              </a:buClr>
              <a:buSzPts val="2400"/>
              <a:buNone/>
            </a:pPr>
            <a:r>
              <a:rPr lang="en-US" sz="2400"/>
              <a:t>Production Variables</a:t>
            </a:r>
            <a:endParaRPr/>
          </a:p>
          <a:p>
            <a:pPr indent="0" lvl="0" marL="0" rtl="0" algn="l">
              <a:spcBef>
                <a:spcPts val="480"/>
              </a:spcBef>
              <a:spcAft>
                <a:spcPts val="0"/>
              </a:spcAft>
              <a:buClr>
                <a:srgbClr val="888888"/>
              </a:buClr>
              <a:buSzPts val="2400"/>
              <a:buNone/>
            </a:pPr>
            <a:r>
              <a:rPr lang="en-US" sz="2400"/>
              <a:t>The following environment variables are intended for use at runtime in packaged Electron applications.</a:t>
            </a:r>
            <a:endParaRPr/>
          </a:p>
          <a:p>
            <a:pPr indent="0" lvl="0" marL="0" rtl="0" algn="l">
              <a:spcBef>
                <a:spcPts val="480"/>
              </a:spcBef>
              <a:spcAft>
                <a:spcPts val="0"/>
              </a:spcAft>
              <a:buClr>
                <a:srgbClr val="888888"/>
              </a:buClr>
              <a:buSzPts val="2400"/>
              <a:buNone/>
            </a:pPr>
            <a:br>
              <a:rPr lang="en-US" sz="2400"/>
            </a:br>
            <a:endParaRPr sz="2400"/>
          </a:p>
        </p:txBody>
      </p:sp>
      <p:sp>
        <p:nvSpPr>
          <p:cNvPr id="802" name="Google Shape;802;p91"/>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Electron-</a:t>
            </a:r>
            <a:r>
              <a:rPr lang="en-US" sz="4000"/>
              <a:t>Installation</a:t>
            </a:r>
            <a:endParaRPr/>
          </a:p>
        </p:txBody>
      </p:sp>
      <p:sp>
        <p:nvSpPr>
          <p:cNvPr id="178" name="Google Shape;178;p20"/>
          <p:cNvSpPr txBox="1"/>
          <p:nvPr>
            <p:ph idx="1" type="subTitle"/>
          </p:nvPr>
        </p:nvSpPr>
        <p:spPr>
          <a:xfrm>
            <a:off x="128150" y="11430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Just keep pressing Enter, and enter your name at the “author name” field.</a:t>
            </a:r>
            <a:endParaRPr/>
          </a:p>
          <a:p>
            <a:pPr indent="0" lvl="0" marL="0" rtl="0" algn="l">
              <a:spcBef>
                <a:spcPts val="480"/>
              </a:spcBef>
              <a:spcAft>
                <a:spcPts val="0"/>
              </a:spcAft>
              <a:buClr>
                <a:srgbClr val="888888"/>
              </a:buClr>
              <a:buSzPts val="2400"/>
              <a:buNone/>
            </a:pPr>
            <a:r>
              <a:rPr lang="en-US" sz="2400"/>
              <a:t>Create a new folder and open it using the cd command. Now run the following command to install Electron globally.</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t/>
            </a:r>
            <a:endParaRPr sz="2400"/>
          </a:p>
          <a:p>
            <a:pPr indent="0" lvl="0" marL="0" rtl="0" algn="l">
              <a:spcBef>
                <a:spcPts val="480"/>
              </a:spcBef>
              <a:spcAft>
                <a:spcPts val="0"/>
              </a:spcAft>
              <a:buClr>
                <a:srgbClr val="888888"/>
              </a:buClr>
              <a:buSzPts val="2400"/>
              <a:buNone/>
            </a:pPr>
            <a:r>
              <a:rPr lang="en-US" sz="2400"/>
              <a:t>Verify installation of electron, by giving below command</a:t>
            </a:r>
            <a:endParaRPr sz="2400"/>
          </a:p>
          <a:p>
            <a:pPr indent="0" lvl="0" marL="0" rtl="0" algn="ctr">
              <a:spcBef>
                <a:spcPts val="480"/>
              </a:spcBef>
              <a:spcAft>
                <a:spcPts val="0"/>
              </a:spcAft>
              <a:buClr>
                <a:srgbClr val="888888"/>
              </a:buClr>
              <a:buSzPts val="2400"/>
              <a:buNone/>
            </a:pPr>
            <a:r>
              <a:t/>
            </a:r>
            <a:endParaRPr sz="2400"/>
          </a:p>
        </p:txBody>
      </p:sp>
      <p:pic>
        <p:nvPicPr>
          <p:cNvPr id="179" name="Google Shape;179;p20"/>
          <p:cNvPicPr preferRelativeResize="0"/>
          <p:nvPr/>
        </p:nvPicPr>
        <p:blipFill rotWithShape="1">
          <a:blip r:embed="rId3">
            <a:alphaModFix/>
          </a:blip>
          <a:srcRect b="0" l="0" r="0" t="0"/>
          <a:stretch/>
        </p:blipFill>
        <p:spPr>
          <a:xfrm>
            <a:off x="228600" y="4257903"/>
            <a:ext cx="4038599" cy="521914"/>
          </a:xfrm>
          <a:prstGeom prst="rect">
            <a:avLst/>
          </a:prstGeom>
          <a:noFill/>
          <a:ln>
            <a:noFill/>
          </a:ln>
        </p:spPr>
      </p:pic>
      <p:sp>
        <p:nvSpPr>
          <p:cNvPr id="180" name="Google Shape;180;p20"/>
          <p:cNvSpPr/>
          <p:nvPr/>
        </p:nvSpPr>
        <p:spPr>
          <a:xfrm>
            <a:off x="159327" y="4796042"/>
            <a:ext cx="66224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should get the output −</a:t>
            </a:r>
            <a:endParaRPr/>
          </a:p>
        </p:txBody>
      </p:sp>
      <p:sp>
        <p:nvSpPr>
          <p:cNvPr id="181" name="Google Shape;181;p20"/>
          <p:cNvSpPr/>
          <p:nvPr/>
        </p:nvSpPr>
        <p:spPr>
          <a:xfrm>
            <a:off x="180110" y="5683828"/>
            <a:ext cx="87352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that we have set up Electron, let us move on to creating our first app using it.</a:t>
            </a:r>
            <a:endParaRPr/>
          </a:p>
        </p:txBody>
      </p:sp>
      <p:pic>
        <p:nvPicPr>
          <p:cNvPr id="182" name="Google Shape;182;p20"/>
          <p:cNvPicPr preferRelativeResize="0"/>
          <p:nvPr/>
        </p:nvPicPr>
        <p:blipFill>
          <a:blip r:embed="rId4">
            <a:alphaModFix/>
          </a:blip>
          <a:stretch>
            <a:fillRect/>
          </a:stretch>
        </p:blipFill>
        <p:spPr>
          <a:xfrm>
            <a:off x="228600" y="2969525"/>
            <a:ext cx="3388848" cy="5115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92"/>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Electron-Environment Variables</a:t>
            </a:r>
            <a:endParaRPr/>
          </a:p>
        </p:txBody>
      </p:sp>
      <p:sp>
        <p:nvSpPr>
          <p:cNvPr id="809" name="Google Shape;809;p92"/>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810" name="Google Shape;810;p92"/>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811" name="Google Shape;811;p92"/>
          <p:cNvGraphicFramePr/>
          <p:nvPr/>
        </p:nvGraphicFramePr>
        <p:xfrm>
          <a:off x="152400" y="1358146"/>
          <a:ext cx="3000000" cy="3000000"/>
        </p:xfrm>
        <a:graphic>
          <a:graphicData uri="http://schemas.openxmlformats.org/drawingml/2006/table">
            <a:tbl>
              <a:tblPr>
                <a:noFill/>
                <a:tableStyleId>{A91964F0-365F-4824-B456-2442DCC17631}</a:tableStyleId>
              </a:tblPr>
              <a:tblGrid>
                <a:gridCol w="862925"/>
                <a:gridCol w="7823875"/>
              </a:tblGrid>
              <a:tr h="228600">
                <a:tc>
                  <a:txBody>
                    <a:bodyPr>
                      <a:noAutofit/>
                    </a:bodyPr>
                    <a:lstStyle/>
                    <a:p>
                      <a:pPr indent="0" lvl="0" marL="0" marR="0" rtl="0" algn="ctr">
                        <a:spcBef>
                          <a:spcPts val="0"/>
                        </a:spcBef>
                        <a:spcAft>
                          <a:spcPts val="0"/>
                        </a:spcAft>
                        <a:buNone/>
                      </a:pPr>
                      <a:r>
                        <a:rPr lang="en-US" sz="1800" u="none" cap="none" strike="noStrike"/>
                        <a:t>S.No</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noAutofit/>
                    </a:bodyPr>
                    <a:lstStyle/>
                    <a:p>
                      <a:pPr indent="0" lvl="0" marL="0" marR="0" rtl="0" algn="ctr">
                        <a:spcBef>
                          <a:spcPts val="0"/>
                        </a:spcBef>
                        <a:spcAft>
                          <a:spcPts val="0"/>
                        </a:spcAft>
                        <a:buNone/>
                      </a:pPr>
                      <a:r>
                        <a:rPr lang="en-US" sz="1800" u="none" cap="none" strike="noStrike"/>
                        <a:t>Variable &amp; 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28600">
                <a:tc>
                  <a:txBody>
                    <a:bodyPr>
                      <a:noAutofit/>
                    </a:bodyPr>
                    <a:lstStyle/>
                    <a:p>
                      <a:pPr indent="0" lvl="0" marL="0" marR="0" rtl="0" algn="ctr">
                        <a:spcBef>
                          <a:spcPts val="0"/>
                        </a:spcBef>
                        <a:spcAft>
                          <a:spcPts val="0"/>
                        </a:spcAft>
                        <a:buNone/>
                      </a:pPr>
                      <a:r>
                        <a:rPr lang="en-US" sz="1800" u="none" cap="none" strike="noStrike"/>
                        <a:t>1</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GOOGLE_API_KEY</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Electron includes a hardcoded API key for making requests to Google’s geocoding webservice. Because this API key is included in every version of Electron, it often exceeds its usage quota.</a:t>
                      </a:r>
                      <a:endParaRPr/>
                    </a:p>
                    <a:p>
                      <a:pPr indent="0" lvl="0" marL="0" marR="0" rtl="0" algn="just">
                        <a:spcBef>
                          <a:spcPts val="0"/>
                        </a:spcBef>
                        <a:spcAft>
                          <a:spcPts val="0"/>
                        </a:spcAft>
                        <a:buNone/>
                      </a:pPr>
                      <a:r>
                        <a:rPr lang="en-US" sz="1800" u="none" cap="none" strike="noStrike">
                          <a:solidFill>
                            <a:srgbClr val="000000"/>
                          </a:solidFill>
                        </a:rPr>
                        <a:t>To work around this, you can supply your own Google API key in the environment. Place the following code in your main process file, before opening any browser windows that will make geocoding requests −</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pic>
        <p:nvPicPr>
          <p:cNvPr id="812" name="Google Shape;812;p92"/>
          <p:cNvPicPr preferRelativeResize="0"/>
          <p:nvPr/>
        </p:nvPicPr>
        <p:blipFill rotWithShape="1">
          <a:blip r:embed="rId3">
            <a:alphaModFix/>
          </a:blip>
          <a:srcRect b="0" l="0" r="0" t="0"/>
          <a:stretch/>
        </p:blipFill>
        <p:spPr>
          <a:xfrm>
            <a:off x="464126" y="4038600"/>
            <a:ext cx="4641274" cy="457200"/>
          </a:xfrm>
          <a:prstGeom prst="rect">
            <a:avLst/>
          </a:prstGeom>
          <a:noFill/>
          <a:ln>
            <a:noFill/>
          </a:ln>
        </p:spPr>
      </p:pic>
      <p:graphicFrame>
        <p:nvGraphicFramePr>
          <p:cNvPr id="813" name="Google Shape;813;p92"/>
          <p:cNvGraphicFramePr/>
          <p:nvPr/>
        </p:nvGraphicFramePr>
        <p:xfrm>
          <a:off x="76200" y="4495800"/>
          <a:ext cx="3000000" cy="3000000"/>
        </p:xfrm>
        <a:graphic>
          <a:graphicData uri="http://schemas.openxmlformats.org/drawingml/2006/table">
            <a:tbl>
              <a:tblPr>
                <a:noFill/>
                <a:tableStyleId>{A91964F0-365F-4824-B456-2442DCC17631}</a:tableStyleId>
              </a:tblPr>
              <a:tblGrid>
                <a:gridCol w="4381500"/>
                <a:gridCol w="4381500"/>
              </a:tblGrid>
              <a:tr h="228600">
                <a:tc>
                  <a:txBody>
                    <a:bodyPr>
                      <a:noAutofit/>
                    </a:bodyPr>
                    <a:lstStyle/>
                    <a:p>
                      <a:pPr indent="0" lvl="0" marL="0" marR="0" rtl="0" algn="ctr">
                        <a:spcBef>
                          <a:spcPts val="0"/>
                        </a:spcBef>
                        <a:spcAft>
                          <a:spcPts val="0"/>
                        </a:spcAft>
                        <a:buNone/>
                      </a:pPr>
                      <a:r>
                        <a:rPr lang="en-US" sz="1800" u="none" cap="none" strike="noStrike"/>
                        <a:t>2</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ELECTRON_RUN_AS_NODE</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Starts the process as a normal Node.js process.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noAutofit/>
                    </a:bodyPr>
                    <a:lstStyle/>
                    <a:p>
                      <a:pPr indent="0" lvl="0" marL="0" marR="0" rtl="0" algn="ctr">
                        <a:spcBef>
                          <a:spcPts val="0"/>
                        </a:spcBef>
                        <a:spcAft>
                          <a:spcPts val="0"/>
                        </a:spcAft>
                        <a:buNone/>
                      </a:pPr>
                      <a:r>
                        <a:rPr lang="en-US" sz="1800" u="none" cap="none" strike="noStrike"/>
                        <a:t>3</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ELECTRON_FORCE_WINDOW_MENU_BAR (Linux Only)</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Do not use the global menu bar on Linux.</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93"/>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Electron-Environment Variables</a:t>
            </a:r>
            <a:endParaRPr/>
          </a:p>
        </p:txBody>
      </p:sp>
      <p:sp>
        <p:nvSpPr>
          <p:cNvPr id="820" name="Google Shape;820;p93"/>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Development Variables</a:t>
            </a:r>
            <a:endParaRPr/>
          </a:p>
          <a:p>
            <a:pPr indent="0" lvl="0" marL="0" rtl="0" algn="l">
              <a:spcBef>
                <a:spcPts val="480"/>
              </a:spcBef>
              <a:spcAft>
                <a:spcPts val="0"/>
              </a:spcAft>
              <a:buClr>
                <a:srgbClr val="888888"/>
              </a:buClr>
              <a:buSzPts val="2400"/>
              <a:buNone/>
            </a:pPr>
            <a:r>
              <a:rPr lang="en-US" sz="2400"/>
              <a:t>The following environment variables are intended primarily for development and debugging purposes.</a:t>
            </a:r>
            <a:endParaRPr/>
          </a:p>
          <a:p>
            <a:pPr indent="0" lvl="0" marL="0" rtl="0" algn="ctr">
              <a:spcBef>
                <a:spcPts val="480"/>
              </a:spcBef>
              <a:spcAft>
                <a:spcPts val="0"/>
              </a:spcAft>
              <a:buClr>
                <a:srgbClr val="888888"/>
              </a:buClr>
              <a:buSzPts val="2400"/>
              <a:buNone/>
            </a:pPr>
            <a:r>
              <a:t/>
            </a:r>
            <a:endParaRPr sz="2400"/>
          </a:p>
        </p:txBody>
      </p:sp>
      <p:sp>
        <p:nvSpPr>
          <p:cNvPr id="821" name="Google Shape;821;p93"/>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822" name="Google Shape;822;p93"/>
          <p:cNvGraphicFramePr/>
          <p:nvPr/>
        </p:nvGraphicFramePr>
        <p:xfrm>
          <a:off x="228600" y="2667000"/>
          <a:ext cx="3000000" cy="3000000"/>
        </p:xfrm>
        <a:graphic>
          <a:graphicData uri="http://schemas.openxmlformats.org/drawingml/2006/table">
            <a:tbl>
              <a:tblPr>
                <a:noFill/>
                <a:tableStyleId>{A91964F0-365F-4824-B456-2442DCC17631}</a:tableStyleId>
              </a:tblPr>
              <a:tblGrid>
                <a:gridCol w="2876550"/>
                <a:gridCol w="5734050"/>
              </a:tblGrid>
              <a:tr h="215150">
                <a:tc>
                  <a:txBody>
                    <a:bodyPr>
                      <a:noAutofit/>
                    </a:bodyPr>
                    <a:lstStyle/>
                    <a:p>
                      <a:pPr indent="0" lvl="0" marL="0" marR="0" rtl="0" algn="ctr">
                        <a:spcBef>
                          <a:spcPts val="0"/>
                        </a:spcBef>
                        <a:spcAft>
                          <a:spcPts val="0"/>
                        </a:spcAft>
                        <a:buNone/>
                      </a:pPr>
                      <a:r>
                        <a:rPr lang="en-US" sz="1800" u="none" cap="none" strike="noStrike"/>
                        <a:t>S.No</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noAutofit/>
                    </a:bodyPr>
                    <a:lstStyle/>
                    <a:p>
                      <a:pPr indent="0" lvl="0" marL="0" marR="0" rtl="0" algn="ctr">
                        <a:spcBef>
                          <a:spcPts val="0"/>
                        </a:spcBef>
                        <a:spcAft>
                          <a:spcPts val="0"/>
                        </a:spcAft>
                        <a:buNone/>
                      </a:pPr>
                      <a:r>
                        <a:rPr lang="en-US" sz="1800" u="none" cap="none" strike="noStrike"/>
                        <a:t>Variable &amp; 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142675">
                <a:tc>
                  <a:txBody>
                    <a:bodyPr>
                      <a:noAutofit/>
                    </a:bodyPr>
                    <a:lstStyle/>
                    <a:p>
                      <a:pPr indent="0" lvl="0" marL="0" marR="0" rtl="0" algn="ctr">
                        <a:spcBef>
                          <a:spcPts val="0"/>
                        </a:spcBef>
                        <a:spcAft>
                          <a:spcPts val="0"/>
                        </a:spcAft>
                        <a:buNone/>
                      </a:pPr>
                      <a:r>
                        <a:rPr lang="en-US" sz="1800" u="none" cap="none" strike="noStrike"/>
                        <a:t>1</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ELECTRON_ENABLE_LOGGING</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Prints Chrome’s internal logging to the console.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393525">
                <a:tc>
                  <a:txBody>
                    <a:bodyPr>
                      <a:noAutofit/>
                    </a:bodyPr>
                    <a:lstStyle/>
                    <a:p>
                      <a:pPr indent="0" lvl="0" marL="0" marR="0" rtl="0" algn="ctr">
                        <a:spcBef>
                          <a:spcPts val="0"/>
                        </a:spcBef>
                        <a:spcAft>
                          <a:spcPts val="0"/>
                        </a:spcAft>
                        <a:buNone/>
                      </a:pPr>
                      <a:r>
                        <a:rPr lang="en-US" sz="1800" u="none" cap="none" strike="noStrike"/>
                        <a:t>2</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ELECTRON_ENABLE_STACK_DUMPING</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Prints the stack trace to the console when Electron crashes.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42675">
                <a:tc>
                  <a:txBody>
                    <a:bodyPr>
                      <a:noAutofit/>
                    </a:bodyPr>
                    <a:lstStyle/>
                    <a:p>
                      <a:pPr indent="0" lvl="0" marL="0" marR="0" rtl="0" algn="ctr">
                        <a:spcBef>
                          <a:spcPts val="0"/>
                        </a:spcBef>
                        <a:spcAft>
                          <a:spcPts val="0"/>
                        </a:spcAft>
                        <a:buNone/>
                      </a:pPr>
                      <a:r>
                        <a:rPr lang="en-US" sz="1800" u="none" cap="none" strike="noStrike"/>
                        <a:t>3</a:t>
                      </a:r>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0" rtl="0" algn="just">
                        <a:spcBef>
                          <a:spcPts val="0"/>
                        </a:spcBef>
                        <a:spcAft>
                          <a:spcPts val="0"/>
                        </a:spcAft>
                        <a:buNone/>
                      </a:pPr>
                      <a:r>
                        <a:rPr b="1" lang="en-US" sz="1800" u="none" cap="none" strike="noStrike">
                          <a:solidFill>
                            <a:srgbClr val="000000"/>
                          </a:solidFill>
                        </a:rPr>
                        <a:t>ELECTRON_DEFAULT_ERROR_MODE</a:t>
                      </a:r>
                      <a:endParaRPr sz="1800" u="none" cap="none" strike="noStrike">
                        <a:solidFill>
                          <a:srgbClr val="000000"/>
                        </a:solidFill>
                      </a:endParaRPr>
                    </a:p>
                    <a:p>
                      <a:pPr indent="0" lvl="0" marL="0" marR="0" rtl="0" algn="just">
                        <a:spcBef>
                          <a:spcPts val="0"/>
                        </a:spcBef>
                        <a:spcAft>
                          <a:spcPts val="0"/>
                        </a:spcAft>
                        <a:buNone/>
                      </a:pPr>
                      <a:r>
                        <a:rPr lang="en-US" sz="1800" u="none" cap="none" strike="noStrike">
                          <a:solidFill>
                            <a:srgbClr val="000000"/>
                          </a:solidFill>
                        </a:rPr>
                        <a:t>Shows the Windows’s crash dialog when Electron crashes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94"/>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Electron-Environment Variables</a:t>
            </a:r>
            <a:endParaRPr/>
          </a:p>
        </p:txBody>
      </p:sp>
      <p:sp>
        <p:nvSpPr>
          <p:cNvPr id="829" name="Google Shape;829;p9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US" sz="2400"/>
              <a:t>To set any of these environment variables as true, set it in your console. For example, if you want to enable logging, then use the following commands −For Windows</a:t>
            </a:r>
            <a:endParaRPr/>
          </a:p>
          <a:p>
            <a:pPr indent="0" lvl="0" marL="0" rtl="0" algn="ctr">
              <a:spcBef>
                <a:spcPts val="480"/>
              </a:spcBef>
              <a:spcAft>
                <a:spcPts val="0"/>
              </a:spcAft>
              <a:buClr>
                <a:srgbClr val="888888"/>
              </a:buClr>
              <a:buSzPts val="2400"/>
              <a:buNone/>
            </a:pPr>
            <a:r>
              <a:t/>
            </a:r>
            <a:endParaRPr sz="2400"/>
          </a:p>
        </p:txBody>
      </p:sp>
      <p:sp>
        <p:nvSpPr>
          <p:cNvPr id="830" name="Google Shape;830;p94"/>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1" name="Google Shape;831;p94"/>
          <p:cNvPicPr preferRelativeResize="0"/>
          <p:nvPr/>
        </p:nvPicPr>
        <p:blipFill rotWithShape="1">
          <a:blip r:embed="rId3">
            <a:alphaModFix/>
          </a:blip>
          <a:srcRect b="0" l="0" r="0" t="0"/>
          <a:stretch/>
        </p:blipFill>
        <p:spPr>
          <a:xfrm>
            <a:off x="838200" y="2590800"/>
            <a:ext cx="3657600" cy="609600"/>
          </a:xfrm>
          <a:prstGeom prst="rect">
            <a:avLst/>
          </a:prstGeom>
          <a:noFill/>
          <a:ln>
            <a:noFill/>
          </a:ln>
        </p:spPr>
      </p:pic>
      <p:sp>
        <p:nvSpPr>
          <p:cNvPr id="832" name="Google Shape;832;p94"/>
          <p:cNvSpPr/>
          <p:nvPr/>
        </p:nvSpPr>
        <p:spPr>
          <a:xfrm>
            <a:off x="685800" y="3246704"/>
            <a:ext cx="10359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Linux</a:t>
            </a:r>
            <a:endParaRPr/>
          </a:p>
        </p:txBody>
      </p:sp>
      <p:pic>
        <p:nvPicPr>
          <p:cNvPr id="833" name="Google Shape;833;p94"/>
          <p:cNvPicPr preferRelativeResize="0"/>
          <p:nvPr/>
        </p:nvPicPr>
        <p:blipFill rotWithShape="1">
          <a:blip r:embed="rId4">
            <a:alphaModFix/>
          </a:blip>
          <a:srcRect b="0" l="0" r="0" t="0"/>
          <a:stretch/>
        </p:blipFill>
        <p:spPr>
          <a:xfrm>
            <a:off x="464126" y="3962400"/>
            <a:ext cx="4031674" cy="533400"/>
          </a:xfrm>
          <a:prstGeom prst="rect">
            <a:avLst/>
          </a:prstGeom>
          <a:noFill/>
          <a:ln>
            <a:noFill/>
          </a:ln>
        </p:spPr>
      </p:pic>
      <p:sp>
        <p:nvSpPr>
          <p:cNvPr id="834" name="Google Shape;834;p94"/>
          <p:cNvSpPr/>
          <p:nvPr/>
        </p:nvSpPr>
        <p:spPr>
          <a:xfrm>
            <a:off x="228600" y="4696829"/>
            <a:ext cx="8610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that you will need to set these environment variables every time you restart your computer. If you want to avoid doing so, add these lines to your </a:t>
            </a:r>
            <a:r>
              <a:rPr b="1" lang="en-US" sz="1800">
                <a:solidFill>
                  <a:schemeClr val="dk1"/>
                </a:solidFill>
                <a:latin typeface="Calibri"/>
                <a:ea typeface="Calibri"/>
                <a:cs typeface="Calibri"/>
                <a:sym typeface="Calibri"/>
              </a:rPr>
              <a:t>.bashrc</a:t>
            </a:r>
            <a:r>
              <a:rPr lang="en-US" sz="1800">
                <a:solidFill>
                  <a:schemeClr val="dk1"/>
                </a:solidFill>
                <a:latin typeface="Calibri"/>
                <a:ea typeface="Calibri"/>
                <a:cs typeface="Calibri"/>
                <a:sym typeface="Calibri"/>
              </a:rPr>
              <a:t> files.</a:t>
            </a:r>
            <a:endParaRPr sz="18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95"/>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Electron-Debugging</a:t>
            </a:r>
            <a:endParaRPr/>
          </a:p>
        </p:txBody>
      </p:sp>
      <p:sp>
        <p:nvSpPr>
          <p:cNvPr id="841" name="Google Shape;841;p9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We have two processes that run our application – the main process and the renderer process.</a:t>
            </a:r>
            <a:endParaRPr/>
          </a:p>
          <a:p>
            <a:pPr indent="0" lvl="0" marL="0" rtl="0" algn="l">
              <a:spcBef>
                <a:spcPts val="480"/>
              </a:spcBef>
              <a:spcAft>
                <a:spcPts val="0"/>
              </a:spcAft>
              <a:buClr>
                <a:srgbClr val="888888"/>
              </a:buClr>
              <a:buSzPts val="2400"/>
              <a:buNone/>
            </a:pPr>
            <a:r>
              <a:rPr lang="en-US" sz="2400"/>
              <a:t>Since the renderer process is the one being executed in our browser window, we can use the Chrome Devtools to debug it. To open DevTools, use the shortcut "Ctrl+Shift+I" or the &lt;F12&gt; key. You can check out how to use devtools </a:t>
            </a:r>
            <a:r>
              <a:rPr lang="en-US" sz="2400" u="sng">
                <a:solidFill>
                  <a:schemeClr val="hlink"/>
                </a:solidFill>
                <a:hlinkClick r:id="rId3"/>
              </a:rPr>
              <a:t>here</a:t>
            </a:r>
            <a:r>
              <a:rPr lang="en-US" sz="2400"/>
              <a:t>.</a:t>
            </a:r>
            <a:endParaRPr/>
          </a:p>
          <a:p>
            <a:pPr indent="0" lvl="0" marL="0" rtl="0" algn="l">
              <a:spcBef>
                <a:spcPts val="480"/>
              </a:spcBef>
              <a:spcAft>
                <a:spcPts val="0"/>
              </a:spcAft>
              <a:buClr>
                <a:srgbClr val="888888"/>
              </a:buClr>
              <a:buSzPts val="2400"/>
              <a:buNone/>
            </a:pPr>
            <a:r>
              <a:rPr lang="en-US" sz="2400"/>
              <a:t>When you open the DevTools, your app will look like as shown in the following screenshot −</a:t>
            </a:r>
            <a:endParaRPr/>
          </a:p>
          <a:p>
            <a:pPr indent="0" lvl="0" marL="0" rtl="0" algn="l">
              <a:spcBef>
                <a:spcPts val="480"/>
              </a:spcBef>
              <a:spcAft>
                <a:spcPts val="0"/>
              </a:spcAft>
              <a:buClr>
                <a:srgbClr val="888888"/>
              </a:buClr>
              <a:buSzPts val="2400"/>
              <a:buNone/>
            </a:pPr>
            <a:r>
              <a:t/>
            </a:r>
            <a:endParaRPr sz="2400"/>
          </a:p>
        </p:txBody>
      </p:sp>
      <p:sp>
        <p:nvSpPr>
          <p:cNvPr id="842" name="Google Shape;842;p95"/>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96"/>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Electron-Debugging</a:t>
            </a:r>
            <a:endParaRPr/>
          </a:p>
        </p:txBody>
      </p:sp>
      <p:sp>
        <p:nvSpPr>
          <p:cNvPr id="849" name="Google Shape;849;p96"/>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850" name="Google Shape;850;p96"/>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51" name="Google Shape;851;p96"/>
          <p:cNvPicPr preferRelativeResize="0"/>
          <p:nvPr/>
        </p:nvPicPr>
        <p:blipFill rotWithShape="1">
          <a:blip r:embed="rId3">
            <a:alphaModFix/>
          </a:blip>
          <a:srcRect b="0" l="0" r="0" t="0"/>
          <a:stretch/>
        </p:blipFill>
        <p:spPr>
          <a:xfrm>
            <a:off x="0" y="1547813"/>
            <a:ext cx="8305800" cy="4548187"/>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97"/>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Electron-Debugging</a:t>
            </a:r>
            <a:endParaRPr/>
          </a:p>
        </p:txBody>
      </p:sp>
      <p:sp>
        <p:nvSpPr>
          <p:cNvPr id="858" name="Google Shape;858;p97"/>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859" name="Google Shape;859;p97"/>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97"/>
          <p:cNvSpPr/>
          <p:nvPr/>
        </p:nvSpPr>
        <p:spPr>
          <a:xfrm>
            <a:off x="228600" y="1582341"/>
            <a:ext cx="89154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Debugging the Main Process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DevTools in an Electron browser window can only debug JavaScript that is executed in that window (i.e., the web pages). To debug JavaScript that is executed in the main process you will need to use an external debugger and launch Electron with the </a:t>
            </a:r>
            <a:r>
              <a:rPr i="1" lang="en-US" sz="1800">
                <a:solidFill>
                  <a:schemeClr val="dk1"/>
                </a:solidFill>
                <a:latin typeface="Calibri"/>
                <a:ea typeface="Calibri"/>
                <a:cs typeface="Calibri"/>
                <a:sym typeface="Calibri"/>
              </a:rPr>
              <a:t>--debug</a:t>
            </a:r>
            <a:r>
              <a:rPr lang="en-US" sz="1800">
                <a:solidFill>
                  <a:schemeClr val="dk1"/>
                </a:solidFill>
                <a:latin typeface="Calibri"/>
                <a:ea typeface="Calibri"/>
                <a:cs typeface="Calibri"/>
                <a:sym typeface="Calibri"/>
              </a:rPr>
              <a:t> or the </a:t>
            </a:r>
            <a:r>
              <a:rPr i="1" lang="en-US" sz="1800">
                <a:solidFill>
                  <a:schemeClr val="dk1"/>
                </a:solidFill>
                <a:latin typeface="Calibri"/>
                <a:ea typeface="Calibri"/>
                <a:cs typeface="Calibri"/>
                <a:sym typeface="Calibri"/>
              </a:rPr>
              <a:t>--debug-brk</a:t>
            </a:r>
            <a:r>
              <a:rPr lang="en-US" sz="1800">
                <a:solidFill>
                  <a:schemeClr val="dk1"/>
                </a:solidFill>
                <a:latin typeface="Calibri"/>
                <a:ea typeface="Calibri"/>
                <a:cs typeface="Calibri"/>
                <a:sym typeface="Calibri"/>
              </a:rPr>
              <a:t> switch.</a:t>
            </a:r>
            <a:endParaRPr/>
          </a:p>
          <a:p>
            <a:pPr indent="0" lvl="0" marL="0" marR="0" rtl="0" algn="l">
              <a:spcBef>
                <a:spcPts val="0"/>
              </a:spcBef>
              <a:spcAft>
                <a:spcPts val="0"/>
              </a:spcAft>
              <a:buNone/>
            </a:pPr>
            <a:r>
              <a:rPr lang="en-US" sz="1800">
                <a:latin typeface="Calibri"/>
                <a:ea typeface="Calibri"/>
                <a:cs typeface="Calibri"/>
                <a:sym typeface="Calibri"/>
              </a:rPr>
              <a:t>Electron will listen for the V8 debugger protocol messages on the specified port; an external debugger will need to connect on this port. The default port is 5858.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 your app using the following −</a:t>
            </a:r>
            <a:endParaRPr/>
          </a:p>
        </p:txBody>
      </p:sp>
      <p:pic>
        <p:nvPicPr>
          <p:cNvPr id="861" name="Google Shape;861;p97"/>
          <p:cNvPicPr preferRelativeResize="0"/>
          <p:nvPr/>
        </p:nvPicPr>
        <p:blipFill rotWithShape="1">
          <a:blip r:embed="rId3">
            <a:alphaModFix/>
          </a:blip>
          <a:srcRect b="0" l="0" r="0" t="0"/>
          <a:stretch/>
        </p:blipFill>
        <p:spPr>
          <a:xfrm>
            <a:off x="232064" y="3890665"/>
            <a:ext cx="3196936" cy="452735"/>
          </a:xfrm>
          <a:prstGeom prst="rect">
            <a:avLst/>
          </a:prstGeom>
          <a:noFill/>
          <a:ln>
            <a:noFill/>
          </a:ln>
        </p:spPr>
      </p:pic>
      <p:sp>
        <p:nvSpPr>
          <p:cNvPr id="862" name="Google Shape;862;p97"/>
          <p:cNvSpPr/>
          <p:nvPr/>
        </p:nvSpPr>
        <p:spPr>
          <a:xfrm>
            <a:off x="10390" y="4519274"/>
            <a:ext cx="895696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Now you will need a debugger that supports the V8 debugger protocol. You can use VSCode or node-inspector for this purpose. For example, let us follow these steps and set up VSCode for this purpose. Follow these steps to set it up −</a:t>
            </a:r>
            <a:endParaRPr/>
          </a:p>
          <a:p>
            <a:pPr indent="0" lvl="0" marL="0" marR="0" rtl="0" algn="l">
              <a:spcBef>
                <a:spcPts val="0"/>
              </a:spcBef>
              <a:spcAft>
                <a:spcPts val="0"/>
              </a:spcAft>
              <a:buNone/>
            </a:pPr>
            <a:r>
              <a:rPr lang="en-US" sz="1800">
                <a:latin typeface="Calibri"/>
                <a:ea typeface="Calibri"/>
                <a:cs typeface="Calibri"/>
                <a:sym typeface="Calibri"/>
              </a:rPr>
              <a:t>Download and install </a:t>
            </a:r>
            <a:r>
              <a:rPr lang="en-US" sz="1800" u="sng">
                <a:latin typeface="Calibri"/>
                <a:ea typeface="Calibri"/>
                <a:cs typeface="Calibri"/>
                <a:sym typeface="Calibri"/>
                <a:hlinkClick r:id="rId4"/>
              </a:rPr>
              <a:t>VSCode</a:t>
            </a:r>
            <a:r>
              <a:rPr lang="en-US" sz="1800">
                <a:latin typeface="Calibri"/>
                <a:ea typeface="Calibri"/>
                <a:cs typeface="Calibri"/>
                <a:sym typeface="Calibri"/>
              </a:rPr>
              <a:t>. Open your Electron project in VSCode.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98"/>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Electron-Debugging</a:t>
            </a:r>
            <a:endParaRPr/>
          </a:p>
        </p:txBody>
      </p:sp>
      <p:sp>
        <p:nvSpPr>
          <p:cNvPr id="869" name="Google Shape;869;p98"/>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870" name="Google Shape;870;p98"/>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71" name="Google Shape;871;p98"/>
          <p:cNvPicPr preferRelativeResize="0"/>
          <p:nvPr/>
        </p:nvPicPr>
        <p:blipFill rotWithShape="1">
          <a:blip r:embed="rId3">
            <a:alphaModFix/>
          </a:blip>
          <a:srcRect b="0" l="0" r="0" t="0"/>
          <a:stretch/>
        </p:blipFill>
        <p:spPr>
          <a:xfrm>
            <a:off x="228600" y="1447800"/>
            <a:ext cx="5493326" cy="2295525"/>
          </a:xfrm>
          <a:prstGeom prst="rect">
            <a:avLst/>
          </a:prstGeom>
          <a:noFill/>
          <a:ln>
            <a:noFill/>
          </a:ln>
        </p:spPr>
      </p:pic>
      <p:sp>
        <p:nvSpPr>
          <p:cNvPr id="872" name="Google Shape;872;p98"/>
          <p:cNvSpPr/>
          <p:nvPr/>
        </p:nvSpPr>
        <p:spPr>
          <a:xfrm>
            <a:off x="228600" y="4029165"/>
            <a:ext cx="8610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Set some breakpoints in </a:t>
            </a:r>
            <a:r>
              <a:rPr b="1" lang="en-US" sz="1800">
                <a:latin typeface="Calibri"/>
                <a:ea typeface="Calibri"/>
                <a:cs typeface="Calibri"/>
                <a:sym typeface="Calibri"/>
              </a:rPr>
              <a:t>main.js</a:t>
            </a:r>
            <a:r>
              <a:rPr lang="en-US" sz="1800">
                <a:latin typeface="Calibri"/>
                <a:ea typeface="Calibri"/>
                <a:cs typeface="Calibri"/>
                <a:sym typeface="Calibri"/>
              </a:rPr>
              <a:t>, and start debugging in the Debug View. When you hit the breakpoints, the screen will look something like this −</a:t>
            </a:r>
            <a:endParaRPr sz="1800">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99"/>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Electron-Debugging</a:t>
            </a:r>
            <a:endParaRPr/>
          </a:p>
        </p:txBody>
      </p:sp>
      <p:sp>
        <p:nvSpPr>
          <p:cNvPr id="879" name="Google Shape;879;p99"/>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880" name="Google Shape;880;p99"/>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81" name="Google Shape;881;p99"/>
          <p:cNvPicPr preferRelativeResize="0"/>
          <p:nvPr/>
        </p:nvPicPr>
        <p:blipFill rotWithShape="1">
          <a:blip r:embed="rId3">
            <a:alphaModFix/>
          </a:blip>
          <a:srcRect b="0" l="0" r="0" t="0"/>
          <a:stretch/>
        </p:blipFill>
        <p:spPr>
          <a:xfrm>
            <a:off x="263222" y="1524000"/>
            <a:ext cx="8955475" cy="49604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100"/>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Electron-Packaging Apps</a:t>
            </a:r>
            <a:endParaRPr/>
          </a:p>
        </p:txBody>
      </p:sp>
      <p:sp>
        <p:nvSpPr>
          <p:cNvPr id="888" name="Google Shape;888;p100"/>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Packaging and distributing apps is an integral part of the development process of a desktop application. Since Electron is a cross-platform desktop application development framework, packaging and distribution of apps for all the platforms should also be a seamless experience.</a:t>
            </a:r>
            <a:endParaRPr/>
          </a:p>
          <a:p>
            <a:pPr indent="0" lvl="0" marL="0" rtl="0" algn="l">
              <a:spcBef>
                <a:spcPts val="480"/>
              </a:spcBef>
              <a:spcAft>
                <a:spcPts val="0"/>
              </a:spcAft>
              <a:buClr>
                <a:srgbClr val="888888"/>
              </a:buClr>
              <a:buSzPts val="2400"/>
              <a:buNone/>
            </a:pPr>
            <a:r>
              <a:rPr lang="en-US" sz="2400"/>
              <a:t>The electron community has created a project, </a:t>
            </a:r>
            <a:r>
              <a:rPr lang="en-US" sz="2400" u="sng">
                <a:solidFill>
                  <a:schemeClr val="hlink"/>
                </a:solidFill>
                <a:hlinkClick r:id="rId3"/>
              </a:rPr>
              <a:t>electron-packager</a:t>
            </a:r>
            <a:r>
              <a:rPr lang="en-US" sz="2400"/>
              <a:t> that takes care of the same for us. It allows us to package and distribute our Electron app with OS-specific bundles (.app, .exe etc) via JS or CLI.</a:t>
            </a:r>
            <a:endParaRPr/>
          </a:p>
          <a:p>
            <a:pPr indent="0" lvl="0" marL="0" rtl="0" algn="l">
              <a:spcBef>
                <a:spcPts val="480"/>
              </a:spcBef>
              <a:spcAft>
                <a:spcPts val="0"/>
              </a:spcAft>
              <a:buClr>
                <a:srgbClr val="888888"/>
              </a:buClr>
              <a:buSzPts val="2400"/>
              <a:buNone/>
            </a:pPr>
            <a:r>
              <a:t/>
            </a:r>
            <a:endParaRPr sz="2400"/>
          </a:p>
        </p:txBody>
      </p:sp>
      <p:sp>
        <p:nvSpPr>
          <p:cNvPr id="889" name="Google Shape;889;p100"/>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101"/>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Electron-Packaging Apps</a:t>
            </a:r>
            <a:endParaRPr/>
          </a:p>
        </p:txBody>
      </p:sp>
      <p:sp>
        <p:nvSpPr>
          <p:cNvPr id="896" name="Google Shape;896;p101"/>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Supported Platforms</a:t>
            </a:r>
            <a:endParaRPr/>
          </a:p>
          <a:p>
            <a:pPr indent="0" lvl="0" marL="0" rtl="0" algn="l">
              <a:spcBef>
                <a:spcPts val="480"/>
              </a:spcBef>
              <a:spcAft>
                <a:spcPts val="0"/>
              </a:spcAft>
              <a:buClr>
                <a:srgbClr val="888888"/>
              </a:buClr>
              <a:buSzPts val="2400"/>
              <a:buNone/>
            </a:pPr>
            <a:r>
              <a:rPr lang="en-US" sz="2400"/>
              <a:t>Electron Packager runs on the following host platforms −</a:t>
            </a:r>
            <a:endParaRPr/>
          </a:p>
          <a:p>
            <a:pPr indent="0" lvl="0" marL="0" rtl="0" algn="l">
              <a:spcBef>
                <a:spcPts val="480"/>
              </a:spcBef>
              <a:spcAft>
                <a:spcPts val="0"/>
              </a:spcAft>
              <a:buClr>
                <a:srgbClr val="888888"/>
              </a:buClr>
              <a:buSzPts val="2400"/>
              <a:buNone/>
            </a:pPr>
            <a:r>
              <a:rPr lang="en-US" sz="2400"/>
              <a:t>Windows (32/64 bit)</a:t>
            </a:r>
            <a:endParaRPr/>
          </a:p>
          <a:p>
            <a:pPr indent="0" lvl="0" marL="0" rtl="0" algn="l">
              <a:spcBef>
                <a:spcPts val="480"/>
              </a:spcBef>
              <a:spcAft>
                <a:spcPts val="0"/>
              </a:spcAft>
              <a:buClr>
                <a:srgbClr val="888888"/>
              </a:buClr>
              <a:buSzPts val="2400"/>
              <a:buNone/>
            </a:pPr>
            <a:r>
              <a:rPr lang="en-US" sz="2400"/>
              <a:t>OS X</a:t>
            </a:r>
            <a:endParaRPr/>
          </a:p>
          <a:p>
            <a:pPr indent="0" lvl="0" marL="0" rtl="0" algn="l">
              <a:spcBef>
                <a:spcPts val="480"/>
              </a:spcBef>
              <a:spcAft>
                <a:spcPts val="0"/>
              </a:spcAft>
              <a:buClr>
                <a:srgbClr val="888888"/>
              </a:buClr>
              <a:buSzPts val="2400"/>
              <a:buNone/>
            </a:pPr>
            <a:r>
              <a:rPr lang="en-US" sz="2400"/>
              <a:t>Linux (x86/x86_64)</a:t>
            </a:r>
            <a:endParaRPr/>
          </a:p>
          <a:p>
            <a:pPr indent="0" lvl="0" marL="0" rtl="0" algn="l">
              <a:spcBef>
                <a:spcPts val="480"/>
              </a:spcBef>
              <a:spcAft>
                <a:spcPts val="0"/>
              </a:spcAft>
              <a:buClr>
                <a:srgbClr val="888888"/>
              </a:buClr>
              <a:buSzPts val="2400"/>
              <a:buNone/>
            </a:pPr>
            <a:r>
              <a:rPr lang="en-US" sz="2400"/>
              <a:t>It generates executables/bundles for the following target platforms −</a:t>
            </a:r>
            <a:endParaRPr/>
          </a:p>
          <a:p>
            <a:pPr indent="0" lvl="0" marL="0" rtl="0" algn="l">
              <a:spcBef>
                <a:spcPts val="480"/>
              </a:spcBef>
              <a:spcAft>
                <a:spcPts val="0"/>
              </a:spcAft>
              <a:buClr>
                <a:srgbClr val="888888"/>
              </a:buClr>
              <a:buSzPts val="2400"/>
              <a:buNone/>
            </a:pPr>
            <a:r>
              <a:rPr lang="en-US" sz="2400"/>
              <a:t>Windows (also known as win32, for both 32/64 bit)</a:t>
            </a:r>
            <a:endParaRPr/>
          </a:p>
          <a:p>
            <a:pPr indent="0" lvl="0" marL="0" rtl="0" algn="l">
              <a:spcBef>
                <a:spcPts val="480"/>
              </a:spcBef>
              <a:spcAft>
                <a:spcPts val="0"/>
              </a:spcAft>
              <a:buClr>
                <a:srgbClr val="888888"/>
              </a:buClr>
              <a:buSzPts val="2400"/>
              <a:buNone/>
            </a:pPr>
            <a:r>
              <a:rPr lang="en-US" sz="2400"/>
              <a:t>OS X (also known as darwin) / Mac App Store (also known as mas)</a:t>
            </a:r>
            <a:endParaRPr/>
          </a:p>
          <a:p>
            <a:pPr indent="0" lvl="0" marL="0" rtl="0" algn="l">
              <a:spcBef>
                <a:spcPts val="480"/>
              </a:spcBef>
              <a:spcAft>
                <a:spcPts val="0"/>
              </a:spcAft>
              <a:buClr>
                <a:srgbClr val="888888"/>
              </a:buClr>
              <a:buSzPts val="2400"/>
              <a:buNone/>
            </a:pPr>
            <a:r>
              <a:rPr lang="en-US" sz="2400"/>
              <a:t>Linux (for x86, x86_64, and armv7l architectures)</a:t>
            </a:r>
            <a:endParaRPr/>
          </a:p>
          <a:p>
            <a:pPr indent="0" lvl="0" marL="0" rtl="0" algn="l">
              <a:spcBef>
                <a:spcPts val="480"/>
              </a:spcBef>
              <a:spcAft>
                <a:spcPts val="0"/>
              </a:spcAft>
              <a:buClr>
                <a:srgbClr val="888888"/>
              </a:buClr>
              <a:buSzPts val="2400"/>
              <a:buNone/>
            </a:pPr>
            <a:r>
              <a:rPr lang="en-US" sz="2400"/>
              <a:t>Installation</a:t>
            </a:r>
            <a:endParaRPr/>
          </a:p>
          <a:p>
            <a:pPr indent="0" lvl="0" marL="0" rtl="0" algn="l">
              <a:spcBef>
                <a:spcPts val="480"/>
              </a:spcBef>
              <a:spcAft>
                <a:spcPts val="0"/>
              </a:spcAft>
              <a:buClr>
                <a:srgbClr val="888888"/>
              </a:buClr>
              <a:buSzPts val="2400"/>
              <a:buNone/>
            </a:pPr>
            <a:r>
              <a:rPr lang="en-US" sz="2400"/>
              <a:t>Install the electron packager using −</a:t>
            </a:r>
            <a:endParaRPr/>
          </a:p>
          <a:p>
            <a:pPr indent="0" lvl="0" marL="0" rtl="0" algn="l">
              <a:spcBef>
                <a:spcPts val="480"/>
              </a:spcBef>
              <a:spcAft>
                <a:spcPts val="0"/>
              </a:spcAft>
              <a:buClr>
                <a:srgbClr val="888888"/>
              </a:buClr>
              <a:buSzPts val="2400"/>
              <a:buNone/>
            </a:pPr>
            <a:r>
              <a:t/>
            </a:r>
            <a:endParaRPr sz="2400"/>
          </a:p>
        </p:txBody>
      </p:sp>
      <p:sp>
        <p:nvSpPr>
          <p:cNvPr id="897" name="Google Shape;897;p101"/>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ctrTitle"/>
          </p:nvPr>
        </p:nvSpPr>
        <p:spPr>
          <a:xfrm>
            <a:off x="609600" y="84425"/>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How Electron App Works</a:t>
            </a:r>
            <a:endParaRPr/>
          </a:p>
        </p:txBody>
      </p:sp>
      <p:sp>
        <p:nvSpPr>
          <p:cNvPr id="188" name="Google Shape;188;p21"/>
          <p:cNvSpPr txBox="1"/>
          <p:nvPr>
            <p:ph idx="1" type="subTitle"/>
          </p:nvPr>
        </p:nvSpPr>
        <p:spPr>
          <a:xfrm>
            <a:off x="288150" y="922625"/>
            <a:ext cx="8567700" cy="582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220"/>
              <a:buNone/>
            </a:pPr>
            <a:r>
              <a:rPr lang="en-US" sz="2220"/>
              <a:t>Electron takes a main file defined in your </a:t>
            </a:r>
            <a:r>
              <a:rPr i="1" lang="en-US" sz="2220"/>
              <a:t>package.json</a:t>
            </a:r>
            <a:r>
              <a:rPr lang="en-US" sz="2220"/>
              <a:t> file and executes it. This main file creates main application.</a:t>
            </a:r>
            <a:endParaRPr sz="2220"/>
          </a:p>
          <a:p>
            <a:pPr indent="0" lvl="0" marL="0" rtl="0" algn="l">
              <a:lnSpc>
                <a:spcPct val="80000"/>
              </a:lnSpc>
              <a:spcBef>
                <a:spcPts val="0"/>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As you start an application using Electron, a </a:t>
            </a:r>
            <a:r>
              <a:rPr b="1" lang="en-US" sz="2220"/>
              <a:t>main process</a:t>
            </a:r>
            <a:r>
              <a:rPr lang="en-US" sz="2220"/>
              <a:t> is created. This main process is responsible for interacting with the native GUI of the Operating System. </a:t>
            </a:r>
            <a:endParaRPr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Just starting the main process does not give the users of your application any application window. </a:t>
            </a:r>
            <a:endParaRPr sz="2220"/>
          </a:p>
          <a:p>
            <a:pPr indent="0" lvl="0" marL="0" rtl="0" algn="l">
              <a:lnSpc>
                <a:spcPct val="80000"/>
              </a:lnSpc>
              <a:spcBef>
                <a:spcPts val="444"/>
              </a:spcBef>
              <a:spcAft>
                <a:spcPts val="0"/>
              </a:spcAft>
              <a:buClr>
                <a:srgbClr val="888888"/>
              </a:buClr>
              <a:buSzPts val="2220"/>
              <a:buNone/>
            </a:pPr>
            <a:r>
              <a:t/>
            </a:r>
            <a:endParaRPr sz="2220"/>
          </a:p>
          <a:p>
            <a:pPr indent="0" lvl="0" marL="0" rtl="0" algn="l">
              <a:lnSpc>
                <a:spcPct val="80000"/>
              </a:lnSpc>
              <a:spcBef>
                <a:spcPts val="444"/>
              </a:spcBef>
              <a:spcAft>
                <a:spcPts val="0"/>
              </a:spcAft>
              <a:buClr>
                <a:srgbClr val="888888"/>
              </a:buClr>
              <a:buSzPts val="2220"/>
              <a:buNone/>
            </a:pPr>
            <a:r>
              <a:rPr lang="en-US" sz="2220"/>
              <a:t>These are created by the main process in the main file by using the </a:t>
            </a:r>
            <a:r>
              <a:rPr b="1" i="1" lang="en-US" sz="2220"/>
              <a:t>BrowserWindow</a:t>
            </a:r>
            <a:r>
              <a:rPr lang="en-US" sz="2220"/>
              <a:t> module. </a:t>
            </a:r>
            <a:endParaRPr sz="2220"/>
          </a:p>
          <a:p>
            <a:pPr indent="0" lvl="0" marL="0" rtl="0" algn="l">
              <a:lnSpc>
                <a:spcPct val="80000"/>
              </a:lnSpc>
              <a:spcBef>
                <a:spcPts val="444"/>
              </a:spcBef>
              <a:spcAft>
                <a:spcPts val="0"/>
              </a:spcAft>
              <a:buClr>
                <a:srgbClr val="888888"/>
              </a:buClr>
              <a:buSzPts val="2220"/>
              <a:buNone/>
            </a:pPr>
            <a:r>
              <a:t/>
            </a:r>
            <a:endParaRPr sz="222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102"/>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Electron-Packaging Apps</a:t>
            </a:r>
            <a:endParaRPr/>
          </a:p>
        </p:txBody>
      </p:sp>
      <p:sp>
        <p:nvSpPr>
          <p:cNvPr id="904" name="Google Shape;904;p102"/>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sz="2400"/>
          </a:p>
        </p:txBody>
      </p:sp>
      <p:sp>
        <p:nvSpPr>
          <p:cNvPr id="905" name="Google Shape;905;p102"/>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06" name="Google Shape;906;p102"/>
          <p:cNvPicPr preferRelativeResize="0"/>
          <p:nvPr/>
        </p:nvPicPr>
        <p:blipFill rotWithShape="1">
          <a:blip r:embed="rId3">
            <a:alphaModFix/>
          </a:blip>
          <a:srcRect b="0" l="0" r="0" t="0"/>
          <a:stretch/>
        </p:blipFill>
        <p:spPr>
          <a:xfrm>
            <a:off x="228600" y="1447800"/>
            <a:ext cx="5566350" cy="1119400"/>
          </a:xfrm>
          <a:prstGeom prst="rect">
            <a:avLst/>
          </a:prstGeom>
          <a:noFill/>
          <a:ln>
            <a:noFill/>
          </a:ln>
        </p:spPr>
      </p:pic>
      <p:sp>
        <p:nvSpPr>
          <p:cNvPr id="907" name="Google Shape;907;p102"/>
          <p:cNvSpPr/>
          <p:nvPr/>
        </p:nvSpPr>
        <p:spPr>
          <a:xfrm>
            <a:off x="228600" y="2828836"/>
            <a:ext cx="8686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Packaging Apps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this section, we will see how to run the packager from the command line. The basic form of the command is −</a:t>
            </a:r>
            <a:endParaRPr/>
          </a:p>
        </p:txBody>
      </p:sp>
      <p:pic>
        <p:nvPicPr>
          <p:cNvPr id="908" name="Google Shape;908;p102"/>
          <p:cNvPicPr preferRelativeResize="0"/>
          <p:nvPr/>
        </p:nvPicPr>
        <p:blipFill rotWithShape="1">
          <a:blip r:embed="rId4">
            <a:alphaModFix/>
          </a:blip>
          <a:srcRect b="0" l="0" r="0" t="0"/>
          <a:stretch/>
        </p:blipFill>
        <p:spPr>
          <a:xfrm>
            <a:off x="464126" y="3886200"/>
            <a:ext cx="6698674" cy="609600"/>
          </a:xfrm>
          <a:prstGeom prst="rect">
            <a:avLst/>
          </a:prstGeom>
          <a:noFill/>
          <a:ln>
            <a:noFill/>
          </a:ln>
        </p:spPr>
      </p:pic>
      <p:sp>
        <p:nvSpPr>
          <p:cNvPr id="909" name="Google Shape;909;p102"/>
          <p:cNvSpPr/>
          <p:nvPr/>
        </p:nvSpPr>
        <p:spPr>
          <a:xfrm>
            <a:off x="228600" y="4495800"/>
            <a:ext cx="8686800" cy="203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will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Find or download the correct release of Electron.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that version of Electron to create a app in &lt;output-folder&gt;/&lt;appname&gt;-&lt;platform&gt;-&lt;arch&gt;.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--platform</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--arch</a:t>
            </a:r>
            <a:r>
              <a:rPr lang="en-US" sz="1800">
                <a:solidFill>
                  <a:schemeClr val="dk1"/>
                </a:solidFill>
                <a:latin typeface="Calibri"/>
                <a:ea typeface="Calibri"/>
                <a:cs typeface="Calibri"/>
                <a:sym typeface="Calibri"/>
              </a:rPr>
              <a:t> can be omitted, in two cases. If you specify </a:t>
            </a:r>
            <a:r>
              <a:rPr b="1" lang="en-US" sz="1800">
                <a:solidFill>
                  <a:schemeClr val="dk1"/>
                </a:solidFill>
                <a:latin typeface="Calibri"/>
                <a:ea typeface="Calibri"/>
                <a:cs typeface="Calibri"/>
                <a:sym typeface="Calibri"/>
              </a:rPr>
              <a:t>--all</a:t>
            </a:r>
            <a:r>
              <a:rPr lang="en-US" sz="1800">
                <a:solidFill>
                  <a:schemeClr val="dk1"/>
                </a:solidFill>
                <a:latin typeface="Calibri"/>
                <a:ea typeface="Calibri"/>
                <a:cs typeface="Calibri"/>
                <a:sym typeface="Calibri"/>
              </a:rPr>
              <a:t>instead, bundles for all valid combinations of target platforms/architectures will be created. Otherwise, a single bundle for the host platform/architecture will be created.</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Google Shape;915;p103"/>
          <p:cNvSpPr txBox="1"/>
          <p:nvPr>
            <p:ph type="ctrTitle"/>
          </p:nvPr>
        </p:nvSpPr>
        <p:spPr>
          <a:xfrm>
            <a:off x="609600" y="304800"/>
            <a:ext cx="7772400" cy="535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 Apps using MySQLDB</a:t>
            </a:r>
            <a:endParaRPr/>
          </a:p>
        </p:txBody>
      </p:sp>
      <p:sp>
        <p:nvSpPr>
          <p:cNvPr id="916" name="Google Shape;916;p103"/>
          <p:cNvSpPr txBox="1"/>
          <p:nvPr>
            <p:ph idx="1" type="subTitle"/>
          </p:nvPr>
        </p:nvSpPr>
        <p:spPr>
          <a:xfrm>
            <a:off x="156150" y="840000"/>
            <a:ext cx="8831700" cy="5548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rgbClr val="000000"/>
              </a:buClr>
              <a:buSzPts val="1100"/>
              <a:buFont typeface="Arial"/>
              <a:buNone/>
            </a:pPr>
            <a:r>
              <a:rPr b="1" lang="en-US" sz="1400">
                <a:solidFill>
                  <a:srgbClr val="292B2C"/>
                </a:solidFill>
                <a:latin typeface="Arial"/>
                <a:ea typeface="Arial"/>
                <a:cs typeface="Arial"/>
                <a:sym typeface="Arial"/>
              </a:rPr>
              <a:t>Installing MySQL Client for Node.js</a:t>
            </a:r>
            <a:endParaRPr b="1" sz="1400">
              <a:solidFill>
                <a:srgbClr val="292B2C"/>
              </a:solidFill>
              <a:latin typeface="Arial"/>
              <a:ea typeface="Arial"/>
              <a:cs typeface="Arial"/>
              <a:sym typeface="Arial"/>
            </a:endParaRPr>
          </a:p>
          <a:p>
            <a:pPr indent="0" lvl="0" marL="0" rtl="0" algn="l">
              <a:lnSpc>
                <a:spcPct val="115000"/>
              </a:lnSpc>
              <a:spcBef>
                <a:spcPts val="400"/>
              </a:spcBef>
              <a:spcAft>
                <a:spcPts val="0"/>
              </a:spcAft>
              <a:buClr>
                <a:srgbClr val="000000"/>
              </a:buClr>
              <a:buSzPts val="1100"/>
              <a:buFont typeface="Arial"/>
              <a:buNone/>
            </a:pPr>
            <a:r>
              <a:rPr lang="en-US" sz="1400">
                <a:solidFill>
                  <a:srgbClr val="292B2C"/>
                </a:solidFill>
                <a:latin typeface="Arial"/>
                <a:ea typeface="Arial"/>
                <a:cs typeface="Arial"/>
                <a:sym typeface="Arial"/>
              </a:rPr>
              <a:t>First we need to install the mysql module for Node.js from NPM so go ahead and run:</a:t>
            </a:r>
            <a:endParaRPr sz="1400">
              <a:solidFill>
                <a:srgbClr val="292B2C"/>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US" sz="1400">
                <a:solidFill>
                  <a:srgbClr val="BD4147"/>
                </a:solidFill>
                <a:highlight>
                  <a:srgbClr val="F7F7F9"/>
                </a:highlight>
                <a:latin typeface="Courier New"/>
                <a:ea typeface="Courier New"/>
                <a:cs typeface="Courier New"/>
                <a:sym typeface="Courier New"/>
              </a:rPr>
              <a:t>npm install mysql –save</a:t>
            </a:r>
            <a:br>
              <a:rPr lang="en-US" sz="1400">
                <a:solidFill>
                  <a:srgbClr val="BD4147"/>
                </a:solidFill>
                <a:highlight>
                  <a:srgbClr val="F7F7F9"/>
                </a:highlight>
                <a:latin typeface="Courier New"/>
                <a:ea typeface="Courier New"/>
                <a:cs typeface="Courier New"/>
                <a:sym typeface="Courier New"/>
              </a:rPr>
            </a:br>
            <a:endParaRPr sz="1400">
              <a:solidFill>
                <a:srgbClr val="BD4147"/>
              </a:solidFill>
              <a:highlight>
                <a:srgbClr val="F7F7F9"/>
              </a:highlight>
              <a:latin typeface="Courier New"/>
              <a:ea typeface="Courier New"/>
              <a:cs typeface="Courier New"/>
              <a:sym typeface="Courier New"/>
            </a:endParaRPr>
          </a:p>
          <a:p>
            <a:pPr indent="0" lvl="0" marL="0" rtl="0" algn="l">
              <a:lnSpc>
                <a:spcPct val="115000"/>
              </a:lnSpc>
              <a:spcBef>
                <a:spcPts val="1400"/>
              </a:spcBef>
              <a:spcAft>
                <a:spcPts val="0"/>
              </a:spcAft>
              <a:buClr>
                <a:srgbClr val="000000"/>
              </a:buClr>
              <a:buSzPts val="1100"/>
              <a:buFont typeface="Arial"/>
              <a:buNone/>
            </a:pPr>
            <a:r>
              <a:rPr b="1" lang="en-US" sz="1400">
                <a:solidFill>
                  <a:srgbClr val="292B2C"/>
                </a:solidFill>
                <a:latin typeface="Arial"/>
                <a:ea typeface="Arial"/>
                <a:cs typeface="Arial"/>
                <a:sym typeface="Arial"/>
              </a:rPr>
              <a:t>Bootstrapping the Module</a:t>
            </a:r>
            <a:endParaRPr b="1" sz="1400">
              <a:solidFill>
                <a:srgbClr val="292B2C"/>
              </a:solidFill>
              <a:latin typeface="Arial"/>
              <a:ea typeface="Arial"/>
              <a:cs typeface="Arial"/>
              <a:sym typeface="Arial"/>
            </a:endParaRPr>
          </a:p>
          <a:p>
            <a:pPr indent="0" lvl="0" marL="0" rtl="0" algn="l">
              <a:lnSpc>
                <a:spcPct val="115000"/>
              </a:lnSpc>
              <a:spcBef>
                <a:spcPts val="400"/>
              </a:spcBef>
              <a:spcAft>
                <a:spcPts val="0"/>
              </a:spcAft>
              <a:buClr>
                <a:srgbClr val="000000"/>
              </a:buClr>
              <a:buSzPts val="1100"/>
              <a:buFont typeface="Arial"/>
              <a:buNone/>
            </a:pPr>
            <a:r>
              <a:rPr lang="en-US" sz="1400">
                <a:solidFill>
                  <a:srgbClr val="292B2C"/>
                </a:solidFill>
                <a:latin typeface="Arial"/>
                <a:ea typeface="Arial"/>
                <a:cs typeface="Arial"/>
                <a:sym typeface="Arial"/>
              </a:rPr>
              <a:t>Here are the steps we need to follow to execute SQL queries against our MySQL database using node-mysql module:</a:t>
            </a:r>
            <a:endParaRPr sz="1400">
              <a:solidFill>
                <a:srgbClr val="292B2C"/>
              </a:solidFill>
              <a:latin typeface="Arial"/>
              <a:ea typeface="Arial"/>
              <a:cs typeface="Arial"/>
              <a:sym typeface="Arial"/>
            </a:endParaRPr>
          </a:p>
          <a:p>
            <a:pPr indent="-317500" lvl="0" marL="457200" rtl="0" algn="l">
              <a:lnSpc>
                <a:spcPct val="115000"/>
              </a:lnSpc>
              <a:spcBef>
                <a:spcPts val="0"/>
              </a:spcBef>
              <a:spcAft>
                <a:spcPts val="0"/>
              </a:spcAft>
              <a:buClr>
                <a:srgbClr val="292B2C"/>
              </a:buClr>
              <a:buSzPts val="1400"/>
              <a:buFont typeface="Arial"/>
              <a:buChar char="●"/>
            </a:pPr>
            <a:r>
              <a:rPr lang="en-US" sz="1400">
                <a:solidFill>
                  <a:srgbClr val="292B2C"/>
                </a:solidFill>
                <a:latin typeface="Arial"/>
                <a:ea typeface="Arial"/>
                <a:cs typeface="Arial"/>
                <a:sym typeface="Arial"/>
              </a:rPr>
              <a:t>Import or require mysql module</a:t>
            </a:r>
            <a:endParaRPr sz="1400">
              <a:solidFill>
                <a:srgbClr val="292B2C"/>
              </a:solidFill>
              <a:latin typeface="Arial"/>
              <a:ea typeface="Arial"/>
              <a:cs typeface="Arial"/>
              <a:sym typeface="Arial"/>
            </a:endParaRPr>
          </a:p>
          <a:p>
            <a:pPr indent="-317500" lvl="0" marL="457200" rtl="0" algn="l">
              <a:lnSpc>
                <a:spcPct val="115000"/>
              </a:lnSpc>
              <a:spcBef>
                <a:spcPts val="0"/>
              </a:spcBef>
              <a:spcAft>
                <a:spcPts val="0"/>
              </a:spcAft>
              <a:buClr>
                <a:srgbClr val="292B2C"/>
              </a:buClr>
              <a:buSzPts val="1400"/>
              <a:buFont typeface="Arial"/>
              <a:buChar char="●"/>
            </a:pPr>
            <a:r>
              <a:rPr lang="en-US" sz="1400">
                <a:solidFill>
                  <a:srgbClr val="292B2C"/>
                </a:solidFill>
                <a:latin typeface="Arial"/>
                <a:ea typeface="Arial"/>
                <a:cs typeface="Arial"/>
                <a:sym typeface="Arial"/>
              </a:rPr>
              <a:t>Create a connection object</a:t>
            </a:r>
            <a:endParaRPr sz="1400">
              <a:solidFill>
                <a:srgbClr val="292B2C"/>
              </a:solidFill>
              <a:latin typeface="Arial"/>
              <a:ea typeface="Arial"/>
              <a:cs typeface="Arial"/>
              <a:sym typeface="Arial"/>
            </a:endParaRPr>
          </a:p>
          <a:p>
            <a:pPr indent="-317500" lvl="0" marL="457200" rtl="0" algn="l">
              <a:lnSpc>
                <a:spcPct val="115000"/>
              </a:lnSpc>
              <a:spcBef>
                <a:spcPts val="0"/>
              </a:spcBef>
              <a:spcAft>
                <a:spcPts val="0"/>
              </a:spcAft>
              <a:buClr>
                <a:srgbClr val="292B2C"/>
              </a:buClr>
              <a:buSzPts val="1400"/>
              <a:buFont typeface="Arial"/>
              <a:buChar char="●"/>
            </a:pPr>
            <a:r>
              <a:rPr lang="en-US" sz="1400">
                <a:solidFill>
                  <a:srgbClr val="292B2C"/>
                </a:solidFill>
                <a:latin typeface="Arial"/>
                <a:ea typeface="Arial"/>
                <a:cs typeface="Arial"/>
                <a:sym typeface="Arial"/>
              </a:rPr>
              <a:t>Connect to database</a:t>
            </a:r>
            <a:endParaRPr sz="1400">
              <a:solidFill>
                <a:srgbClr val="292B2C"/>
              </a:solidFill>
              <a:latin typeface="Arial"/>
              <a:ea typeface="Arial"/>
              <a:cs typeface="Arial"/>
              <a:sym typeface="Arial"/>
            </a:endParaRPr>
          </a:p>
          <a:p>
            <a:pPr indent="-317500" lvl="0" marL="457200" rtl="0" algn="l">
              <a:lnSpc>
                <a:spcPct val="115000"/>
              </a:lnSpc>
              <a:spcBef>
                <a:spcPts val="0"/>
              </a:spcBef>
              <a:spcAft>
                <a:spcPts val="0"/>
              </a:spcAft>
              <a:buClr>
                <a:srgbClr val="292B2C"/>
              </a:buClr>
              <a:buSzPts val="1400"/>
              <a:buFont typeface="Arial"/>
              <a:buChar char="●"/>
            </a:pPr>
            <a:r>
              <a:rPr lang="en-US" sz="1400">
                <a:solidFill>
                  <a:srgbClr val="292B2C"/>
                </a:solidFill>
                <a:latin typeface="Arial"/>
                <a:ea typeface="Arial"/>
                <a:cs typeface="Arial"/>
                <a:sym typeface="Arial"/>
              </a:rPr>
              <a:t>Query the database</a:t>
            </a:r>
            <a:endParaRPr sz="1400">
              <a:solidFill>
                <a:srgbClr val="292B2C"/>
              </a:solidFill>
              <a:latin typeface="Arial"/>
              <a:ea typeface="Arial"/>
              <a:cs typeface="Arial"/>
              <a:sym typeface="Arial"/>
            </a:endParaRPr>
          </a:p>
          <a:p>
            <a:pPr indent="-317500" lvl="0" marL="457200" rtl="0" algn="l">
              <a:lnSpc>
                <a:spcPct val="115000"/>
              </a:lnSpc>
              <a:spcBef>
                <a:spcPts val="0"/>
              </a:spcBef>
              <a:spcAft>
                <a:spcPts val="0"/>
              </a:spcAft>
              <a:buClr>
                <a:srgbClr val="292B2C"/>
              </a:buClr>
              <a:buSzPts val="1400"/>
              <a:buFont typeface="Arial"/>
              <a:buChar char="●"/>
            </a:pPr>
            <a:r>
              <a:rPr lang="en-US" sz="1400">
                <a:solidFill>
                  <a:srgbClr val="292B2C"/>
                </a:solidFill>
                <a:latin typeface="Arial"/>
                <a:ea typeface="Arial"/>
                <a:cs typeface="Arial"/>
                <a:sym typeface="Arial"/>
              </a:rPr>
              <a:t>Close the connection</a:t>
            </a:r>
            <a:endParaRPr sz="1400">
              <a:solidFill>
                <a:srgbClr val="292B2C"/>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n-US" sz="1400">
                <a:solidFill>
                  <a:srgbClr val="292B2C"/>
                </a:solidFill>
                <a:latin typeface="Arial"/>
                <a:ea typeface="Arial"/>
                <a:cs typeface="Arial"/>
                <a:sym typeface="Arial"/>
              </a:rPr>
              <a:t>We first start by requiring the mysql module:</a:t>
            </a:r>
            <a:endParaRPr sz="1400">
              <a:solidFill>
                <a:srgbClr val="292B2C"/>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US" sz="1400">
                <a:solidFill>
                  <a:srgbClr val="BD4147"/>
                </a:solidFill>
                <a:highlight>
                  <a:srgbClr val="F7F7F9"/>
                </a:highlight>
                <a:latin typeface="Courier New"/>
                <a:ea typeface="Courier New"/>
                <a:cs typeface="Courier New"/>
                <a:sym typeface="Courier New"/>
              </a:rPr>
              <a:t>var mysql      = require('mysql');</a:t>
            </a:r>
            <a:br>
              <a:rPr lang="en-US" sz="1400">
                <a:solidFill>
                  <a:srgbClr val="BD4147"/>
                </a:solidFill>
                <a:highlight>
                  <a:srgbClr val="F7F7F9"/>
                </a:highlight>
                <a:latin typeface="Courier New"/>
                <a:ea typeface="Courier New"/>
                <a:cs typeface="Courier New"/>
                <a:sym typeface="Courier New"/>
              </a:rPr>
            </a:br>
            <a:endParaRPr sz="1400">
              <a:solidFill>
                <a:srgbClr val="BD4147"/>
              </a:solidFill>
              <a:highlight>
                <a:srgbClr val="F7F7F9"/>
              </a:highlight>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US" sz="1400">
                <a:solidFill>
                  <a:srgbClr val="292B2C"/>
                </a:solidFill>
                <a:latin typeface="Arial"/>
                <a:ea typeface="Arial"/>
                <a:cs typeface="Arial"/>
                <a:sym typeface="Arial"/>
              </a:rPr>
              <a:t>Then create a connection to database, you need to enter MySQL database system credentials and your database name.</a:t>
            </a:r>
            <a:endParaRPr sz="1400">
              <a:solidFill>
                <a:srgbClr val="292B2C"/>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US" sz="1400">
                <a:solidFill>
                  <a:srgbClr val="BD4147"/>
                </a:solidFill>
                <a:highlight>
                  <a:srgbClr val="F7F7F9"/>
                </a:highlight>
                <a:latin typeface="Courier New"/>
                <a:ea typeface="Courier New"/>
                <a:cs typeface="Courier New"/>
                <a:sym typeface="Courier New"/>
              </a:rPr>
              <a:t>var connection = mysql.createConnection({</a:t>
            </a:r>
            <a:br>
              <a:rPr lang="en-US" sz="1400">
                <a:solidFill>
                  <a:srgbClr val="BD4147"/>
                </a:solidFill>
                <a:highlight>
                  <a:srgbClr val="F7F7F9"/>
                </a:highlight>
                <a:latin typeface="Courier New"/>
                <a:ea typeface="Courier New"/>
                <a:cs typeface="Courier New"/>
                <a:sym typeface="Courier New"/>
              </a:rPr>
            </a:br>
            <a:r>
              <a:rPr lang="en-US" sz="1400">
                <a:solidFill>
                  <a:srgbClr val="BD4147"/>
                </a:solidFill>
                <a:highlight>
                  <a:srgbClr val="F7F7F9"/>
                </a:highlight>
                <a:latin typeface="Courier New"/>
                <a:ea typeface="Courier New"/>
                <a:cs typeface="Courier New"/>
                <a:sym typeface="Courier New"/>
              </a:rPr>
              <a:t>    host     : 'localhost',</a:t>
            </a:r>
            <a:br>
              <a:rPr lang="en-US" sz="1400">
                <a:solidFill>
                  <a:srgbClr val="BD4147"/>
                </a:solidFill>
                <a:highlight>
                  <a:srgbClr val="F7F7F9"/>
                </a:highlight>
                <a:latin typeface="Courier New"/>
                <a:ea typeface="Courier New"/>
                <a:cs typeface="Courier New"/>
                <a:sym typeface="Courier New"/>
              </a:rPr>
            </a:br>
            <a:r>
              <a:rPr lang="en-US" sz="1400">
                <a:solidFill>
                  <a:srgbClr val="BD4147"/>
                </a:solidFill>
                <a:highlight>
                  <a:srgbClr val="F7F7F9"/>
                </a:highlight>
                <a:latin typeface="Courier New"/>
                <a:ea typeface="Courier New"/>
                <a:cs typeface="Courier New"/>
                <a:sym typeface="Courier New"/>
              </a:rPr>
              <a:t>    user     : 'root',</a:t>
            </a:r>
            <a:br>
              <a:rPr lang="en-US" sz="1400">
                <a:solidFill>
                  <a:srgbClr val="BD4147"/>
                </a:solidFill>
                <a:highlight>
                  <a:srgbClr val="F7F7F9"/>
                </a:highlight>
                <a:latin typeface="Courier New"/>
                <a:ea typeface="Courier New"/>
                <a:cs typeface="Courier New"/>
                <a:sym typeface="Courier New"/>
              </a:rPr>
            </a:br>
            <a:r>
              <a:rPr lang="en-US" sz="1400">
                <a:solidFill>
                  <a:srgbClr val="BD4147"/>
                </a:solidFill>
                <a:highlight>
                  <a:srgbClr val="F7F7F9"/>
                </a:highlight>
                <a:latin typeface="Courier New"/>
                <a:ea typeface="Courier New"/>
                <a:cs typeface="Courier New"/>
                <a:sym typeface="Courier New"/>
              </a:rPr>
              <a:t>    password : 'YOUR_PASSWORD',</a:t>
            </a:r>
            <a:br>
              <a:rPr lang="en-US" sz="1400">
                <a:solidFill>
                  <a:srgbClr val="BD4147"/>
                </a:solidFill>
                <a:highlight>
                  <a:srgbClr val="F7F7F9"/>
                </a:highlight>
                <a:latin typeface="Courier New"/>
                <a:ea typeface="Courier New"/>
                <a:cs typeface="Courier New"/>
                <a:sym typeface="Courier New"/>
              </a:rPr>
            </a:br>
            <a:r>
              <a:rPr lang="en-US" sz="1400">
                <a:solidFill>
                  <a:srgbClr val="BD4147"/>
                </a:solidFill>
                <a:highlight>
                  <a:srgbClr val="F7F7F9"/>
                </a:highlight>
                <a:latin typeface="Courier New"/>
                <a:ea typeface="Courier New"/>
                <a:cs typeface="Courier New"/>
                <a:sym typeface="Courier New"/>
              </a:rPr>
              <a:t>    database : 'demodb'</a:t>
            </a:r>
            <a:br>
              <a:rPr lang="en-US" sz="1400">
                <a:solidFill>
                  <a:srgbClr val="BD4147"/>
                </a:solidFill>
                <a:highlight>
                  <a:srgbClr val="F7F7F9"/>
                </a:highlight>
                <a:latin typeface="Courier New"/>
                <a:ea typeface="Courier New"/>
                <a:cs typeface="Courier New"/>
                <a:sym typeface="Courier New"/>
              </a:rPr>
            </a:br>
            <a:r>
              <a:rPr lang="en-US" sz="1400">
                <a:solidFill>
                  <a:srgbClr val="BD4147"/>
                </a:solidFill>
                <a:highlight>
                  <a:srgbClr val="F7F7F9"/>
                </a:highlight>
                <a:latin typeface="Courier New"/>
                <a:ea typeface="Courier New"/>
                <a:cs typeface="Courier New"/>
                <a:sym typeface="Courier New"/>
              </a:rPr>
              <a:t>});</a:t>
            </a:r>
            <a:br>
              <a:rPr lang="en-US" sz="1400">
                <a:solidFill>
                  <a:srgbClr val="BD4147"/>
                </a:solidFill>
                <a:highlight>
                  <a:srgbClr val="F7F7F9"/>
                </a:highlight>
                <a:latin typeface="Courier New"/>
                <a:ea typeface="Courier New"/>
                <a:cs typeface="Courier New"/>
                <a:sym typeface="Courier New"/>
              </a:rPr>
            </a:br>
            <a:endParaRPr sz="1400">
              <a:solidFill>
                <a:srgbClr val="BD4147"/>
              </a:solidFill>
              <a:highlight>
                <a:srgbClr val="F7F7F9"/>
              </a:highlight>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US" sz="1400">
                <a:solidFill>
                  <a:srgbClr val="292B2C"/>
                </a:solidFill>
                <a:latin typeface="Arial"/>
                <a:ea typeface="Arial"/>
                <a:cs typeface="Arial"/>
                <a:sym typeface="Arial"/>
              </a:rPr>
              <a:t>After creating the connection object we use the connect() method to actually connect to the database</a:t>
            </a:r>
            <a:endParaRPr sz="1400">
              <a:solidFill>
                <a:srgbClr val="292B2C"/>
              </a:solidFill>
              <a:latin typeface="Arial"/>
              <a:ea typeface="Arial"/>
              <a:cs typeface="Arial"/>
              <a:sym typeface="Arial"/>
            </a:endParaRPr>
          </a:p>
          <a:p>
            <a:pPr indent="0" lvl="0" marL="0" rtl="0" algn="l">
              <a:spcBef>
                <a:spcPts val="0"/>
              </a:spcBef>
              <a:spcAft>
                <a:spcPts val="0"/>
              </a:spcAft>
              <a:buClr>
                <a:srgbClr val="000000"/>
              </a:buClr>
              <a:buSzPts val="1100"/>
              <a:buNone/>
            </a:pPr>
            <a:r>
              <a:rPr lang="en-US" sz="1400">
                <a:solidFill>
                  <a:srgbClr val="BD4147"/>
                </a:solidFill>
                <a:highlight>
                  <a:srgbClr val="F7F7F9"/>
                </a:highlight>
                <a:latin typeface="Courier New"/>
                <a:ea typeface="Courier New"/>
                <a:cs typeface="Courier New"/>
                <a:sym typeface="Courier New"/>
              </a:rPr>
              <a:t>connection.connect();</a:t>
            </a:r>
            <a:endParaRPr sz="1400"/>
          </a:p>
        </p:txBody>
      </p:sp>
      <p:sp>
        <p:nvSpPr>
          <p:cNvPr id="917" name="Google Shape;917;p103"/>
          <p:cNvSpPr/>
          <p:nvPr/>
        </p:nvSpPr>
        <p:spPr>
          <a:xfrm>
            <a:off x="464126" y="4495800"/>
            <a:ext cx="837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Google Shape;923;p104"/>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 Apps using MySQLDB</a:t>
            </a:r>
            <a:endParaRPr/>
          </a:p>
        </p:txBody>
      </p:sp>
      <p:sp>
        <p:nvSpPr>
          <p:cNvPr id="924" name="Google Shape;924;p104"/>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None/>
            </a:pPr>
            <a:br>
              <a:rPr lang="en-US" sz="1800">
                <a:solidFill>
                  <a:srgbClr val="BD4147"/>
                </a:solidFill>
                <a:highlight>
                  <a:srgbClr val="F7F7F9"/>
                </a:highlight>
                <a:latin typeface="Courier New"/>
                <a:ea typeface="Courier New"/>
                <a:cs typeface="Courier New"/>
                <a:sym typeface="Courier New"/>
              </a:rPr>
            </a:br>
            <a:endParaRPr sz="1800">
              <a:solidFill>
                <a:srgbClr val="BD4147"/>
              </a:solidFill>
              <a:highlight>
                <a:srgbClr val="F7F7F9"/>
              </a:highlight>
              <a:latin typeface="Courier New"/>
              <a:ea typeface="Courier New"/>
              <a:cs typeface="Courier New"/>
              <a:sym typeface="Courier New"/>
            </a:endParaRPr>
          </a:p>
          <a:p>
            <a:pPr indent="0" lvl="0" marL="0" rtl="0" algn="l">
              <a:spcBef>
                <a:spcPts val="0"/>
              </a:spcBef>
              <a:spcAft>
                <a:spcPts val="0"/>
              </a:spcAft>
              <a:buClr>
                <a:srgbClr val="000000"/>
              </a:buClr>
              <a:buSzPts val="1100"/>
              <a:buNone/>
            </a:pPr>
            <a:r>
              <a:rPr lang="en-US" sz="1800">
                <a:solidFill>
                  <a:srgbClr val="292B2C"/>
                </a:solidFill>
                <a:latin typeface="Arial"/>
                <a:ea typeface="Arial"/>
                <a:cs typeface="Arial"/>
                <a:sym typeface="Arial"/>
              </a:rPr>
              <a:t>At this point, we are ready to execute SQL queries against the database. Lets take a simple example</a:t>
            </a:r>
            <a:endParaRPr sz="1800">
              <a:solidFill>
                <a:srgbClr val="292B2C"/>
              </a:solidFill>
              <a:latin typeface="Arial"/>
              <a:ea typeface="Arial"/>
              <a:cs typeface="Arial"/>
              <a:sym typeface="Arial"/>
            </a:endParaRPr>
          </a:p>
          <a:p>
            <a:pPr indent="0" lvl="0" marL="0" rtl="0" algn="l">
              <a:spcBef>
                <a:spcPts val="0"/>
              </a:spcBef>
              <a:spcAft>
                <a:spcPts val="0"/>
              </a:spcAft>
              <a:buClr>
                <a:srgbClr val="000000"/>
              </a:buClr>
              <a:buSzPts val="1100"/>
              <a:buNone/>
            </a:pPr>
            <a:r>
              <a:rPr lang="en-US" sz="1800">
                <a:solidFill>
                  <a:srgbClr val="BD4147"/>
                </a:solidFill>
                <a:highlight>
                  <a:srgbClr val="F7F7F9"/>
                </a:highlight>
                <a:latin typeface="Courier New"/>
                <a:ea typeface="Courier New"/>
                <a:cs typeface="Courier New"/>
                <a:sym typeface="Courier New"/>
              </a:rPr>
              <a:t>connection.query('SELECT 1 + 1 AS result', function (error, results, fields) {</a:t>
            </a:r>
            <a:br>
              <a:rPr lang="en-US" sz="1800">
                <a:solidFill>
                  <a:srgbClr val="BD4147"/>
                </a:solidFill>
                <a:highlight>
                  <a:srgbClr val="F7F7F9"/>
                </a:highlight>
                <a:latin typeface="Courier New"/>
                <a:ea typeface="Courier New"/>
                <a:cs typeface="Courier New"/>
                <a:sym typeface="Courier New"/>
              </a:rPr>
            </a:br>
            <a:r>
              <a:rPr lang="en-US" sz="1800">
                <a:solidFill>
                  <a:srgbClr val="BD4147"/>
                </a:solidFill>
                <a:highlight>
                  <a:srgbClr val="F7F7F9"/>
                </a:highlight>
                <a:latin typeface="Courier New"/>
                <a:ea typeface="Courier New"/>
                <a:cs typeface="Courier New"/>
                <a:sym typeface="Courier New"/>
              </a:rPr>
              <a:t>    if (error) throw error;</a:t>
            </a:r>
            <a:br>
              <a:rPr lang="en-US" sz="1800">
                <a:solidFill>
                  <a:srgbClr val="BD4147"/>
                </a:solidFill>
                <a:highlight>
                  <a:srgbClr val="F7F7F9"/>
                </a:highlight>
                <a:latin typeface="Courier New"/>
                <a:ea typeface="Courier New"/>
                <a:cs typeface="Courier New"/>
                <a:sym typeface="Courier New"/>
              </a:rPr>
            </a:br>
            <a:r>
              <a:rPr lang="en-US" sz="1800">
                <a:solidFill>
                  <a:srgbClr val="BD4147"/>
                </a:solidFill>
                <a:highlight>
                  <a:srgbClr val="F7F7F9"/>
                </a:highlight>
                <a:latin typeface="Courier New"/>
                <a:ea typeface="Courier New"/>
                <a:cs typeface="Courier New"/>
                <a:sym typeface="Courier New"/>
              </a:rPr>
              <a:t>    console.log('1 + 1 = ', results[0].result); </a:t>
            </a:r>
            <a:br>
              <a:rPr lang="en-US" sz="1800">
                <a:solidFill>
                  <a:srgbClr val="BD4147"/>
                </a:solidFill>
                <a:highlight>
                  <a:srgbClr val="F7F7F9"/>
                </a:highlight>
                <a:latin typeface="Courier New"/>
                <a:ea typeface="Courier New"/>
                <a:cs typeface="Courier New"/>
                <a:sym typeface="Courier New"/>
              </a:rPr>
            </a:br>
            <a:r>
              <a:rPr lang="en-US" sz="1800">
                <a:solidFill>
                  <a:srgbClr val="BD4147"/>
                </a:solidFill>
                <a:highlight>
                  <a:srgbClr val="F7F7F9"/>
                </a:highlight>
                <a:latin typeface="Courier New"/>
                <a:ea typeface="Courier New"/>
                <a:cs typeface="Courier New"/>
                <a:sym typeface="Courier New"/>
              </a:rPr>
              <a:t>});</a:t>
            </a:r>
            <a:br>
              <a:rPr lang="en-US" sz="1800">
                <a:solidFill>
                  <a:srgbClr val="BD4147"/>
                </a:solidFill>
                <a:highlight>
                  <a:srgbClr val="F7F7F9"/>
                </a:highlight>
                <a:latin typeface="Courier New"/>
                <a:ea typeface="Courier New"/>
                <a:cs typeface="Courier New"/>
                <a:sym typeface="Courier New"/>
              </a:rPr>
            </a:br>
            <a:endParaRPr sz="1800">
              <a:solidFill>
                <a:srgbClr val="BD4147"/>
              </a:solidFill>
              <a:highlight>
                <a:srgbClr val="F7F7F9"/>
              </a:highlight>
              <a:latin typeface="Courier New"/>
              <a:ea typeface="Courier New"/>
              <a:cs typeface="Courier New"/>
              <a:sym typeface="Courier New"/>
            </a:endParaRPr>
          </a:p>
          <a:p>
            <a:pPr indent="0" lvl="0" marL="0" rtl="0" algn="l">
              <a:spcBef>
                <a:spcPts val="0"/>
              </a:spcBef>
              <a:spcAft>
                <a:spcPts val="0"/>
              </a:spcAft>
              <a:buClr>
                <a:srgbClr val="000000"/>
              </a:buClr>
              <a:buSzPts val="1100"/>
              <a:buNone/>
            </a:pPr>
            <a:r>
              <a:rPr lang="en-US" sz="1800">
                <a:solidFill>
                  <a:srgbClr val="292B2C"/>
                </a:solidFill>
                <a:latin typeface="Arial"/>
                <a:ea typeface="Arial"/>
                <a:cs typeface="Arial"/>
                <a:sym typeface="Arial"/>
              </a:rPr>
              <a:t>If you finish working with a connection, you need to close it, using the end() method</a:t>
            </a:r>
            <a:endParaRPr sz="1800">
              <a:solidFill>
                <a:srgbClr val="292B2C"/>
              </a:solidFill>
              <a:latin typeface="Arial"/>
              <a:ea typeface="Arial"/>
              <a:cs typeface="Arial"/>
              <a:sym typeface="Arial"/>
            </a:endParaRPr>
          </a:p>
          <a:p>
            <a:pPr indent="0" lvl="0" marL="0" rtl="0" algn="l">
              <a:spcBef>
                <a:spcPts val="0"/>
              </a:spcBef>
              <a:spcAft>
                <a:spcPts val="0"/>
              </a:spcAft>
              <a:buClr>
                <a:srgbClr val="000000"/>
              </a:buClr>
              <a:buSzPts val="1100"/>
              <a:buNone/>
            </a:pPr>
            <a:r>
              <a:rPr lang="en-US" sz="1800">
                <a:solidFill>
                  <a:srgbClr val="BD4147"/>
                </a:solidFill>
                <a:highlight>
                  <a:srgbClr val="F7F7F9"/>
                </a:highlight>
                <a:latin typeface="Courier New"/>
                <a:ea typeface="Courier New"/>
                <a:cs typeface="Courier New"/>
                <a:sym typeface="Courier New"/>
              </a:rPr>
              <a:t>connection.end();  </a:t>
            </a:r>
            <a:br>
              <a:rPr lang="en-US" sz="1800">
                <a:solidFill>
                  <a:srgbClr val="BD4147"/>
                </a:solidFill>
                <a:highlight>
                  <a:srgbClr val="F7F7F9"/>
                </a:highlight>
                <a:latin typeface="Courier New"/>
                <a:ea typeface="Courier New"/>
                <a:cs typeface="Courier New"/>
                <a:sym typeface="Courier New"/>
              </a:rPr>
            </a:br>
            <a:endParaRPr sz="1800">
              <a:solidFill>
                <a:srgbClr val="BD4147"/>
              </a:solidFill>
              <a:highlight>
                <a:srgbClr val="F7F7F9"/>
              </a:highlight>
              <a:latin typeface="Courier New"/>
              <a:ea typeface="Courier New"/>
              <a:cs typeface="Courier New"/>
              <a:sym typeface="Courier New"/>
            </a:endParaRPr>
          </a:p>
          <a:p>
            <a:pPr indent="0" lvl="0" marL="0" rtl="0" algn="l">
              <a:spcBef>
                <a:spcPts val="0"/>
              </a:spcBef>
              <a:spcAft>
                <a:spcPts val="0"/>
              </a:spcAft>
              <a:buClr>
                <a:srgbClr val="000000"/>
              </a:buClr>
              <a:buSzPts val="1100"/>
              <a:buNone/>
            </a:pPr>
            <a:r>
              <a:rPr lang="en-US" sz="1800">
                <a:solidFill>
                  <a:srgbClr val="292B2C"/>
                </a:solidFill>
                <a:latin typeface="Arial"/>
                <a:ea typeface="Arial"/>
                <a:cs typeface="Arial"/>
                <a:sym typeface="Arial"/>
              </a:rPr>
              <a:t>As you can see, the API is clear and self explanatory and It’s quite easy to connect to a MySQL database then execute SQL queries. For a simple and complete demo using Electron with MySQL, make sure you check this Github </a:t>
            </a:r>
            <a:r>
              <a:rPr lang="en-US" sz="1800" u="sng">
                <a:solidFill>
                  <a:srgbClr val="00AB6B"/>
                </a:solidFill>
                <a:latin typeface="Arial"/>
                <a:ea typeface="Arial"/>
                <a:cs typeface="Arial"/>
                <a:sym typeface="Arial"/>
                <a:hlinkClick r:id="rId3"/>
              </a:rPr>
              <a:t>repository</a:t>
            </a:r>
            <a:r>
              <a:rPr lang="en-US" sz="1800">
                <a:solidFill>
                  <a:srgbClr val="292B2C"/>
                </a:solidFill>
                <a:latin typeface="Arial"/>
                <a:ea typeface="Arial"/>
                <a:cs typeface="Arial"/>
                <a:sym typeface="Arial"/>
              </a:rPr>
              <a:t>.</a:t>
            </a:r>
            <a:endParaRPr sz="18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Google Shape;930;p105"/>
          <p:cNvSpPr txBox="1"/>
          <p:nvPr>
            <p:ph type="ctrTitle"/>
          </p:nvPr>
        </p:nvSpPr>
        <p:spPr>
          <a:xfrm>
            <a:off x="609600" y="3048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Electron Apps using TypeScript</a:t>
            </a:r>
            <a:endParaRPr/>
          </a:p>
        </p:txBody>
      </p:sp>
      <p:sp>
        <p:nvSpPr>
          <p:cNvPr id="931" name="Google Shape;931;p105"/>
          <p:cNvSpPr txBox="1"/>
          <p:nvPr>
            <p:ph idx="1" type="subTitle"/>
          </p:nvPr>
        </p:nvSpPr>
        <p:spPr>
          <a:xfrm>
            <a:off x="152400" y="1371600"/>
            <a:ext cx="883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t>As known using TypeScript, instead of plain JavaScript has below advantages</a:t>
            </a:r>
            <a:endParaRPr sz="2400"/>
          </a:p>
          <a:p>
            <a:pPr indent="0" lvl="0" marL="0" rtl="0" algn="l">
              <a:spcBef>
                <a:spcPts val="0"/>
              </a:spcBef>
              <a:spcAft>
                <a:spcPts val="0"/>
              </a:spcAft>
              <a:buClr>
                <a:srgbClr val="888888"/>
              </a:buClr>
              <a:buSzPts val="2400"/>
              <a:buNone/>
            </a:pPr>
            <a:r>
              <a:rPr lang="en-US" sz="2400"/>
              <a:t>Lets your application to scale</a:t>
            </a:r>
            <a:endParaRPr sz="2400"/>
          </a:p>
          <a:p>
            <a:pPr indent="0" lvl="0" marL="0" rtl="0" algn="l">
              <a:spcBef>
                <a:spcPts val="0"/>
              </a:spcBef>
              <a:spcAft>
                <a:spcPts val="0"/>
              </a:spcAft>
              <a:buClr>
                <a:srgbClr val="888888"/>
              </a:buClr>
              <a:buSzPts val="2400"/>
              <a:buNone/>
            </a:pPr>
            <a:r>
              <a:rPr lang="en-US" sz="2400"/>
              <a:t>Reduces number of defects, due to clarity in types</a:t>
            </a:r>
            <a:endParaRPr sz="2400"/>
          </a:p>
          <a:p>
            <a:pPr indent="0" lvl="0" marL="0" rtl="0" algn="l">
              <a:spcBef>
                <a:spcPts val="0"/>
              </a:spcBef>
              <a:spcAft>
                <a:spcPts val="0"/>
              </a:spcAft>
              <a:buClr>
                <a:srgbClr val="888888"/>
              </a:buClr>
              <a:buSzPts val="2400"/>
              <a:buNone/>
            </a:pPr>
            <a:r>
              <a:rPr lang="en-US" sz="2400"/>
              <a:t>helps IDE/Editors to highlight types and other parts of programs</a:t>
            </a:r>
            <a:endParaRPr sz="2400"/>
          </a:p>
          <a:p>
            <a:pPr indent="0" lvl="0" marL="0" rtl="0" algn="l">
              <a:spcBef>
                <a:spcPts val="0"/>
              </a:spcBef>
              <a:spcAft>
                <a:spcPts val="0"/>
              </a:spcAft>
              <a:buClr>
                <a:srgbClr val="888888"/>
              </a:buClr>
              <a:buSzPts val="2400"/>
              <a:buNone/>
            </a:pPr>
            <a:r>
              <a:rPr lang="en-US" sz="2400"/>
              <a:t>etc…</a:t>
            </a:r>
            <a:endParaRPr sz="2400"/>
          </a:p>
          <a:p>
            <a:pPr indent="0" lvl="0" marL="0" rtl="0" algn="l">
              <a:spcBef>
                <a:spcPts val="0"/>
              </a:spcBef>
              <a:spcAft>
                <a:spcPts val="0"/>
              </a:spcAft>
              <a:buClr>
                <a:srgbClr val="888888"/>
              </a:buClr>
              <a:buSzPts val="2400"/>
              <a:buNone/>
            </a:pPr>
            <a:r>
              <a:t/>
            </a:r>
            <a:endParaRPr sz="2400"/>
          </a:p>
          <a:p>
            <a:pPr indent="0" lvl="0" marL="0" rtl="0" algn="l">
              <a:spcBef>
                <a:spcPts val="0"/>
              </a:spcBef>
              <a:spcAft>
                <a:spcPts val="0"/>
              </a:spcAft>
              <a:buClr>
                <a:srgbClr val="888888"/>
              </a:buClr>
              <a:buSzPts val="2400"/>
              <a:buNone/>
            </a:pPr>
            <a:r>
              <a:rPr lang="en-US" sz="2400"/>
              <a:t>Since there will be ts files, tsc need to be invoked when you try to build project, hence we need to provide tsconfig.json need to be provided by us. tsconfig.json stores all the tsc transpiler configurations. Below is snapshot of the same.</a:t>
            </a:r>
            <a:endParaRPr sz="2400"/>
          </a:p>
        </p:txBody>
      </p:sp>
      <p:sp>
        <p:nvSpPr>
          <p:cNvPr id="932" name="Google Shape;932;p105"/>
          <p:cNvSpPr/>
          <p:nvPr/>
        </p:nvSpPr>
        <p:spPr>
          <a:xfrm>
            <a:off x="464126" y="4495800"/>
            <a:ext cx="8375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