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embeddedFontLst>
    <p:embeddedFont>
      <p:font typeface="Roboto"/>
      <p:regular r:id="rId28"/>
      <p:bold r:id="rId29"/>
      <p:italic r:id="rId30"/>
      <p:boldItalic r:id="rId31"/>
    </p:embeddedFont>
    <p:embeddedFont>
      <p:font typeface="Nunito"/>
      <p:regular r:id="rId32"/>
      <p:bold r:id="rId33"/>
      <p:italic r:id="rId34"/>
      <p:boldItalic r:id="rId35"/>
    </p:embeddedFont>
    <p:embeddedFont>
      <p:font typeface="Maven Pro"/>
      <p:regular r:id="rId36"/>
      <p:bold r:id="rId37"/>
    </p:embeddedFont>
    <p:embeddedFont>
      <p:font typeface="Content"/>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39" Type="http://schemas.openxmlformats.org/officeDocument/2006/relationships/font" Target="fonts/Content-bold.fntdata"/><Relationship Id="rId16" Type="http://schemas.openxmlformats.org/officeDocument/2006/relationships/slide" Target="slides/slide11.xml"/><Relationship Id="rId38" Type="http://schemas.openxmlformats.org/officeDocument/2006/relationships/font" Target="fonts/Conten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46e3021a0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46e3021a03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6e0a3bc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46e0a3bc8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4546120"/>
            <a:ext cx="1691422" cy="2310006"/>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5118675"/>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2151750"/>
            <a:ext cx="4255500" cy="24972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4795067"/>
            <a:ext cx="4255500" cy="927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6315968"/>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5465463"/>
            <a:ext cx="9144036" cy="1392365"/>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1030300"/>
            <a:ext cx="6366900" cy="24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3616400"/>
            <a:ext cx="6366900" cy="14817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6315968"/>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6315968"/>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4541"/>
            <a:ext cx="1233215" cy="1846001"/>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3871914"/>
            <a:ext cx="2186148" cy="2985925"/>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2151767"/>
            <a:ext cx="5857800" cy="24972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6315968"/>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399168"/>
            <a:ext cx="999312" cy="1332416"/>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798100"/>
            <a:ext cx="7030500" cy="1332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2653400"/>
            <a:ext cx="7030500" cy="3388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6315968"/>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399168"/>
            <a:ext cx="999312" cy="1332416"/>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798100"/>
            <a:ext cx="7030500" cy="1332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2653400"/>
            <a:ext cx="3430500" cy="3388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2653400"/>
            <a:ext cx="3430500" cy="3388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6315968"/>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399168"/>
            <a:ext cx="999312" cy="1332416"/>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798100"/>
            <a:ext cx="7030500" cy="1332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6315968"/>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399168"/>
            <a:ext cx="999312" cy="1332416"/>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798100"/>
            <a:ext cx="3312000" cy="21201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3079567"/>
            <a:ext cx="3312000" cy="2962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6315968"/>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742"/>
            <a:ext cx="2267451" cy="3468833"/>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1018133"/>
            <a:ext cx="5857800" cy="4764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6315968"/>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399168"/>
            <a:ext cx="999312" cy="1332416"/>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798100"/>
            <a:ext cx="3430500" cy="2653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3657604"/>
            <a:ext cx="3430500" cy="968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881333"/>
            <a:ext cx="3430500" cy="5160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6315968"/>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5129497"/>
            <a:ext cx="825392" cy="1100560"/>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5518633"/>
            <a:ext cx="5843100" cy="7131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6315968"/>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6315968"/>
            <a:ext cx="548700" cy="5247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fetch.spec.whatwg.org/" TargetMode="External"/><Relationship Id="rId4" Type="http://schemas.openxmlformats.org/officeDocument/2006/relationships/hyperlink" Target="https://tc39.github.io/ecmascript-asyncawa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fetch.spec.whatwg.org/" TargetMode="External"/><Relationship Id="rId4" Type="http://schemas.openxmlformats.org/officeDocument/2006/relationships/hyperlink" Target="https://tc39.github.io/ecmascript-asyncawa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78" name="Google Shape;278;p13"/>
          <p:cNvSpPr txBox="1"/>
          <p:nvPr>
            <p:ph idx="1" type="subTitle"/>
          </p:nvPr>
        </p:nvSpPr>
        <p:spPr>
          <a:xfrm>
            <a:off x="1371600" y="3200400"/>
            <a:ext cx="6400800" cy="2438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rPr lang="en-US"/>
              <a:t>Java Script-Promises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2"/>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Script-Promises</a:t>
            </a:r>
            <a:endParaRPr/>
          </a:p>
        </p:txBody>
      </p:sp>
      <p:sp>
        <p:nvSpPr>
          <p:cNvPr id="336" name="Google Shape;336;p22"/>
          <p:cNvSpPr txBox="1"/>
          <p:nvPr>
            <p:ph idx="1" type="subTitle"/>
          </p:nvPr>
        </p:nvSpPr>
        <p:spPr>
          <a:xfrm>
            <a:off x="0" y="1186925"/>
            <a:ext cx="8915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b="1" lang="en-US" sz="2400"/>
              <a:t>onFulfilled()</a:t>
            </a:r>
            <a:r>
              <a:rPr lang="en-US" sz="2400"/>
              <a:t> will be called after the promise is fulfilled, with the promise’s value as the first argument.</a:t>
            </a:r>
            <a:endParaRPr sz="2400"/>
          </a:p>
          <a:p>
            <a:pPr indent="0" lvl="0" marL="0" rtl="0" algn="l">
              <a:spcBef>
                <a:spcPts val="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rPr b="1" lang="en-US" sz="2400"/>
              <a:t>onRejected()</a:t>
            </a:r>
            <a:r>
              <a:rPr lang="en-US" sz="2400"/>
              <a:t> will be called after the promise is rejected, with the reason for rejection as the first argument. The reason may be any valid JavaScript value, but because rejections are essentially synonymous with exceptions, I recommend using Error objects.</a:t>
            </a:r>
            <a:endParaRPr sz="2400"/>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rPr lang="en-US" sz="2400"/>
              <a:t>Neither </a:t>
            </a:r>
            <a:r>
              <a:rPr b="1" lang="en-US" sz="2400"/>
              <a:t>onFulfilled() </a:t>
            </a:r>
            <a:r>
              <a:rPr lang="en-US" sz="2400"/>
              <a:t>nor</a:t>
            </a:r>
            <a:r>
              <a:rPr b="1" lang="en-US" sz="2400"/>
              <a:t> onRejected() </a:t>
            </a:r>
            <a:r>
              <a:rPr lang="en-US" sz="2400"/>
              <a:t>may be called more than once.</a:t>
            </a:r>
            <a:endParaRPr/>
          </a:p>
          <a:p>
            <a:pPr indent="0" lvl="0" marL="0" rtl="0" algn="l">
              <a:spcBef>
                <a:spcPts val="480"/>
              </a:spcBef>
              <a:spcAft>
                <a:spcPts val="0"/>
              </a:spcAft>
              <a:buClr>
                <a:srgbClr val="888888"/>
              </a:buClr>
              <a:buSzPts val="2400"/>
              <a:buNone/>
            </a:pPr>
            <a:r>
              <a:rPr lang="en-US" sz="2400"/>
              <a:t>.then() may be called many times on the same promise. </a:t>
            </a:r>
            <a:endParaRPr sz="2400"/>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rPr lang="en-US" sz="2400"/>
              <a:t>In other words, a promise can be used to aggregate callbacks.</a:t>
            </a:r>
            <a:endParaRPr/>
          </a:p>
          <a:p>
            <a:pPr indent="0" lvl="0" marL="0" rtl="0" algn="l">
              <a:spcBef>
                <a:spcPts val="480"/>
              </a:spcBef>
              <a:spcAft>
                <a:spcPts val="0"/>
              </a:spcAft>
              <a:buClr>
                <a:srgbClr val="888888"/>
              </a:buClr>
              <a:buSzPts val="2400"/>
              <a:buNone/>
            </a:pPr>
            <a:r>
              <a:rPr lang="en-US" sz="2400"/>
              <a:t>.then() must return a new promise, promise2.</a:t>
            </a:r>
            <a:endParaRPr/>
          </a:p>
          <a:p>
            <a:pPr indent="0" lvl="0" marL="0" rtl="0" algn="l">
              <a:spcBef>
                <a:spcPts val="480"/>
              </a:spcBef>
              <a:spcAft>
                <a:spcPts val="0"/>
              </a:spcAft>
              <a:buClr>
                <a:srgbClr val="888888"/>
              </a:buClr>
              <a:buSzPts val="2400"/>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3"/>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Script-Promises</a:t>
            </a:r>
            <a:endParaRPr/>
          </a:p>
        </p:txBody>
      </p:sp>
      <p:sp>
        <p:nvSpPr>
          <p:cNvPr id="342" name="Google Shape;342;p23"/>
          <p:cNvSpPr txBox="1"/>
          <p:nvPr>
            <p:ph idx="1" type="subTitle"/>
          </p:nvPr>
        </p:nvSpPr>
        <p:spPr>
          <a:xfrm>
            <a:off x="0" y="1524000"/>
            <a:ext cx="8915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If onFulfilled() or onRejected() return a value x, and x is a promise, promise2 will lock in with (assume the same state and value as) x. Otherwise, promise2 will be fulfilled with the value of x.</a:t>
            </a:r>
            <a:endParaRPr/>
          </a:p>
          <a:p>
            <a:pPr indent="0" lvl="0" marL="0" rtl="0" algn="l">
              <a:spcBef>
                <a:spcPts val="480"/>
              </a:spcBef>
              <a:spcAft>
                <a:spcPts val="0"/>
              </a:spcAft>
              <a:buClr>
                <a:srgbClr val="888888"/>
              </a:buClr>
              <a:buSzPts val="2400"/>
              <a:buNone/>
            </a:pPr>
            <a:r>
              <a:rPr lang="en-US" sz="2400"/>
              <a:t>If either onFulfilled or onRejected throws an exception e, promise2must be rejected with e as the reason.</a:t>
            </a:r>
            <a:endParaRPr/>
          </a:p>
          <a:p>
            <a:pPr indent="0" lvl="0" marL="0" rtl="0" algn="l">
              <a:spcBef>
                <a:spcPts val="480"/>
              </a:spcBef>
              <a:spcAft>
                <a:spcPts val="0"/>
              </a:spcAft>
              <a:buClr>
                <a:srgbClr val="888888"/>
              </a:buClr>
              <a:buSzPts val="2400"/>
              <a:buNone/>
            </a:pPr>
            <a:r>
              <a:rPr lang="en-US" sz="2400"/>
              <a:t>If onFulfilled is not a function and promise1 is fulfilled, promise2 must be fulfilled with the same value as promise1.</a:t>
            </a:r>
            <a:endParaRPr/>
          </a:p>
          <a:p>
            <a:pPr indent="0" lvl="0" marL="0" rtl="0" algn="l">
              <a:spcBef>
                <a:spcPts val="480"/>
              </a:spcBef>
              <a:spcAft>
                <a:spcPts val="0"/>
              </a:spcAft>
              <a:buClr>
                <a:srgbClr val="888888"/>
              </a:buClr>
              <a:buSzPts val="2400"/>
              <a:buNone/>
            </a:pPr>
            <a:r>
              <a:rPr lang="en-US" sz="2400"/>
              <a:t>If onRejected is not a function and promise1 is rejected, promise2 must be rejected with the same reason as promise1.</a:t>
            </a:r>
            <a:endParaRPr/>
          </a:p>
          <a:p>
            <a:pPr indent="0" lvl="0" marL="0" rtl="0" algn="l">
              <a:spcBef>
                <a:spcPts val="480"/>
              </a:spcBef>
              <a:spcAft>
                <a:spcPts val="0"/>
              </a:spcAft>
              <a:buClr>
                <a:srgbClr val="888888"/>
              </a:buClr>
              <a:buSzPts val="2400"/>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24"/>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a:t>
            </a:r>
            <a:r>
              <a:rPr lang="en-US"/>
              <a:t>Promise Chaining </a:t>
            </a:r>
            <a:endParaRPr/>
          </a:p>
        </p:txBody>
      </p:sp>
      <p:sp>
        <p:nvSpPr>
          <p:cNvPr id="348" name="Google Shape;348;p24"/>
          <p:cNvSpPr txBox="1"/>
          <p:nvPr>
            <p:ph idx="1" type="subTitle"/>
          </p:nvPr>
        </p:nvSpPr>
        <p:spPr>
          <a:xfrm>
            <a:off x="0" y="1277675"/>
            <a:ext cx="9025200" cy="54918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Clr>
                <a:srgbClr val="888888"/>
              </a:buClr>
              <a:buSzPts val="2400"/>
              <a:buNone/>
            </a:pPr>
            <a:r>
              <a:rPr lang="en-US" sz="2400"/>
              <a:t>Because .then() always returns a new promise, </a:t>
            </a:r>
            <a:r>
              <a:rPr b="1" lang="en-US" sz="2400"/>
              <a:t>it’s possible to chain promises</a:t>
            </a:r>
            <a:r>
              <a:rPr lang="en-US" sz="2400"/>
              <a:t> with precise control over how and where errors are handled. Promises allow you to mimic normal synchronous code’s try/catch behavior.</a:t>
            </a:r>
            <a:endParaRPr/>
          </a:p>
          <a:p>
            <a:pPr indent="0" lvl="0" marL="0" rtl="0" algn="l">
              <a:spcBef>
                <a:spcPts val="480"/>
              </a:spcBef>
              <a:spcAft>
                <a:spcPts val="0"/>
              </a:spcAft>
              <a:buClr>
                <a:srgbClr val="888888"/>
              </a:buClr>
              <a:buSzPts val="2400"/>
              <a:buNone/>
            </a:pPr>
            <a:r>
              <a:rPr lang="en-US" sz="2400"/>
              <a:t>Like synchronous code, chaining will result in a sequence that runs in serial. In other words, you can do:</a:t>
            </a:r>
            <a:endParaRPr/>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rPr lang="en-US" sz="2400"/>
              <a:t>https://javascript.info/promise-chaining</a:t>
            </a:r>
            <a:endParaRPr sz="2400"/>
          </a:p>
        </p:txBody>
      </p:sp>
      <p:sp>
        <p:nvSpPr>
          <p:cNvPr id="349" name="Google Shape;349;p24"/>
          <p:cNvSpPr/>
          <p:nvPr/>
        </p:nvSpPr>
        <p:spPr>
          <a:xfrm>
            <a:off x="0" y="5728900"/>
            <a:ext cx="8686800" cy="276999"/>
          </a:xfrm>
          <a:prstGeom prst="rect">
            <a:avLst/>
          </a:prstGeom>
          <a:solidFill>
            <a:srgbClr val="FFFFFF"/>
          </a:solidFill>
          <a:ln>
            <a:noFill/>
          </a:ln>
        </p:spPr>
        <p:txBody>
          <a:bodyPr anchorCtr="0" anchor="ctr" bIns="0" lIns="12675" spcFirstLastPara="1" rIns="1267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350" name="Google Shape;350;p24"/>
          <p:cNvPicPr preferRelativeResize="0"/>
          <p:nvPr/>
        </p:nvPicPr>
        <p:blipFill rotWithShape="1">
          <a:blip r:embed="rId3">
            <a:alphaModFix/>
          </a:blip>
          <a:srcRect b="0" l="0" r="0" t="0"/>
          <a:stretch/>
        </p:blipFill>
        <p:spPr>
          <a:xfrm>
            <a:off x="216675" y="3799925"/>
            <a:ext cx="4519851" cy="220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25"/>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 Chaining</a:t>
            </a:r>
            <a:endParaRPr/>
          </a:p>
        </p:txBody>
      </p:sp>
      <p:sp>
        <p:nvSpPr>
          <p:cNvPr id="356" name="Google Shape;356;p25"/>
          <p:cNvSpPr txBox="1"/>
          <p:nvPr>
            <p:ph idx="1" type="subTitle"/>
          </p:nvPr>
        </p:nvSpPr>
        <p:spPr>
          <a:xfrm>
            <a:off x="0" y="1524000"/>
            <a:ext cx="8915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Assuming each of the functions, fetch(), process(), and save() return promises, process() will wait for fetch() to complete before starting, and save() will wait for process() to complete before starting. handleErrors()will only run if any of the previous promises reject.</a:t>
            </a:r>
            <a:endParaRPr/>
          </a:p>
          <a:p>
            <a:pPr indent="0" lvl="0" marL="0" rtl="0" algn="l">
              <a:spcBef>
                <a:spcPts val="480"/>
              </a:spcBef>
              <a:spcAft>
                <a:spcPts val="0"/>
              </a:spcAft>
              <a:buClr>
                <a:srgbClr val="888888"/>
              </a:buClr>
              <a:buSzPts val="2400"/>
              <a:buNone/>
            </a:pPr>
            <a:r>
              <a:rPr lang="en-US" sz="2400"/>
              <a:t>Here’s an example of a complex promise chain with multiple rejections:</a:t>
            </a:r>
            <a:endParaRPr/>
          </a:p>
          <a:p>
            <a:pPr indent="0" lvl="0" marL="0" rtl="0" algn="l">
              <a:spcBef>
                <a:spcPts val="480"/>
              </a:spcBef>
              <a:spcAft>
                <a:spcPts val="0"/>
              </a:spcAft>
              <a:buClr>
                <a:srgbClr val="888888"/>
              </a:buClr>
              <a:buSzPts val="2400"/>
              <a:buNone/>
            </a:pPr>
            <a:r>
              <a:t/>
            </a:r>
            <a:endParaRPr sz="2400"/>
          </a:p>
        </p:txBody>
      </p:sp>
      <p:sp>
        <p:nvSpPr>
          <p:cNvPr id="357" name="Google Shape;357;p25"/>
          <p:cNvSpPr/>
          <p:nvPr/>
        </p:nvSpPr>
        <p:spPr>
          <a:xfrm>
            <a:off x="0" y="5728900"/>
            <a:ext cx="8686800" cy="276999"/>
          </a:xfrm>
          <a:prstGeom prst="rect">
            <a:avLst/>
          </a:prstGeom>
          <a:solidFill>
            <a:srgbClr val="FFFFFF"/>
          </a:solidFill>
          <a:ln>
            <a:noFill/>
          </a:ln>
        </p:spPr>
        <p:txBody>
          <a:bodyPr anchorCtr="0" anchor="ctr" bIns="0" lIns="12675" spcFirstLastPara="1" rIns="1267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358" name="Google Shape;358;p25"/>
          <p:cNvPicPr preferRelativeResize="0"/>
          <p:nvPr/>
        </p:nvPicPr>
        <p:blipFill rotWithShape="1">
          <a:blip r:embed="rId3">
            <a:alphaModFix/>
          </a:blip>
          <a:srcRect b="0" l="0" r="0" t="0"/>
          <a:stretch/>
        </p:blipFill>
        <p:spPr>
          <a:xfrm>
            <a:off x="13855" y="4191000"/>
            <a:ext cx="4648200" cy="24799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6"/>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Script-Promises</a:t>
            </a:r>
            <a:endParaRPr/>
          </a:p>
        </p:txBody>
      </p:sp>
      <p:sp>
        <p:nvSpPr>
          <p:cNvPr id="364" name="Google Shape;364;p26"/>
          <p:cNvSpPr txBox="1"/>
          <p:nvPr>
            <p:ph idx="1" type="subTitle"/>
          </p:nvPr>
        </p:nvSpPr>
        <p:spPr>
          <a:xfrm>
            <a:off x="0" y="1524000"/>
            <a:ext cx="8915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b="1" lang="en-US" sz="2400"/>
              <a:t>Error Handling</a:t>
            </a:r>
            <a:endParaRPr/>
          </a:p>
          <a:p>
            <a:pPr indent="0" lvl="0" marL="0" rtl="0" algn="l">
              <a:spcBef>
                <a:spcPts val="480"/>
              </a:spcBef>
              <a:spcAft>
                <a:spcPts val="0"/>
              </a:spcAft>
              <a:buClr>
                <a:srgbClr val="888888"/>
              </a:buClr>
              <a:buSzPts val="2400"/>
              <a:buNone/>
            </a:pPr>
            <a:r>
              <a:rPr lang="en-US" sz="2400"/>
              <a:t>Note that promises have both a success and an error handler, and it’s very common to see code that does this:</a:t>
            </a:r>
            <a:endParaRPr/>
          </a:p>
          <a:p>
            <a:pPr indent="0" lvl="0" marL="0" rtl="0" algn="l">
              <a:spcBef>
                <a:spcPts val="480"/>
              </a:spcBef>
              <a:spcAft>
                <a:spcPts val="0"/>
              </a:spcAft>
              <a:buClr>
                <a:srgbClr val="888888"/>
              </a:buClr>
              <a:buSzPts val="2400"/>
              <a:buNone/>
            </a:pPr>
            <a:r>
              <a:t/>
            </a:r>
            <a:endParaRPr sz="2400"/>
          </a:p>
        </p:txBody>
      </p:sp>
      <p:sp>
        <p:nvSpPr>
          <p:cNvPr id="365" name="Google Shape;365;p26"/>
          <p:cNvSpPr/>
          <p:nvPr/>
        </p:nvSpPr>
        <p:spPr>
          <a:xfrm>
            <a:off x="0" y="5728900"/>
            <a:ext cx="8686800" cy="276999"/>
          </a:xfrm>
          <a:prstGeom prst="rect">
            <a:avLst/>
          </a:prstGeom>
          <a:solidFill>
            <a:srgbClr val="FFFFFF"/>
          </a:solidFill>
          <a:ln>
            <a:noFill/>
          </a:ln>
        </p:spPr>
        <p:txBody>
          <a:bodyPr anchorCtr="0" anchor="ctr" bIns="0" lIns="12675" spcFirstLastPara="1" rIns="1267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366" name="Google Shape;366;p26"/>
          <p:cNvPicPr preferRelativeResize="0"/>
          <p:nvPr/>
        </p:nvPicPr>
        <p:blipFill rotWithShape="1">
          <a:blip r:embed="rId3">
            <a:alphaModFix/>
          </a:blip>
          <a:srcRect b="0" l="0" r="0" t="0"/>
          <a:stretch/>
        </p:blipFill>
        <p:spPr>
          <a:xfrm>
            <a:off x="609600" y="3048000"/>
            <a:ext cx="2371725" cy="1009650"/>
          </a:xfrm>
          <a:prstGeom prst="rect">
            <a:avLst/>
          </a:prstGeom>
          <a:noFill/>
          <a:ln>
            <a:noFill/>
          </a:ln>
        </p:spPr>
      </p:pic>
      <p:sp>
        <p:nvSpPr>
          <p:cNvPr id="367" name="Google Shape;367;p26"/>
          <p:cNvSpPr/>
          <p:nvPr/>
        </p:nvSpPr>
        <p:spPr>
          <a:xfrm>
            <a:off x="0" y="4299719"/>
            <a:ext cx="8686800" cy="1154162"/>
          </a:xfrm>
          <a:prstGeom prst="rect">
            <a:avLst/>
          </a:prstGeom>
          <a:solidFill>
            <a:srgbClr val="FFFFFF"/>
          </a:solidFill>
          <a:ln>
            <a:noFill/>
          </a:ln>
        </p:spPr>
        <p:txBody>
          <a:bodyPr anchorCtr="0" anchor="ctr" bIns="0" lIns="12675" spcFirstLastPara="1" rIns="12675" wrap="square" tIns="0">
            <a:noAutofit/>
          </a:bodyPr>
          <a:lstStyle/>
          <a:p>
            <a:pPr indent="0" lvl="0" marL="0" marR="0" rtl="0" algn="l">
              <a:lnSpc>
                <a:spcPct val="100000"/>
              </a:lnSpc>
              <a:spcBef>
                <a:spcPts val="0"/>
              </a:spcBef>
              <a:spcAft>
                <a:spcPts val="0"/>
              </a:spcAft>
              <a:buClr>
                <a:schemeClr val="dk1"/>
              </a:buClr>
              <a:buSzPts val="1500"/>
              <a:buFont typeface="Content"/>
              <a:buNone/>
            </a:pPr>
            <a:r>
              <a:rPr b="0" i="0" lang="en-US" sz="1500" u="none" cap="none" strike="noStrike">
                <a:solidFill>
                  <a:schemeClr val="dk1"/>
                </a:solidFill>
                <a:latin typeface="Content"/>
                <a:ea typeface="Content"/>
                <a:cs typeface="Content"/>
                <a:sym typeface="Content"/>
              </a:rPr>
              <a:t>But what happens if </a:t>
            </a:r>
            <a:r>
              <a:rPr b="0" i="0" lang="en-US" sz="1200" u="none" cap="none" strike="noStrike">
                <a:solidFill>
                  <a:schemeClr val="dk1"/>
                </a:solidFill>
                <a:latin typeface="Arial"/>
                <a:ea typeface="Arial"/>
                <a:cs typeface="Arial"/>
                <a:sym typeface="Arial"/>
              </a:rPr>
              <a:t>handleSuccess()</a:t>
            </a:r>
            <a:r>
              <a:rPr b="0" i="0" lang="en-US" sz="1500" u="none" cap="none" strike="noStrike">
                <a:solidFill>
                  <a:schemeClr val="dk1"/>
                </a:solidFill>
                <a:latin typeface="Content"/>
                <a:ea typeface="Content"/>
                <a:cs typeface="Content"/>
                <a:sym typeface="Content"/>
              </a:rPr>
              <a:t> throws an error? The promise returned from </a:t>
            </a:r>
            <a:r>
              <a:rPr b="0" i="0" lang="en-US" sz="1200" u="none" cap="none" strike="noStrike">
                <a:solidFill>
                  <a:schemeClr val="dk1"/>
                </a:solidFill>
                <a:latin typeface="Arial"/>
                <a:ea typeface="Arial"/>
                <a:cs typeface="Arial"/>
                <a:sym typeface="Arial"/>
              </a:rPr>
              <a:t>.then()</a:t>
            </a:r>
            <a:r>
              <a:rPr b="0" i="0" lang="en-US" sz="1500" u="none" cap="none" strike="noStrike">
                <a:solidFill>
                  <a:schemeClr val="dk1"/>
                </a:solidFill>
                <a:latin typeface="Content"/>
                <a:ea typeface="Content"/>
                <a:cs typeface="Content"/>
                <a:sym typeface="Content"/>
              </a:rPr>
              <a:t> will be rejected, but there’s nothing there to catch the rejection — meaning that an error in your app gets swallowed. Oops!</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ntent"/>
              <a:buNone/>
            </a:pPr>
            <a:r>
              <a:rPr b="0" i="0" lang="en-US" sz="1500" u="none" cap="none" strike="noStrike">
                <a:solidFill>
                  <a:schemeClr val="dk1"/>
                </a:solidFill>
                <a:latin typeface="Content"/>
                <a:ea typeface="Content"/>
                <a:cs typeface="Content"/>
                <a:sym typeface="Content"/>
              </a:rPr>
              <a:t>For that reason, some people consider the code above to be an anti-pattern, and recommend the following, instead:</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7"/>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Script-Promises</a:t>
            </a:r>
            <a:endParaRPr/>
          </a:p>
        </p:txBody>
      </p:sp>
      <p:sp>
        <p:nvSpPr>
          <p:cNvPr id="373" name="Google Shape;373;p27"/>
          <p:cNvSpPr txBox="1"/>
          <p:nvPr>
            <p:ph idx="1" type="subTitle"/>
          </p:nvPr>
        </p:nvSpPr>
        <p:spPr>
          <a:xfrm>
            <a:off x="0" y="1524000"/>
            <a:ext cx="89154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rPr lang="en-US" sz="2400"/>
              <a:t>The difference is subtle, but important. In the first example, an error originating in the save() operation will be caught, but an error originating in the handleSuccess() function will be swallowed.</a:t>
            </a:r>
            <a:endParaRPr sz="2400"/>
          </a:p>
        </p:txBody>
      </p:sp>
      <p:sp>
        <p:nvSpPr>
          <p:cNvPr id="374" name="Google Shape;374;p27"/>
          <p:cNvSpPr/>
          <p:nvPr/>
        </p:nvSpPr>
        <p:spPr>
          <a:xfrm>
            <a:off x="0" y="5728900"/>
            <a:ext cx="8686800" cy="276999"/>
          </a:xfrm>
          <a:prstGeom prst="rect">
            <a:avLst/>
          </a:prstGeom>
          <a:solidFill>
            <a:srgbClr val="FFFFFF"/>
          </a:solidFill>
          <a:ln>
            <a:noFill/>
          </a:ln>
        </p:spPr>
        <p:txBody>
          <a:bodyPr anchorCtr="0" anchor="ctr" bIns="0" lIns="12675" spcFirstLastPara="1" rIns="1267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75" name="Google Shape;375;p27"/>
          <p:cNvSpPr/>
          <p:nvPr/>
        </p:nvSpPr>
        <p:spPr>
          <a:xfrm>
            <a:off x="0" y="4738300"/>
            <a:ext cx="8686800" cy="276999"/>
          </a:xfrm>
          <a:prstGeom prst="rect">
            <a:avLst/>
          </a:prstGeom>
          <a:solidFill>
            <a:srgbClr val="FFFFFF"/>
          </a:solidFill>
          <a:ln>
            <a:noFill/>
          </a:ln>
        </p:spPr>
        <p:txBody>
          <a:bodyPr anchorCtr="0" anchor="ctr" bIns="0" lIns="12675" spcFirstLastPara="1" rIns="1267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376" name="Google Shape;376;p27"/>
          <p:cNvPicPr preferRelativeResize="0"/>
          <p:nvPr/>
        </p:nvPicPr>
        <p:blipFill rotWithShape="1">
          <a:blip r:embed="rId3">
            <a:alphaModFix/>
          </a:blip>
          <a:srcRect b="0" l="0" r="0" t="0"/>
          <a:stretch/>
        </p:blipFill>
        <p:spPr>
          <a:xfrm>
            <a:off x="1295400" y="3018605"/>
            <a:ext cx="2809875" cy="2724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8"/>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Script-Promises</a:t>
            </a:r>
            <a:endParaRPr/>
          </a:p>
        </p:txBody>
      </p:sp>
      <p:sp>
        <p:nvSpPr>
          <p:cNvPr id="382" name="Google Shape;382;p28"/>
          <p:cNvSpPr txBox="1"/>
          <p:nvPr>
            <p:ph idx="1" type="subTitle"/>
          </p:nvPr>
        </p:nvSpPr>
        <p:spPr>
          <a:xfrm>
            <a:off x="0" y="1524000"/>
            <a:ext cx="89154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rPr lang="en-US" sz="2400"/>
              <a:t>In the second example, .catch() will handle rejections from either save(), or handleSuccess().</a:t>
            </a:r>
            <a:endParaRPr/>
          </a:p>
          <a:p>
            <a:pPr indent="0" lvl="0" marL="0" rtl="0" algn="ctr">
              <a:spcBef>
                <a:spcPts val="480"/>
              </a:spcBef>
              <a:spcAft>
                <a:spcPts val="0"/>
              </a:spcAft>
              <a:buClr>
                <a:srgbClr val="888888"/>
              </a:buClr>
              <a:buSzPts val="2400"/>
              <a:buNone/>
            </a:pPr>
            <a:br>
              <a:rPr lang="en-US" sz="2400"/>
            </a:br>
            <a:endParaRPr sz="2400"/>
          </a:p>
        </p:txBody>
      </p:sp>
      <p:sp>
        <p:nvSpPr>
          <p:cNvPr id="383" name="Google Shape;383;p28"/>
          <p:cNvSpPr/>
          <p:nvPr/>
        </p:nvSpPr>
        <p:spPr>
          <a:xfrm>
            <a:off x="0" y="5728900"/>
            <a:ext cx="8686800" cy="276999"/>
          </a:xfrm>
          <a:prstGeom prst="rect">
            <a:avLst/>
          </a:prstGeom>
          <a:solidFill>
            <a:srgbClr val="FFFFFF"/>
          </a:solidFill>
          <a:ln>
            <a:noFill/>
          </a:ln>
        </p:spPr>
        <p:txBody>
          <a:bodyPr anchorCtr="0" anchor="ctr" bIns="0" lIns="12675" spcFirstLastPara="1" rIns="1267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84" name="Google Shape;384;p28"/>
          <p:cNvSpPr/>
          <p:nvPr/>
        </p:nvSpPr>
        <p:spPr>
          <a:xfrm>
            <a:off x="0" y="4738300"/>
            <a:ext cx="8686800" cy="276999"/>
          </a:xfrm>
          <a:prstGeom prst="rect">
            <a:avLst/>
          </a:prstGeom>
          <a:solidFill>
            <a:srgbClr val="FFFFFF"/>
          </a:solidFill>
          <a:ln>
            <a:noFill/>
          </a:ln>
        </p:spPr>
        <p:txBody>
          <a:bodyPr anchorCtr="0" anchor="ctr" bIns="0" lIns="12675" spcFirstLastPara="1" rIns="1267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385" name="Google Shape;385;p28"/>
          <p:cNvPicPr preferRelativeResize="0"/>
          <p:nvPr/>
        </p:nvPicPr>
        <p:blipFill rotWithShape="1">
          <a:blip r:embed="rId3">
            <a:alphaModFix/>
          </a:blip>
          <a:srcRect b="0" l="0" r="0" t="0"/>
          <a:stretch/>
        </p:blipFill>
        <p:spPr>
          <a:xfrm>
            <a:off x="762000" y="2514600"/>
            <a:ext cx="2628900" cy="418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29"/>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Script-Promises</a:t>
            </a:r>
            <a:endParaRPr/>
          </a:p>
        </p:txBody>
      </p:sp>
      <p:sp>
        <p:nvSpPr>
          <p:cNvPr id="391" name="Google Shape;391;p29"/>
          <p:cNvSpPr txBox="1"/>
          <p:nvPr>
            <p:ph idx="1" type="subTitle"/>
          </p:nvPr>
        </p:nvSpPr>
        <p:spPr>
          <a:xfrm>
            <a:off x="0" y="1524000"/>
            <a:ext cx="8915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Of course, the save() error might be a networking error, whereas the handleSuccess() error may be because the developer forgot to handle a specific status code. What if you want to handle them differently? You could opt to handle them both:</a:t>
            </a:r>
            <a:endParaRPr sz="2400"/>
          </a:p>
        </p:txBody>
      </p:sp>
      <p:sp>
        <p:nvSpPr>
          <p:cNvPr id="392" name="Google Shape;392;p29"/>
          <p:cNvSpPr/>
          <p:nvPr/>
        </p:nvSpPr>
        <p:spPr>
          <a:xfrm>
            <a:off x="0" y="5728900"/>
            <a:ext cx="8686800" cy="276999"/>
          </a:xfrm>
          <a:prstGeom prst="rect">
            <a:avLst/>
          </a:prstGeom>
          <a:solidFill>
            <a:srgbClr val="FFFFFF"/>
          </a:solidFill>
          <a:ln>
            <a:noFill/>
          </a:ln>
        </p:spPr>
        <p:txBody>
          <a:bodyPr anchorCtr="0" anchor="ctr" bIns="0" lIns="12675" spcFirstLastPara="1" rIns="1267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93" name="Google Shape;393;p29"/>
          <p:cNvSpPr/>
          <p:nvPr/>
        </p:nvSpPr>
        <p:spPr>
          <a:xfrm>
            <a:off x="0" y="4738300"/>
            <a:ext cx="8686800" cy="276999"/>
          </a:xfrm>
          <a:prstGeom prst="rect">
            <a:avLst/>
          </a:prstGeom>
          <a:solidFill>
            <a:srgbClr val="FFFFFF"/>
          </a:solidFill>
          <a:ln>
            <a:noFill/>
          </a:ln>
        </p:spPr>
        <p:txBody>
          <a:bodyPr anchorCtr="0" anchor="ctr" bIns="0" lIns="12675" spcFirstLastPara="1" rIns="1267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394" name="Google Shape;394;p29"/>
          <p:cNvPicPr preferRelativeResize="0"/>
          <p:nvPr/>
        </p:nvPicPr>
        <p:blipFill rotWithShape="1">
          <a:blip r:embed="rId3">
            <a:alphaModFix/>
          </a:blip>
          <a:srcRect b="0" l="0" r="0" t="0"/>
          <a:stretch/>
        </p:blipFill>
        <p:spPr>
          <a:xfrm>
            <a:off x="685800" y="3429000"/>
            <a:ext cx="3105150" cy="1704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0"/>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Promises-Error Handling</a:t>
            </a:r>
            <a:endParaRPr/>
          </a:p>
        </p:txBody>
      </p:sp>
      <p:sp>
        <p:nvSpPr>
          <p:cNvPr id="400" name="Google Shape;400;p30"/>
          <p:cNvSpPr txBox="1"/>
          <p:nvPr>
            <p:ph idx="1" type="subTitle"/>
          </p:nvPr>
        </p:nvSpPr>
        <p:spPr>
          <a:xfrm>
            <a:off x="0" y="1277675"/>
            <a:ext cx="8915400" cy="5181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rgbClr val="333333"/>
                </a:solidFill>
                <a:latin typeface="Roboto"/>
                <a:ea typeface="Roboto"/>
                <a:cs typeface="Roboto"/>
                <a:sym typeface="Roboto"/>
              </a:rPr>
              <a:t>Asynchronous actions may sometimes fail: in case of an error the corresponding promise becomes rejected. For instance, </a:t>
            </a:r>
            <a:r>
              <a:rPr lang="en-US" sz="2000">
                <a:solidFill>
                  <a:srgbClr val="333333"/>
                </a:solidFill>
                <a:highlight>
                  <a:srgbClr val="F5F2F0"/>
                </a:highlight>
                <a:latin typeface="Verdana"/>
                <a:ea typeface="Verdana"/>
                <a:cs typeface="Verdana"/>
                <a:sym typeface="Verdana"/>
              </a:rPr>
              <a:t>fetch</a:t>
            </a:r>
            <a:r>
              <a:rPr lang="en-US" sz="2000">
                <a:solidFill>
                  <a:srgbClr val="333333"/>
                </a:solidFill>
                <a:latin typeface="Roboto"/>
                <a:ea typeface="Roboto"/>
                <a:cs typeface="Roboto"/>
                <a:sym typeface="Roboto"/>
              </a:rPr>
              <a:t> fails if the remote server is not available. We can use </a:t>
            </a:r>
            <a:r>
              <a:rPr lang="en-US" sz="2000">
                <a:solidFill>
                  <a:srgbClr val="333333"/>
                </a:solidFill>
                <a:highlight>
                  <a:srgbClr val="F5F2F0"/>
                </a:highlight>
                <a:latin typeface="Verdana"/>
                <a:ea typeface="Verdana"/>
                <a:cs typeface="Verdana"/>
                <a:sym typeface="Verdana"/>
              </a:rPr>
              <a:t>.catch</a:t>
            </a:r>
            <a:r>
              <a:rPr lang="en-US" sz="2000">
                <a:solidFill>
                  <a:srgbClr val="333333"/>
                </a:solidFill>
                <a:latin typeface="Roboto"/>
                <a:ea typeface="Roboto"/>
                <a:cs typeface="Roboto"/>
                <a:sym typeface="Roboto"/>
              </a:rPr>
              <a:t> to handle errors (rejections).</a:t>
            </a:r>
            <a:endParaRPr sz="2000">
              <a:solidFill>
                <a:srgbClr val="333333"/>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US" sz="2000">
                <a:solidFill>
                  <a:srgbClr val="333333"/>
                </a:solidFill>
                <a:latin typeface="Roboto"/>
                <a:ea typeface="Roboto"/>
                <a:cs typeface="Roboto"/>
                <a:sym typeface="Roboto"/>
              </a:rPr>
              <a:t>Promise chaining is great at that aspect. When a promise rejects, the control jumps to the closest rejection handler down the chain. That’s very convenient in practice.</a:t>
            </a:r>
            <a:endParaRPr sz="2000">
              <a:solidFill>
                <a:srgbClr val="333333"/>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US" sz="2000">
                <a:solidFill>
                  <a:srgbClr val="333333"/>
                </a:solidFill>
                <a:latin typeface="Roboto"/>
                <a:ea typeface="Roboto"/>
                <a:cs typeface="Roboto"/>
                <a:sym typeface="Roboto"/>
              </a:rPr>
              <a:t>For instance, in the code below the URL is wrong (no such server) and </a:t>
            </a:r>
            <a:r>
              <a:rPr lang="en-US" sz="2000">
                <a:solidFill>
                  <a:srgbClr val="333333"/>
                </a:solidFill>
                <a:highlight>
                  <a:srgbClr val="F5F2F0"/>
                </a:highlight>
                <a:latin typeface="Verdana"/>
                <a:ea typeface="Verdana"/>
                <a:cs typeface="Verdana"/>
                <a:sym typeface="Verdana"/>
              </a:rPr>
              <a:t>.catch</a:t>
            </a:r>
            <a:r>
              <a:rPr lang="en-US" sz="2000">
                <a:solidFill>
                  <a:srgbClr val="333333"/>
                </a:solidFill>
                <a:latin typeface="Roboto"/>
                <a:ea typeface="Roboto"/>
                <a:cs typeface="Roboto"/>
                <a:sym typeface="Roboto"/>
              </a:rPr>
              <a:t> handles the error:</a:t>
            </a:r>
            <a:endParaRPr sz="2000">
              <a:solidFill>
                <a:srgbClr val="333333"/>
              </a:solidFill>
              <a:latin typeface="Roboto"/>
              <a:ea typeface="Roboto"/>
              <a:cs typeface="Roboto"/>
              <a:sym typeface="Roboto"/>
            </a:endParaRPr>
          </a:p>
          <a:p>
            <a:pPr indent="0" lvl="0" marL="0" rtl="0" algn="l">
              <a:spcBef>
                <a:spcPts val="900"/>
              </a:spcBef>
              <a:spcAft>
                <a:spcPts val="0"/>
              </a:spcAft>
              <a:buClr>
                <a:srgbClr val="888888"/>
              </a:buClr>
              <a:buSzPts val="2400"/>
              <a:buNone/>
            </a:pPr>
            <a:r>
              <a:t/>
            </a:r>
            <a:endParaRPr sz="1800"/>
          </a:p>
        </p:txBody>
      </p:sp>
      <p:pic>
        <p:nvPicPr>
          <p:cNvPr id="401" name="Google Shape;401;p30"/>
          <p:cNvPicPr preferRelativeResize="0"/>
          <p:nvPr/>
        </p:nvPicPr>
        <p:blipFill>
          <a:blip r:embed="rId3">
            <a:alphaModFix/>
          </a:blip>
          <a:stretch>
            <a:fillRect/>
          </a:stretch>
        </p:blipFill>
        <p:spPr>
          <a:xfrm>
            <a:off x="305750" y="4901413"/>
            <a:ext cx="7620000" cy="847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1"/>
          <p:cNvSpPr txBox="1"/>
          <p:nvPr>
            <p:ph type="ctrTitle"/>
          </p:nvPr>
        </p:nvSpPr>
        <p:spPr>
          <a:xfrm>
            <a:off x="685800" y="304801"/>
            <a:ext cx="77724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Promises-Error Handling</a:t>
            </a:r>
            <a:endParaRPr/>
          </a:p>
        </p:txBody>
      </p:sp>
      <p:sp>
        <p:nvSpPr>
          <p:cNvPr id="407" name="Google Shape;407;p31"/>
          <p:cNvSpPr txBox="1"/>
          <p:nvPr>
            <p:ph idx="1" type="subTitle"/>
          </p:nvPr>
        </p:nvSpPr>
        <p:spPr>
          <a:xfrm>
            <a:off x="0" y="1277675"/>
            <a:ext cx="8915400" cy="51816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Clr>
                <a:srgbClr val="888888"/>
              </a:buClr>
              <a:buSzPts val="2400"/>
              <a:buNone/>
            </a:pPr>
            <a:r>
              <a:rPr lang="en-US" sz="2000">
                <a:solidFill>
                  <a:srgbClr val="333333"/>
                </a:solidFill>
                <a:highlight>
                  <a:srgbClr val="FFFFFF"/>
                </a:highlight>
                <a:latin typeface="Roboto"/>
                <a:ea typeface="Roboto"/>
                <a:cs typeface="Roboto"/>
                <a:sym typeface="Roboto"/>
              </a:rPr>
              <a:t>Or, maybe, everything is all right with the server, but the response is not a valid JSON:</a:t>
            </a:r>
            <a:endParaRPr sz="2000">
              <a:solidFill>
                <a:srgbClr val="333333"/>
              </a:solidFill>
              <a:highlight>
                <a:srgbClr val="FFFFFF"/>
              </a:highlight>
              <a:latin typeface="Roboto"/>
              <a:ea typeface="Roboto"/>
              <a:cs typeface="Roboto"/>
              <a:sym typeface="Roboto"/>
            </a:endParaRPr>
          </a:p>
          <a:p>
            <a:pPr indent="0" lvl="0" marL="0" rtl="0" algn="l">
              <a:spcBef>
                <a:spcPts val="480"/>
              </a:spcBef>
              <a:spcAft>
                <a:spcPts val="0"/>
              </a:spcAft>
              <a:buClr>
                <a:srgbClr val="888888"/>
              </a:buClr>
              <a:buSzPts val="2400"/>
              <a:buNone/>
            </a:pPr>
            <a:r>
              <a:t/>
            </a:r>
            <a:endParaRPr sz="1200">
              <a:solidFill>
                <a:srgbClr val="333333"/>
              </a:solidFill>
              <a:highlight>
                <a:srgbClr val="FFFFFF"/>
              </a:highlight>
              <a:latin typeface="Roboto"/>
              <a:ea typeface="Roboto"/>
              <a:cs typeface="Roboto"/>
              <a:sym typeface="Roboto"/>
            </a:endParaRPr>
          </a:p>
          <a:p>
            <a:pPr indent="0" lvl="0" marL="0" rtl="0" algn="l">
              <a:spcBef>
                <a:spcPts val="480"/>
              </a:spcBef>
              <a:spcAft>
                <a:spcPts val="0"/>
              </a:spcAft>
              <a:buClr>
                <a:srgbClr val="888888"/>
              </a:buClr>
              <a:buSzPts val="2400"/>
              <a:buNone/>
            </a:pPr>
            <a:r>
              <a:t/>
            </a:r>
            <a:endParaRPr sz="1200">
              <a:solidFill>
                <a:srgbClr val="333333"/>
              </a:solidFill>
              <a:highlight>
                <a:srgbClr val="FFFFFF"/>
              </a:highlight>
              <a:latin typeface="Roboto"/>
              <a:ea typeface="Roboto"/>
              <a:cs typeface="Roboto"/>
              <a:sym typeface="Roboto"/>
            </a:endParaRPr>
          </a:p>
        </p:txBody>
      </p:sp>
      <p:pic>
        <p:nvPicPr>
          <p:cNvPr id="408" name="Google Shape;408;p31"/>
          <p:cNvPicPr preferRelativeResize="0"/>
          <p:nvPr/>
        </p:nvPicPr>
        <p:blipFill>
          <a:blip r:embed="rId3">
            <a:alphaModFix/>
          </a:blip>
          <a:stretch>
            <a:fillRect/>
          </a:stretch>
        </p:blipFill>
        <p:spPr>
          <a:xfrm>
            <a:off x="29525" y="2368263"/>
            <a:ext cx="8172450" cy="866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Script-Promises</a:t>
            </a:r>
            <a:endParaRPr/>
          </a:p>
        </p:txBody>
      </p:sp>
      <p:sp>
        <p:nvSpPr>
          <p:cNvPr id="284" name="Google Shape;284;p14"/>
          <p:cNvSpPr txBox="1"/>
          <p:nvPr>
            <p:ph idx="1" type="subTitle"/>
          </p:nvPr>
        </p:nvSpPr>
        <p:spPr>
          <a:xfrm>
            <a:off x="0" y="1122100"/>
            <a:ext cx="8915400" cy="5181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2960"/>
              <a:buNone/>
            </a:pPr>
            <a:r>
              <a:rPr b="1" lang="en-US" sz="2960"/>
              <a:t>What is a Promise?</a:t>
            </a:r>
            <a:endParaRPr/>
          </a:p>
          <a:p>
            <a:pPr indent="0" lvl="0" marL="0" rtl="0" algn="l">
              <a:lnSpc>
                <a:spcPct val="80000"/>
              </a:lnSpc>
              <a:spcBef>
                <a:spcPts val="592"/>
              </a:spcBef>
              <a:spcAft>
                <a:spcPts val="0"/>
              </a:spcAft>
              <a:buClr>
                <a:srgbClr val="888888"/>
              </a:buClr>
              <a:buSzPts val="2960"/>
              <a:buNone/>
            </a:pPr>
            <a:r>
              <a:rPr lang="en-US" sz="2960"/>
              <a:t>A promise is an object that may produce a single value some time in the future: either a resolved value, or a reason that it’s not resolved (e.g., a network error occurred). </a:t>
            </a:r>
            <a:endParaRPr sz="2960"/>
          </a:p>
          <a:p>
            <a:pPr indent="0" lvl="0" marL="0" rtl="0" algn="l">
              <a:lnSpc>
                <a:spcPct val="80000"/>
              </a:lnSpc>
              <a:spcBef>
                <a:spcPts val="592"/>
              </a:spcBef>
              <a:spcAft>
                <a:spcPts val="0"/>
              </a:spcAft>
              <a:buClr>
                <a:srgbClr val="888888"/>
              </a:buClr>
              <a:buSzPts val="2960"/>
              <a:buNone/>
            </a:pPr>
            <a:r>
              <a:rPr lang="en-US" sz="2960"/>
              <a:t>A promise may be in one of 3 possible states: </a:t>
            </a:r>
            <a:endParaRPr sz="2960"/>
          </a:p>
          <a:p>
            <a:pPr indent="-416560" lvl="0" marL="457200" rtl="0" algn="l">
              <a:lnSpc>
                <a:spcPct val="80000"/>
              </a:lnSpc>
              <a:spcBef>
                <a:spcPts val="592"/>
              </a:spcBef>
              <a:spcAft>
                <a:spcPts val="0"/>
              </a:spcAft>
              <a:buSzPts val="2960"/>
              <a:buAutoNum type="arabicPeriod"/>
            </a:pPr>
            <a:r>
              <a:rPr lang="en-US" sz="2960"/>
              <a:t>fulfilled, </a:t>
            </a:r>
            <a:endParaRPr sz="2960"/>
          </a:p>
          <a:p>
            <a:pPr indent="-416560" lvl="0" marL="457200" rtl="0" algn="l">
              <a:lnSpc>
                <a:spcPct val="80000"/>
              </a:lnSpc>
              <a:spcBef>
                <a:spcPts val="0"/>
              </a:spcBef>
              <a:spcAft>
                <a:spcPts val="0"/>
              </a:spcAft>
              <a:buSzPts val="2960"/>
              <a:buAutoNum type="arabicPeriod"/>
            </a:pPr>
            <a:r>
              <a:rPr lang="en-US" sz="2960"/>
              <a:t>rejected, </a:t>
            </a:r>
            <a:endParaRPr sz="2960"/>
          </a:p>
          <a:p>
            <a:pPr indent="-416560" lvl="0" marL="457200" rtl="0" algn="l">
              <a:lnSpc>
                <a:spcPct val="80000"/>
              </a:lnSpc>
              <a:spcBef>
                <a:spcPts val="0"/>
              </a:spcBef>
              <a:spcAft>
                <a:spcPts val="0"/>
              </a:spcAft>
              <a:buSzPts val="2960"/>
              <a:buAutoNum type="arabicPeriod"/>
            </a:pPr>
            <a:r>
              <a:rPr lang="en-US" sz="2960"/>
              <a:t>pending. </a:t>
            </a:r>
            <a:endParaRPr sz="2960"/>
          </a:p>
          <a:p>
            <a:pPr indent="0" lvl="0" marL="0" rtl="0" algn="l">
              <a:lnSpc>
                <a:spcPct val="80000"/>
              </a:lnSpc>
              <a:spcBef>
                <a:spcPts val="592"/>
              </a:spcBef>
              <a:spcAft>
                <a:spcPts val="0"/>
              </a:spcAft>
              <a:buClr>
                <a:srgbClr val="888888"/>
              </a:buClr>
              <a:buSzPts val="2960"/>
              <a:buNone/>
            </a:pPr>
            <a:r>
              <a:rPr lang="en-US" sz="2960"/>
              <a:t>Promise users can attach callbacks to handle the fulfilled value or the reason for rejection.</a:t>
            </a:r>
            <a:endParaRPr/>
          </a:p>
          <a:p>
            <a:pPr indent="0" lvl="0" marL="0" rtl="0" algn="l">
              <a:lnSpc>
                <a:spcPct val="80000"/>
              </a:lnSpc>
              <a:spcBef>
                <a:spcPts val="592"/>
              </a:spcBef>
              <a:spcAft>
                <a:spcPts val="0"/>
              </a:spcAft>
              <a:buClr>
                <a:srgbClr val="888888"/>
              </a:buClr>
              <a:buSzPts val="2960"/>
              <a:buNone/>
            </a:pPr>
            <a:r>
              <a:t/>
            </a:r>
            <a:endParaRPr sz="296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2"/>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Script-Implicit try...catch </a:t>
            </a:r>
            <a:endParaRPr/>
          </a:p>
        </p:txBody>
      </p:sp>
      <p:sp>
        <p:nvSpPr>
          <p:cNvPr id="414" name="Google Shape;414;p32"/>
          <p:cNvSpPr txBox="1"/>
          <p:nvPr>
            <p:ph idx="1" type="subTitle"/>
          </p:nvPr>
        </p:nvSpPr>
        <p:spPr>
          <a:xfrm>
            <a:off x="0" y="1524000"/>
            <a:ext cx="8915400" cy="51816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Clr>
                <a:srgbClr val="888888"/>
              </a:buClr>
              <a:buSzPts val="2400"/>
              <a:buNone/>
            </a:pPr>
            <a:r>
              <a:rPr lang="en-US" sz="2400"/>
              <a:t>Explore this section in</a:t>
            </a:r>
            <a:endParaRPr sz="2400"/>
          </a:p>
          <a:p>
            <a:pPr indent="0" lvl="0" marL="0" rtl="0" algn="l">
              <a:spcBef>
                <a:spcPts val="480"/>
              </a:spcBef>
              <a:spcAft>
                <a:spcPts val="0"/>
              </a:spcAft>
              <a:buClr>
                <a:srgbClr val="888888"/>
              </a:buClr>
              <a:buSzPts val="2400"/>
              <a:buNone/>
            </a:pPr>
            <a:r>
              <a:rPr lang="en-US" sz="2400"/>
              <a:t>https://javascript.info/promise-chaining</a:t>
            </a:r>
            <a:endParaRPr sz="2400"/>
          </a:p>
        </p:txBody>
      </p:sp>
      <p:sp>
        <p:nvSpPr>
          <p:cNvPr id="415" name="Google Shape;415;p32"/>
          <p:cNvSpPr/>
          <p:nvPr/>
        </p:nvSpPr>
        <p:spPr>
          <a:xfrm>
            <a:off x="0" y="5728900"/>
            <a:ext cx="8686800" cy="276999"/>
          </a:xfrm>
          <a:prstGeom prst="rect">
            <a:avLst/>
          </a:prstGeom>
          <a:solidFill>
            <a:srgbClr val="FFFFFF"/>
          </a:solidFill>
          <a:ln>
            <a:noFill/>
          </a:ln>
        </p:spPr>
        <p:txBody>
          <a:bodyPr anchorCtr="0" anchor="ctr" bIns="0" lIns="12675" spcFirstLastPara="1" rIns="1267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33"/>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Script-Promises</a:t>
            </a:r>
            <a:endParaRPr/>
          </a:p>
        </p:txBody>
      </p:sp>
      <p:sp>
        <p:nvSpPr>
          <p:cNvPr id="421" name="Google Shape;421;p33"/>
          <p:cNvSpPr txBox="1"/>
          <p:nvPr>
            <p:ph idx="1" type="subTitle"/>
          </p:nvPr>
        </p:nvSpPr>
        <p:spPr>
          <a:xfrm>
            <a:off x="0" y="1524000"/>
            <a:ext cx="89154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rPr b="1" lang="en-US" sz="2400"/>
              <a:t>Extras of the Native JS Promise</a:t>
            </a:r>
            <a:endParaRPr/>
          </a:p>
          <a:p>
            <a:pPr indent="0" lvl="0" marL="0" rtl="0" algn="ctr">
              <a:spcBef>
                <a:spcPts val="480"/>
              </a:spcBef>
              <a:spcAft>
                <a:spcPts val="0"/>
              </a:spcAft>
              <a:buClr>
                <a:srgbClr val="888888"/>
              </a:buClr>
              <a:buSzPts val="2400"/>
              <a:buNone/>
            </a:pPr>
            <a:r>
              <a:rPr lang="en-US" sz="2400"/>
              <a:t>The native Promise object has some extra stuff you might be interested in:</a:t>
            </a:r>
            <a:endParaRPr/>
          </a:p>
          <a:p>
            <a:pPr indent="0" lvl="0" marL="0" rtl="0" algn="ctr">
              <a:spcBef>
                <a:spcPts val="480"/>
              </a:spcBef>
              <a:spcAft>
                <a:spcPts val="0"/>
              </a:spcAft>
              <a:buClr>
                <a:srgbClr val="888888"/>
              </a:buClr>
              <a:buSzPts val="2400"/>
              <a:buNone/>
            </a:pPr>
            <a:r>
              <a:rPr lang="en-US" sz="2400"/>
              <a:t>Promise.reject() returns a rejected promise.</a:t>
            </a:r>
            <a:endParaRPr/>
          </a:p>
          <a:p>
            <a:pPr indent="0" lvl="0" marL="0" rtl="0" algn="ctr">
              <a:spcBef>
                <a:spcPts val="480"/>
              </a:spcBef>
              <a:spcAft>
                <a:spcPts val="0"/>
              </a:spcAft>
              <a:buClr>
                <a:srgbClr val="888888"/>
              </a:buClr>
              <a:buSzPts val="2400"/>
              <a:buNone/>
            </a:pPr>
            <a:r>
              <a:rPr lang="en-US" sz="2400"/>
              <a:t>Promise.resolve() returns a resolved promise.</a:t>
            </a:r>
            <a:endParaRPr/>
          </a:p>
          <a:p>
            <a:pPr indent="0" lvl="0" marL="0" rtl="0" algn="ctr">
              <a:spcBef>
                <a:spcPts val="480"/>
              </a:spcBef>
              <a:spcAft>
                <a:spcPts val="0"/>
              </a:spcAft>
              <a:buClr>
                <a:srgbClr val="888888"/>
              </a:buClr>
              <a:buSzPts val="2400"/>
              <a:buNone/>
            </a:pPr>
            <a:r>
              <a:rPr lang="en-US" sz="2400"/>
              <a:t>Promise.race() takes an array (or any iterable) and returns a promise that resolves with the value of the first resolved promise in the iterable, or rejects with the reason of the first promise that rejects.</a:t>
            </a:r>
            <a:endParaRPr/>
          </a:p>
          <a:p>
            <a:pPr indent="0" lvl="0" marL="0" rtl="0" algn="ctr">
              <a:spcBef>
                <a:spcPts val="480"/>
              </a:spcBef>
              <a:spcAft>
                <a:spcPts val="0"/>
              </a:spcAft>
              <a:buClr>
                <a:srgbClr val="888888"/>
              </a:buClr>
              <a:buSzPts val="2400"/>
              <a:buNone/>
            </a:pPr>
            <a:r>
              <a:rPr lang="en-US" sz="2400"/>
              <a:t>Promise.all() takes an array (or any iterable) and returns a promise that resolves when </a:t>
            </a:r>
            <a:r>
              <a:rPr i="1" lang="en-US" sz="2400"/>
              <a:t>all of the promises</a:t>
            </a:r>
            <a:r>
              <a:rPr lang="en-US" sz="2400"/>
              <a:t> in the iterable argument have resolved, or rejects with the reason of the first passed promise that rejects.</a:t>
            </a:r>
            <a:endParaRPr/>
          </a:p>
          <a:p>
            <a:pPr indent="0" lvl="0" marL="0" rtl="0" algn="ctr">
              <a:spcBef>
                <a:spcPts val="480"/>
              </a:spcBef>
              <a:spcAft>
                <a:spcPts val="0"/>
              </a:spcAft>
              <a:buClr>
                <a:srgbClr val="888888"/>
              </a:buClr>
              <a:buSzPts val="2400"/>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34"/>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Script-Promises</a:t>
            </a:r>
            <a:endParaRPr/>
          </a:p>
        </p:txBody>
      </p:sp>
      <p:sp>
        <p:nvSpPr>
          <p:cNvPr id="427" name="Google Shape;427;p34"/>
          <p:cNvSpPr txBox="1"/>
          <p:nvPr>
            <p:ph idx="1" type="subTitle"/>
          </p:nvPr>
        </p:nvSpPr>
        <p:spPr>
          <a:xfrm>
            <a:off x="0" y="1524000"/>
            <a:ext cx="89154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rPr b="1" lang="en-US" sz="2400"/>
              <a:t>Conclusion</a:t>
            </a:r>
            <a:endParaRPr/>
          </a:p>
          <a:p>
            <a:pPr indent="0" lvl="0" marL="0" rtl="0" algn="ctr">
              <a:spcBef>
                <a:spcPts val="480"/>
              </a:spcBef>
              <a:spcAft>
                <a:spcPts val="0"/>
              </a:spcAft>
              <a:buClr>
                <a:srgbClr val="888888"/>
              </a:buClr>
              <a:buSzPts val="2400"/>
              <a:buNone/>
            </a:pPr>
            <a:r>
              <a:rPr lang="en-US" sz="2400"/>
              <a:t>Promises have become an integral part of several idioms in JavaScript, including the </a:t>
            </a:r>
            <a:r>
              <a:rPr lang="en-US" sz="2400" u="sng">
                <a:solidFill>
                  <a:schemeClr val="hlink"/>
                </a:solidFill>
                <a:hlinkClick r:id="rId3"/>
              </a:rPr>
              <a:t>WHATWG Fetch</a:t>
            </a:r>
            <a:r>
              <a:rPr lang="en-US" sz="2400"/>
              <a:t> standard used for most modern ajax requests, and the </a:t>
            </a:r>
            <a:r>
              <a:rPr lang="en-US" sz="2400" u="sng">
                <a:solidFill>
                  <a:schemeClr val="hlink"/>
                </a:solidFill>
                <a:hlinkClick r:id="rId4"/>
              </a:rPr>
              <a:t>Async Functions</a:t>
            </a:r>
            <a:r>
              <a:rPr lang="en-US" sz="2400"/>
              <a:t> standard used to make asynchronous code look synchronous.</a:t>
            </a:r>
            <a:endParaRPr/>
          </a:p>
          <a:p>
            <a:pPr indent="0" lvl="0" marL="0" rtl="0" algn="ctr">
              <a:spcBef>
                <a:spcPts val="480"/>
              </a:spcBef>
              <a:spcAft>
                <a:spcPts val="0"/>
              </a:spcAft>
              <a:buClr>
                <a:srgbClr val="888888"/>
              </a:buClr>
              <a:buSzPts val="2400"/>
              <a:buNone/>
            </a:pPr>
            <a:r>
              <a:rPr lang="en-US" sz="2400"/>
              <a:t>Async functions are stage 3 at the time of this writing, but I predict that they will soon become a very popular, very commonly used solution for asynchronous programming in JavaScript — which means that learning to appreciate promises is going to be even more important to JavaScript developers in the near future.</a:t>
            </a:r>
            <a:endParaRPr/>
          </a:p>
          <a:p>
            <a:pPr indent="0" lvl="0" marL="0" rtl="0" algn="ctr">
              <a:spcBef>
                <a:spcPts val="480"/>
              </a:spcBef>
              <a:spcAft>
                <a:spcPts val="0"/>
              </a:spcAft>
              <a:buClr>
                <a:srgbClr val="888888"/>
              </a:buClr>
              <a:buSzPts val="24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685800" y="71451"/>
            <a:ext cx="77724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Script-Promises-Advantages</a:t>
            </a:r>
            <a:endParaRPr/>
          </a:p>
        </p:txBody>
      </p:sp>
      <p:sp>
        <p:nvSpPr>
          <p:cNvPr id="290" name="Google Shape;290;p15"/>
          <p:cNvSpPr txBox="1"/>
          <p:nvPr>
            <p:ph idx="1" type="subTitle"/>
          </p:nvPr>
        </p:nvSpPr>
        <p:spPr>
          <a:xfrm>
            <a:off x="0" y="823950"/>
            <a:ext cx="9144000" cy="5772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4200"/>
              </a:spcBef>
              <a:spcAft>
                <a:spcPts val="0"/>
              </a:spcAft>
              <a:buClr>
                <a:schemeClr val="dk1"/>
              </a:buClr>
              <a:buSzPts val="1100"/>
              <a:buFont typeface="Arial"/>
              <a:buNone/>
            </a:pPr>
            <a:r>
              <a:rPr b="1" lang="en-US" sz="2550">
                <a:solidFill>
                  <a:schemeClr val="dk1"/>
                </a:solidFill>
                <a:latin typeface="Arial"/>
                <a:ea typeface="Arial"/>
                <a:cs typeface="Arial"/>
                <a:sym typeface="Arial"/>
              </a:rPr>
              <a:t>Why promises?</a:t>
            </a:r>
            <a:endParaRPr b="1" sz="2550">
              <a:solidFill>
                <a:schemeClr val="dk1"/>
              </a:solidFill>
              <a:latin typeface="Arial"/>
              <a:ea typeface="Arial"/>
              <a:cs typeface="Arial"/>
              <a:sym typeface="Arial"/>
            </a:endParaRPr>
          </a:p>
          <a:p>
            <a:pPr indent="0" lvl="0" marL="0" rtl="0" algn="l">
              <a:lnSpc>
                <a:spcPct val="158000"/>
              </a:lnSpc>
              <a:spcBef>
                <a:spcPts val="600"/>
              </a:spcBef>
              <a:spcAft>
                <a:spcPts val="0"/>
              </a:spcAft>
              <a:buClr>
                <a:schemeClr val="dk1"/>
              </a:buClr>
              <a:buSzPts val="1100"/>
              <a:buFont typeface="Arial"/>
              <a:buNone/>
            </a:pPr>
            <a:r>
              <a:rPr lang="en-US" sz="1600">
                <a:solidFill>
                  <a:schemeClr val="dk1"/>
                </a:solidFill>
                <a:latin typeface="Georgia"/>
                <a:ea typeface="Georgia"/>
                <a:cs typeface="Georgia"/>
                <a:sym typeface="Georgia"/>
              </a:rPr>
              <a:t>Generally, there are four key advantages that the promises have over simple callback handlers .</a:t>
            </a:r>
            <a:endParaRPr sz="1600">
              <a:solidFill>
                <a:schemeClr val="dk1"/>
              </a:solidFill>
              <a:latin typeface="Georgia"/>
              <a:ea typeface="Georgia"/>
              <a:cs typeface="Georgia"/>
              <a:sym typeface="Georgia"/>
            </a:endParaRPr>
          </a:p>
          <a:p>
            <a:pPr indent="-330200" lvl="0" marL="749300" rtl="0" algn="l">
              <a:lnSpc>
                <a:spcPct val="158000"/>
              </a:lnSpc>
              <a:spcBef>
                <a:spcPts val="2200"/>
              </a:spcBef>
              <a:spcAft>
                <a:spcPts val="0"/>
              </a:spcAft>
              <a:buClr>
                <a:schemeClr val="dk1"/>
              </a:buClr>
              <a:buSzPts val="1600"/>
              <a:buFont typeface="Georgia"/>
              <a:buChar char="●"/>
            </a:pPr>
            <a:r>
              <a:rPr lang="en-US" sz="1600">
                <a:solidFill>
                  <a:schemeClr val="dk1"/>
                </a:solidFill>
                <a:latin typeface="Georgia"/>
                <a:ea typeface="Georgia"/>
                <a:cs typeface="Georgia"/>
                <a:sym typeface="Georgia"/>
              </a:rPr>
              <a:t>Better definition of control flow of asynchronous logic</a:t>
            </a:r>
            <a:endParaRPr sz="1600">
              <a:solidFill>
                <a:schemeClr val="dk1"/>
              </a:solidFill>
              <a:latin typeface="Georgia"/>
              <a:ea typeface="Georgia"/>
              <a:cs typeface="Georgia"/>
              <a:sym typeface="Georgia"/>
            </a:endParaRPr>
          </a:p>
          <a:p>
            <a:pPr indent="-330200" lvl="0" marL="749300" rtl="0" algn="l">
              <a:lnSpc>
                <a:spcPct val="158000"/>
              </a:lnSpc>
              <a:spcBef>
                <a:spcPts val="0"/>
              </a:spcBef>
              <a:spcAft>
                <a:spcPts val="0"/>
              </a:spcAft>
              <a:buClr>
                <a:schemeClr val="dk1"/>
              </a:buClr>
              <a:buSzPts val="1600"/>
              <a:buFont typeface="Georgia"/>
              <a:buChar char="●"/>
            </a:pPr>
            <a:r>
              <a:rPr lang="en-US" sz="1600">
                <a:solidFill>
                  <a:schemeClr val="dk1"/>
                </a:solidFill>
                <a:latin typeface="Georgia"/>
                <a:ea typeface="Georgia"/>
                <a:cs typeface="Georgia"/>
                <a:sym typeface="Georgia"/>
              </a:rPr>
              <a:t>Reduced coupling</a:t>
            </a:r>
            <a:endParaRPr sz="1600">
              <a:solidFill>
                <a:schemeClr val="dk1"/>
              </a:solidFill>
              <a:latin typeface="Georgia"/>
              <a:ea typeface="Georgia"/>
              <a:cs typeface="Georgia"/>
              <a:sym typeface="Georgia"/>
            </a:endParaRPr>
          </a:p>
          <a:p>
            <a:pPr indent="-330200" lvl="0" marL="749300" rtl="0" algn="l">
              <a:lnSpc>
                <a:spcPct val="158000"/>
              </a:lnSpc>
              <a:spcBef>
                <a:spcPts val="0"/>
              </a:spcBef>
              <a:spcAft>
                <a:spcPts val="0"/>
              </a:spcAft>
              <a:buClr>
                <a:schemeClr val="dk1"/>
              </a:buClr>
              <a:buSzPts val="1600"/>
              <a:buFont typeface="Georgia"/>
              <a:buChar char="●"/>
            </a:pPr>
            <a:r>
              <a:rPr lang="en-US" sz="1600">
                <a:solidFill>
                  <a:schemeClr val="dk1"/>
                </a:solidFill>
                <a:latin typeface="Georgia"/>
                <a:ea typeface="Georgia"/>
                <a:cs typeface="Georgia"/>
                <a:sym typeface="Georgia"/>
              </a:rPr>
              <a:t>Better error handling</a:t>
            </a:r>
            <a:endParaRPr sz="1600">
              <a:solidFill>
                <a:schemeClr val="dk1"/>
              </a:solidFill>
              <a:latin typeface="Georgia"/>
              <a:ea typeface="Georgia"/>
              <a:cs typeface="Georgia"/>
              <a:sym typeface="Georgia"/>
            </a:endParaRPr>
          </a:p>
          <a:p>
            <a:pPr indent="-330200" lvl="0" marL="749300" rtl="0" algn="l">
              <a:lnSpc>
                <a:spcPct val="158000"/>
              </a:lnSpc>
              <a:spcBef>
                <a:spcPts val="0"/>
              </a:spcBef>
              <a:spcAft>
                <a:spcPts val="0"/>
              </a:spcAft>
              <a:buClr>
                <a:schemeClr val="dk1"/>
              </a:buClr>
              <a:buSzPts val="1600"/>
              <a:buFont typeface="Georgia"/>
              <a:buChar char="●"/>
            </a:pPr>
            <a:r>
              <a:rPr lang="en-US" sz="1600">
                <a:solidFill>
                  <a:schemeClr val="dk1"/>
                </a:solidFill>
                <a:latin typeface="Georgia"/>
                <a:ea typeface="Georgia"/>
                <a:cs typeface="Georgia"/>
                <a:sym typeface="Georgia"/>
              </a:rPr>
              <a:t>Improved readability</a:t>
            </a:r>
            <a:endParaRPr sz="1600">
              <a:solidFill>
                <a:schemeClr val="dk1"/>
              </a:solidFill>
              <a:latin typeface="Georgia"/>
              <a:ea typeface="Georgia"/>
              <a:cs typeface="Georgia"/>
              <a:sym typeface="Georgia"/>
            </a:endParaRPr>
          </a:p>
          <a:p>
            <a:pPr indent="0" lvl="0" marL="0" rtl="0" algn="l">
              <a:lnSpc>
                <a:spcPct val="90000"/>
              </a:lnSpc>
              <a:spcBef>
                <a:spcPts val="544"/>
              </a:spcBef>
              <a:spcAft>
                <a:spcPts val="0"/>
              </a:spcAft>
              <a:buClr>
                <a:srgbClr val="888888"/>
              </a:buClr>
              <a:buSzPts val="2720"/>
              <a:buNone/>
            </a:pPr>
            <a:r>
              <a:t/>
            </a:r>
            <a:endParaRPr sz="27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685800" y="71451"/>
            <a:ext cx="77724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Script-Promises</a:t>
            </a:r>
            <a:endParaRPr/>
          </a:p>
        </p:txBody>
      </p:sp>
      <p:sp>
        <p:nvSpPr>
          <p:cNvPr id="296" name="Google Shape;296;p16"/>
          <p:cNvSpPr txBox="1"/>
          <p:nvPr>
            <p:ph idx="1" type="subTitle"/>
          </p:nvPr>
        </p:nvSpPr>
        <p:spPr>
          <a:xfrm>
            <a:off x="0" y="823950"/>
            <a:ext cx="9144000" cy="5772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2720"/>
              <a:buNone/>
            </a:pPr>
            <a:r>
              <a:rPr lang="en-US" sz="2720"/>
              <a:t>notably the </a:t>
            </a:r>
            <a:r>
              <a:rPr lang="en-US" sz="2720" u="sng">
                <a:solidFill>
                  <a:schemeClr val="hlink"/>
                </a:solidFill>
                <a:hlinkClick r:id="rId3"/>
              </a:rPr>
              <a:t>WHATWG Fetch</a:t>
            </a:r>
            <a:r>
              <a:rPr lang="en-US" sz="2720"/>
              <a:t> spec and the </a:t>
            </a:r>
            <a:r>
              <a:rPr lang="en-US" sz="2720" u="sng">
                <a:solidFill>
                  <a:schemeClr val="hlink"/>
                </a:solidFill>
                <a:hlinkClick r:id="rId4"/>
              </a:rPr>
              <a:t>Async Functions</a:t>
            </a:r>
            <a:r>
              <a:rPr lang="en-US" sz="2720"/>
              <a:t> standard (a stage 3 draft at the time of this writing).</a:t>
            </a:r>
            <a:endParaRPr/>
          </a:p>
          <a:p>
            <a:pPr indent="0" lvl="0" marL="0" rtl="0" algn="l">
              <a:lnSpc>
                <a:spcPct val="90000"/>
              </a:lnSpc>
              <a:spcBef>
                <a:spcPts val="544"/>
              </a:spcBef>
              <a:spcAft>
                <a:spcPts val="0"/>
              </a:spcAft>
              <a:buClr>
                <a:srgbClr val="888888"/>
              </a:buClr>
              <a:buSzPts val="2720"/>
              <a:buNone/>
            </a:pPr>
            <a:r>
              <a:rPr b="1" lang="en-US" sz="2720"/>
              <a:t>How Promises Work</a:t>
            </a:r>
            <a:endParaRPr/>
          </a:p>
          <a:p>
            <a:pPr indent="0" lvl="0" marL="0" rtl="0" algn="l">
              <a:lnSpc>
                <a:spcPct val="90000"/>
              </a:lnSpc>
              <a:spcBef>
                <a:spcPts val="544"/>
              </a:spcBef>
              <a:spcAft>
                <a:spcPts val="0"/>
              </a:spcAft>
              <a:buClr>
                <a:srgbClr val="888888"/>
              </a:buClr>
              <a:buSzPts val="2720"/>
              <a:buNone/>
            </a:pPr>
            <a:r>
              <a:rPr lang="en-US" sz="2720"/>
              <a:t>A promise is an object which can be returned synchronously from an asynchronous function. It will be in one of 3 possible states:</a:t>
            </a:r>
            <a:endParaRPr/>
          </a:p>
          <a:p>
            <a:pPr indent="-401320" lvl="0" marL="457200" rtl="0" algn="l">
              <a:lnSpc>
                <a:spcPct val="90000"/>
              </a:lnSpc>
              <a:spcBef>
                <a:spcPts val="544"/>
              </a:spcBef>
              <a:spcAft>
                <a:spcPts val="0"/>
              </a:spcAft>
              <a:buSzPts val="2720"/>
              <a:buAutoNum type="arabicPeriod"/>
            </a:pPr>
            <a:r>
              <a:rPr b="1" lang="en-US" sz="2720"/>
              <a:t>Fulfilled:</a:t>
            </a:r>
            <a:r>
              <a:rPr lang="en-US" sz="2720"/>
              <a:t> onFulfilled() will be called (e.g., resolve() was called)</a:t>
            </a:r>
            <a:endParaRPr/>
          </a:p>
          <a:p>
            <a:pPr indent="-401320" lvl="0" marL="457200" rtl="0" algn="l">
              <a:lnSpc>
                <a:spcPct val="90000"/>
              </a:lnSpc>
              <a:spcBef>
                <a:spcPts val="0"/>
              </a:spcBef>
              <a:spcAft>
                <a:spcPts val="0"/>
              </a:spcAft>
              <a:buSzPts val="2720"/>
              <a:buAutoNum type="arabicPeriod"/>
            </a:pPr>
            <a:r>
              <a:rPr b="1" lang="en-US" sz="2720"/>
              <a:t>Rejected:</a:t>
            </a:r>
            <a:r>
              <a:rPr lang="en-US" sz="2720"/>
              <a:t> onRejected() will be called (e.g., reject() was called)</a:t>
            </a:r>
            <a:endParaRPr/>
          </a:p>
          <a:p>
            <a:pPr indent="-401320" lvl="0" marL="457200" rtl="0" algn="l">
              <a:lnSpc>
                <a:spcPct val="90000"/>
              </a:lnSpc>
              <a:spcBef>
                <a:spcPts val="0"/>
              </a:spcBef>
              <a:spcAft>
                <a:spcPts val="0"/>
              </a:spcAft>
              <a:buSzPts val="2720"/>
              <a:buAutoNum type="arabicPeriod"/>
            </a:pPr>
            <a:r>
              <a:rPr b="1" lang="en-US" sz="2720"/>
              <a:t>Pending:</a:t>
            </a:r>
            <a:r>
              <a:rPr lang="en-US" sz="2720"/>
              <a:t> not yet fulfilled or rejected</a:t>
            </a:r>
            <a:endParaRPr/>
          </a:p>
          <a:p>
            <a:pPr indent="0" lvl="0" marL="0" rtl="0" algn="l">
              <a:lnSpc>
                <a:spcPct val="90000"/>
              </a:lnSpc>
              <a:spcBef>
                <a:spcPts val="544"/>
              </a:spcBef>
              <a:spcAft>
                <a:spcPts val="0"/>
              </a:spcAft>
              <a:buClr>
                <a:srgbClr val="888888"/>
              </a:buClr>
              <a:buSzPts val="2720"/>
              <a:buNone/>
            </a:pPr>
            <a:r>
              <a:t/>
            </a:r>
            <a:endParaRPr sz="27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ctrTitle"/>
          </p:nvPr>
        </p:nvSpPr>
        <p:spPr>
          <a:xfrm>
            <a:off x="685800" y="162200"/>
            <a:ext cx="7772400" cy="561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Script-Promises</a:t>
            </a:r>
            <a:endParaRPr/>
          </a:p>
        </p:txBody>
      </p:sp>
      <p:sp>
        <p:nvSpPr>
          <p:cNvPr id="302" name="Google Shape;302;p17"/>
          <p:cNvSpPr txBox="1"/>
          <p:nvPr>
            <p:ph idx="1" type="subTitle"/>
          </p:nvPr>
        </p:nvSpPr>
        <p:spPr>
          <a:xfrm>
            <a:off x="114300" y="723500"/>
            <a:ext cx="8915400" cy="5181600"/>
          </a:xfrm>
          <a:prstGeom prst="rect">
            <a:avLst/>
          </a:prstGeom>
          <a:noFill/>
          <a:ln>
            <a:noFill/>
          </a:ln>
        </p:spPr>
        <p:txBody>
          <a:bodyPr anchorCtr="0" anchor="t" bIns="45700" lIns="91425" spcFirstLastPara="1" rIns="91425" wrap="square" tIns="45700">
            <a:noAutofit/>
          </a:bodyPr>
          <a:lstStyle/>
          <a:p>
            <a:pPr indent="-416560" lvl="0" marL="457200" rtl="0" algn="l">
              <a:lnSpc>
                <a:spcPct val="80000"/>
              </a:lnSpc>
              <a:spcBef>
                <a:spcPts val="0"/>
              </a:spcBef>
              <a:spcAft>
                <a:spcPts val="0"/>
              </a:spcAft>
              <a:buSzPts val="2960"/>
              <a:buAutoNum type="arabicPeriod"/>
            </a:pPr>
            <a:r>
              <a:rPr lang="en-US" sz="2960"/>
              <a:t>A promise is </a:t>
            </a:r>
            <a:r>
              <a:rPr b="1" lang="en-US" sz="2960"/>
              <a:t>settled</a:t>
            </a:r>
            <a:r>
              <a:rPr lang="en-US" sz="2960"/>
              <a:t> if it’s not pending (it has been </a:t>
            </a:r>
            <a:r>
              <a:rPr b="1" lang="en-US" sz="2960"/>
              <a:t>resolved </a:t>
            </a:r>
            <a:r>
              <a:rPr lang="en-US" sz="2960"/>
              <a:t>or </a:t>
            </a:r>
            <a:r>
              <a:rPr b="1" lang="en-US" sz="2960"/>
              <a:t>rejected</a:t>
            </a:r>
            <a:r>
              <a:rPr lang="en-US" sz="2960"/>
              <a:t>). </a:t>
            </a:r>
            <a:endParaRPr sz="2960"/>
          </a:p>
          <a:p>
            <a:pPr indent="-416560" lvl="0" marL="457200" rtl="0" algn="l">
              <a:lnSpc>
                <a:spcPct val="80000"/>
              </a:lnSpc>
              <a:spcBef>
                <a:spcPts val="0"/>
              </a:spcBef>
              <a:spcAft>
                <a:spcPts val="0"/>
              </a:spcAft>
              <a:buSzPts val="2960"/>
              <a:buAutoNum type="arabicPeriod"/>
            </a:pPr>
            <a:r>
              <a:rPr lang="en-US" sz="2960"/>
              <a:t>Sometimes people use </a:t>
            </a:r>
            <a:r>
              <a:rPr i="1" lang="en-US" sz="2960"/>
              <a:t>resolved</a:t>
            </a:r>
            <a:r>
              <a:rPr lang="en-US" sz="2960"/>
              <a:t> and </a:t>
            </a:r>
            <a:r>
              <a:rPr i="1" lang="en-US" sz="2960"/>
              <a:t>settled</a:t>
            </a:r>
            <a:r>
              <a:rPr lang="en-US" sz="2960"/>
              <a:t> to mean the same thing: </a:t>
            </a:r>
            <a:r>
              <a:rPr i="1" lang="en-US" sz="2960"/>
              <a:t>not pending</a:t>
            </a:r>
            <a:r>
              <a:rPr lang="en-US" sz="2960"/>
              <a:t>.</a:t>
            </a:r>
            <a:endParaRPr/>
          </a:p>
          <a:p>
            <a:pPr indent="-416560" lvl="0" marL="457200" rtl="0" algn="l">
              <a:lnSpc>
                <a:spcPct val="80000"/>
              </a:lnSpc>
              <a:spcBef>
                <a:spcPts val="0"/>
              </a:spcBef>
              <a:spcAft>
                <a:spcPts val="0"/>
              </a:spcAft>
              <a:buSzPts val="2960"/>
              <a:buAutoNum type="arabicPeriod"/>
            </a:pPr>
            <a:r>
              <a:rPr lang="en-US" sz="2960"/>
              <a:t>Once settled, a promise can not be resettled. Calling resolve() or reject()again will have no effect. </a:t>
            </a:r>
            <a:endParaRPr sz="2960"/>
          </a:p>
          <a:p>
            <a:pPr indent="-416560" lvl="0" marL="457200" rtl="0" algn="l">
              <a:lnSpc>
                <a:spcPct val="80000"/>
              </a:lnSpc>
              <a:spcBef>
                <a:spcPts val="0"/>
              </a:spcBef>
              <a:spcAft>
                <a:spcPts val="0"/>
              </a:spcAft>
              <a:buSzPts val="2960"/>
              <a:buAutoNum type="arabicPeriod"/>
            </a:pPr>
            <a:r>
              <a:rPr lang="en-US" sz="2960"/>
              <a:t>The immutability of a settled promise is an important feature.</a:t>
            </a:r>
            <a:endParaRPr/>
          </a:p>
          <a:p>
            <a:pPr indent="-416560" lvl="0" marL="457200" rtl="0" algn="l">
              <a:lnSpc>
                <a:spcPct val="80000"/>
              </a:lnSpc>
              <a:spcBef>
                <a:spcPts val="0"/>
              </a:spcBef>
              <a:spcAft>
                <a:spcPts val="0"/>
              </a:spcAft>
              <a:buSzPts val="2960"/>
              <a:buAutoNum type="arabicPeriod"/>
            </a:pPr>
            <a:r>
              <a:rPr lang="en-US" sz="2960"/>
              <a:t>Native JavaScript promises don’t expose promise states. Instead, you’re expected to treat the promise as a black box. </a:t>
            </a:r>
            <a:endParaRPr sz="2960"/>
          </a:p>
          <a:p>
            <a:pPr indent="-416560" lvl="0" marL="457200" rtl="0" algn="l">
              <a:lnSpc>
                <a:spcPct val="80000"/>
              </a:lnSpc>
              <a:spcBef>
                <a:spcPts val="0"/>
              </a:spcBef>
              <a:spcAft>
                <a:spcPts val="0"/>
              </a:spcAft>
              <a:buSzPts val="2960"/>
              <a:buAutoNum type="arabicPeriod"/>
            </a:pPr>
            <a:r>
              <a:rPr lang="en-US" sz="2960"/>
              <a:t>Only the function responsible for creating the promise will have knowledge of the promise status, or access to resolve or reject.</a:t>
            </a:r>
            <a:endParaRPr sz="296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Script-Promises</a:t>
            </a:r>
            <a:endParaRPr/>
          </a:p>
        </p:txBody>
      </p:sp>
      <p:sp>
        <p:nvSpPr>
          <p:cNvPr id="308" name="Google Shape;308;p18"/>
          <p:cNvSpPr txBox="1"/>
          <p:nvPr>
            <p:ph idx="1" type="subTitle"/>
          </p:nvPr>
        </p:nvSpPr>
        <p:spPr>
          <a:xfrm>
            <a:off x="0" y="1524000"/>
            <a:ext cx="8915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Here is a function that returns a promise which will resolve after a specified time delay:</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rPr lang="en-US" sz="2400"/>
              <a:t>Is the Rejected Callback or Lambda Compulsory?</a:t>
            </a:r>
            <a:endParaRPr sz="2400"/>
          </a:p>
        </p:txBody>
      </p:sp>
      <p:pic>
        <p:nvPicPr>
          <p:cNvPr id="309" name="Google Shape;309;p18"/>
          <p:cNvPicPr preferRelativeResize="0"/>
          <p:nvPr/>
        </p:nvPicPr>
        <p:blipFill rotWithShape="1">
          <a:blip r:embed="rId3">
            <a:alphaModFix/>
          </a:blip>
          <a:srcRect b="0" l="0" r="0" t="0"/>
          <a:stretch/>
        </p:blipFill>
        <p:spPr>
          <a:xfrm>
            <a:off x="381000" y="2703368"/>
            <a:ext cx="6477000" cy="25544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ctrTitle"/>
          </p:nvPr>
        </p:nvSpPr>
        <p:spPr>
          <a:xfrm>
            <a:off x="685800" y="304800"/>
            <a:ext cx="7772400" cy="90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Script-Promises</a:t>
            </a:r>
            <a:endParaRPr/>
          </a:p>
        </p:txBody>
      </p:sp>
      <p:sp>
        <p:nvSpPr>
          <p:cNvPr id="315" name="Google Shape;315;p19"/>
          <p:cNvSpPr txBox="1"/>
          <p:nvPr>
            <p:ph idx="1" type="subTitle"/>
          </p:nvPr>
        </p:nvSpPr>
        <p:spPr>
          <a:xfrm>
            <a:off x="0" y="1524000"/>
            <a:ext cx="8915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The ES6 promise constructor takes a function. That function takes two parameters, resolve(), and reject(). In the example above, we’re only using resolve(), so reject() is off the parameter list. Then we call setTimeout() to create the delay, and call resolve() when it’s finished.</a:t>
            </a:r>
            <a:endParaRPr/>
          </a:p>
          <a:p>
            <a:pPr indent="0" lvl="0" marL="0" rtl="0" algn="l">
              <a:spcBef>
                <a:spcPts val="480"/>
              </a:spcBef>
              <a:spcAft>
                <a:spcPts val="0"/>
              </a:spcAft>
              <a:buClr>
                <a:srgbClr val="888888"/>
              </a:buClr>
              <a:buSzPts val="2400"/>
              <a:buNone/>
            </a:pPr>
            <a:r>
              <a:rPr lang="en-US" sz="2400"/>
              <a:t>You can optionally resolve() or reject() with values, which will be passed to the callback functions attached with </a:t>
            </a:r>
            <a:r>
              <a:rPr b="1" lang="en-US" sz="2400"/>
              <a:t>.then()</a:t>
            </a:r>
            <a:r>
              <a:rPr lang="en-US" sz="2400"/>
              <a:t>.</a:t>
            </a:r>
            <a:endParaRPr/>
          </a:p>
          <a:p>
            <a:pPr indent="0" lvl="0" marL="0" rtl="0" algn="l">
              <a:spcBef>
                <a:spcPts val="480"/>
              </a:spcBef>
              <a:spcAft>
                <a:spcPts val="0"/>
              </a:spcAft>
              <a:buClr>
                <a:srgbClr val="888888"/>
              </a:buClr>
              <a:buSzPts val="2400"/>
              <a:buNone/>
            </a:pPr>
            <a:r>
              <a:rPr lang="en-US" sz="2400"/>
              <a:t>When  </a:t>
            </a:r>
            <a:r>
              <a:rPr b="1" lang="en-US" sz="2400"/>
              <a:t>reject()</a:t>
            </a:r>
            <a:r>
              <a:rPr lang="en-US" sz="2400"/>
              <a:t> with a value, it always pass an Error object. Generally two possible resolution states: the normal happy path, or an exception — anything that stops the normal happy path from happening. Passing an Error object makes that explicit.</a:t>
            </a:r>
            <a:endParaRPr/>
          </a:p>
          <a:p>
            <a:pPr indent="0" lvl="0" marL="0" rtl="0" algn="l">
              <a:spcBef>
                <a:spcPts val="480"/>
              </a:spcBef>
              <a:spcAft>
                <a:spcPts val="0"/>
              </a:spcAft>
              <a:buClr>
                <a:srgbClr val="888888"/>
              </a:buClr>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0"/>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Script-Promises</a:t>
            </a:r>
            <a:endParaRPr/>
          </a:p>
        </p:txBody>
      </p:sp>
      <p:sp>
        <p:nvSpPr>
          <p:cNvPr id="321" name="Google Shape;321;p20"/>
          <p:cNvSpPr txBox="1"/>
          <p:nvPr>
            <p:ph idx="1" type="subTitle"/>
          </p:nvPr>
        </p:nvSpPr>
        <p:spPr>
          <a:xfrm>
            <a:off x="0" y="1524000"/>
            <a:ext cx="8915400" cy="5181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2400"/>
              <a:buNone/>
            </a:pPr>
            <a:r>
              <a:rPr b="1" lang="en-US" sz="2400"/>
              <a:t>Important Promise Rules</a:t>
            </a:r>
            <a:endParaRPr/>
          </a:p>
          <a:p>
            <a:pPr indent="0" lvl="0" marL="0" rtl="0" algn="l">
              <a:lnSpc>
                <a:spcPct val="90000"/>
              </a:lnSpc>
              <a:spcBef>
                <a:spcPts val="480"/>
              </a:spcBef>
              <a:spcAft>
                <a:spcPts val="0"/>
              </a:spcAft>
              <a:buClr>
                <a:srgbClr val="888888"/>
              </a:buClr>
              <a:buSzPts val="2400"/>
              <a:buNone/>
            </a:pPr>
            <a:r>
              <a:rPr lang="en-US" sz="2400"/>
              <a:t>There are many implementations which conform to the standard, including the JavaScript standard ECMAScript promises.</a:t>
            </a:r>
            <a:endParaRPr/>
          </a:p>
          <a:p>
            <a:pPr indent="0" lvl="0" marL="0" rtl="0" algn="l">
              <a:lnSpc>
                <a:spcPct val="90000"/>
              </a:lnSpc>
              <a:spcBef>
                <a:spcPts val="480"/>
              </a:spcBef>
              <a:spcAft>
                <a:spcPts val="0"/>
              </a:spcAft>
              <a:buClr>
                <a:srgbClr val="888888"/>
              </a:buClr>
              <a:buSzPts val="2400"/>
              <a:buNone/>
            </a:pPr>
            <a:r>
              <a:rPr lang="en-US" sz="2400"/>
              <a:t>Promises following the spec must follow a specific set of rules:</a:t>
            </a:r>
            <a:endParaRPr/>
          </a:p>
          <a:p>
            <a:pPr indent="0" lvl="0" marL="0" rtl="0" algn="l">
              <a:lnSpc>
                <a:spcPct val="90000"/>
              </a:lnSpc>
              <a:spcBef>
                <a:spcPts val="480"/>
              </a:spcBef>
              <a:spcAft>
                <a:spcPts val="0"/>
              </a:spcAft>
              <a:buClr>
                <a:srgbClr val="888888"/>
              </a:buClr>
              <a:buSzPts val="2400"/>
              <a:buNone/>
            </a:pPr>
            <a:r>
              <a:rPr lang="en-US" sz="2400"/>
              <a:t>A promise or “thenable” is an object that supplies a standard-compliant .then() method.</a:t>
            </a:r>
            <a:endParaRPr/>
          </a:p>
          <a:p>
            <a:pPr indent="0" lvl="0" marL="0" rtl="0" algn="l">
              <a:lnSpc>
                <a:spcPct val="90000"/>
              </a:lnSpc>
              <a:spcBef>
                <a:spcPts val="480"/>
              </a:spcBef>
              <a:spcAft>
                <a:spcPts val="0"/>
              </a:spcAft>
              <a:buClr>
                <a:srgbClr val="888888"/>
              </a:buClr>
              <a:buSzPts val="2400"/>
              <a:buNone/>
            </a:pPr>
            <a:r>
              <a:rPr lang="en-US" sz="2400"/>
              <a:t>A pending promise may transition into a fulfilled or rejected state.</a:t>
            </a:r>
            <a:endParaRPr/>
          </a:p>
          <a:p>
            <a:pPr indent="0" lvl="0" marL="0" rtl="0" algn="l">
              <a:lnSpc>
                <a:spcPct val="90000"/>
              </a:lnSpc>
              <a:spcBef>
                <a:spcPts val="480"/>
              </a:spcBef>
              <a:spcAft>
                <a:spcPts val="0"/>
              </a:spcAft>
              <a:buClr>
                <a:srgbClr val="888888"/>
              </a:buClr>
              <a:buSzPts val="2400"/>
              <a:buNone/>
            </a:pPr>
            <a:r>
              <a:rPr lang="en-US" sz="2400"/>
              <a:t>A fulfilled or rejected promise is settled, and must not transition into any other state.</a:t>
            </a:r>
            <a:endParaRPr/>
          </a:p>
          <a:p>
            <a:pPr indent="0" lvl="0" marL="0" rtl="0" algn="l">
              <a:lnSpc>
                <a:spcPct val="90000"/>
              </a:lnSpc>
              <a:spcBef>
                <a:spcPts val="480"/>
              </a:spcBef>
              <a:spcAft>
                <a:spcPts val="0"/>
              </a:spcAft>
              <a:buClr>
                <a:srgbClr val="888888"/>
              </a:buClr>
              <a:buSzPts val="2400"/>
              <a:buNone/>
            </a:pPr>
            <a:r>
              <a:rPr lang="en-US" sz="2400"/>
              <a:t>Once a promise is settled, it must have a value (which may be undefined). That value must not change.</a:t>
            </a:r>
            <a:endParaRPr/>
          </a:p>
          <a:p>
            <a:pPr indent="0" lvl="0" marL="0" rtl="0" algn="l">
              <a:lnSpc>
                <a:spcPct val="90000"/>
              </a:lnSpc>
              <a:spcBef>
                <a:spcPts val="480"/>
              </a:spcBef>
              <a:spcAft>
                <a:spcPts val="0"/>
              </a:spcAft>
              <a:buClr>
                <a:srgbClr val="888888"/>
              </a:buClr>
              <a:buSzPts val="24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1"/>
          <p:cNvSpPr txBox="1"/>
          <p:nvPr>
            <p:ph type="ctrTitle"/>
          </p:nvPr>
        </p:nvSpPr>
        <p:spPr>
          <a:xfrm>
            <a:off x="685800" y="304801"/>
            <a:ext cx="7772400" cy="1066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Script-Promises</a:t>
            </a:r>
            <a:endParaRPr/>
          </a:p>
        </p:txBody>
      </p:sp>
      <p:sp>
        <p:nvSpPr>
          <p:cNvPr id="327" name="Google Shape;327;p21"/>
          <p:cNvSpPr txBox="1"/>
          <p:nvPr>
            <p:ph idx="1" type="subTitle"/>
          </p:nvPr>
        </p:nvSpPr>
        <p:spPr>
          <a:xfrm>
            <a:off x="0" y="1057275"/>
            <a:ext cx="8915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Change in this context refers to identity (===) comparison. An object may be used as the fulfilled value, and object properties may mutate.</a:t>
            </a:r>
            <a:endParaRPr/>
          </a:p>
          <a:p>
            <a:pPr indent="0" lvl="0" marL="0" rtl="0" algn="l">
              <a:spcBef>
                <a:spcPts val="480"/>
              </a:spcBef>
              <a:spcAft>
                <a:spcPts val="0"/>
              </a:spcAft>
              <a:buClr>
                <a:srgbClr val="888888"/>
              </a:buClr>
              <a:buSzPts val="2400"/>
              <a:buNone/>
            </a:pPr>
            <a:r>
              <a:rPr lang="en-US" sz="2400"/>
              <a:t>Every promise must supply a .then() method with the following signature:</a:t>
            </a:r>
            <a:endParaRPr sz="2400"/>
          </a:p>
          <a:p>
            <a:pPr indent="0" lvl="0" marL="0" rtl="0" algn="ctr">
              <a:spcBef>
                <a:spcPts val="480"/>
              </a:spcBef>
              <a:spcAft>
                <a:spcPts val="0"/>
              </a:spcAft>
              <a:buClr>
                <a:srgbClr val="888888"/>
              </a:buClr>
              <a:buSzPts val="2400"/>
              <a:buNone/>
            </a:pPr>
            <a:r>
              <a:t/>
            </a:r>
            <a:endParaRPr sz="2400"/>
          </a:p>
        </p:txBody>
      </p:sp>
      <p:pic>
        <p:nvPicPr>
          <p:cNvPr id="328" name="Google Shape;328;p21"/>
          <p:cNvPicPr preferRelativeResize="0"/>
          <p:nvPr/>
        </p:nvPicPr>
        <p:blipFill rotWithShape="1">
          <a:blip r:embed="rId3">
            <a:alphaModFix/>
          </a:blip>
          <a:srcRect b="0" l="0" r="0" t="0"/>
          <a:stretch/>
        </p:blipFill>
        <p:spPr>
          <a:xfrm>
            <a:off x="774950" y="2653225"/>
            <a:ext cx="2486025" cy="1447800"/>
          </a:xfrm>
          <a:prstGeom prst="rect">
            <a:avLst/>
          </a:prstGeom>
          <a:noFill/>
          <a:ln>
            <a:noFill/>
          </a:ln>
        </p:spPr>
      </p:pic>
      <p:sp>
        <p:nvSpPr>
          <p:cNvPr id="329" name="Google Shape;329;p21"/>
          <p:cNvSpPr/>
          <p:nvPr/>
        </p:nvSpPr>
        <p:spPr>
          <a:xfrm>
            <a:off x="0" y="5382652"/>
            <a:ext cx="8686800" cy="969496"/>
          </a:xfrm>
          <a:prstGeom prst="rect">
            <a:avLst/>
          </a:prstGeom>
          <a:solidFill>
            <a:srgbClr val="FFFFFF"/>
          </a:solidFill>
          <a:ln>
            <a:noFill/>
          </a:ln>
        </p:spPr>
        <p:txBody>
          <a:bodyPr anchorCtr="0" anchor="ctr" bIns="0" lIns="12675" spcFirstLastPara="1" rIns="12675" wrap="square" tIns="0">
            <a:noAutofit/>
          </a:bodyPr>
          <a:lstStyle/>
          <a:p>
            <a:pPr indent="0" lvl="0" marL="0" marR="0" rtl="0" algn="l">
              <a:lnSpc>
                <a:spcPct val="100000"/>
              </a:lnSpc>
              <a:spcBef>
                <a:spcPts val="0"/>
              </a:spcBef>
              <a:spcAft>
                <a:spcPts val="0"/>
              </a:spcAft>
              <a:buClr>
                <a:schemeClr val="dk1"/>
              </a:buClr>
              <a:buSzPts val="1500"/>
              <a:buFont typeface="Content"/>
              <a:buNone/>
            </a:pPr>
            <a:r>
              <a:rPr b="0" i="0" lang="en-US" sz="1500" u="none" cap="none" strike="noStrike">
                <a:solidFill>
                  <a:schemeClr val="dk1"/>
                </a:solidFill>
                <a:latin typeface="Content"/>
                <a:ea typeface="Content"/>
                <a:cs typeface="Content"/>
                <a:sym typeface="Content"/>
              </a:rPr>
              <a:t>The </a:t>
            </a:r>
            <a:r>
              <a:rPr b="0" i="0" lang="en-US" sz="1200" u="none" cap="none" strike="noStrike">
                <a:solidFill>
                  <a:schemeClr val="dk1"/>
                </a:solidFill>
                <a:latin typeface="Arial"/>
                <a:ea typeface="Arial"/>
                <a:cs typeface="Arial"/>
                <a:sym typeface="Arial"/>
              </a:rPr>
              <a:t>.then()</a:t>
            </a:r>
            <a:r>
              <a:rPr b="0" i="0" lang="en-US" sz="1500" u="none" cap="none" strike="noStrike">
                <a:solidFill>
                  <a:schemeClr val="dk1"/>
                </a:solidFill>
                <a:latin typeface="Content"/>
                <a:ea typeface="Content"/>
                <a:cs typeface="Content"/>
                <a:sym typeface="Content"/>
              </a:rPr>
              <a:t> method must comply with these rules:</a:t>
            </a:r>
            <a:endParaRPr b="0" i="0" sz="800" u="none" cap="none" strike="noStrike">
              <a:solidFill>
                <a:schemeClr val="dk1"/>
              </a:solidFill>
              <a:latin typeface="Arial"/>
              <a:ea typeface="Arial"/>
              <a:cs typeface="Arial"/>
              <a:sym typeface="Arial"/>
            </a:endParaRPr>
          </a:p>
          <a:p>
            <a:pPr indent="-95250" lvl="0" marL="0" marR="0" rtl="0" algn="l">
              <a:lnSpc>
                <a:spcPct val="100000"/>
              </a:lnSpc>
              <a:spcBef>
                <a:spcPts val="0"/>
              </a:spcBef>
              <a:spcAft>
                <a:spcPts val="0"/>
              </a:spcAft>
              <a:buClr>
                <a:schemeClr val="dk1"/>
              </a:buClr>
              <a:buSzPts val="1500"/>
              <a:buFont typeface="Content"/>
              <a:buChar char="•"/>
            </a:pPr>
            <a:r>
              <a:rPr b="0" i="0" lang="en-US" sz="1500" u="none" cap="none" strike="noStrike">
                <a:solidFill>
                  <a:schemeClr val="dk1"/>
                </a:solidFill>
                <a:latin typeface="Content"/>
                <a:ea typeface="Content"/>
                <a:cs typeface="Content"/>
                <a:sym typeface="Content"/>
              </a:rPr>
              <a:t>Both </a:t>
            </a:r>
            <a:r>
              <a:rPr b="0" i="0" lang="en-US" sz="1200" u="none" cap="none" strike="noStrike">
                <a:solidFill>
                  <a:schemeClr val="dk1"/>
                </a:solidFill>
                <a:latin typeface="Arial"/>
                <a:ea typeface="Arial"/>
                <a:cs typeface="Arial"/>
                <a:sym typeface="Arial"/>
              </a:rPr>
              <a:t>onFulfilled()</a:t>
            </a:r>
            <a:r>
              <a:rPr b="0" i="0" lang="en-US" sz="1500" u="none" cap="none" strike="noStrike">
                <a:solidFill>
                  <a:schemeClr val="dk1"/>
                </a:solidFill>
                <a:latin typeface="Content"/>
                <a:ea typeface="Content"/>
                <a:cs typeface="Content"/>
                <a:sym typeface="Content"/>
              </a:rPr>
              <a:t> and </a:t>
            </a:r>
            <a:r>
              <a:rPr b="0" i="0" lang="en-US" sz="1200" u="none" cap="none" strike="noStrike">
                <a:solidFill>
                  <a:schemeClr val="dk1"/>
                </a:solidFill>
                <a:latin typeface="Arial"/>
                <a:ea typeface="Arial"/>
                <a:cs typeface="Arial"/>
                <a:sym typeface="Arial"/>
              </a:rPr>
              <a:t>onRejected()</a:t>
            </a:r>
            <a:r>
              <a:rPr b="0" i="0" lang="en-US" sz="1500" u="none" cap="none" strike="noStrike">
                <a:solidFill>
                  <a:schemeClr val="dk1"/>
                </a:solidFill>
                <a:latin typeface="Content"/>
                <a:ea typeface="Content"/>
                <a:cs typeface="Content"/>
                <a:sym typeface="Content"/>
              </a:rPr>
              <a:t> are optional.</a:t>
            </a:r>
            <a:endParaRPr/>
          </a:p>
          <a:p>
            <a:pPr indent="-95250" lvl="0" marL="0" marR="0" rtl="0" algn="l">
              <a:lnSpc>
                <a:spcPct val="100000"/>
              </a:lnSpc>
              <a:spcBef>
                <a:spcPts val="0"/>
              </a:spcBef>
              <a:spcAft>
                <a:spcPts val="0"/>
              </a:spcAft>
              <a:buClr>
                <a:schemeClr val="dk1"/>
              </a:buClr>
              <a:buSzPts val="1500"/>
              <a:buFont typeface="Content"/>
              <a:buChar char="•"/>
            </a:pPr>
            <a:r>
              <a:rPr b="0" i="0" lang="en-US" sz="1500" u="none" cap="none" strike="noStrike">
                <a:solidFill>
                  <a:schemeClr val="dk1"/>
                </a:solidFill>
                <a:latin typeface="Content"/>
                <a:ea typeface="Content"/>
                <a:cs typeface="Content"/>
                <a:sym typeface="Content"/>
              </a:rPr>
              <a:t>If the arguments supplied are not functions, they must be ignored.</a:t>
            </a:r>
            <a:endParaRPr b="0" i="0" sz="1500" u="none" cap="none" strike="noStrike">
              <a:solidFill>
                <a:schemeClr val="dk1"/>
              </a:solidFill>
              <a:latin typeface="Content"/>
              <a:ea typeface="Content"/>
              <a:cs typeface="Content"/>
              <a:sym typeface="Content"/>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330" name="Google Shape;330;p21"/>
          <p:cNvPicPr preferRelativeResize="0"/>
          <p:nvPr/>
        </p:nvPicPr>
        <p:blipFill>
          <a:blip r:embed="rId4">
            <a:alphaModFix/>
          </a:blip>
          <a:stretch>
            <a:fillRect/>
          </a:stretch>
        </p:blipFill>
        <p:spPr>
          <a:xfrm>
            <a:off x="3695125" y="2908628"/>
            <a:ext cx="5332199" cy="211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