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Excel.xlsx]Sheet1'!$A$2:$N$2</cx:f>
        <cx:lvl ptCount="14" formatCode="General">
          <cx:pt idx="0">1</cx:pt>
          <cx:pt idx="1">1</cx:pt>
          <cx:pt idx="2">0</cx:pt>
          <cx:pt idx="3">86</cx:pt>
          <cx:pt idx="4">45</cx:pt>
          <cx:pt idx="5">30</cx:pt>
          <cx:pt idx="6">69</cx:pt>
          <cx:pt idx="7">55</cx:pt>
          <cx:pt idx="8">82</cx:pt>
          <cx:pt idx="9">367</cx:pt>
          <cx:pt idx="10">61.166666666666664</cx:pt>
          <cx:pt idx="11">0</cx:pt>
          <cx:pt idx="12">0</cx:pt>
          <cx:pt idx="13">10</cx:pt>
        </cx:lvl>
      </cx:numDim>
    </cx:data>
    <cx:data id="1">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Excel.xlsx]Sheet1'!$A$3:$N$3</cx:f>
        <cx:lvl ptCount="14" formatCode="General">
          <cx:pt idx="0">2</cx:pt>
          <cx:pt idx="1">2</cx:pt>
          <cx:pt idx="2">0</cx:pt>
          <cx:pt idx="3">88</cx:pt>
          <cx:pt idx="4">54</cx:pt>
          <cx:pt idx="5">88</cx:pt>
          <cx:pt idx="6">77</cx:pt>
          <cx:pt idx="7">88</cx:pt>
          <cx:pt idx="8">92</cx:pt>
          <cx:pt idx="9">487</cx:pt>
          <cx:pt idx="10">81.166666666666671</cx:pt>
          <cx:pt idx="11">0</cx:pt>
          <cx:pt idx="12">0</cx:pt>
          <cx:pt idx="13">5</cx:pt>
        </cx:lvl>
      </cx:numDim>
    </cx:data>
    <cx:data id="2">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Excel.xlsx]Sheet1'!$A$4:$N$4</cx:f>
        <cx:lvl ptCount="14" formatCode="General">
          <cx:pt idx="0">3</cx:pt>
          <cx:pt idx="1">3</cx:pt>
          <cx:pt idx="2">0</cx:pt>
          <cx:pt idx="3">54</cx:pt>
          <cx:pt idx="4">66</cx:pt>
          <cx:pt idx="5">92</cx:pt>
          <cx:pt idx="6">96</cx:pt>
          <cx:pt idx="7">66</cx:pt>
          <cx:pt idx="8">88</cx:pt>
          <cx:pt idx="9">462</cx:pt>
          <cx:pt idx="10">77</cx:pt>
          <cx:pt idx="11">0</cx:pt>
          <cx:pt idx="12">0</cx:pt>
          <cx:pt idx="13">6</cx:pt>
        </cx:lvl>
      </cx:numDim>
    </cx:data>
    <cx:data id="3">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Excel.xlsx]Sheet1'!$A$5:$N$5</cx:f>
        <cx:lvl ptCount="14" formatCode="General">
          <cx:pt idx="0">4</cx:pt>
          <cx:pt idx="1">4</cx:pt>
          <cx:pt idx="2">0</cx:pt>
          <cx:pt idx="3">92</cx:pt>
          <cx:pt idx="4">90</cx:pt>
          <cx:pt idx="5">98</cx:pt>
          <cx:pt idx="6">84</cx:pt>
          <cx:pt idx="7">99</cx:pt>
          <cx:pt idx="8">90</cx:pt>
          <cx:pt idx="9">553</cx:pt>
          <cx:pt idx="10">92.166666666666671</cx:pt>
          <cx:pt idx="11">0</cx:pt>
          <cx:pt idx="12">0</cx:pt>
          <cx:pt idx="13">3</cx:pt>
        </cx:lvl>
      </cx:numDim>
    </cx:data>
    <cx:data id="4">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Excel.xlsx]Sheet1'!$A$6:$N$6</cx:f>
        <cx:lvl ptCount="14" formatCode="General">
          <cx:pt idx="0">5</cx:pt>
          <cx:pt idx="1">5</cx:pt>
          <cx:pt idx="2">0</cx:pt>
          <cx:pt idx="3">64</cx:pt>
          <cx:pt idx="4">45</cx:pt>
          <cx:pt idx="5">35</cx:pt>
          <cx:pt idx="6">44</cx:pt>
          <cx:pt idx="7">36</cx:pt>
          <cx:pt idx="8">36</cx:pt>
          <cx:pt idx="9">260</cx:pt>
          <cx:pt idx="10">43.333333333333336</cx:pt>
          <cx:pt idx="11">0</cx:pt>
          <cx:pt idx="12">0</cx:pt>
          <cx:pt idx="13">15</cx:pt>
        </cx:lvl>
      </cx:numDim>
    </cx:data>
    <cx:data id="5">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Excel.xlsx]Sheet1'!$A$7:$N$7</cx:f>
        <cx:lvl ptCount="14" formatCode="General">
          <cx:pt idx="0">6</cx:pt>
          <cx:pt idx="1">6</cx:pt>
          <cx:pt idx="2">0</cx:pt>
          <cx:pt idx="3">92</cx:pt>
          <cx:pt idx="4">30</cx:pt>
          <cx:pt idx="5">97</cx:pt>
          <cx:pt idx="6">88</cx:pt>
          <cx:pt idx="7">37</cx:pt>
          <cx:pt idx="8">42</cx:pt>
          <cx:pt idx="9">386</cx:pt>
          <cx:pt idx="10">64.333333333333329</cx:pt>
          <cx:pt idx="11">0</cx:pt>
          <cx:pt idx="12">0</cx:pt>
          <cx:pt idx="13">8</cx:pt>
        </cx:lvl>
      </cx:numDim>
    </cx:data>
    <cx:data id="6">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Excel.xlsx]Sheet1'!$A$8:$N$8</cx:f>
        <cx:lvl ptCount="14" formatCode="General">
          <cx:pt idx="0">7</cx:pt>
          <cx:pt idx="1">7</cx:pt>
          <cx:pt idx="2">0</cx:pt>
          <cx:pt idx="3">93</cx:pt>
          <cx:pt idx="4">90</cx:pt>
          <cx:pt idx="5">98</cx:pt>
          <cx:pt idx="6">90</cx:pt>
          <cx:pt idx="7">99</cx:pt>
          <cx:pt idx="8">88</cx:pt>
          <cx:pt idx="9">558</cx:pt>
          <cx:pt idx="10">93</cx:pt>
          <cx:pt idx="11">0</cx:pt>
          <cx:pt idx="12">0</cx:pt>
          <cx:pt idx="13">2</cx:pt>
        </cx:lvl>
      </cx:numDim>
    </cx:data>
    <cx:data id="7">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Excel.xlsx]Sheet1'!$A$9:$N$9</cx:f>
        <cx:lvl ptCount="14" formatCode="General">
          <cx:pt idx="0">8</cx:pt>
          <cx:pt idx="1">8</cx:pt>
          <cx:pt idx="2">0</cx:pt>
          <cx:pt idx="3">92</cx:pt>
          <cx:pt idx="4">97</cx:pt>
          <cx:pt idx="5">89</cx:pt>
          <cx:pt idx="6">92</cx:pt>
          <cx:pt idx="7">95</cx:pt>
          <cx:pt idx="8">94</cx:pt>
          <cx:pt idx="9">559</cx:pt>
          <cx:pt idx="10">93.166666666666671</cx:pt>
          <cx:pt idx="11">0</cx:pt>
          <cx:pt idx="12">0</cx:pt>
          <cx:pt idx="13">1</cx:pt>
        </cx:lvl>
      </cx:numDim>
    </cx:data>
    <cx:data id="8">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Excel.xlsx]Sheet1'!$A$10:$N$10</cx:f>
        <cx:lvl ptCount="14" formatCode="General">
          <cx:pt idx="0">9</cx:pt>
          <cx:pt idx="1">9</cx:pt>
          <cx:pt idx="2">0</cx:pt>
          <cx:pt idx="3">88</cx:pt>
          <cx:pt idx="4">72</cx:pt>
          <cx:pt idx="5">100</cx:pt>
          <cx:pt idx="6">45</cx:pt>
          <cx:pt idx="7">35</cx:pt>
          <cx:pt idx="8">90</cx:pt>
          <cx:pt idx="9">430</cx:pt>
          <cx:pt idx="10">71.666666666666671</cx:pt>
          <cx:pt idx="11">0</cx:pt>
          <cx:pt idx="12">0</cx:pt>
          <cx:pt idx="13">7</cx:pt>
        </cx:lvl>
      </cx:numDim>
    </cx:data>
    <cx:data id="9">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Excel.xlsx]Sheet1'!$A$11:$N$11</cx:f>
        <cx:lvl ptCount="14" formatCode="General">
          <cx:pt idx="0">10</cx:pt>
          <cx:pt idx="1">10</cx:pt>
          <cx:pt idx="2">0</cx:pt>
          <cx:pt idx="3">66</cx:pt>
          <cx:pt idx="4">35</cx:pt>
          <cx:pt idx="5">40</cx:pt>
          <cx:pt idx="6">88</cx:pt>
          <cx:pt idx="7">65</cx:pt>
          <cx:pt idx="8">72</cx:pt>
          <cx:pt idx="9">366</cx:pt>
          <cx:pt idx="10">61</cx:pt>
          <cx:pt idx="11">0</cx:pt>
          <cx:pt idx="12">0</cx:pt>
          <cx:pt idx="13">11</cx:pt>
        </cx:lvl>
      </cx:numDim>
    </cx:data>
    <cx:data id="10">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Excel.xlsx]Sheet1'!$A$12:$N$12</cx:f>
        <cx:lvl ptCount="14" formatCode="General">
          <cx:pt idx="0">11</cx:pt>
          <cx:pt idx="1">11</cx:pt>
          <cx:pt idx="2">0</cx:pt>
          <cx:pt idx="3">66</cx:pt>
          <cx:pt idx="4">50</cx:pt>
          <cx:pt idx="5">20</cx:pt>
          <cx:pt idx="6">40</cx:pt>
          <cx:pt idx="7">55</cx:pt>
          <cx:pt idx="8">88</cx:pt>
          <cx:pt idx="9">319</cx:pt>
          <cx:pt idx="10">53.166666666666664</cx:pt>
          <cx:pt idx="11">0</cx:pt>
          <cx:pt idx="12">0</cx:pt>
          <cx:pt idx="13">13</cx:pt>
        </cx:lvl>
      </cx:numDim>
    </cx:data>
    <cx:data id="11">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Excel.xlsx]Sheet1'!$A$13:$N$13</cx:f>
        <cx:lvl ptCount="14" formatCode="General">
          <cx:pt idx="0">12</cx:pt>
          <cx:pt idx="1">12</cx:pt>
          <cx:pt idx="2">0</cx:pt>
          <cx:pt idx="3">88</cx:pt>
          <cx:pt idx="4">90</cx:pt>
          <cx:pt idx="5">90</cx:pt>
          <cx:pt idx="6">88</cx:pt>
          <cx:pt idx="7">98</cx:pt>
          <cx:pt idx="8">86</cx:pt>
          <cx:pt idx="9">540</cx:pt>
          <cx:pt idx="10">90</cx:pt>
          <cx:pt idx="11">0</cx:pt>
          <cx:pt idx="12">0</cx:pt>
          <cx:pt idx="13">4</cx:pt>
        </cx:lvl>
      </cx:numDim>
    </cx:data>
    <cx:data id="12">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Excel.xlsx]Sheet1'!$A$14:$N$14</cx:f>
        <cx:lvl ptCount="14" formatCode="General">
          <cx:pt idx="0">13</cx:pt>
          <cx:pt idx="1">13</cx:pt>
          <cx:pt idx="2">0</cx:pt>
          <cx:pt idx="3">45</cx:pt>
          <cx:pt idx="4">77</cx:pt>
          <cx:pt idx="5">55</cx:pt>
          <cx:pt idx="6">25</cx:pt>
          <cx:pt idx="7">82</cx:pt>
          <cx:pt idx="8">30</cx:pt>
          <cx:pt idx="9">314</cx:pt>
          <cx:pt idx="10">52.333333333333336</cx:pt>
          <cx:pt idx="11">0</cx:pt>
          <cx:pt idx="12">0</cx:pt>
          <cx:pt idx="13">14</cx:pt>
        </cx:lvl>
      </cx:numDim>
    </cx:data>
    <cx:data id="13">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Excel.xlsx]Sheet1'!$A$15:$N$15</cx:f>
        <cx:lvl ptCount="14" formatCode="General">
          <cx:pt idx="0">14</cx:pt>
          <cx:pt idx="1">14</cx:pt>
          <cx:pt idx="2">0</cx:pt>
          <cx:pt idx="3">68</cx:pt>
          <cx:pt idx="4">80</cx:pt>
          <cx:pt idx="5">48</cx:pt>
          <cx:pt idx="6">32</cx:pt>
          <cx:pt idx="7">94</cx:pt>
          <cx:pt idx="8">62</cx:pt>
          <cx:pt idx="9">384</cx:pt>
          <cx:pt idx="10">64</cx:pt>
          <cx:pt idx="11">0</cx:pt>
          <cx:pt idx="12">0</cx:pt>
          <cx:pt idx="13">9</cx:pt>
        </cx:lvl>
      </cx:numDim>
    </cx:data>
    <cx:data id="14">
      <cx:strDim type="cat">
        <cx:f dir="row">'[Ms Excel.xlsx]Sheet1'!$A$1:$N$1</cx:f>
        <cx:lvl ptCount="14">
          <cx:pt idx="0">Student </cx:pt>
          <cx:pt idx="1">Roll no</cx:pt>
          <cx:pt idx="2">Name </cx:pt>
          <cx:pt idx="3">Tamil </cx:pt>
          <cx:pt idx="4">English </cx:pt>
          <cx:pt idx="5">Accountancy</cx:pt>
          <cx:pt idx="6">Commerce </cx:pt>
          <cx:pt idx="7">Economics </cx:pt>
          <cx:pt idx="8">Computer application </cx:pt>
          <cx:pt idx="9">Total </cx:pt>
          <cx:pt idx="10">Average (</cx:pt>
          <cx:pt idx="11">Result </cx:pt>
          <cx:pt idx="12">Grade </cx:pt>
          <cx:pt idx="13">Rank</cx:pt>
        </cx:lvl>
      </cx:strDim>
      <cx:numDim type="val">
        <cx:f dir="row">'[Ms Excel.xlsx]Sheet1'!$A$16:$N$16</cx:f>
        <cx:lvl ptCount="14" formatCode="General">
          <cx:pt idx="0">15</cx:pt>
          <cx:pt idx="1">15</cx:pt>
          <cx:pt idx="2">0</cx:pt>
          <cx:pt idx="3">100</cx:pt>
          <cx:pt idx="4">40</cx:pt>
          <cx:pt idx="5">42</cx:pt>
          <cx:pt idx="6">40</cx:pt>
          <cx:pt idx="7">72</cx:pt>
          <cx:pt idx="8">70</cx:pt>
          <cx:pt idx="9">364</cx:pt>
          <cx:pt idx="10">60.666666666666664</cx:pt>
          <cx:pt idx="11">0</cx:pt>
          <cx:pt idx="12">0</cx:pt>
          <cx:pt idx="13">12</cx:pt>
        </cx:lv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baseline="0">
              <a:solidFill>
                <a:sysClr val="windowText" lastClr="000000">
                  <a:lumMod val="65000"/>
                  <a:lumOff val="35000"/>
                </a:sys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Aptos Narrow" panose="02110004020202020204"/>
            </a:rPr>
            <a:t>Chart Title</a:t>
          </a:r>
        </a:p>
      </cx:txPr>
    </cx:title>
    <cx:plotArea>
      <cx:plotAreaRegion>
        <cx:series layoutId="clusteredColumn" uniqueId="{38711E2A-D08C-204C-95E7-7E6F858F04A3}" formatIdx="0">
          <cx:dataId val="0"/>
          <cx:layoutPr>
            <cx:aggregation/>
          </cx:layoutPr>
          <cx:axisId val="0"/>
        </cx:series>
        <cx:series layoutId="paretoLine" ownerIdx="0" uniqueId="{317FEE40-117C-1844-9502-9DC6E9781334}" formatIdx="15">
          <cx:axisId val="2"/>
        </cx:series>
        <cx:series layoutId="clusteredColumn" hidden="1" uniqueId="{1791AC6C-FB6C-F345-8D4F-05EF2E1D151A}" formatIdx="1">
          <cx:dataId val="1"/>
          <cx:layoutPr>
            <cx:aggregation/>
          </cx:layoutPr>
          <cx:axisId val="0"/>
        </cx:series>
        <cx:series layoutId="paretoLine" ownerIdx="2" uniqueId="{38AA01BD-E3DE-CA41-8514-EE7729C377C4}" formatIdx="16">
          <cx:axisId val="2"/>
        </cx:series>
        <cx:series layoutId="clusteredColumn" hidden="1" uniqueId="{31FAB2EC-6696-6F4A-8E9D-F07E99CED169}" formatIdx="2">
          <cx:dataId val="2"/>
          <cx:layoutPr>
            <cx:aggregation/>
          </cx:layoutPr>
          <cx:axisId val="0"/>
        </cx:series>
        <cx:series layoutId="paretoLine" ownerIdx="4" uniqueId="{D23DBA3A-D785-6740-8BC9-4C33FD4F0570}" formatIdx="17">
          <cx:axisId val="2"/>
        </cx:series>
        <cx:series layoutId="clusteredColumn" hidden="1" uniqueId="{9D093DE2-266F-C240-B4A6-AEBA9A3BEB82}" formatIdx="3">
          <cx:dataId val="3"/>
          <cx:layoutPr>
            <cx:aggregation/>
          </cx:layoutPr>
          <cx:axisId val="0"/>
        </cx:series>
        <cx:series layoutId="paretoLine" ownerIdx="6" uniqueId="{5B5C3A71-5AA5-3A4A-B633-05E5CC677056}" formatIdx="18">
          <cx:axisId val="2"/>
        </cx:series>
        <cx:series layoutId="clusteredColumn" hidden="1" uniqueId="{FE565E5F-8636-BA49-8836-9A4A17095478}" formatIdx="4">
          <cx:dataId val="4"/>
          <cx:layoutPr>
            <cx:aggregation/>
          </cx:layoutPr>
          <cx:axisId val="0"/>
        </cx:series>
        <cx:series layoutId="paretoLine" ownerIdx="8" uniqueId="{DEC4F967-5324-634D-BE11-52490C422BFF}" formatIdx="19">
          <cx:axisId val="2"/>
        </cx:series>
        <cx:series layoutId="clusteredColumn" hidden="1" uniqueId="{181C3170-2A01-3F45-9CB7-011A00175934}" formatIdx="5">
          <cx:dataId val="5"/>
          <cx:layoutPr>
            <cx:aggregation/>
          </cx:layoutPr>
          <cx:axisId val="0"/>
        </cx:series>
        <cx:series layoutId="paretoLine" ownerIdx="10" uniqueId="{380860EE-C872-8144-A1C9-88F3D79AC0DA}" formatIdx="20">
          <cx:axisId val="2"/>
        </cx:series>
        <cx:series layoutId="clusteredColumn" hidden="1" uniqueId="{2E6E3D6B-68F0-5441-9E1C-AFECB3DF5E1C}" formatIdx="6">
          <cx:dataId val="6"/>
          <cx:layoutPr>
            <cx:aggregation/>
          </cx:layoutPr>
          <cx:axisId val="0"/>
        </cx:series>
        <cx:series layoutId="paretoLine" ownerIdx="12" uniqueId="{73BD2473-A135-1A44-B1CA-DC3042E53E7C}" formatIdx="21">
          <cx:axisId val="2"/>
        </cx:series>
        <cx:series layoutId="clusteredColumn" hidden="1" uniqueId="{AC2DA0C1-9136-9C4F-B2F5-E155CB822BA2}" formatIdx="7">
          <cx:dataId val="7"/>
          <cx:layoutPr>
            <cx:aggregation/>
          </cx:layoutPr>
          <cx:axisId val="0"/>
        </cx:series>
        <cx:series layoutId="paretoLine" ownerIdx="14" uniqueId="{09B549A0-91CA-D348-9F13-7F4A76A777C6}" formatIdx="22">
          <cx:axisId val="2"/>
        </cx:series>
        <cx:series layoutId="clusteredColumn" hidden="1" uniqueId="{99D8ED4C-B813-B74E-B3E3-09D93A396EE0}" formatIdx="8">
          <cx:dataId val="8"/>
          <cx:layoutPr>
            <cx:aggregation/>
          </cx:layoutPr>
          <cx:axisId val="0"/>
        </cx:series>
        <cx:series layoutId="paretoLine" ownerIdx="16" uniqueId="{52EF7007-B7DC-5B40-A7DC-AB5F853AB6DD}" formatIdx="23">
          <cx:axisId val="2"/>
        </cx:series>
        <cx:series layoutId="clusteredColumn" hidden="1" uniqueId="{283FDB2A-31A7-0A49-BEE3-ED679D99A1E7}" formatIdx="9">
          <cx:dataId val="9"/>
          <cx:layoutPr>
            <cx:aggregation/>
          </cx:layoutPr>
          <cx:axisId val="0"/>
        </cx:series>
        <cx:series layoutId="paretoLine" ownerIdx="18" uniqueId="{AC009481-B07F-8A40-A3A1-F88B14D78DAD}" formatIdx="24">
          <cx:axisId val="2"/>
        </cx:series>
        <cx:series layoutId="clusteredColumn" hidden="1" uniqueId="{20EF6EDA-FA2E-B744-9991-0D00B794684F}" formatIdx="10">
          <cx:dataId val="10"/>
          <cx:layoutPr>
            <cx:aggregation/>
          </cx:layoutPr>
          <cx:axisId val="0"/>
        </cx:series>
        <cx:series layoutId="paretoLine" ownerIdx="20" uniqueId="{157BC358-1925-544C-9E69-BF4A19C1D7B7}" formatIdx="25">
          <cx:axisId val="2"/>
        </cx:series>
        <cx:series layoutId="clusteredColumn" hidden="1" uniqueId="{EA8C282B-2067-0C48-8B57-2BCE0136E900}" formatIdx="11">
          <cx:dataId val="11"/>
          <cx:layoutPr>
            <cx:aggregation/>
          </cx:layoutPr>
          <cx:axisId val="0"/>
        </cx:series>
        <cx:series layoutId="paretoLine" ownerIdx="22" uniqueId="{8BA584F0-D2AE-9444-9617-3291A9B7CD6E}" formatIdx="26">
          <cx:axisId val="2"/>
        </cx:series>
        <cx:series layoutId="clusteredColumn" hidden="1" uniqueId="{2F368DF6-49A3-9140-AF0B-087AF6D439C8}" formatIdx="12">
          <cx:dataId val="12"/>
          <cx:layoutPr>
            <cx:aggregation/>
          </cx:layoutPr>
          <cx:axisId val="0"/>
        </cx:series>
        <cx:series layoutId="paretoLine" ownerIdx="24" uniqueId="{810833B3-3B4C-6243-92FB-66C80DB0BDD1}" formatIdx="27">
          <cx:axisId val="2"/>
        </cx:series>
        <cx:series layoutId="clusteredColumn" hidden="1" uniqueId="{FAC71D15-156F-4744-ACEB-A4C8F93621F6}" formatIdx="13">
          <cx:dataId val="13"/>
          <cx:layoutPr>
            <cx:aggregation/>
          </cx:layoutPr>
          <cx:axisId val="0"/>
        </cx:series>
        <cx:series layoutId="paretoLine" ownerIdx="26" uniqueId="{6C9F977B-0991-3B4E-BD84-49EE21BAAC15}" formatIdx="28">
          <cx:axisId val="2"/>
        </cx:series>
        <cx:series layoutId="clusteredColumn" hidden="1" uniqueId="{D0E43EF0-C818-EB4C-9689-3986C8CE37F7}" formatIdx="14">
          <cx:dataId val="14"/>
          <cx:layoutPr>
            <cx:aggregation/>
          </cx:layoutPr>
          <cx:axisId val="0"/>
        </cx:series>
        <cx:series layoutId="paretoLine" ownerIdx="28" uniqueId="{CB5BE1A3-2E1A-F844-BD01-922F05E16A4C}" formatIdx="29">
          <cx:axisId val="2"/>
        </cx:series>
      </cx:plotAreaRegion>
      <cx:axis id="0">
        <cx:valScaling/>
        <cx:tickLabels/>
      </cx:axis>
      <cx:axis id="1">
        <cx:catScaling/>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F5DA90-7318-D797-BAF9-D95D8D53A2D7}"/>
              </a:ext>
            </a:extLst>
          </p:cNvPr>
          <p:cNvSpPr>
            <a:spLocks noGrp="1"/>
          </p:cNvSpPr>
          <p:nvPr>
            <p:ph idx="1"/>
          </p:nvPr>
        </p:nvSpPr>
        <p:spPr>
          <a:xfrm>
            <a:off x="1030287" y="2616814"/>
            <a:ext cx="10131425" cy="1456267"/>
          </a:xfrm>
        </p:spPr>
        <p:txBody>
          <a:bodyPr>
            <a:noAutofit/>
          </a:bodyPr>
          <a:lstStyle/>
          <a:p>
            <a:r>
              <a:rPr lang="en-US" sz="2000" b="1" i="1" dirty="0"/>
              <a:t>STUDENT NAME     :    AARTHI.M</a:t>
            </a:r>
          </a:p>
          <a:p>
            <a:r>
              <a:rPr lang="en-US" sz="2000" b="1" i="1" dirty="0"/>
              <a:t>REGISTER No           :    312204072</a:t>
            </a:r>
          </a:p>
          <a:p>
            <a:r>
              <a:rPr lang="en-US" sz="2000" b="1" i="1" dirty="0"/>
              <a:t>USERNAME             </a:t>
            </a:r>
            <a:r>
              <a:rPr lang="en-US" sz="2000" b="1" i="1"/>
              <a:t>:     0CB0E25D13732DEBB7A4F7B71C598F11</a:t>
            </a:r>
            <a:endParaRPr lang="en-US" sz="2000" b="1" i="1" dirty="0"/>
          </a:p>
          <a:p>
            <a:r>
              <a:rPr lang="en-US" sz="2000" b="1" i="1" dirty="0"/>
              <a:t>DEPARTMENT        :  BACHELOR OF COMMERCE </a:t>
            </a:r>
          </a:p>
          <a:p>
            <a:r>
              <a:rPr lang="en-US" sz="2000" b="1" i="1" dirty="0"/>
              <a:t>COLLEGE                 :  SRI RAM COLLEGE OF ARTS AND SCIENCE </a:t>
            </a:r>
          </a:p>
        </p:txBody>
      </p:sp>
      <p:sp>
        <p:nvSpPr>
          <p:cNvPr id="2" name="Title 1">
            <a:extLst>
              <a:ext uri="{FF2B5EF4-FFF2-40B4-BE49-F238E27FC236}">
                <a16:creationId xmlns:a16="http://schemas.microsoft.com/office/drawing/2014/main" id="{09E98FFC-90A1-88BC-B1B8-E0CDAA9E5C82}"/>
              </a:ext>
            </a:extLst>
          </p:cNvPr>
          <p:cNvSpPr>
            <a:spLocks noGrp="1"/>
          </p:cNvSpPr>
          <p:nvPr>
            <p:ph type="title"/>
          </p:nvPr>
        </p:nvSpPr>
        <p:spPr>
          <a:xfrm>
            <a:off x="1651748" y="639402"/>
            <a:ext cx="9509964" cy="919551"/>
          </a:xfrm>
          <a:ln>
            <a:solidFill>
              <a:schemeClr val="accent1"/>
            </a:solidFill>
          </a:ln>
        </p:spPr>
        <p:txBody>
          <a:bodyPr>
            <a:noAutofit/>
          </a:bodyPr>
          <a:lstStyle/>
          <a:p>
            <a:r>
              <a:rPr lang="en-US" sz="4800" i="1" baseline="-25000" dirty="0"/>
              <a:t>          Student performance analysis using Excel </a:t>
            </a:r>
          </a:p>
        </p:txBody>
      </p:sp>
    </p:spTree>
    <p:extLst>
      <p:ext uri="{BB962C8B-B14F-4D97-AF65-F5344CB8AC3E}">
        <p14:creationId xmlns:p14="http://schemas.microsoft.com/office/powerpoint/2010/main" val="40480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3B0C-0679-6A23-B74C-11DEF4612BD4}"/>
              </a:ext>
            </a:extLst>
          </p:cNvPr>
          <p:cNvSpPr>
            <a:spLocks noGrp="1"/>
          </p:cNvSpPr>
          <p:nvPr>
            <p:ph type="title"/>
          </p:nvPr>
        </p:nvSpPr>
        <p:spPr/>
        <p:txBody>
          <a:bodyPr/>
          <a:lstStyle/>
          <a:p>
            <a:r>
              <a:rPr lang="en-US" dirty="0"/>
              <a:t>Student performance analysis using Excel </a:t>
            </a: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756D7CDC-77A3-A381-1048-7CD47A06B9EC}"/>
                  </a:ext>
                </a:extLst>
              </p:cNvPr>
              <p:cNvGraphicFramePr/>
              <p:nvPr/>
            </p:nvGraphicFramePr>
            <p:xfrm>
              <a:off x="3794186" y="2035425"/>
              <a:ext cx="4603627" cy="27871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756D7CDC-77A3-A381-1048-7CD47A06B9EC}"/>
                  </a:ext>
                </a:extLst>
              </p:cNvPr>
              <p:cNvPicPr>
                <a:picLocks noGrp="1" noRot="1" noChangeAspect="1" noMove="1" noResize="1" noEditPoints="1" noAdjustHandles="1" noChangeArrowheads="1" noChangeShapeType="1"/>
              </p:cNvPicPr>
              <p:nvPr/>
            </p:nvPicPr>
            <p:blipFill>
              <a:blip r:embed="rId3"/>
              <a:stretch>
                <a:fillRect/>
              </a:stretch>
            </p:blipFill>
            <p:spPr>
              <a:xfrm>
                <a:off x="3794186" y="2035425"/>
                <a:ext cx="4603627" cy="2787149"/>
              </a:xfrm>
              <a:prstGeom prst="rect">
                <a:avLst/>
              </a:prstGeom>
            </p:spPr>
          </p:pic>
        </mc:Fallback>
      </mc:AlternateContent>
      <p:sp>
        <p:nvSpPr>
          <p:cNvPr id="12" name="Content Placeholder 11">
            <a:extLst>
              <a:ext uri="{FF2B5EF4-FFF2-40B4-BE49-F238E27FC236}">
                <a16:creationId xmlns:a16="http://schemas.microsoft.com/office/drawing/2014/main" id="{7CCE4CF2-50FC-6EDE-98B1-638971A7A7D8}"/>
              </a:ext>
            </a:extLst>
          </p:cNvPr>
          <p:cNvSpPr>
            <a:spLocks noGrp="1"/>
          </p:cNvSpPr>
          <p:nvPr>
            <p:ph idx="1"/>
          </p:nvPr>
        </p:nvSpPr>
        <p:spPr>
          <a:xfrm>
            <a:off x="685801" y="1707425"/>
            <a:ext cx="10131425" cy="4083776"/>
          </a:xfrm>
        </p:spPr>
        <p:txBody>
          <a:bodyPr>
            <a:normAutofit/>
          </a:bodyPr>
          <a:lstStyle/>
          <a:p>
            <a:pPr marL="457200" lvl="1" indent="0">
              <a:buNone/>
            </a:pPr>
            <a:endParaRPr lang="en-US" sz="2200" dirty="0"/>
          </a:p>
        </p:txBody>
      </p:sp>
    </p:spTree>
    <p:extLst>
      <p:ext uri="{BB962C8B-B14F-4D97-AF65-F5344CB8AC3E}">
        <p14:creationId xmlns:p14="http://schemas.microsoft.com/office/powerpoint/2010/main" val="147461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77EC-C721-12A5-6016-B5E95AB29DED}"/>
              </a:ext>
            </a:extLst>
          </p:cNvPr>
          <p:cNvSpPr>
            <a:spLocks noGrp="1"/>
          </p:cNvSpPr>
          <p:nvPr>
            <p:ph type="title"/>
          </p:nvPr>
        </p:nvSpPr>
        <p:spPr/>
        <p:txBody>
          <a:bodyPr/>
          <a:lstStyle/>
          <a:p>
            <a:r>
              <a:rPr lang="en-US" dirty="0"/>
              <a:t>Student performance analysis using Excel </a:t>
            </a:r>
          </a:p>
        </p:txBody>
      </p:sp>
      <p:sp>
        <p:nvSpPr>
          <p:cNvPr id="3" name="Content Placeholder 2">
            <a:extLst>
              <a:ext uri="{FF2B5EF4-FFF2-40B4-BE49-F238E27FC236}">
                <a16:creationId xmlns:a16="http://schemas.microsoft.com/office/drawing/2014/main" id="{072B9870-FEF2-3BB9-066D-7D5751F614C4}"/>
              </a:ext>
            </a:extLst>
          </p:cNvPr>
          <p:cNvSpPr>
            <a:spLocks noGrp="1"/>
          </p:cNvSpPr>
          <p:nvPr>
            <p:ph idx="1"/>
          </p:nvPr>
        </p:nvSpPr>
        <p:spPr/>
        <p:txBody>
          <a:bodyPr>
            <a:normAutofit/>
          </a:bodyPr>
          <a:lstStyle/>
          <a:p>
            <a:pPr marL="0" indent="0">
              <a:buNone/>
            </a:pPr>
            <a:r>
              <a:rPr lang="en-US" sz="2400" dirty="0"/>
              <a:t>Conclusion :</a:t>
            </a:r>
          </a:p>
          <a:p>
            <a:pPr marL="0" indent="0">
              <a:buNone/>
            </a:pPr>
            <a:r>
              <a:rPr lang="en-US" sz="2400" dirty="0"/>
              <a:t>         Great skills have been achieved during the development of this project, time management being one of them, research in various areas of java programming and at the end of the day it can be said that the task has been a great success incorporated with extraordinary challenges. All in all the sleepless nights, stressful days and hard work have paid off and besides some good moments were also experienced. These experiences will be used for ever.</a:t>
            </a:r>
          </a:p>
        </p:txBody>
      </p:sp>
    </p:spTree>
    <p:extLst>
      <p:ext uri="{BB962C8B-B14F-4D97-AF65-F5344CB8AC3E}">
        <p14:creationId xmlns:p14="http://schemas.microsoft.com/office/powerpoint/2010/main" val="103318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5553-9522-9A2D-3BA5-53AE8296427F}"/>
              </a:ext>
            </a:extLst>
          </p:cNvPr>
          <p:cNvSpPr>
            <a:spLocks noGrp="1"/>
          </p:cNvSpPr>
          <p:nvPr>
            <p:ph type="title"/>
          </p:nvPr>
        </p:nvSpPr>
        <p:spPr>
          <a:xfrm>
            <a:off x="1030287" y="129913"/>
            <a:ext cx="10131425" cy="1315853"/>
          </a:xfrm>
        </p:spPr>
        <p:txBody>
          <a:bodyPr>
            <a:normAutofit/>
          </a:bodyPr>
          <a:lstStyle/>
          <a:p>
            <a:r>
              <a:rPr lang="en-US" dirty="0"/>
              <a:t>Student performance analysis using Excel </a:t>
            </a:r>
          </a:p>
        </p:txBody>
      </p:sp>
      <p:sp>
        <p:nvSpPr>
          <p:cNvPr id="3" name="Content Placeholder 2">
            <a:extLst>
              <a:ext uri="{FF2B5EF4-FFF2-40B4-BE49-F238E27FC236}">
                <a16:creationId xmlns:a16="http://schemas.microsoft.com/office/drawing/2014/main" id="{2D028C27-1B97-F394-3D05-9B0D0434EF03}"/>
              </a:ext>
            </a:extLst>
          </p:cNvPr>
          <p:cNvSpPr>
            <a:spLocks noGrp="1"/>
          </p:cNvSpPr>
          <p:nvPr>
            <p:ph idx="1"/>
          </p:nvPr>
        </p:nvSpPr>
        <p:spPr>
          <a:xfrm>
            <a:off x="1030287" y="2264192"/>
            <a:ext cx="9629716" cy="4149309"/>
          </a:xfrm>
        </p:spPr>
        <p:txBody>
          <a:bodyPr anchor="ctr">
            <a:noAutofit/>
          </a:bodyPr>
          <a:lstStyle/>
          <a:p>
            <a:pPr marL="0" indent="0">
              <a:buNone/>
            </a:pPr>
            <a:r>
              <a:rPr lang="en-US" sz="2400" b="1" cap="all" dirty="0">
                <a:ln w="3175" cmpd="sng">
                  <a:noFill/>
                </a:ln>
                <a:latin typeface="+mj-lt"/>
                <a:ea typeface="+mj-ea"/>
                <a:cs typeface="+mj-cs"/>
              </a:rPr>
              <a:t>Agenda :  </a:t>
            </a:r>
          </a:p>
          <a:p>
            <a:pPr lvl="2"/>
            <a:r>
              <a:rPr lang="en-US" sz="2400" b="1" cap="all" dirty="0">
                <a:ln w="3175" cmpd="sng">
                  <a:noFill/>
                </a:ln>
                <a:latin typeface="+mj-lt"/>
                <a:ea typeface="+mj-ea"/>
                <a:cs typeface="+mj-cs"/>
              </a:rPr>
              <a:t>           Introduction</a:t>
            </a:r>
          </a:p>
          <a:p>
            <a:pPr lvl="2" algn="just"/>
            <a:r>
              <a:rPr lang="en-US" sz="2400" b="1" cap="all" dirty="0">
                <a:ln w="3175" cmpd="sng">
                  <a:noFill/>
                </a:ln>
                <a:latin typeface="+mj-lt"/>
                <a:ea typeface="+mj-ea"/>
                <a:cs typeface="+mj-cs"/>
              </a:rPr>
              <a:t>           Features</a:t>
            </a:r>
          </a:p>
          <a:p>
            <a:pPr lvl="2" algn="just"/>
            <a:r>
              <a:rPr lang="en-US" sz="2400" b="1" cap="all" dirty="0">
                <a:ln w="3175" cmpd="sng">
                  <a:noFill/>
                </a:ln>
                <a:latin typeface="+mj-lt"/>
                <a:ea typeface="+mj-ea"/>
                <a:cs typeface="+mj-cs"/>
              </a:rPr>
              <a:t>          Tools</a:t>
            </a:r>
          </a:p>
          <a:p>
            <a:pPr lvl="2" algn="just"/>
            <a:r>
              <a:rPr lang="en-US" sz="2400" b="1" cap="all" dirty="0">
                <a:ln w="3175" cmpd="sng">
                  <a:noFill/>
                </a:ln>
                <a:latin typeface="+mj-lt"/>
                <a:ea typeface="+mj-ea"/>
                <a:cs typeface="+mj-cs"/>
              </a:rPr>
              <a:t>          Language Used</a:t>
            </a:r>
          </a:p>
          <a:p>
            <a:pPr lvl="2" algn="just"/>
            <a:r>
              <a:rPr lang="en-US" sz="2400" b="1" cap="all" dirty="0">
                <a:ln w="3175" cmpd="sng">
                  <a:noFill/>
                </a:ln>
                <a:latin typeface="+mj-lt"/>
                <a:ea typeface="+mj-ea"/>
                <a:cs typeface="+mj-cs"/>
              </a:rPr>
              <a:t>          Objective</a:t>
            </a:r>
          </a:p>
          <a:p>
            <a:pPr lvl="2" algn="just"/>
            <a:r>
              <a:rPr lang="en-US" sz="2400" b="1" cap="all" dirty="0">
                <a:ln w="3175" cmpd="sng">
                  <a:noFill/>
                </a:ln>
                <a:latin typeface="+mj-lt"/>
                <a:ea typeface="+mj-ea"/>
                <a:cs typeface="+mj-cs"/>
              </a:rPr>
              <a:t>           Background </a:t>
            </a:r>
          </a:p>
          <a:p>
            <a:pPr lvl="2" algn="just"/>
            <a:r>
              <a:rPr lang="en-US" sz="2400" b="1" cap="all" dirty="0">
                <a:ln w="3175" cmpd="sng">
                  <a:noFill/>
                </a:ln>
                <a:latin typeface="+mj-lt"/>
                <a:ea typeface="+mj-ea"/>
                <a:cs typeface="+mj-cs"/>
              </a:rPr>
              <a:t>           Scope </a:t>
            </a:r>
          </a:p>
          <a:p>
            <a:pPr lvl="2" algn="just"/>
            <a:r>
              <a:rPr lang="en-US" sz="2400" b="1" cap="all" dirty="0">
                <a:ln w="3175" cmpd="sng">
                  <a:noFill/>
                </a:ln>
                <a:latin typeface="+mj-lt"/>
                <a:ea typeface="+mj-ea"/>
                <a:cs typeface="+mj-cs"/>
              </a:rPr>
              <a:t>          System implementation </a:t>
            </a:r>
          </a:p>
          <a:p>
            <a:pPr lvl="2" algn="just"/>
            <a:r>
              <a:rPr lang="en-US" sz="2400" b="1" cap="all" dirty="0">
                <a:ln w="3175" cmpd="sng">
                  <a:noFill/>
                </a:ln>
                <a:latin typeface="+mj-lt"/>
                <a:ea typeface="+mj-ea"/>
                <a:cs typeface="+mj-cs"/>
              </a:rPr>
              <a:t>          Conclusion </a:t>
            </a:r>
          </a:p>
          <a:p>
            <a:pPr marL="1428750" lvl="2" indent="-514350" algn="just">
              <a:buFont typeface="+mj-lt"/>
              <a:buAutoNum type="arabicPeriod"/>
            </a:pPr>
            <a:endParaRPr lang="en-US" sz="2400" b="1" cap="all" dirty="0">
              <a:ln w="3175" cmpd="sng">
                <a:noFill/>
              </a:ln>
              <a:latin typeface="+mj-lt"/>
              <a:ea typeface="+mj-ea"/>
              <a:cs typeface="+mj-cs"/>
            </a:endParaRPr>
          </a:p>
          <a:p>
            <a:pPr marL="1428750" lvl="2" indent="-514350" algn="just">
              <a:buFont typeface="+mj-lt"/>
              <a:buAutoNum type="arabicPeriod"/>
            </a:pPr>
            <a:endParaRPr lang="en-US" sz="2400" b="1" cap="all" dirty="0">
              <a:ln w="3175" cmpd="sng">
                <a:noFill/>
              </a:ln>
              <a:latin typeface="+mj-lt"/>
              <a:ea typeface="+mj-ea"/>
              <a:cs typeface="+mj-cs"/>
            </a:endParaRPr>
          </a:p>
        </p:txBody>
      </p:sp>
    </p:spTree>
    <p:extLst>
      <p:ext uri="{BB962C8B-B14F-4D97-AF65-F5344CB8AC3E}">
        <p14:creationId xmlns:p14="http://schemas.microsoft.com/office/powerpoint/2010/main" val="192591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2329-436C-646D-6C96-310B3EFE5936}"/>
              </a:ext>
            </a:extLst>
          </p:cNvPr>
          <p:cNvSpPr>
            <a:spLocks noGrp="1"/>
          </p:cNvSpPr>
          <p:nvPr>
            <p:ph type="title"/>
          </p:nvPr>
        </p:nvSpPr>
        <p:spPr/>
        <p:txBody>
          <a:bodyPr/>
          <a:lstStyle/>
          <a:p>
            <a:r>
              <a:rPr lang="en-US"/>
              <a:t>Student performance analysis using Excel </a:t>
            </a:r>
          </a:p>
        </p:txBody>
      </p:sp>
      <p:sp>
        <p:nvSpPr>
          <p:cNvPr id="3" name="Content Placeholder 2">
            <a:extLst>
              <a:ext uri="{FF2B5EF4-FFF2-40B4-BE49-F238E27FC236}">
                <a16:creationId xmlns:a16="http://schemas.microsoft.com/office/drawing/2014/main" id="{309C5F93-C375-102F-57FC-54CCD36AB2A5}"/>
              </a:ext>
            </a:extLst>
          </p:cNvPr>
          <p:cNvSpPr>
            <a:spLocks noGrp="1"/>
          </p:cNvSpPr>
          <p:nvPr>
            <p:ph idx="1"/>
          </p:nvPr>
        </p:nvSpPr>
        <p:spPr/>
        <p:txBody>
          <a:bodyPr>
            <a:noAutofit/>
          </a:bodyPr>
          <a:lstStyle/>
          <a:p>
            <a:r>
              <a:rPr lang="en-US" sz="2800" i="1" dirty="0"/>
              <a:t>Introduction:</a:t>
            </a:r>
          </a:p>
          <a:p>
            <a:pPr marL="0" indent="0">
              <a:buNone/>
            </a:pPr>
            <a:r>
              <a:rPr lang="en-US" sz="2800" i="1" dirty="0"/>
              <a:t>                  Student Result Management System is based on the concept to generate the Student result records and to add their records and update it. Here User can add their Student's details safely and it's not time consuming. This System makes easy to store records of each and every Student. The whole project is designed in Result and different variables and strings have been used for the development of this project. We have also use excel to keep all record saved. This project is easy to operate and understand by the users.</a:t>
            </a:r>
          </a:p>
        </p:txBody>
      </p:sp>
    </p:spTree>
    <p:extLst>
      <p:ext uri="{BB962C8B-B14F-4D97-AF65-F5344CB8AC3E}">
        <p14:creationId xmlns:p14="http://schemas.microsoft.com/office/powerpoint/2010/main" val="93841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8343-6A84-5373-B74B-755409C5DEA2}"/>
              </a:ext>
            </a:extLst>
          </p:cNvPr>
          <p:cNvSpPr>
            <a:spLocks noGrp="1"/>
          </p:cNvSpPr>
          <p:nvPr>
            <p:ph type="title"/>
          </p:nvPr>
        </p:nvSpPr>
        <p:spPr/>
        <p:txBody>
          <a:bodyPr/>
          <a:lstStyle/>
          <a:p>
            <a:r>
              <a:rPr lang="en-US" dirty="0"/>
              <a:t>Student performance analysis using Excel </a:t>
            </a:r>
          </a:p>
        </p:txBody>
      </p:sp>
      <p:sp>
        <p:nvSpPr>
          <p:cNvPr id="3" name="Content Placeholder 2">
            <a:extLst>
              <a:ext uri="{FF2B5EF4-FFF2-40B4-BE49-F238E27FC236}">
                <a16:creationId xmlns:a16="http://schemas.microsoft.com/office/drawing/2014/main" id="{C2678882-CC73-B735-0327-779E825297A6}"/>
              </a:ext>
            </a:extLst>
          </p:cNvPr>
          <p:cNvSpPr>
            <a:spLocks noGrp="1"/>
          </p:cNvSpPr>
          <p:nvPr>
            <p:ph idx="1"/>
          </p:nvPr>
        </p:nvSpPr>
        <p:spPr>
          <a:xfrm>
            <a:off x="1114243" y="2005782"/>
            <a:ext cx="9963514" cy="4340614"/>
          </a:xfrm>
        </p:spPr>
        <p:txBody>
          <a:bodyPr>
            <a:noAutofit/>
          </a:bodyPr>
          <a:lstStyle/>
          <a:p>
            <a:pPr marL="0" indent="0">
              <a:buNone/>
            </a:pPr>
            <a:r>
              <a:rPr lang="en-US" sz="3200" b="1" dirty="0"/>
              <a:t>FEATURES</a:t>
            </a:r>
            <a:r>
              <a:rPr lang="en-US" sz="2800" dirty="0"/>
              <a:t>:       </a:t>
            </a:r>
          </a:p>
          <a:p>
            <a:pPr marL="0" indent="0">
              <a:buNone/>
            </a:pPr>
            <a:r>
              <a:rPr lang="en-US" sz="2800" dirty="0"/>
              <a:t>                   </a:t>
            </a:r>
          </a:p>
          <a:p>
            <a:pPr marL="0" indent="0">
              <a:buNone/>
            </a:pPr>
            <a:r>
              <a:rPr lang="en-US" sz="2800" dirty="0"/>
              <a:t>               • Proper Log- in system                                                                 </a:t>
            </a:r>
          </a:p>
          <a:p>
            <a:pPr marL="457200" lvl="1" indent="0">
              <a:buNone/>
            </a:pPr>
            <a:r>
              <a:rPr lang="en-US" sz="2800" dirty="0"/>
              <a:t>         •  Easy To Add, List, Modify And View result.</a:t>
            </a:r>
          </a:p>
          <a:p>
            <a:pPr marL="457200" lvl="1" indent="0">
              <a:buNone/>
            </a:pPr>
            <a:r>
              <a:rPr lang="en-US" sz="2800" dirty="0"/>
              <a:t>         • Password Protected.</a:t>
            </a:r>
          </a:p>
        </p:txBody>
      </p:sp>
    </p:spTree>
    <p:extLst>
      <p:ext uri="{BB962C8B-B14F-4D97-AF65-F5344CB8AC3E}">
        <p14:creationId xmlns:p14="http://schemas.microsoft.com/office/powerpoint/2010/main" val="24507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FC5-A17F-A8A9-A6C2-8EC38D7D2C02}"/>
              </a:ext>
            </a:extLst>
          </p:cNvPr>
          <p:cNvSpPr>
            <a:spLocks noGrp="1"/>
          </p:cNvSpPr>
          <p:nvPr>
            <p:ph type="title"/>
          </p:nvPr>
        </p:nvSpPr>
        <p:spPr/>
        <p:txBody>
          <a:bodyPr/>
          <a:lstStyle/>
          <a:p>
            <a:r>
              <a:rPr lang="en-US" dirty="0"/>
              <a:t>Student performance analysis using Excel </a:t>
            </a:r>
          </a:p>
        </p:txBody>
      </p:sp>
      <p:sp>
        <p:nvSpPr>
          <p:cNvPr id="3" name="Content Placeholder 2">
            <a:extLst>
              <a:ext uri="{FF2B5EF4-FFF2-40B4-BE49-F238E27FC236}">
                <a16:creationId xmlns:a16="http://schemas.microsoft.com/office/drawing/2014/main" id="{FE6EBDF3-9855-91DC-3684-935B97449743}"/>
              </a:ext>
            </a:extLst>
          </p:cNvPr>
          <p:cNvSpPr>
            <a:spLocks noGrp="1"/>
          </p:cNvSpPr>
          <p:nvPr>
            <p:ph idx="1"/>
          </p:nvPr>
        </p:nvSpPr>
        <p:spPr>
          <a:xfrm>
            <a:off x="1030287" y="1889557"/>
            <a:ext cx="10131425" cy="3649133"/>
          </a:xfrm>
        </p:spPr>
        <p:txBody>
          <a:bodyPr>
            <a:normAutofit fontScale="77500" lnSpcReduction="20000"/>
          </a:bodyPr>
          <a:lstStyle/>
          <a:p>
            <a:r>
              <a:rPr lang="en-US" sz="2400" b="1" dirty="0"/>
              <a:t>Tools : </a:t>
            </a:r>
          </a:p>
          <a:p>
            <a:pPr marL="0" indent="0">
              <a:buNone/>
            </a:pPr>
            <a:r>
              <a:rPr lang="en-US" dirty="0"/>
              <a:t>            •   </a:t>
            </a:r>
            <a:r>
              <a:rPr lang="en-US" sz="2400" dirty="0"/>
              <a:t>NetBeans</a:t>
            </a:r>
            <a:r>
              <a:rPr lang="en-US" dirty="0"/>
              <a:t>    </a:t>
            </a:r>
          </a:p>
          <a:p>
            <a:pPr marL="0" indent="0">
              <a:buNone/>
            </a:pPr>
            <a:r>
              <a:rPr lang="en-US" dirty="0"/>
              <a:t>             •   </a:t>
            </a:r>
            <a:r>
              <a:rPr lang="en-US" sz="2000" dirty="0"/>
              <a:t>MySQL </a:t>
            </a:r>
          </a:p>
          <a:p>
            <a:r>
              <a:rPr lang="en-US" sz="2400" b="1" dirty="0"/>
              <a:t>Language</a:t>
            </a:r>
            <a:r>
              <a:rPr lang="en-US" dirty="0"/>
              <a:t> </a:t>
            </a:r>
            <a:r>
              <a:rPr lang="en-US" sz="2400" b="1" dirty="0"/>
              <a:t>Used</a:t>
            </a:r>
            <a:r>
              <a:rPr lang="en-US" sz="2400" dirty="0"/>
              <a:t> : </a:t>
            </a:r>
          </a:p>
          <a:p>
            <a:pPr marL="0" indent="0">
              <a:buNone/>
            </a:pPr>
            <a:r>
              <a:rPr lang="en-US" dirty="0"/>
              <a:t>               •    </a:t>
            </a:r>
            <a:r>
              <a:rPr lang="en-US" sz="2600" dirty="0"/>
              <a:t>Excel</a:t>
            </a:r>
          </a:p>
          <a:p>
            <a:r>
              <a:rPr lang="en-US" dirty="0"/>
              <a:t> </a:t>
            </a:r>
            <a:r>
              <a:rPr lang="en-US" sz="2400" b="1" dirty="0"/>
              <a:t>Objective</a:t>
            </a:r>
            <a:r>
              <a:rPr lang="en-US" dirty="0"/>
              <a:t>  :</a:t>
            </a:r>
          </a:p>
          <a:p>
            <a:pPr marL="457200" lvl="1" indent="0">
              <a:buNone/>
            </a:pPr>
            <a:r>
              <a:rPr lang="en-US" dirty="0"/>
              <a:t>                        </a:t>
            </a:r>
            <a:r>
              <a:rPr lang="en-US" sz="3100" dirty="0"/>
              <a:t>In</a:t>
            </a:r>
            <a:r>
              <a:rPr lang="en-US" sz="2600" dirty="0"/>
              <a:t> this world of growing technologies everything has been computerized. With large number of work opportunities the Human workforce has increased. Thus there is a need of a system which can handle the data of such a large number of student results in an educational organization. This project simplifies the task of maintain records because of its user friendly nature.</a:t>
            </a:r>
          </a:p>
        </p:txBody>
      </p:sp>
    </p:spTree>
    <p:extLst>
      <p:ext uri="{BB962C8B-B14F-4D97-AF65-F5344CB8AC3E}">
        <p14:creationId xmlns:p14="http://schemas.microsoft.com/office/powerpoint/2010/main" val="60593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2F0F-86E3-750D-154D-96C876DBBA5A}"/>
              </a:ext>
            </a:extLst>
          </p:cNvPr>
          <p:cNvSpPr>
            <a:spLocks noGrp="1"/>
          </p:cNvSpPr>
          <p:nvPr>
            <p:ph type="title"/>
          </p:nvPr>
        </p:nvSpPr>
        <p:spPr/>
        <p:txBody>
          <a:bodyPr/>
          <a:lstStyle/>
          <a:p>
            <a:r>
              <a:rPr lang="en-US" dirty="0"/>
              <a:t>Student performance analysis using Excel </a:t>
            </a:r>
          </a:p>
        </p:txBody>
      </p:sp>
      <p:sp>
        <p:nvSpPr>
          <p:cNvPr id="3" name="Content Placeholder 2">
            <a:extLst>
              <a:ext uri="{FF2B5EF4-FFF2-40B4-BE49-F238E27FC236}">
                <a16:creationId xmlns:a16="http://schemas.microsoft.com/office/drawing/2014/main" id="{7377AA6F-85F9-46FF-48BD-7D47802C7991}"/>
              </a:ext>
            </a:extLst>
          </p:cNvPr>
          <p:cNvSpPr>
            <a:spLocks noGrp="1"/>
          </p:cNvSpPr>
          <p:nvPr>
            <p:ph idx="1"/>
          </p:nvPr>
        </p:nvSpPr>
        <p:spPr>
          <a:xfrm>
            <a:off x="685800" y="1768924"/>
            <a:ext cx="10131425" cy="3649133"/>
          </a:xfrm>
        </p:spPr>
        <p:txBody>
          <a:bodyPr/>
          <a:lstStyle/>
          <a:p>
            <a:r>
              <a:rPr lang="en-US" sz="2800" i="1" dirty="0"/>
              <a:t>Background</a:t>
            </a:r>
            <a:r>
              <a:rPr lang="en-US" i="1" dirty="0"/>
              <a:t> :</a:t>
            </a:r>
          </a:p>
          <a:p>
            <a:pPr marL="457200" lvl="1" indent="0">
              <a:buNone/>
            </a:pPr>
            <a:r>
              <a:rPr lang="en-US" i="1" dirty="0"/>
              <a:t>                </a:t>
            </a:r>
            <a:r>
              <a:rPr lang="en-US" sz="2400" i="1" dirty="0"/>
              <a:t>In this world of growing technologies everything has been computerized. With large number of work opportunities the Human workforce has increased. Some of the office use Microsoft Excel to track their students result data. Due to increasing population, the excel data base becomes a slow medium to keep and track data. So we realize that there is a need for a better system.</a:t>
            </a:r>
          </a:p>
        </p:txBody>
      </p:sp>
    </p:spTree>
    <p:extLst>
      <p:ext uri="{BB962C8B-B14F-4D97-AF65-F5344CB8AC3E}">
        <p14:creationId xmlns:p14="http://schemas.microsoft.com/office/powerpoint/2010/main" val="127514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0E33-4E35-1572-008C-F5700908C922}"/>
              </a:ext>
            </a:extLst>
          </p:cNvPr>
          <p:cNvSpPr>
            <a:spLocks noGrp="1"/>
          </p:cNvSpPr>
          <p:nvPr>
            <p:ph type="title"/>
          </p:nvPr>
        </p:nvSpPr>
        <p:spPr/>
        <p:txBody>
          <a:bodyPr/>
          <a:lstStyle/>
          <a:p>
            <a:r>
              <a:rPr lang="en-US" dirty="0"/>
              <a:t>Student performance analysis using Excel </a:t>
            </a:r>
          </a:p>
        </p:txBody>
      </p:sp>
      <p:sp>
        <p:nvSpPr>
          <p:cNvPr id="3" name="Content Placeholder 2">
            <a:extLst>
              <a:ext uri="{FF2B5EF4-FFF2-40B4-BE49-F238E27FC236}">
                <a16:creationId xmlns:a16="http://schemas.microsoft.com/office/drawing/2014/main" id="{66C40DA9-018C-D083-83CE-C53151DBFBE0}"/>
              </a:ext>
            </a:extLst>
          </p:cNvPr>
          <p:cNvSpPr>
            <a:spLocks noGrp="1"/>
          </p:cNvSpPr>
          <p:nvPr>
            <p:ph idx="1"/>
          </p:nvPr>
        </p:nvSpPr>
        <p:spPr>
          <a:xfrm>
            <a:off x="685801" y="2065867"/>
            <a:ext cx="10131425" cy="3649133"/>
          </a:xfrm>
        </p:spPr>
        <p:txBody>
          <a:bodyPr>
            <a:normAutofit/>
          </a:bodyPr>
          <a:lstStyle/>
          <a:p>
            <a:r>
              <a:rPr lang="en-US" sz="2400" i="1" dirty="0"/>
              <a:t>Scope: </a:t>
            </a:r>
          </a:p>
          <a:p>
            <a:pPr marL="0" indent="0">
              <a:buNone/>
            </a:pPr>
            <a:r>
              <a:rPr lang="en-US" sz="2400" i="1" dirty="0"/>
              <a:t>         The system will keep information about a student's personal details like name, id, results. Storing updating and retrieving in a fast and accurate way.</a:t>
            </a:r>
          </a:p>
        </p:txBody>
      </p:sp>
    </p:spTree>
    <p:extLst>
      <p:ext uri="{BB962C8B-B14F-4D97-AF65-F5344CB8AC3E}">
        <p14:creationId xmlns:p14="http://schemas.microsoft.com/office/powerpoint/2010/main" val="226697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9D50-708F-30FF-999E-CB357692CA99}"/>
              </a:ext>
            </a:extLst>
          </p:cNvPr>
          <p:cNvSpPr>
            <a:spLocks noGrp="1"/>
          </p:cNvSpPr>
          <p:nvPr>
            <p:ph type="title"/>
          </p:nvPr>
        </p:nvSpPr>
        <p:spPr/>
        <p:txBody>
          <a:bodyPr/>
          <a:lstStyle/>
          <a:p>
            <a:r>
              <a:rPr lang="en-US" dirty="0"/>
              <a:t>Student performance analysis using Excel </a:t>
            </a:r>
          </a:p>
        </p:txBody>
      </p:sp>
      <p:sp>
        <p:nvSpPr>
          <p:cNvPr id="3" name="Content Placeholder 2">
            <a:extLst>
              <a:ext uri="{FF2B5EF4-FFF2-40B4-BE49-F238E27FC236}">
                <a16:creationId xmlns:a16="http://schemas.microsoft.com/office/drawing/2014/main" id="{56FAE5E4-BA62-99D2-4B1B-3A06E5C8A6BD}"/>
              </a:ext>
            </a:extLst>
          </p:cNvPr>
          <p:cNvSpPr>
            <a:spLocks noGrp="1"/>
          </p:cNvSpPr>
          <p:nvPr>
            <p:ph idx="1"/>
          </p:nvPr>
        </p:nvSpPr>
        <p:spPr>
          <a:xfrm>
            <a:off x="4084382" y="2167941"/>
            <a:ext cx="10131425" cy="3649133"/>
          </a:xfrm>
        </p:spPr>
        <p:txBody>
          <a:bodyPr>
            <a:normAutofit fontScale="92500" lnSpcReduction="10000"/>
          </a:bodyPr>
          <a:lstStyle/>
          <a:p>
            <a:pPr marL="0" indent="0">
              <a:buNone/>
            </a:pPr>
            <a:r>
              <a:rPr lang="en-US" dirty="0"/>
              <a:t>Phase 1 Problem and data understanding</a:t>
            </a:r>
          </a:p>
          <a:p>
            <a:pPr marL="0" indent="0">
              <a:buNone/>
            </a:pPr>
            <a:endParaRPr lang="en-US" dirty="0"/>
          </a:p>
          <a:p>
            <a:pPr marL="0" indent="0">
              <a:buNone/>
            </a:pPr>
            <a:endParaRPr lang="en-US" dirty="0"/>
          </a:p>
          <a:p>
            <a:pPr marL="0" indent="0">
              <a:buNone/>
            </a:pPr>
            <a:r>
              <a:rPr lang="en-US" dirty="0"/>
              <a:t>Phase 2 System analysis and design</a:t>
            </a:r>
          </a:p>
          <a:p>
            <a:pPr marL="0" indent="0">
              <a:buNone/>
            </a:pPr>
            <a:endParaRPr lang="en-US" dirty="0"/>
          </a:p>
          <a:p>
            <a:pPr marL="0" indent="0">
              <a:buNone/>
            </a:pPr>
            <a:endParaRPr lang="en-US" dirty="0"/>
          </a:p>
          <a:p>
            <a:pPr marL="0" indent="0">
              <a:buNone/>
            </a:pPr>
            <a:r>
              <a:rPr lang="en-US" dirty="0"/>
              <a:t>Phase 3 Implementation and Testing</a:t>
            </a:r>
          </a:p>
          <a:p>
            <a:pPr marL="0" indent="0">
              <a:buNone/>
            </a:pPr>
            <a:endParaRPr lang="en-US" dirty="0"/>
          </a:p>
          <a:p>
            <a:pPr marL="0" indent="0">
              <a:buNone/>
            </a:pPr>
            <a:endParaRPr lang="en-US" dirty="0"/>
          </a:p>
          <a:p>
            <a:pPr marL="0" indent="0">
              <a:buNone/>
            </a:pPr>
            <a:r>
              <a:rPr lang="en-US" dirty="0"/>
              <a:t>Phase 4 Evaluation of Results</a:t>
            </a:r>
          </a:p>
        </p:txBody>
      </p:sp>
      <p:sp>
        <p:nvSpPr>
          <p:cNvPr id="11" name="Arrow: Down 10">
            <a:extLst>
              <a:ext uri="{FF2B5EF4-FFF2-40B4-BE49-F238E27FC236}">
                <a16:creationId xmlns:a16="http://schemas.microsoft.com/office/drawing/2014/main" id="{FD750DE2-2272-8957-005B-B899DCD6E328}"/>
              </a:ext>
            </a:extLst>
          </p:cNvPr>
          <p:cNvSpPr/>
          <p:nvPr/>
        </p:nvSpPr>
        <p:spPr>
          <a:xfrm>
            <a:off x="5388660" y="2450959"/>
            <a:ext cx="707340" cy="9743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1F305ED3-6740-E4CC-6BF3-68BF4BDA8E2F}"/>
              </a:ext>
            </a:extLst>
          </p:cNvPr>
          <p:cNvSpPr/>
          <p:nvPr/>
        </p:nvSpPr>
        <p:spPr>
          <a:xfrm>
            <a:off x="5397843" y="3544770"/>
            <a:ext cx="707340" cy="9743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C8BCE6E4-D4B9-6943-4597-49DAEF58E7AA}"/>
              </a:ext>
            </a:extLst>
          </p:cNvPr>
          <p:cNvSpPr/>
          <p:nvPr/>
        </p:nvSpPr>
        <p:spPr>
          <a:xfrm>
            <a:off x="5397843" y="4621188"/>
            <a:ext cx="707340" cy="9743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30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C621-F7B1-7776-BDED-E4FA0E3752FA}"/>
              </a:ext>
            </a:extLst>
          </p:cNvPr>
          <p:cNvSpPr>
            <a:spLocks noGrp="1"/>
          </p:cNvSpPr>
          <p:nvPr>
            <p:ph type="title"/>
          </p:nvPr>
        </p:nvSpPr>
        <p:spPr/>
        <p:txBody>
          <a:bodyPr/>
          <a:lstStyle/>
          <a:p>
            <a:r>
              <a:rPr lang="en-US" dirty="0"/>
              <a:t>Student performance analysis using Excel </a:t>
            </a:r>
          </a:p>
        </p:txBody>
      </p:sp>
      <p:pic>
        <p:nvPicPr>
          <p:cNvPr id="8" name="Content Placeholder 7">
            <a:extLst>
              <a:ext uri="{FF2B5EF4-FFF2-40B4-BE49-F238E27FC236}">
                <a16:creationId xmlns:a16="http://schemas.microsoft.com/office/drawing/2014/main" id="{9BEEDD54-0B58-E65E-B221-93CCAB84123D}"/>
              </a:ext>
            </a:extLst>
          </p:cNvPr>
          <p:cNvPicPr>
            <a:picLocks noGrp="1" noChangeAspect="1"/>
          </p:cNvPicPr>
          <p:nvPr>
            <p:ph idx="1"/>
          </p:nvPr>
        </p:nvPicPr>
        <p:blipFill>
          <a:blip r:embed="rId2"/>
          <a:stretch>
            <a:fillRect/>
          </a:stretch>
        </p:blipFill>
        <p:spPr>
          <a:xfrm>
            <a:off x="352223" y="2269308"/>
            <a:ext cx="5540248" cy="3242779"/>
          </a:xfrm>
        </p:spPr>
      </p:pic>
      <p:pic>
        <p:nvPicPr>
          <p:cNvPr id="9" name="Picture 8">
            <a:extLst>
              <a:ext uri="{FF2B5EF4-FFF2-40B4-BE49-F238E27FC236}">
                <a16:creationId xmlns:a16="http://schemas.microsoft.com/office/drawing/2014/main" id="{9FA48AFB-DC06-E9D7-21D7-3F4005E8A7A5}"/>
              </a:ext>
            </a:extLst>
          </p:cNvPr>
          <p:cNvPicPr>
            <a:picLocks noChangeAspect="1"/>
          </p:cNvPicPr>
          <p:nvPr/>
        </p:nvPicPr>
        <p:blipFill>
          <a:blip r:embed="rId3"/>
          <a:stretch>
            <a:fillRect/>
          </a:stretch>
        </p:blipFill>
        <p:spPr>
          <a:xfrm>
            <a:off x="6096000" y="2269307"/>
            <a:ext cx="5779210" cy="3242779"/>
          </a:xfrm>
          <a:prstGeom prst="rect">
            <a:avLst/>
          </a:prstGeom>
        </p:spPr>
      </p:pic>
    </p:spTree>
    <p:extLst>
      <p:ext uri="{BB962C8B-B14F-4D97-AF65-F5344CB8AC3E}">
        <p14:creationId xmlns:p14="http://schemas.microsoft.com/office/powerpoint/2010/main" val="162305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          Student performance analysis using Excel </vt:lpstr>
      <vt:lpstr>Student performance analysis using Excel </vt:lpstr>
      <vt:lpstr>Student performance analysis using Excel </vt:lpstr>
      <vt:lpstr>Student performance analysis using Excel </vt:lpstr>
      <vt:lpstr>Student performance analysis using Excel </vt:lpstr>
      <vt:lpstr>Student performance analysis using Excel </vt:lpstr>
      <vt:lpstr>Student performance analysis using Excel </vt:lpstr>
      <vt:lpstr>Student performance analysis using Excel </vt:lpstr>
      <vt:lpstr>Student performance analysis using Excel </vt:lpstr>
      <vt:lpstr>Student performance analysis using Excel </vt:lpstr>
      <vt:lpstr>Student performance analysis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Student performance analysis using Excel </dc:title>
  <dc:creator>Goutham Aarthi</dc:creator>
  <cp:lastModifiedBy>Goutham Aarthi</cp:lastModifiedBy>
  <cp:revision>7</cp:revision>
  <dcterms:created xsi:type="dcterms:W3CDTF">2024-09-08T06:37:48Z</dcterms:created>
  <dcterms:modified xsi:type="dcterms:W3CDTF">2024-09-09T07:02:01Z</dcterms:modified>
</cp:coreProperties>
</file>