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9" r:id="rId3"/>
    <p:sldId id="410" r:id="rId5"/>
    <p:sldId id="583" r:id="rId6"/>
    <p:sldId id="615" r:id="rId7"/>
    <p:sldId id="613" r:id="rId8"/>
    <p:sldId id="632" r:id="rId9"/>
    <p:sldId id="643" r:id="rId10"/>
    <p:sldId id="671" r:id="rId11"/>
    <p:sldId id="644" r:id="rId12"/>
    <p:sldId id="645" r:id="rId13"/>
    <p:sldId id="646" r:id="rId14"/>
    <p:sldId id="674" r:id="rId15"/>
    <p:sldId id="647" r:id="rId16"/>
    <p:sldId id="676" r:id="rId17"/>
    <p:sldId id="648" r:id="rId18"/>
    <p:sldId id="649" r:id="rId19"/>
    <p:sldId id="650" r:id="rId20"/>
    <p:sldId id="651" r:id="rId21"/>
    <p:sldId id="653" r:id="rId22"/>
    <p:sldId id="679" r:id="rId23"/>
    <p:sldId id="654" r:id="rId24"/>
    <p:sldId id="680" r:id="rId25"/>
    <p:sldId id="655" r:id="rId26"/>
    <p:sldId id="656" r:id="rId27"/>
    <p:sldId id="657" r:id="rId28"/>
    <p:sldId id="658" r:id="rId29"/>
    <p:sldId id="659" r:id="rId30"/>
    <p:sldId id="660" r:id="rId31"/>
    <p:sldId id="614" r:id="rId32"/>
    <p:sldId id="618" r:id="rId33"/>
    <p:sldId id="619" r:id="rId34"/>
    <p:sldId id="286" r:id="rId35"/>
    <p:sldId id="301" r:id="rId36"/>
    <p:sldId id="668" r:id="rId37"/>
    <p:sldId id="584" r:id="rId38"/>
    <p:sldId id="633" r:id="rId39"/>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068DA"/>
    <a:srgbClr val="203C96"/>
    <a:srgbClr val="1045C9"/>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64388" autoAdjust="0"/>
  </p:normalViewPr>
  <p:slideViewPr>
    <p:cSldViewPr snapToGrid="0">
      <p:cViewPr>
        <p:scale>
          <a:sx n="100" d="100"/>
          <a:sy n="100" d="100"/>
        </p:scale>
        <p:origin x="2262" y="1392"/>
      </p:cViewPr>
      <p:guideLst/>
    </p:cSldViewPr>
  </p:slideViewPr>
  <p:notesTextViewPr>
    <p:cViewPr>
      <p:scale>
        <a:sx n="1" d="1"/>
        <a:sy n="1" d="1"/>
      </p:scale>
      <p:origin x="0" y="0"/>
    </p:cViewPr>
  </p:notesTextViewPr>
  <p:sorterViewPr>
    <p:cViewPr varScale="1">
      <p:scale>
        <a:sx n="1" d="1"/>
        <a:sy n="1" d="1"/>
      </p:scale>
      <p:origin x="0" y="-6197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gs" Target="tags/tag107.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64743D-BA3B-4BAB-AEC1-CA0AF602002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AC29F-167E-408E-8190-566AA8CE9AA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9A8206-4F6D-4A56-AEC2-C9DAEE2DA8B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zh-CN" sz="2000">
                <a:ea typeface="宋体" panose="02010600030101010101" pitchFamily="2" charset="-122"/>
                <a:sym typeface="+mn-ea"/>
              </a:rPr>
              <a:t>为了解决唇语识别时可能出现的错误，召集了</a:t>
            </a:r>
            <a:r>
              <a:rPr lang="en-US" altLang="zh-CN" sz="2000">
                <a:ea typeface="宋体" panose="02010600030101010101" pitchFamily="2" charset="-122"/>
                <a:sym typeface="+mn-ea"/>
              </a:rPr>
              <a:t>12</a:t>
            </a:r>
            <a:r>
              <a:rPr lang="zh-CN" altLang="en-US" sz="2000">
                <a:ea typeface="宋体" panose="02010600030101010101" pitchFamily="2" charset="-122"/>
                <a:sym typeface="+mn-ea"/>
              </a:rPr>
              <a:t>名用户，</a:t>
            </a:r>
            <a:r>
              <a:rPr lang="zh-CN" sz="2000">
                <a:ea typeface="宋体" panose="02010600030101010101" pitchFamily="2" charset="-122"/>
                <a:sym typeface="+mn-ea"/>
              </a:rPr>
              <a:t>通过用户研究收集数据，对三种纠错机制的优劣进行了比较，最终选择一种将其作为原系统中的纠错机制。</a:t>
            </a:r>
            <a:endParaRPr lang="zh-CN" sz="2000">
              <a:ea typeface="宋体" panose="02010600030101010101" pitchFamily="2" charset="-122"/>
              <a:sym typeface="+mn-ea"/>
            </a:endParaRPr>
          </a:p>
          <a:p>
            <a:pPr marL="0" marR="0" lvl="0" indent="0" algn="l" defTabSz="914400" rtl="0" eaLnBrk="1" fontAlgn="base" latinLnBrk="0" hangingPunct="1">
              <a:lnSpc>
                <a:spcPct val="100000"/>
              </a:lnSpc>
              <a:spcBef>
                <a:spcPct val="30000"/>
              </a:spcBef>
              <a:spcAft>
                <a:spcPct val="0"/>
              </a:spcAft>
              <a:buClrTx/>
              <a:buSzTx/>
              <a:buFontTx/>
              <a:buNone/>
              <a:defRPr/>
            </a:pPr>
            <a:r>
              <a:rPr lang="zh-CN" sz="2000">
                <a:ea typeface="宋体" panose="02010600030101010101" pitchFamily="2" charset="-122"/>
                <a:sym typeface="+mn-ea"/>
              </a:rPr>
              <a:t>任务的交互界面包含左侧的模式显示数字以及中间的</a:t>
            </a:r>
            <a:r>
              <a:rPr lang="en-US" sz="2000">
                <a:latin typeface="Times New Roman" panose="02020603050405020304" pitchFamily="18" charset="0"/>
                <a:ea typeface="宋体" panose="02010600030101010101" pitchFamily="2" charset="-122"/>
                <a:sym typeface="+mn-ea"/>
              </a:rPr>
              <a:t>10</a:t>
            </a:r>
            <a:r>
              <a:rPr lang="zh-CN" sz="2000">
                <a:ea typeface="宋体" panose="02010600030101010101" pitchFamily="2" charset="-122"/>
                <a:sym typeface="+mn-ea"/>
              </a:rPr>
              <a:t>个圆圈。两个圆圈为</a:t>
            </a:r>
            <a:r>
              <a:rPr lang="en-US" sz="2000">
                <a:latin typeface="Times New Roman" panose="02020603050405020304" pitchFamily="18" charset="0"/>
                <a:ea typeface="宋体" panose="02010600030101010101" pitchFamily="2" charset="-122"/>
                <a:sym typeface="+mn-ea"/>
              </a:rPr>
              <a:t>1</a:t>
            </a:r>
            <a:r>
              <a:rPr lang="zh-CN" sz="2000">
                <a:ea typeface="宋体" panose="02010600030101010101" pitchFamily="2" charset="-122"/>
                <a:sym typeface="+mn-ea"/>
              </a:rPr>
              <a:t>组，从上到下平行地进行排列，一组中的左右两个圆圈分别代表手势交互的起始点和终点。在一个完整的交互流程中，需要用户按照从上到下的顺序执行</a:t>
            </a:r>
            <a:r>
              <a:rPr lang="en-US" sz="2000">
                <a:latin typeface="Times New Roman" panose="02020603050405020304" pitchFamily="18" charset="0"/>
                <a:ea typeface="宋体" panose="02010600030101010101" pitchFamily="2" charset="-122"/>
                <a:sym typeface="+mn-ea"/>
              </a:rPr>
              <a:t>5</a:t>
            </a:r>
            <a:r>
              <a:rPr lang="zh-CN" sz="2000">
                <a:ea typeface="宋体" panose="02010600030101010101" pitchFamily="2" charset="-122"/>
                <a:sym typeface="+mn-ea"/>
              </a:rPr>
              <a:t>个交互任务。当前交互任务的目标起始位置和终点用绿色圆圈进行提示。在该交互界面中，用户手势的操作位置通过屏幕上的手势光标进行指示。指示的位置是用户现实世界中手势位置的映射。使用用户面前的摄像头获取手势信息。</a:t>
            </a:r>
            <a:endParaRPr lang="zh-CN" sz="2000">
              <a:ea typeface="宋体" panose="02010600030101010101" pitchFamily="2" charset="-122"/>
              <a:sym typeface="+mn-ea"/>
            </a:endParaRPr>
          </a:p>
          <a:p>
            <a:pPr marL="0" marR="0" lvl="0" indent="0" algn="l" defTabSz="914400" rtl="0" eaLnBrk="1" fontAlgn="base" latinLnBrk="0" hangingPunct="1">
              <a:lnSpc>
                <a:spcPct val="100000"/>
              </a:lnSpc>
              <a:spcBef>
                <a:spcPct val="30000"/>
              </a:spcBef>
              <a:spcAft>
                <a:spcPct val="0"/>
              </a:spcAft>
              <a:buClrTx/>
              <a:buSzTx/>
              <a:buFontTx/>
              <a:buNone/>
              <a:defRPr/>
            </a:pPr>
            <a:r>
              <a:rPr lang="zh-CN" altLang="en-US" sz="2000" b="0">
                <a:ea typeface="宋体" panose="02010600030101010101" pitchFamily="2" charset="-122"/>
              </a:rPr>
              <a:t>在交互任务中，需要用户首先用唇语完成模式转换，再用右手操作屏幕上面的进行画线。因为界面中有5组圆圈，所以需要完成5条线的绘制。模式转换的方法是用唇语说出左侧数字的英文。系统会实时识别用户的唇语，如果识别结果正确，左侧的数字会变为绿色。之后，用户就可以用右手作出特定手势操作手势光标进行画线操作，线的起点和终点需要在圆圈内。左侧的模式为1到12的随机数字。</a:t>
            </a:r>
            <a:endParaRPr lang="zh-CN" altLang="en-US" sz="2000" b="0">
              <a:ea typeface="宋体" panose="02010600030101010101" pitchFamily="2" charset="-122"/>
              <a:sym typeface="+mn-ea"/>
            </a:endParaRPr>
          </a:p>
          <a:p>
            <a:pPr marL="0" marR="0" lvl="0" indent="0" algn="l" defTabSz="914400" rtl="0" eaLnBrk="1" fontAlgn="base" latinLnBrk="0" hangingPunct="1">
              <a:lnSpc>
                <a:spcPct val="100000"/>
              </a:lnSpc>
              <a:spcBef>
                <a:spcPct val="30000"/>
              </a:spcBef>
              <a:spcAft>
                <a:spcPct val="0"/>
              </a:spcAft>
              <a:buClrTx/>
              <a:buSzTx/>
              <a:buFontTx/>
              <a:buNone/>
              <a:defRPr/>
            </a:pPr>
            <a:r>
              <a:rPr lang="zh-CN" altLang="en-US" sz="2000" b="0">
                <a:ea typeface="宋体" panose="02010600030101010101" pitchFamily="2" charset="-122"/>
              </a:rPr>
              <a:t>在本次实验中，用户的手势有两种：画线手势和默认手势。只有当用户处于画线手势时，才可以进行画线操作。当系统识别到用户的手势发生变化之时，屏幕上的手势光标也会相应地发生变化。画线手势的姿势是五指捏合，除此之外的所有手势都是默认手势。</a:t>
            </a:r>
            <a:endParaRPr lang="zh-CN" altLang="en-US" sz="2000" b="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sz="2000" b="0" dirty="0">
              <a:ea typeface="宋体" panose="02010600030101010101" pitchFamily="2" charset="-122"/>
            </a:endParaRPr>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zh-CN" altLang="en-US" dirty="0"/>
              <a:t>第一种是自动纠错。在这种机制下，如果唇语识别出错，需要继续使用当前模态信息来进行纠错。具体来说，在用户不断重复预期的唇语命令过程中，系统记录下当前识别的结果，并在下一次尝试中排除掉之前所有已经记录的结果。因为对于用户每次新的尝试，可以认为之前所有的识别结果都是错误的。在自动纠错的机制下，用户只需要不断尝试，在最多12次之后，必定会识别正确。在当前任务完成之后，会对记录的结果进行重置。</a:t>
            </a:r>
            <a:endParaRPr lang="zh-CN" altLang="en-US" dirty="0"/>
          </a:p>
          <a:p>
            <a:pPr marL="0" marR="0" lvl="0" indent="0" algn="l" defTabSz="914400" rtl="0" eaLnBrk="1" fontAlgn="base" latinLnBrk="0" hangingPunct="1">
              <a:lnSpc>
                <a:spcPct val="100000"/>
              </a:lnSpc>
              <a:spcBef>
                <a:spcPct val="30000"/>
              </a:spcBef>
              <a:spcAft>
                <a:spcPct val="0"/>
              </a:spcAft>
              <a:buClrTx/>
              <a:buSzTx/>
              <a:buFontTx/>
              <a:buNone/>
              <a:defRPr/>
            </a:pPr>
            <a:r>
              <a:rPr lang="zh-CN" altLang="en-US" dirty="0"/>
              <a:t>第二种是弹出菜单。在这种机制下，如果唇语识别出错，需要使用当前模态的额外信息来进行纠错。具体来说，在用户尝试发出唇语命令达到三次时，系统会认为发生了错误并且用户无法纠正。此时会在显示模式信息的数字右侧弹出一个菜单。该菜单具有5个选项。这5个选项来自上一次识别中，与用户所说唇语最相似的五种唇语。之后使用额外引入的五种唇语口令来控制弹出菜单光标的上下移动和确认，最终完成纠错。</a:t>
            </a:r>
            <a:endParaRPr lang="zh-CN" altLang="en-US" dirty="0"/>
          </a:p>
          <a:p>
            <a:pPr marL="0" marR="0" lvl="0" indent="0" algn="l" defTabSz="914400" rtl="0" eaLnBrk="1" fontAlgn="base" latinLnBrk="0" hangingPunct="1">
              <a:lnSpc>
                <a:spcPct val="100000"/>
              </a:lnSpc>
              <a:spcBef>
                <a:spcPct val="30000"/>
              </a:spcBef>
              <a:spcAft>
                <a:spcPct val="0"/>
              </a:spcAft>
              <a:buClrTx/>
              <a:buSzTx/>
              <a:buFontTx/>
              <a:buNone/>
              <a:defRPr/>
            </a:pPr>
            <a:r>
              <a:rPr lang="zh-CN" altLang="en-US" dirty="0"/>
              <a:t>第三种是固定菜单。在这种机制下，如果唇语识别出错，需要使用其他模态来进行纠错。具体来说，用户通过手势选择固定菜单中的选项来选择预期的模式类型。固定菜单是放置在任务界面右上方的菜单，用户可以用手悬停在菜单之上打开菜单选项进行选择。</a:t>
            </a:r>
            <a:endParaRPr lang="zh-CN" altLang="en-US" dirty="0"/>
          </a:p>
          <a:p>
            <a:pPr marL="0" marR="0" lvl="0" indent="0" algn="l" defTabSz="914400" rtl="0" eaLnBrk="1" fontAlgn="base" latinLnBrk="0" hangingPunct="1">
              <a:lnSpc>
                <a:spcPct val="100000"/>
              </a:lnSpc>
              <a:spcBef>
                <a:spcPct val="30000"/>
              </a:spcBef>
              <a:spcAft>
                <a:spcPct val="0"/>
              </a:spcAft>
              <a:buClrTx/>
              <a:buSzTx/>
              <a:buFontTx/>
              <a:buNone/>
              <a:defRPr/>
            </a:pPr>
            <a:r>
              <a:rPr lang="zh-CN" altLang="en-US" dirty="0"/>
              <a:t>因为在用户实验中，如果没有发生错误就无法验证纠错机制的性能，所以在每组任务中，随机安排3个任务必定会出错，这些错误并不会让用户知晓。</a:t>
            </a: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DCF967-6EE3-4C28-AE0C-2EEA5C3A0DB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zh-CN" altLang="en-US" dirty="0"/>
              <a:t>第一种是自动纠错。在这种机制下，如果唇语识别出错，需要继续使用当前模态信息来进行纠错。具体来说，在用户不断重复预期的唇语命令过程中，系统记录下当前识别的结果，并在下一次尝试中排除掉之前所有已经记录的结果。因为对于用户每次新的尝试，可以认为之前所有的识别结果都是错误的。在自动纠错的机制下，用户只需要不断尝试，在最多12次之后，必定会识别正确。在当前任务完成之后，会对记录的结果进行重置。</a:t>
            </a:r>
            <a:endParaRPr lang="zh-CN" altLang="en-US" dirty="0"/>
          </a:p>
          <a:p>
            <a:pPr marL="0" marR="0" lvl="0" indent="0" algn="l" defTabSz="914400" rtl="0" eaLnBrk="1" fontAlgn="base" latinLnBrk="0" hangingPunct="1">
              <a:lnSpc>
                <a:spcPct val="100000"/>
              </a:lnSpc>
              <a:spcBef>
                <a:spcPct val="30000"/>
              </a:spcBef>
              <a:spcAft>
                <a:spcPct val="0"/>
              </a:spcAft>
              <a:buClrTx/>
              <a:buSzTx/>
              <a:buFontTx/>
              <a:buNone/>
              <a:defRPr/>
            </a:pPr>
            <a:r>
              <a:rPr lang="zh-CN" altLang="en-US" dirty="0"/>
              <a:t>第二种是弹出菜单。在这种机制下，如果唇语识别出错，需要使用当前模态的额外信息来进行纠错。具体来说，在用户尝试发出唇语命令达到三次时，系统会认为发生了错误并且用户无法纠正。此时会在显示模式信息的数字右侧弹出一个菜单。该菜单具有5个选项。这5个选项来自上一次识别中，与用户所说唇语最相似的五种唇语。之后使用额外引入的五种唇语口令来控制弹出菜单光标的上下移动和确认，最终完成纠错。</a:t>
            </a:r>
            <a:endParaRPr lang="zh-CN" altLang="en-US" dirty="0"/>
          </a:p>
          <a:p>
            <a:pPr marL="0" marR="0" lvl="0" indent="0" algn="l" defTabSz="914400" rtl="0" eaLnBrk="1" fontAlgn="base" latinLnBrk="0" hangingPunct="1">
              <a:lnSpc>
                <a:spcPct val="100000"/>
              </a:lnSpc>
              <a:spcBef>
                <a:spcPct val="30000"/>
              </a:spcBef>
              <a:spcAft>
                <a:spcPct val="0"/>
              </a:spcAft>
              <a:buClrTx/>
              <a:buSzTx/>
              <a:buFontTx/>
              <a:buNone/>
              <a:defRPr/>
            </a:pPr>
            <a:r>
              <a:rPr lang="zh-CN" altLang="en-US" dirty="0"/>
              <a:t>第三种是固定菜单。在这种机制下，如果唇语识别出错，需要使用其他模态来进行纠错。具体来说，用户通过手势选择固定菜单中的选项来选择预期的模式类型。固定菜单是放置在任务界面右上方的菜单，用户可以用手悬停在菜单之上打开菜单选项进行选择。</a:t>
            </a:r>
            <a:endParaRPr lang="zh-CN" altLang="en-US" dirty="0"/>
          </a:p>
          <a:p>
            <a:pPr marL="0" marR="0" lvl="0" indent="0" algn="l" defTabSz="914400" rtl="0" eaLnBrk="1" fontAlgn="base" latinLnBrk="0" hangingPunct="1">
              <a:lnSpc>
                <a:spcPct val="100000"/>
              </a:lnSpc>
              <a:spcBef>
                <a:spcPct val="30000"/>
              </a:spcBef>
              <a:spcAft>
                <a:spcPct val="0"/>
              </a:spcAft>
              <a:buClrTx/>
              <a:buSzTx/>
              <a:buFontTx/>
              <a:buNone/>
              <a:defRPr/>
            </a:pPr>
            <a:r>
              <a:rPr lang="zh-CN" altLang="en-US" dirty="0"/>
              <a:t>因为在用户实验中，如果没有发生错误就无法验证纠错机制的性能，所以在每组任务中，随机安排3个任务必定会出错，这些错误并不会让用户知晓。</a:t>
            </a: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zh-CN" altLang="en-US" dirty="0"/>
              <a:t>构建了唇语辅助的多模态手势交互方法，并展开用户研究，验证其与其他三种辅助模态：语音、辅助手和按键对比的优劣。具体来说，本节中首先介绍了多模态手势交互系统，该系统中使用手势作为主要模态传递位置信息，将多模态信息引入手势交互中传递模式信息。之后，对唇语、语音、辅助手和按键四种模态进行介绍，然后将这四种模态分别与手势进行两两组合，构建了四种不同的多模态手势交互方法。并且对于每种模态，都引入了相应的纠错机制来应对潜在的唇语命令识别错误。然后，在以上四种多模态手势交互系统的基础上，开展用户实验，进行对比实验分析，并根据实验数据和用户访谈对结果进行讨论。实验的任务和流程与前一个实验基本相同，用户人数为</a:t>
            </a:r>
            <a:r>
              <a:rPr lang="en-US" altLang="zh-CN" dirty="0"/>
              <a:t>16</a:t>
            </a:r>
            <a:r>
              <a:rPr lang="zh-CN" altLang="en-US" dirty="0"/>
              <a:t>人</a:t>
            </a: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zh-CN" altLang="en-US" dirty="0"/>
              <a:t>iGestureLip的工作流程中的不同步骤可以与系统架构中的逻辑层一一对应。其中，数据采集层通过相机采集脸部和手部数据。手势位置识别和手势类型识别共同组成了手势识别层。唇语识别层主要对唇语数据进行识别。交互层中，通过手势识别层和唇语识别层的识别结果，对交互模式和交互位置进行判断，在交互界面上提供交互模式和操作位置的视觉反馈，方便用户完成操作。以上步骤共同组成了iGestureLip的工作流程。</a:t>
            </a: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FF46AE21-C442-455C-9E11-4657F9C92912}"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FF46AE21-C442-455C-9E11-4657F9C92912}"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5" name="幻灯片图像占位符 1"/>
          <p:cNvSpPr>
            <a:spLocks noGrp="1" noRot="1" noChangeAspect="1" noTextEdit="1"/>
          </p:cNvSpPr>
          <p:nvPr>
            <p:ph type="sldImg"/>
          </p:nvPr>
        </p:nvSpPr>
        <p:spPr bwMode="auto">
          <a:noFill/>
          <a:ln>
            <a:solidFill>
              <a:srgbClr val="000000"/>
            </a:solidFill>
            <a:miter lim="800000"/>
          </a:ln>
        </p:spPr>
      </p:sp>
      <p:sp>
        <p:nvSpPr>
          <p:cNvPr id="1048866"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1048867" name="灯片编号占位符 3"/>
          <p:cNvSpPr>
            <a:spLocks noGrp="1"/>
          </p:cNvSpPr>
          <p:nvPr>
            <p:ph type="sldNum" sz="quarter" idx="5"/>
          </p:nvPr>
        </p:nvSpPr>
        <p:spPr bwMode="auto">
          <a:noFill/>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7158B82C-18CA-48B0-8F14-11688F725B51}"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1" name="幻灯片图像占位符 1"/>
          <p:cNvSpPr>
            <a:spLocks noGrp="1" noRot="1" noChangeAspect="1"/>
          </p:cNvSpPr>
          <p:nvPr>
            <p:ph type="sldImg"/>
          </p:nvPr>
        </p:nvSpPr>
        <p:spPr/>
      </p:sp>
      <p:sp>
        <p:nvSpPr>
          <p:cNvPr id="1048882"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pPr>
            <a:endParaRPr lang="zh-CN" altLang="en-US" dirty="0"/>
          </a:p>
        </p:txBody>
      </p:sp>
      <p:sp>
        <p:nvSpPr>
          <p:cNvPr id="1048883"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1" name="幻灯片图像占位符 1"/>
          <p:cNvSpPr>
            <a:spLocks noGrp="1" noRot="1" noChangeAspect="1"/>
          </p:cNvSpPr>
          <p:nvPr>
            <p:ph type="sldImg"/>
          </p:nvPr>
        </p:nvSpPr>
        <p:spPr/>
      </p:sp>
      <p:sp>
        <p:nvSpPr>
          <p:cNvPr id="1048882"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pPr>
            <a:endParaRPr lang="zh-CN" altLang="en-US" dirty="0"/>
          </a:p>
        </p:txBody>
      </p:sp>
      <p:sp>
        <p:nvSpPr>
          <p:cNvPr id="1048883"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7" name="备注占位符 2"/>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675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buFontTx/>
              <a:buChar char="•"/>
            </a:pPr>
            <a:fld id="{761B8660-3A83-4EBD-A1E3-70BABA26D7ED}" type="slidenum">
              <a:rPr lang="en-US" altLang="en-US">
                <a:solidFill>
                  <a:srgbClr val="000000"/>
                </a:solidFill>
                <a:latin typeface="Calibri" panose="020F0502020204030204" pitchFamily="34" charset="0"/>
                <a:ea typeface="宋体" panose="02010600030101010101" pitchFamily="2" charset="-122"/>
              </a:rPr>
            </a:fld>
            <a:endParaRPr lang="en-US" altLang="en-US">
              <a:solidFill>
                <a:srgbClr val="000000"/>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7" name="备注占位符 2"/>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675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buFontTx/>
              <a:buChar char="•"/>
            </a:pPr>
            <a:fld id="{761B8660-3A83-4EBD-A1E3-70BABA26D7ED}" type="slidenum">
              <a:rPr lang="en-US" altLang="en-US">
                <a:solidFill>
                  <a:srgbClr val="000000"/>
                </a:solidFill>
                <a:latin typeface="Calibri" panose="020F0502020204030204" pitchFamily="34" charset="0"/>
                <a:ea typeface="宋体" panose="02010600030101010101" pitchFamily="2" charset="-122"/>
              </a:rPr>
            </a:fld>
            <a:endParaRPr lang="en-US" altLang="en-US">
              <a:solidFill>
                <a:srgbClr val="000000"/>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FF46AE21-C442-455C-9E11-4657F9C92912}"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919B0D26-EA8A-46E1-BCA6-C8A0DB2980F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D7FE38-503D-4C4B-8129-C37EA38FA6F0}" type="datetimeFigureOut">
              <a:rPr lang="zh-CN" altLang="en-US" smtClean="0">
                <a:solidFill>
                  <a:srgbClr val="454245">
                    <a:tint val="75000"/>
                  </a:srgbClr>
                </a:solidFill>
              </a:rPr>
            </a:fld>
            <a:endParaRPr lang="zh-CN" altLang="en-US">
              <a:solidFill>
                <a:srgbClr val="454245">
                  <a:tint val="75000"/>
                </a:srgb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srgbClr val="454245">
                  <a:tint val="75000"/>
                </a:srgb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BB00F-8F08-4A10-ADE5-658EB5AB996D}" type="slidenum">
              <a:rPr lang="zh-CN" altLang="en-US" smtClean="0">
                <a:solidFill>
                  <a:srgbClr val="454245">
                    <a:tint val="75000"/>
                  </a:srgbClr>
                </a:solidFill>
              </a:rPr>
            </a:fld>
            <a:endParaRPr lang="zh-CN" altLang="en-US">
              <a:solidFill>
                <a:srgbClr val="454245">
                  <a:tint val="75000"/>
                </a:srgbClr>
              </a:solidFill>
            </a:endParaRPr>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microsoft.com/office/2007/relationships/hdphoto" Target="../media/image6.wdp"/><Relationship Id="rId5" Type="http://schemas.openxmlformats.org/officeDocument/2006/relationships/image" Target="../media/image5.png"/><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2.bin"/><Relationship Id="rId8" Type="http://schemas.openxmlformats.org/officeDocument/2006/relationships/tags" Target="../tags/tag26.xml"/><Relationship Id="rId7" Type="http://schemas.openxmlformats.org/officeDocument/2006/relationships/image" Target="../media/image12.wmf"/><Relationship Id="rId6" Type="http://schemas.openxmlformats.org/officeDocument/2006/relationships/oleObject" Target="../embeddings/oleObject1.bin"/><Relationship Id="rId5" Type="http://schemas.openxmlformats.org/officeDocument/2006/relationships/tags" Target="../tags/tag25.xml"/><Relationship Id="rId4" Type="http://schemas.openxmlformats.org/officeDocument/2006/relationships/image" Target="../media/image11.png"/><Relationship Id="rId3" Type="http://schemas.openxmlformats.org/officeDocument/2006/relationships/tags" Target="../tags/tag24.xml"/><Relationship Id="rId2" Type="http://schemas.openxmlformats.org/officeDocument/2006/relationships/image" Target="../media/image10.png"/><Relationship Id="rId13" Type="http://schemas.openxmlformats.org/officeDocument/2006/relationships/notesSlide" Target="../notesSlides/notesSlide10.xml"/><Relationship Id="rId12" Type="http://schemas.openxmlformats.org/officeDocument/2006/relationships/vmlDrawing" Target="../drawings/vmlDrawing1.vml"/><Relationship Id="rId11" Type="http://schemas.openxmlformats.org/officeDocument/2006/relationships/slideLayout" Target="../slideLayouts/slideLayout1.xml"/><Relationship Id="rId10" Type="http://schemas.openxmlformats.org/officeDocument/2006/relationships/image" Target="../media/image13.wmf"/><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tags" Target="../tags/tag2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xml"/><Relationship Id="rId5" Type="http://schemas.openxmlformats.org/officeDocument/2006/relationships/tags" Target="../tags/tag30.xml"/><Relationship Id="rId4" Type="http://schemas.openxmlformats.org/officeDocument/2006/relationships/image" Target="../media/image15.png"/><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tags" Target="../tags/tag33.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tags" Target="../tags/tag34.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image" Target="../media/image17.GIF"/><Relationship Id="rId2" Type="http://schemas.openxmlformats.org/officeDocument/2006/relationships/tags" Target="../tags/tag35.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tags" Target="../tags/tag42.xml"/><Relationship Id="rId7" Type="http://schemas.openxmlformats.org/officeDocument/2006/relationships/image" Target="../media/image20.png"/><Relationship Id="rId6" Type="http://schemas.openxmlformats.org/officeDocument/2006/relationships/tags" Target="../tags/tag41.xml"/><Relationship Id="rId5" Type="http://schemas.openxmlformats.org/officeDocument/2006/relationships/image" Target="../media/image19.png"/><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2" Type="http://schemas.openxmlformats.org/officeDocument/2006/relationships/notesSlide" Target="../notesSlides/notesSlide18.xml"/><Relationship Id="rId11" Type="http://schemas.openxmlformats.org/officeDocument/2006/relationships/slideLayout" Target="../slideLayouts/slideLayout1.xml"/><Relationship Id="rId10" Type="http://schemas.openxmlformats.org/officeDocument/2006/relationships/tags" Target="../tags/tag43.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image" Target="../media/image23.png"/><Relationship Id="rId6" Type="http://schemas.openxmlformats.org/officeDocument/2006/relationships/tags" Target="../tags/tag47.xml"/><Relationship Id="rId5" Type="http://schemas.openxmlformats.org/officeDocument/2006/relationships/image" Target="../media/image22.png"/><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3" Type="http://schemas.openxmlformats.org/officeDocument/2006/relationships/notesSlide" Target="../notesSlides/notesSlide19.xml"/><Relationship Id="rId12" Type="http://schemas.openxmlformats.org/officeDocument/2006/relationships/slideLayout" Target="../slideLayouts/slideLayout1.xml"/><Relationship Id="rId11" Type="http://schemas.openxmlformats.org/officeDocument/2006/relationships/image" Target="../media/image20.png"/><Relationship Id="rId10" Type="http://schemas.openxmlformats.org/officeDocument/2006/relationships/tags" Target="../tags/tag50.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7.png"/><Relationship Id="rId7" Type="http://schemas.openxmlformats.org/officeDocument/2006/relationships/tags" Target="../tags/tag57.xml"/><Relationship Id="rId6" Type="http://schemas.openxmlformats.org/officeDocument/2006/relationships/image" Target="../media/image26.png"/><Relationship Id="rId5" Type="http://schemas.openxmlformats.org/officeDocument/2006/relationships/tags" Target="../tags/tag56.xml"/><Relationship Id="rId4" Type="http://schemas.openxmlformats.org/officeDocument/2006/relationships/image" Target="../media/image25.png"/><Relationship Id="rId3" Type="http://schemas.openxmlformats.org/officeDocument/2006/relationships/tags" Target="../tags/tag55.xml"/><Relationship Id="rId2" Type="http://schemas.openxmlformats.org/officeDocument/2006/relationships/tags" Target="../tags/tag54.xml"/><Relationship Id="rId10" Type="http://schemas.openxmlformats.org/officeDocument/2006/relationships/notesSlide" Target="../notesSlides/notesSlide2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tags" Target="../tags/tag58.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tags" Target="../tags/tag61.xml"/><Relationship Id="rId4" Type="http://schemas.openxmlformats.org/officeDocument/2006/relationships/image" Target="../media/image28.png"/><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tags" Target="../tags/tag64.xml"/><Relationship Id="rId4" Type="http://schemas.openxmlformats.org/officeDocument/2006/relationships/image" Target="../media/image30.png"/><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4.png"/><Relationship Id="rId7" Type="http://schemas.openxmlformats.org/officeDocument/2006/relationships/tags" Target="../tags/tag68.xml"/><Relationship Id="rId6" Type="http://schemas.openxmlformats.org/officeDocument/2006/relationships/image" Target="../media/image33.png"/><Relationship Id="rId5" Type="http://schemas.openxmlformats.org/officeDocument/2006/relationships/tags" Target="../tags/tag67.xml"/><Relationship Id="rId4" Type="http://schemas.openxmlformats.org/officeDocument/2006/relationships/image" Target="../media/image32.png"/><Relationship Id="rId3" Type="http://schemas.openxmlformats.org/officeDocument/2006/relationships/tags" Target="../tags/tag66.xml"/><Relationship Id="rId2" Type="http://schemas.openxmlformats.org/officeDocument/2006/relationships/tags" Target="../tags/tag65.xml"/><Relationship Id="rId10" Type="http://schemas.openxmlformats.org/officeDocument/2006/relationships/notesSlide" Target="../notesSlides/notesSlide25.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9" Type="http://schemas.openxmlformats.org/officeDocument/2006/relationships/notesSlide" Target="../notesSlides/notesSlide27.xml"/><Relationship Id="rId8" Type="http://schemas.openxmlformats.org/officeDocument/2006/relationships/slideLayout" Target="../slideLayouts/slideLayout1.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image" Target="../media/image36.png"/><Relationship Id="rId4" Type="http://schemas.openxmlformats.org/officeDocument/2006/relationships/tags" Target="../tags/tag71.xml"/><Relationship Id="rId3" Type="http://schemas.openxmlformats.org/officeDocument/2006/relationships/image" Target="../media/image35.png"/><Relationship Id="rId2" Type="http://schemas.openxmlformats.org/officeDocument/2006/relationships/tags" Target="../tags/tag70.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image" Target="../media/image38.png"/><Relationship Id="rId4" Type="http://schemas.openxmlformats.org/officeDocument/2006/relationships/tags" Target="../tags/tag75.xml"/><Relationship Id="rId3" Type="http://schemas.openxmlformats.org/officeDocument/2006/relationships/image" Target="../media/image37.png"/><Relationship Id="rId2" Type="http://schemas.openxmlformats.org/officeDocument/2006/relationships/tags" Target="../tags/tag74.xml"/><Relationship Id="rId10" Type="http://schemas.openxmlformats.org/officeDocument/2006/relationships/notesSlide" Target="../notesSlides/notesSlide28.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4" Type="http://schemas.openxmlformats.org/officeDocument/2006/relationships/notesSlide" Target="../notesSlides/notesSlide30.xml"/><Relationship Id="rId13" Type="http://schemas.openxmlformats.org/officeDocument/2006/relationships/slideLayout" Target="../slideLayouts/slideLayout1.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4" Type="http://schemas.openxmlformats.org/officeDocument/2006/relationships/notesSlide" Target="../notesSlides/notesSlide31.xml"/><Relationship Id="rId13" Type="http://schemas.openxmlformats.org/officeDocument/2006/relationships/slideLayout" Target="../slideLayouts/slideLayout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1.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1.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image" Target="../media/image39.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xml"/><Relationship Id="rId2" Type="http://schemas.openxmlformats.org/officeDocument/2006/relationships/image" Target="../media/image39.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notesSlide" Target="../notesSlides/notesSlide4.xml"/><Relationship Id="rId12" Type="http://schemas.openxmlformats.org/officeDocument/2006/relationships/slideLayout" Target="../slideLayouts/slideLayout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1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8.png"/><Relationship Id="rId2" Type="http://schemas.openxmlformats.org/officeDocument/2006/relationships/tags" Target="../tags/tag12.xml"/><Relationship Id="rId14" Type="http://schemas.openxmlformats.org/officeDocument/2006/relationships/notesSlide" Target="../notesSlides/notesSlide7.xml"/><Relationship Id="rId13" Type="http://schemas.openxmlformats.org/officeDocument/2006/relationships/slideLayout" Target="../slideLayouts/slideLayout1.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tags" Target="../tags/tag2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校徽打底"/>
          <p:cNvSpPr/>
          <p:nvPr/>
        </p:nvSpPr>
        <p:spPr>
          <a:xfrm>
            <a:off x="2415291" y="-92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 name="汇报人组合"/>
          <p:cNvGrpSpPr/>
          <p:nvPr/>
        </p:nvGrpSpPr>
        <p:grpSpPr>
          <a:xfrm>
            <a:off x="8839993" y="6063796"/>
            <a:ext cx="2754652" cy="424992"/>
            <a:chOff x="334962" y="5558971"/>
            <a:chExt cx="2249715" cy="424992"/>
          </a:xfrm>
        </p:grpSpPr>
        <p:sp>
          <p:nvSpPr>
            <p:cNvPr id="30" name="打底矩形"/>
            <p:cNvSpPr/>
            <p:nvPr/>
          </p:nvSpPr>
          <p:spPr>
            <a:xfrm>
              <a:off x="334962" y="5558971"/>
              <a:ext cx="2249715" cy="390979"/>
            </a:xfrm>
            <a:prstGeom prst="rect">
              <a:avLst/>
            </a:prstGeom>
            <a:gradFill flip="none" rotWithShape="1">
              <a:gsLst>
                <a:gs pos="100000">
                  <a:schemeClr val="accent1"/>
                </a:gs>
                <a:gs pos="0">
                  <a:schemeClr val="accent1">
                    <a:lumMod val="75000"/>
                  </a:schemeClr>
                </a:gs>
              </a:gsLst>
              <a:lin ang="16200000" scaled="1"/>
              <a:tileRect/>
            </a:gradFill>
            <a:ln>
              <a:noFill/>
            </a:ln>
            <a:effectLst>
              <a:outerShdw blurRad="889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汇报人"/>
            <p:cNvSpPr txBox="1"/>
            <p:nvPr/>
          </p:nvSpPr>
          <p:spPr>
            <a:xfrm>
              <a:off x="334962" y="5585183"/>
              <a:ext cx="2249714" cy="398780"/>
            </a:xfrm>
            <a:prstGeom prst="rect">
              <a:avLst/>
            </a:prstGeom>
            <a:noFill/>
          </p:spPr>
          <p:txBody>
            <a:bodyPr wrap="square" rtlCol="0">
              <a:spAutoFit/>
            </a:bodyPr>
            <a:lstStyle/>
            <a:p>
              <a:pPr algn="dist" defTabSz="457200"/>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答辩日期：</a:t>
              </a: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2024.03.03</a:t>
              </a:r>
              <a:endPar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2" name="主标题英文"/>
          <p:cNvSpPr txBox="1"/>
          <p:nvPr/>
        </p:nvSpPr>
        <p:spPr>
          <a:xfrm>
            <a:off x="3141027" y="4581931"/>
            <a:ext cx="8925152" cy="368300"/>
          </a:xfrm>
          <a:prstGeom prst="rect">
            <a:avLst/>
          </a:prstGeom>
          <a:noFill/>
        </p:spPr>
        <p:txBody>
          <a:bodyPr wrap="square" rtlCol="0">
            <a:spAutoFit/>
          </a:bodyPr>
          <a:lstStyle/>
          <a:p>
            <a:pPr algn="dist" defTabSz="457200"/>
            <a:r>
              <a:rPr lang="en-US" altLang="zh-CN" dirty="0">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rPr>
              <a:t>Lip-Reading and Multimodal Gesture Interaction Technique</a:t>
            </a:r>
            <a:endParaRPr lang="en-US" altLang="zh-CN" dirty="0">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主标题"/>
          <p:cNvSpPr txBox="1"/>
          <p:nvPr/>
        </p:nvSpPr>
        <p:spPr>
          <a:xfrm>
            <a:off x="335280" y="3752215"/>
            <a:ext cx="11336655" cy="829945"/>
          </a:xfrm>
          <a:prstGeom prst="rect">
            <a:avLst/>
          </a:prstGeom>
          <a:noFill/>
        </p:spPr>
        <p:txBody>
          <a:bodyPr wrap="square" rtlCol="0">
            <a:spAutoFit/>
          </a:bodyPr>
          <a:lstStyle/>
          <a:p>
            <a:pPr algn="dist" defTabSz="457200"/>
            <a:r>
              <a:rPr lang="zh-CN" altLang="en-US"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唇语识别及多模态手势交互技术</a:t>
            </a:r>
            <a:endParaRPr lang="zh-CN" altLang="en-US"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图书馆照片"/>
          <p:cNvSpPr/>
          <p:nvPr/>
        </p:nvSpPr>
        <p:spPr>
          <a:xfrm>
            <a:off x="0" y="925733"/>
            <a:ext cx="12192000" cy="2666076"/>
          </a:xfrm>
          <a:prstGeom prst="rect">
            <a:avLst/>
          </a:prstGeom>
          <a:blipFill dpi="0" rotWithShape="1">
            <a:blip r:embed="rId2"/>
            <a:srcRect/>
            <a:tile tx="0" ty="0" sx="100000" sy="100000" flip="none" algn="ctr"/>
          </a:blipFill>
          <a:ln>
            <a:noFill/>
          </a:ln>
          <a:effectLst>
            <a:outerShdw blurRad="889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 name="LOGO组合"/>
          <p:cNvGrpSpPr/>
          <p:nvPr/>
        </p:nvGrpSpPr>
        <p:grpSpPr>
          <a:xfrm>
            <a:off x="9031134" y="207790"/>
            <a:ext cx="2719167" cy="586775"/>
            <a:chOff x="685800" y="630052"/>
            <a:chExt cx="2719167" cy="586775"/>
          </a:xfrm>
        </p:grpSpPr>
        <p:pic>
          <p:nvPicPr>
            <p:cNvPr id="26" name="校名"/>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1441885" y="679578"/>
              <a:ext cx="1963082" cy="487722"/>
            </a:xfrm>
            <a:prstGeom prst="rect">
              <a:avLst/>
            </a:prstGeom>
          </p:spPr>
        </p:pic>
        <p:pic>
          <p:nvPicPr>
            <p:cNvPr id="27" name="校徽"/>
            <p:cNvPicPr>
              <a:picLocks noChangeAspect="1"/>
            </p:cNvPicPr>
            <p:nvPr/>
          </p:nvPicPr>
          <p:blipFill>
            <a:blip r:embed="rId5" cstate="screen">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Layer>
                  </a14:imgProps>
                </a:ext>
              </a:extLst>
            </a:blip>
            <a:stretch>
              <a:fillRect/>
            </a:stretch>
          </p:blipFill>
          <p:spPr>
            <a:xfrm>
              <a:off x="685800" y="630052"/>
              <a:ext cx="586775" cy="586775"/>
            </a:xfrm>
            <a:prstGeom prst="rect">
              <a:avLst/>
            </a:prstGeom>
          </p:spPr>
        </p:pic>
      </p:grpSp>
      <p:grpSp>
        <p:nvGrpSpPr>
          <p:cNvPr id="6" name="汇报人组合"/>
          <p:cNvGrpSpPr/>
          <p:nvPr/>
        </p:nvGrpSpPr>
        <p:grpSpPr>
          <a:xfrm>
            <a:off x="4878387" y="5194481"/>
            <a:ext cx="2249715" cy="424992"/>
            <a:chOff x="334962" y="5558971"/>
            <a:chExt cx="2249715" cy="424992"/>
          </a:xfrm>
        </p:grpSpPr>
        <p:sp>
          <p:nvSpPr>
            <p:cNvPr id="7" name="打底矩形"/>
            <p:cNvSpPr/>
            <p:nvPr/>
          </p:nvSpPr>
          <p:spPr>
            <a:xfrm>
              <a:off x="334962" y="5558971"/>
              <a:ext cx="2249715" cy="390979"/>
            </a:xfrm>
            <a:prstGeom prst="rect">
              <a:avLst/>
            </a:prstGeom>
            <a:gradFill flip="none" rotWithShape="1">
              <a:gsLst>
                <a:gs pos="100000">
                  <a:schemeClr val="accent1"/>
                </a:gs>
                <a:gs pos="0">
                  <a:schemeClr val="accent1">
                    <a:lumMod val="75000"/>
                  </a:schemeClr>
                </a:gs>
              </a:gsLst>
              <a:lin ang="16200000" scaled="1"/>
              <a:tileRect/>
            </a:gradFill>
            <a:ln>
              <a:noFill/>
            </a:ln>
            <a:effectLst>
              <a:outerShdw blurRad="889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汇报人"/>
            <p:cNvSpPr txBox="1"/>
            <p:nvPr/>
          </p:nvSpPr>
          <p:spPr>
            <a:xfrm>
              <a:off x="334962" y="5585183"/>
              <a:ext cx="2249714" cy="398780"/>
            </a:xfrm>
            <a:prstGeom prst="rect">
              <a:avLst/>
            </a:prstGeom>
            <a:noFill/>
          </p:spPr>
          <p:txBody>
            <a:bodyPr wrap="square" rtlCol="0">
              <a:spAutoFit/>
            </a:bodyPr>
            <a:lstStyle/>
            <a:p>
              <a:pPr algn="dist" defTabSz="457200"/>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答辩学生：冯憬天</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汇报人组合"/>
          <p:cNvGrpSpPr/>
          <p:nvPr/>
        </p:nvGrpSpPr>
        <p:grpSpPr>
          <a:xfrm>
            <a:off x="4878387" y="6030141"/>
            <a:ext cx="2249715" cy="424992"/>
            <a:chOff x="334962" y="5558971"/>
            <a:chExt cx="2249715" cy="424992"/>
          </a:xfrm>
        </p:grpSpPr>
        <p:sp>
          <p:nvSpPr>
            <p:cNvPr id="12" name="打底矩形"/>
            <p:cNvSpPr/>
            <p:nvPr/>
          </p:nvSpPr>
          <p:spPr>
            <a:xfrm>
              <a:off x="334962" y="5558971"/>
              <a:ext cx="2249715" cy="390979"/>
            </a:xfrm>
            <a:prstGeom prst="rect">
              <a:avLst/>
            </a:prstGeom>
            <a:gradFill flip="none" rotWithShape="1">
              <a:gsLst>
                <a:gs pos="100000">
                  <a:schemeClr val="accent1"/>
                </a:gs>
                <a:gs pos="0">
                  <a:schemeClr val="accent1">
                    <a:lumMod val="75000"/>
                  </a:schemeClr>
                </a:gs>
              </a:gsLst>
              <a:lin ang="16200000" scaled="1"/>
              <a:tileRect/>
            </a:gradFill>
            <a:ln>
              <a:noFill/>
            </a:ln>
            <a:effectLst>
              <a:outerShdw blurRad="889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汇报人"/>
            <p:cNvSpPr txBox="1"/>
            <p:nvPr/>
          </p:nvSpPr>
          <p:spPr>
            <a:xfrm>
              <a:off x="334962" y="5585183"/>
              <a:ext cx="2249714" cy="398780"/>
            </a:xfrm>
            <a:prstGeom prst="rect">
              <a:avLst/>
            </a:prstGeom>
            <a:noFill/>
          </p:spPr>
          <p:txBody>
            <a:bodyPr wrap="square" rtlCol="0">
              <a:spAutoFit/>
            </a:bodyPr>
            <a:lstStyle/>
            <a:p>
              <a:pPr algn="dist" defTabSz="457200"/>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导师：王海鹏</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33145"/>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一、</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基于关键点的唇语识别方法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 name="文本框 6"/>
          <p:cNvSpPr txBox="1"/>
          <p:nvPr/>
        </p:nvSpPr>
        <p:spPr>
          <a:xfrm>
            <a:off x="184150" y="1887855"/>
            <a:ext cx="6096000" cy="506730"/>
          </a:xfrm>
          <a:prstGeom prst="rect">
            <a:avLst/>
          </a:prstGeom>
          <a:noFill/>
        </p:spPr>
        <p:txBody>
          <a:bodyPr wrap="square" rtlCol="0" anchor="t">
            <a:spAutoFit/>
          </a:bodyPr>
          <a:p>
            <a:pPr fontAlgn="auto">
              <a:lnSpc>
                <a:spcPct val="150000"/>
              </a:lnSpc>
              <a:spcBef>
                <a:spcPts val="0"/>
              </a:spcBef>
              <a:spcAft>
                <a:spcPts val="0"/>
              </a:spcAft>
              <a:defRPr/>
            </a:pPr>
            <a:r>
              <a:rPr lang="en-US" altLang="zh-CN" b="1" dirty="0">
                <a:solidFill>
                  <a:prstClr val="black"/>
                </a:solidFill>
                <a:latin typeface="微软雅黑" panose="020B0503020204020204" pitchFamily="34" charset="-122"/>
                <a:cs typeface="+mn-ea"/>
                <a:sym typeface="+mn-lt"/>
              </a:rPr>
              <a:t>3</a:t>
            </a:r>
            <a:r>
              <a:rPr lang="zh-CN" altLang="en-US" b="1" dirty="0">
                <a:solidFill>
                  <a:prstClr val="black"/>
                </a:solidFill>
                <a:latin typeface="微软雅黑" panose="020B0503020204020204" pitchFamily="34" charset="-122"/>
                <a:cs typeface="+mn-ea"/>
                <a:sym typeface="+mn-lt"/>
              </a:rPr>
              <a:t>、有效唇语序列的截取</a:t>
            </a:r>
            <a:endParaRPr lang="zh-CN" altLang="en-US" b="1" dirty="0">
              <a:solidFill>
                <a:prstClr val="black"/>
              </a:solidFill>
              <a:latin typeface="微软雅黑" panose="020B0503020204020204" pitchFamily="34" charset="-122"/>
              <a:cs typeface="+mn-ea"/>
              <a:sym typeface="+mn-lt"/>
            </a:endParaRPr>
          </a:p>
        </p:txBody>
      </p:sp>
      <mc:AlternateContent xmlns:mc="http://schemas.openxmlformats.org/markup-compatibility/2006">
        <mc:Choice xmlns:a14="http://schemas.microsoft.com/office/drawing/2010/main" Requires="a14">
          <p:sp>
            <p:nvSpPr>
              <p:cNvPr id="100" name="文本框 99"/>
              <p:cNvSpPr txBox="1"/>
              <p:nvPr/>
            </p:nvSpPr>
            <p:spPr>
              <a:xfrm>
                <a:off x="431800" y="2556510"/>
                <a:ext cx="5600700" cy="4107815"/>
              </a:xfrm>
              <a:prstGeom prst="rect">
                <a:avLst/>
              </a:prstGeom>
              <a:noFill/>
              <a:ln w="9525">
                <a:noFill/>
              </a:ln>
            </p:spPr>
            <p:txBody>
              <a:bodyPr wrap="square">
                <a:spAutoFit/>
              </a:bodyPr>
              <a:p>
                <a:pPr indent="266700" fontAlgn="auto">
                  <a:lnSpc>
                    <a:spcPct val="150000"/>
                  </a:lnSpc>
                </a:pPr>
                <a:r>
                  <a:rPr lang="zh-CN" b="0">
                    <a:latin typeface="微软雅黑" panose="020B0503020204020204" pitchFamily="34" charset="-122"/>
                    <a:ea typeface="微软雅黑" panose="020B0503020204020204" pitchFamily="34" charset="-122"/>
                  </a:rPr>
                  <a:t>在采集唇语数据的过程中，首先要解决的就是唇语分段问题。此外，并非所有的唇部动作都是有效的。对于一些例如咳嗽等无意识的唇部动作，如果不能对其进行分辨并剔除，就会影响到唇语数据集的质量。首先，</a:t>
                </a:r>
                <a:r>
                  <a:rPr lang="zh-CN" b="1">
                    <a:latin typeface="微软雅黑" panose="020B0503020204020204" pitchFamily="34" charset="-122"/>
                    <a:ea typeface="微软雅黑" panose="020B0503020204020204" pitchFamily="34" charset="-122"/>
                  </a:rPr>
                  <a:t>取</a:t>
                </a:r>
                <a:r>
                  <a:rPr lang="en-US" altLang="zh-CN" b="1">
                    <a:latin typeface="微软雅黑" panose="020B0503020204020204" pitchFamily="34" charset="-122"/>
                    <a:ea typeface="微软雅黑" panose="020B0503020204020204" pitchFamily="34" charset="-122"/>
                  </a:rPr>
                  <a:t>5</a:t>
                </a:r>
                <a:r>
                  <a:rPr lang="zh-CN" altLang="en-US" b="1">
                    <a:latin typeface="微软雅黑" panose="020B0503020204020204" pitchFamily="34" charset="-122"/>
                    <a:ea typeface="微软雅黑" panose="020B0503020204020204" pitchFamily="34" charset="-122"/>
                  </a:rPr>
                  <a:t>帧作为一个滑动窗口，</a:t>
                </a:r>
                <a:r>
                  <a:rPr lang="zh-CN" b="1">
                    <a:latin typeface="微软雅黑" panose="020B0503020204020204" pitchFamily="34" charset="-122"/>
                    <a:ea typeface="微软雅黑" panose="020B0503020204020204" pitchFamily="34" charset="-122"/>
                  </a:rPr>
                  <a:t>计算连续</a:t>
                </a:r>
                <a:r>
                  <a:rPr lang="en-US" altLang="zh-CN" b="1">
                    <a:latin typeface="微软雅黑" panose="020B0503020204020204" pitchFamily="34" charset="-122"/>
                    <a:ea typeface="微软雅黑" panose="020B0503020204020204" pitchFamily="34" charset="-122"/>
                  </a:rPr>
                  <a:t>5</a:t>
                </a:r>
                <a:r>
                  <a:rPr lang="zh-CN" altLang="en-US" b="1">
                    <a:latin typeface="微软雅黑" panose="020B0503020204020204" pitchFamily="34" charset="-122"/>
                    <a:ea typeface="微软雅黑" panose="020B0503020204020204" pitchFamily="34" charset="-122"/>
                  </a:rPr>
                  <a:t>帧内嘴唇张开幅度</a:t>
                </a:r>
                <a14:m>
                  <m:oMath xmlns:m="http://schemas.openxmlformats.org/officeDocument/2006/math">
                    <m:r>
                      <a:rPr lang="en-US" altLang="zh-CN" sz="2400" i="1">
                        <a:latin typeface="Cambria Math" panose="02040503050406030204" charset="0"/>
                        <a:ea typeface="微软雅黑" panose="020B0503020204020204" pitchFamily="34" charset="-122"/>
                        <a:cs typeface="Cambria Math" panose="02040503050406030204" charset="0"/>
                      </a:rPr>
                      <m:t>𝑜</m:t>
                    </m:r>
                  </m:oMath>
                </a14:m>
                <a:r>
                  <a:rPr lang="en-US" altLang="zh-CN" b="1">
                    <a:latin typeface="微软雅黑" panose="020B0503020204020204" pitchFamily="34" charset="-122"/>
                    <a:ea typeface="微软雅黑" panose="020B0503020204020204" pitchFamily="34" charset="-122"/>
                  </a:rPr>
                  <a:t>,</a:t>
                </a:r>
                <a:r>
                  <a:rPr lang="zh-CN" altLang="en-US" b="1">
                    <a:latin typeface="微软雅黑" panose="020B0503020204020204" pitchFamily="34" charset="-122"/>
                    <a:ea typeface="微软雅黑" panose="020B0503020204020204" pitchFamily="34" charset="-122"/>
                  </a:rPr>
                  <a:t>并计算该窗口内</a:t>
                </a:r>
                <a14:m>
                  <m:oMath xmlns:m="http://schemas.openxmlformats.org/officeDocument/2006/math">
                    <m:r>
                      <a:rPr lang="en-US" altLang="zh-CN" sz="2400" i="1">
                        <a:latin typeface="Cambria Math" panose="02040503050406030204" charset="0"/>
                        <a:ea typeface="微软雅黑" panose="020B0503020204020204" pitchFamily="34" charset="-122"/>
                        <a:cs typeface="Cambria Math" panose="02040503050406030204" charset="0"/>
                      </a:rPr>
                      <m:t>𝑜</m:t>
                    </m:r>
                  </m:oMath>
                </a14:m>
                <a:r>
                  <a:rPr lang="zh-CN" altLang="en-US" b="1">
                    <a:latin typeface="Cambria Math" panose="02040503050406030204" charset="0"/>
                    <a:ea typeface="微软雅黑" panose="020B0503020204020204" pitchFamily="34" charset="-122"/>
                    <a:cs typeface="Cambria Math" panose="02040503050406030204" charset="0"/>
                  </a:rPr>
                  <a:t>的方差。</a:t>
                </a:r>
                <a:r>
                  <a:rPr lang="zh-CN" b="1">
                    <a:latin typeface="微软雅黑" panose="020B0503020204020204" pitchFamily="34" charset="-122"/>
                    <a:ea typeface="微软雅黑" panose="020B0503020204020204" pitchFamily="34" charset="-122"/>
                  </a:rPr>
                  <a:t>使用方差阈值判断有效唇语的开始和结束</a:t>
                </a:r>
                <a:r>
                  <a:rPr lang="zh-CN" b="0">
                    <a:latin typeface="微软雅黑" panose="020B0503020204020204" pitchFamily="34" charset="-122"/>
                    <a:ea typeface="微软雅黑" panose="020B0503020204020204" pitchFamily="34" charset="-122"/>
                  </a:rPr>
                  <a:t>。此外，通过对窗口内</a:t>
                </a:r>
                <a14:m>
                  <m:oMath xmlns:m="http://schemas.openxmlformats.org/officeDocument/2006/math">
                    <m:r>
                      <a:rPr lang="en-US" altLang="zh-CN" sz="2400" i="1">
                        <a:latin typeface="Cambria Math" panose="02040503050406030204" charset="0"/>
                        <a:ea typeface="微软雅黑" panose="020B0503020204020204" pitchFamily="34" charset="-122"/>
                        <a:cs typeface="Cambria Math" panose="02040503050406030204" charset="0"/>
                      </a:rPr>
                      <m:t>𝑜</m:t>
                    </m:r>
                  </m:oMath>
                </a14:m>
                <a:r>
                  <a:rPr lang="zh-CN" altLang="en-US">
                    <a:latin typeface="Cambria Math" panose="02040503050406030204" charset="0"/>
                    <a:ea typeface="微软雅黑" panose="020B0503020204020204" pitchFamily="34" charset="-122"/>
                    <a:cs typeface="Cambria Math" panose="02040503050406030204" charset="0"/>
                  </a:rPr>
                  <a:t>的总和、最大值、最小值等进行判断，剔除了一些异常数据。</a:t>
                </a:r>
                <a:endParaRPr lang="zh-CN" altLang="en-US">
                  <a:latin typeface="Cambria Math" panose="02040503050406030204" charset="0"/>
                  <a:ea typeface="微软雅黑" panose="020B0503020204020204" pitchFamily="34" charset="-122"/>
                  <a:cs typeface="Cambria Math" panose="02040503050406030204" charset="0"/>
                </a:endParaRPr>
              </a:p>
            </p:txBody>
          </p:sp>
        </mc:Choice>
        <mc:Fallback>
          <p:sp>
            <p:nvSpPr>
              <p:cNvPr id="100" name="文本框 99"/>
              <p:cNvSpPr txBox="1">
                <a:spLocks noRot="1" noChangeAspect="1" noMove="1" noResize="1" noEditPoints="1" noAdjustHandles="1" noChangeArrowheads="1" noChangeShapeType="1" noTextEdit="1"/>
              </p:cNvSpPr>
              <p:nvPr/>
            </p:nvSpPr>
            <p:spPr>
              <a:xfrm>
                <a:off x="431800" y="2556510"/>
                <a:ext cx="5600700" cy="4107815"/>
              </a:xfrm>
              <a:prstGeom prst="rect">
                <a:avLst/>
              </a:prstGeom>
              <a:blipFill rotWithShape="1">
                <a:blip r:embed="rId2"/>
                <a:stretch>
                  <a:fillRect/>
                </a:stretch>
              </a:blipFill>
              <a:ln w="9525">
                <a:noFill/>
              </a:ln>
            </p:spPr>
            <p:txBody>
              <a:bodyPr/>
              <a:lstStyle/>
              <a:p>
                <a:r>
                  <a:rPr lang="zh-CN" altLang="en-US">
                    <a:noFill/>
                  </a:rPr>
                  <a:t> </a:t>
                </a:r>
              </a:p>
            </p:txBody>
          </p:sp>
        </mc:Fallback>
      </mc:AlternateContent>
      <p:pic>
        <p:nvPicPr>
          <p:cNvPr id="27" name="图片 278"/>
          <p:cNvPicPr>
            <a:picLocks noChangeAspect="1"/>
          </p:cNvPicPr>
          <p:nvPr>
            <p:custDataLst>
              <p:tags r:id="rId3"/>
            </p:custDataLst>
          </p:nvPr>
        </p:nvPicPr>
        <p:blipFill>
          <a:blip r:embed="rId4"/>
          <a:stretch>
            <a:fillRect/>
          </a:stretch>
        </p:blipFill>
        <p:spPr>
          <a:xfrm>
            <a:off x="6162675" y="2007235"/>
            <a:ext cx="5821045" cy="1984375"/>
          </a:xfrm>
          <a:prstGeom prst="rect">
            <a:avLst/>
          </a:prstGeom>
          <a:noFill/>
          <a:ln>
            <a:noFill/>
          </a:ln>
        </p:spPr>
      </p:pic>
      <p:graphicFrame>
        <p:nvGraphicFramePr>
          <p:cNvPr id="6" name="对象 -2147482466"/>
          <p:cNvGraphicFramePr>
            <a:graphicFrameLocks noChangeAspect="1"/>
          </p:cNvGraphicFramePr>
          <p:nvPr>
            <p:custDataLst>
              <p:tags r:id="rId5"/>
            </p:custDataLst>
          </p:nvPr>
        </p:nvGraphicFramePr>
        <p:xfrm>
          <a:off x="6741795" y="4716145"/>
          <a:ext cx="1028065" cy="963930"/>
        </p:xfrm>
        <a:graphic>
          <a:graphicData uri="http://schemas.openxmlformats.org/presentationml/2006/ole">
            <mc:AlternateContent xmlns:mc="http://schemas.openxmlformats.org/markup-compatibility/2006">
              <mc:Choice xmlns:v="urn:schemas-microsoft-com:vml" Requires="v">
                <p:oleObj spid="_x0000_s3076" name="" r:id="rId6" imgW="419100" imgH="393700" progId="Equation.KSEE3">
                  <p:embed/>
                </p:oleObj>
              </mc:Choice>
              <mc:Fallback>
                <p:oleObj name="" r:id="rId6" imgW="419100" imgH="393700" progId="Equation.KSEE3">
                  <p:embed/>
                  <p:pic>
                    <p:nvPicPr>
                      <p:cNvPr id="0" name="图片 3075"/>
                      <p:cNvPicPr/>
                      <p:nvPr/>
                    </p:nvPicPr>
                    <p:blipFill>
                      <a:blip r:embed="rId7"/>
                      <a:stretch>
                        <a:fillRect/>
                      </a:stretch>
                    </p:blipFill>
                    <p:spPr>
                      <a:xfrm>
                        <a:off x="6741795" y="4716145"/>
                        <a:ext cx="1028065" cy="963930"/>
                      </a:xfrm>
                      <a:prstGeom prst="rect">
                        <a:avLst/>
                      </a:prstGeom>
                      <a:noFill/>
                      <a:ln w="38100">
                        <a:noFill/>
                        <a:miter/>
                      </a:ln>
                    </p:spPr>
                  </p:pic>
                </p:oleObj>
              </mc:Fallback>
            </mc:AlternateContent>
          </a:graphicData>
        </a:graphic>
      </p:graphicFrame>
      <p:graphicFrame>
        <p:nvGraphicFramePr>
          <p:cNvPr id="10" name="对象 -2147482462"/>
          <p:cNvGraphicFramePr>
            <a:graphicFrameLocks noChangeAspect="1"/>
          </p:cNvGraphicFramePr>
          <p:nvPr>
            <p:custDataLst>
              <p:tags r:id="rId8"/>
            </p:custDataLst>
          </p:nvPr>
        </p:nvGraphicFramePr>
        <p:xfrm>
          <a:off x="8909685" y="4764405"/>
          <a:ext cx="2857500" cy="915670"/>
        </p:xfrm>
        <a:graphic>
          <a:graphicData uri="http://schemas.openxmlformats.org/presentationml/2006/ole">
            <mc:AlternateContent xmlns:mc="http://schemas.openxmlformats.org/markup-compatibility/2006">
              <mc:Choice xmlns:v="urn:schemas-microsoft-com:vml" Requires="v">
                <p:oleObj spid="_x0000_s11" name="" r:id="rId9" imgW="1308100" imgH="419100" progId="Equation.KSEE3">
                  <p:embed/>
                </p:oleObj>
              </mc:Choice>
              <mc:Fallback>
                <p:oleObj name="" r:id="rId9" imgW="1308100" imgH="419100" progId="Equation.KSEE3">
                  <p:embed/>
                  <p:pic>
                    <p:nvPicPr>
                      <p:cNvPr id="0" name="图片 5"/>
                      <p:cNvPicPr/>
                      <p:nvPr/>
                    </p:nvPicPr>
                    <p:blipFill>
                      <a:blip r:embed="rId10"/>
                      <a:stretch>
                        <a:fillRect/>
                      </a:stretch>
                    </p:blipFill>
                    <p:spPr>
                      <a:xfrm>
                        <a:off x="8909685" y="4764405"/>
                        <a:ext cx="2857500" cy="915670"/>
                      </a:xfrm>
                      <a:prstGeom prst="rect">
                        <a:avLst/>
                      </a:prstGeom>
                      <a:noFill/>
                      <a:ln w="38100">
                        <a:noFill/>
                        <a:miter/>
                      </a:ln>
                    </p:spPr>
                  </p:pic>
                </p:oleObj>
              </mc:Fallback>
            </mc:AlternateContent>
          </a:graphicData>
        </a:graphic>
      </p:graphicFrame>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33145"/>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一、</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基于关键点的唇语识别方法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 name="文本框 6"/>
          <p:cNvSpPr txBox="1"/>
          <p:nvPr/>
        </p:nvSpPr>
        <p:spPr>
          <a:xfrm>
            <a:off x="184150" y="1987550"/>
            <a:ext cx="6096000" cy="506730"/>
          </a:xfrm>
          <a:prstGeom prst="rect">
            <a:avLst/>
          </a:prstGeom>
          <a:noFill/>
        </p:spPr>
        <p:txBody>
          <a:bodyPr wrap="square" rtlCol="0" anchor="t">
            <a:spAutoFit/>
          </a:bodyPr>
          <a:p>
            <a:pPr fontAlgn="auto">
              <a:lnSpc>
                <a:spcPct val="150000"/>
              </a:lnSpc>
              <a:spcBef>
                <a:spcPts val="0"/>
              </a:spcBef>
              <a:spcAft>
                <a:spcPts val="0"/>
              </a:spcAft>
              <a:defRPr/>
            </a:pPr>
            <a:r>
              <a:rPr lang="en-US" altLang="zh-CN" b="1" dirty="0">
                <a:solidFill>
                  <a:prstClr val="black"/>
                </a:solidFill>
                <a:latin typeface="微软雅黑" panose="020B0503020204020204" pitchFamily="34" charset="-122"/>
                <a:cs typeface="+mn-ea"/>
                <a:sym typeface="+mn-lt"/>
              </a:rPr>
              <a:t>4</a:t>
            </a:r>
            <a:r>
              <a:rPr lang="zh-CN" altLang="en-US" b="1" dirty="0">
                <a:solidFill>
                  <a:prstClr val="black"/>
                </a:solidFill>
                <a:latin typeface="微软雅黑" panose="020B0503020204020204" pitchFamily="34" charset="-122"/>
                <a:cs typeface="+mn-ea"/>
                <a:sym typeface="+mn-lt"/>
              </a:rPr>
              <a:t>、对比实验分析</a:t>
            </a:r>
            <a:r>
              <a:rPr lang="en-US" altLang="zh-CN" b="1" dirty="0">
                <a:solidFill>
                  <a:prstClr val="black"/>
                </a:solidFill>
                <a:latin typeface="微软雅黑" panose="020B0503020204020204" pitchFamily="34" charset="-122"/>
                <a:cs typeface="+mn-ea"/>
                <a:sym typeface="+mn-lt"/>
              </a:rPr>
              <a:t> —— </a:t>
            </a:r>
            <a:r>
              <a:rPr lang="zh-CN" altLang="en-US" b="1" dirty="0">
                <a:solidFill>
                  <a:prstClr val="black"/>
                </a:solidFill>
                <a:latin typeface="微软雅黑" panose="020B0503020204020204" pitchFamily="34" charset="-122"/>
                <a:cs typeface="+mn-ea"/>
                <a:sym typeface="+mn-lt"/>
              </a:rPr>
              <a:t>模型构建</a:t>
            </a:r>
            <a:endParaRPr lang="zh-CN" altLang="en-US" b="1" dirty="0">
              <a:solidFill>
                <a:prstClr val="black"/>
              </a:solidFill>
              <a:latin typeface="微软雅黑" panose="020B0503020204020204" pitchFamily="34" charset="-122"/>
              <a:cs typeface="+mn-ea"/>
              <a:sym typeface="+mn-lt"/>
            </a:endParaRPr>
          </a:p>
        </p:txBody>
      </p:sp>
      <p:pic>
        <p:nvPicPr>
          <p:cNvPr id="44" name="图片 229"/>
          <p:cNvPicPr>
            <a:picLocks noChangeAspect="1"/>
          </p:cNvPicPr>
          <p:nvPr>
            <p:custDataLst>
              <p:tags r:id="rId2"/>
            </p:custDataLst>
          </p:nvPr>
        </p:nvPicPr>
        <p:blipFill>
          <a:blip r:embed="rId3"/>
          <a:srcRect b="2990"/>
          <a:stretch>
            <a:fillRect/>
          </a:stretch>
        </p:blipFill>
        <p:spPr>
          <a:xfrm>
            <a:off x="5302885" y="2556510"/>
            <a:ext cx="6779895" cy="3172460"/>
          </a:xfrm>
          <a:prstGeom prst="rect">
            <a:avLst/>
          </a:prstGeom>
          <a:noFill/>
          <a:ln>
            <a:noFill/>
          </a:ln>
        </p:spPr>
      </p:pic>
      <p:sp>
        <p:nvSpPr>
          <p:cNvPr id="101" name="文本框 100"/>
          <p:cNvSpPr txBox="1"/>
          <p:nvPr/>
        </p:nvSpPr>
        <p:spPr>
          <a:xfrm>
            <a:off x="328295" y="2682240"/>
            <a:ext cx="4895850" cy="3969385"/>
          </a:xfrm>
          <a:prstGeom prst="rect">
            <a:avLst/>
          </a:prstGeom>
          <a:noFill/>
          <a:ln w="9525">
            <a:noFill/>
          </a:ln>
        </p:spPr>
        <p:txBody>
          <a:bodyPr wrap="square">
            <a:spAutoFit/>
          </a:bodyPr>
          <a:p>
            <a:pPr indent="304800" fontAlgn="auto">
              <a:lnSpc>
                <a:spcPct val="150000"/>
              </a:lnSpc>
            </a:pPr>
            <a:r>
              <a:rPr lang="zh-CN" b="0">
                <a:latin typeface="微软雅黑" panose="020B0503020204020204" pitchFamily="34" charset="-122"/>
                <a:ea typeface="微软雅黑" panose="020B0503020204020204" pitchFamily="34" charset="-122"/>
                <a:cs typeface="微软雅黑" panose="020B0503020204020204" pitchFamily="34" charset="-122"/>
              </a:rPr>
              <a:t>在本节中，</a:t>
            </a:r>
            <a:r>
              <a:rPr lang="zh-CN" b="1">
                <a:latin typeface="微软雅黑" panose="020B0503020204020204" pitchFamily="34" charset="-122"/>
                <a:ea typeface="微软雅黑" panose="020B0503020204020204" pitchFamily="34" charset="-122"/>
                <a:cs typeface="微软雅黑" panose="020B0503020204020204" pitchFamily="34" charset="-122"/>
              </a:rPr>
              <a:t>采用</a:t>
            </a:r>
            <a:r>
              <a:rPr lang="en-US" altLang="zh-CN" b="1">
                <a:latin typeface="微软雅黑" panose="020B0503020204020204" pitchFamily="34" charset="-122"/>
                <a:ea typeface="微软雅黑" panose="020B0503020204020204" pitchFamily="34" charset="-122"/>
                <a:cs typeface="微软雅黑" panose="020B0503020204020204" pitchFamily="34" charset="-122"/>
              </a:rPr>
              <a:t>MS-</a:t>
            </a:r>
            <a:r>
              <a:rPr lang="en-US" b="1">
                <a:latin typeface="微软雅黑" panose="020B0503020204020204" pitchFamily="34" charset="-122"/>
                <a:ea typeface="微软雅黑" panose="020B0503020204020204" pitchFamily="34" charset="-122"/>
                <a:cs typeface="微软雅黑" panose="020B0503020204020204" pitchFamily="34" charset="-122"/>
              </a:rPr>
              <a:t>TCN</a:t>
            </a:r>
            <a:r>
              <a:rPr lang="zh-CN" b="1">
                <a:latin typeface="微软雅黑" panose="020B0503020204020204" pitchFamily="34" charset="-122"/>
                <a:ea typeface="微软雅黑" panose="020B0503020204020204" pitchFamily="34" charset="-122"/>
                <a:cs typeface="微软雅黑" panose="020B0503020204020204" pitchFamily="34" charset="-122"/>
              </a:rPr>
              <a:t>对特征进行时序建模</a:t>
            </a:r>
            <a:r>
              <a:rPr lang="zh-CN" b="0">
                <a:latin typeface="微软雅黑" panose="020B0503020204020204" pitchFamily="34" charset="-122"/>
                <a:ea typeface="微软雅黑" panose="020B0503020204020204" pitchFamily="34" charset="-122"/>
                <a:cs typeface="微软雅黑" panose="020B0503020204020204" pitchFamily="34" charset="-122"/>
              </a:rPr>
              <a:t>。原始数据是一个给定的唇部关键点序列，网络的输入是一个</a:t>
            </a:r>
            <a:r>
              <a:rPr lang="zh-CN">
                <a:latin typeface="微软雅黑" panose="020B0503020204020204" pitchFamily="34" charset="-122"/>
                <a:ea typeface="微软雅黑" panose="020B0503020204020204" pitchFamily="34" charset="-122"/>
                <a:cs typeface="微软雅黑" panose="020B0503020204020204" pitchFamily="34" charset="-122"/>
                <a:sym typeface="+mn-ea"/>
              </a:rPr>
              <a:t>张量，张量的每个维度分别对应批次、序列长度、唇部关键点数量和唇部关键点维度。之后，将特征序列输入到</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MS-</a:t>
            </a:r>
            <a:r>
              <a:rPr lang="en-US">
                <a:latin typeface="微软雅黑" panose="020B0503020204020204" pitchFamily="34" charset="-122"/>
                <a:ea typeface="微软雅黑" panose="020B0503020204020204" pitchFamily="34" charset="-122"/>
                <a:cs typeface="微软雅黑" panose="020B0503020204020204" pitchFamily="34" charset="-122"/>
                <a:sym typeface="+mn-ea"/>
              </a:rPr>
              <a:t>TCN</a:t>
            </a:r>
            <a:r>
              <a:rPr lang="zh-CN">
                <a:latin typeface="微软雅黑" panose="020B0503020204020204" pitchFamily="34" charset="-122"/>
                <a:ea typeface="微软雅黑" panose="020B0503020204020204" pitchFamily="34" charset="-122"/>
                <a:cs typeface="微软雅黑" panose="020B0503020204020204" pitchFamily="34" charset="-122"/>
                <a:sym typeface="+mn-ea"/>
              </a:rPr>
              <a:t>中，</a:t>
            </a: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MS-TCN</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中每个时域卷积有</a:t>
            </a: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个分支，每个分支的卷积核大小分别为3、5、7</a:t>
            </a:r>
            <a:r>
              <a:rPr lang="zh-CN"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atin typeface="微软雅黑" panose="020B0503020204020204" pitchFamily="34" charset="-122"/>
                <a:ea typeface="微软雅黑" panose="020B0503020204020204" pitchFamily="34" charset="-122"/>
                <a:cs typeface="微软雅黑" panose="020B0503020204020204" pitchFamily="34" charset="-122"/>
                <a:sym typeface="+mn-ea"/>
              </a:rPr>
              <a:t>最后，经过</a:t>
            </a:r>
            <a:r>
              <a:rPr lang="en-US">
                <a:latin typeface="微软雅黑" panose="020B0503020204020204" pitchFamily="34" charset="-122"/>
                <a:ea typeface="微软雅黑" panose="020B0503020204020204" pitchFamily="34" charset="-122"/>
                <a:cs typeface="微软雅黑" panose="020B0503020204020204" pitchFamily="34" charset="-122"/>
                <a:sym typeface="+mn-ea"/>
              </a:rPr>
              <a:t>softmax</a:t>
            </a:r>
            <a:r>
              <a:rPr lang="zh-CN">
                <a:latin typeface="微软雅黑" panose="020B0503020204020204" pitchFamily="34" charset="-122"/>
                <a:ea typeface="微软雅黑" panose="020B0503020204020204" pitchFamily="34" charset="-122"/>
                <a:cs typeface="微软雅黑" panose="020B0503020204020204" pitchFamily="34" charset="-122"/>
                <a:sym typeface="+mn-ea"/>
              </a:rPr>
              <a:t>层输出唇语</a:t>
            </a:r>
            <a:r>
              <a:rPr lang="zh-CN">
                <a:latin typeface="微软雅黑" panose="020B0503020204020204" pitchFamily="34" charset="-122"/>
                <a:ea typeface="微软雅黑" panose="020B0503020204020204" pitchFamily="34" charset="-122"/>
                <a:cs typeface="微软雅黑" panose="020B0503020204020204" pitchFamily="34" charset="-122"/>
                <a:sym typeface="+mn-ea"/>
              </a:rPr>
              <a:t>的概率分布。</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304800"/>
            <a:endParaRPr lang="zh-CN" altLang="en-US" b="0">
              <a:latin typeface="Times New Roman" panose="02020603050405020304" pitchFamily="18" charset="0"/>
              <a:ea typeface="宋体" panose="02010600030101010101" pitchFamily="2" charset="-122"/>
            </a:endParaRPr>
          </a:p>
          <a:p>
            <a:pPr indent="304800"/>
            <a:endParaRPr lang="en-US" altLang="zh-CN" b="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33145"/>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一、</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基于关键点的唇语识别方法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 name="文本框 6"/>
          <p:cNvSpPr txBox="1"/>
          <p:nvPr/>
        </p:nvSpPr>
        <p:spPr>
          <a:xfrm>
            <a:off x="184150" y="1987550"/>
            <a:ext cx="6096000" cy="506730"/>
          </a:xfrm>
          <a:prstGeom prst="rect">
            <a:avLst/>
          </a:prstGeom>
          <a:noFill/>
        </p:spPr>
        <p:txBody>
          <a:bodyPr wrap="square" rtlCol="0" anchor="t">
            <a:spAutoFit/>
          </a:bodyPr>
          <a:p>
            <a:pPr fontAlgn="auto">
              <a:lnSpc>
                <a:spcPct val="150000"/>
              </a:lnSpc>
              <a:spcBef>
                <a:spcPts val="0"/>
              </a:spcBef>
              <a:spcAft>
                <a:spcPts val="0"/>
              </a:spcAft>
              <a:defRPr/>
            </a:pPr>
            <a:r>
              <a:rPr lang="en-US" altLang="zh-CN" b="1" dirty="0">
                <a:solidFill>
                  <a:prstClr val="black"/>
                </a:solidFill>
                <a:latin typeface="微软雅黑" panose="020B0503020204020204" pitchFamily="34" charset="-122"/>
                <a:cs typeface="+mn-ea"/>
                <a:sym typeface="+mn-lt"/>
              </a:rPr>
              <a:t>4</a:t>
            </a:r>
            <a:r>
              <a:rPr lang="zh-CN" altLang="en-US" b="1" dirty="0">
                <a:solidFill>
                  <a:prstClr val="black"/>
                </a:solidFill>
                <a:latin typeface="微软雅黑" panose="020B0503020204020204" pitchFamily="34" charset="-122"/>
                <a:cs typeface="+mn-ea"/>
                <a:sym typeface="+mn-lt"/>
              </a:rPr>
              <a:t>、对比实验分析</a:t>
            </a:r>
            <a:endParaRPr lang="zh-CN" altLang="en-US" b="1" dirty="0">
              <a:solidFill>
                <a:prstClr val="black"/>
              </a:solidFill>
              <a:latin typeface="微软雅黑" panose="020B0503020204020204" pitchFamily="34" charset="-122"/>
              <a:cs typeface="+mn-ea"/>
              <a:sym typeface="+mn-lt"/>
            </a:endParaRPr>
          </a:p>
        </p:txBody>
      </p:sp>
      <p:graphicFrame>
        <p:nvGraphicFramePr>
          <p:cNvPr id="16" name="表格 15"/>
          <p:cNvGraphicFramePr/>
          <p:nvPr>
            <p:custDataLst>
              <p:tags r:id="rId2"/>
            </p:custDataLst>
          </p:nvPr>
        </p:nvGraphicFramePr>
        <p:xfrm>
          <a:off x="5447665" y="3297555"/>
          <a:ext cx="6471920" cy="2195830"/>
        </p:xfrm>
        <a:graphic>
          <a:graphicData uri="http://schemas.openxmlformats.org/drawingml/2006/table">
            <a:tbl>
              <a:tblPr/>
              <a:tblGrid>
                <a:gridCol w="2111375"/>
                <a:gridCol w="2180590"/>
                <a:gridCol w="2179955"/>
              </a:tblGrid>
              <a:tr h="385445">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头部姿态</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图像</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关键点</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1950">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正面</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83.7%</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78.3%</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tr>
              <a:tr h="362585">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右四分之三侧脸</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82.4%</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76.1%</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cap="flat">
                      <a:noFill/>
                    </a:lnT>
                    <a:lnB cap="flat">
                      <a:noFill/>
                    </a:lnB>
                    <a:lnTlToBr>
                      <a:noFill/>
                    </a:lnTlToBr>
                    <a:lnBlToTr>
                      <a:noFill/>
                    </a:lnBlToTr>
                    <a:noFill/>
                  </a:tcPr>
                </a:tc>
              </a:tr>
              <a:tr h="361315">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左四分之三侧脸</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79.3%</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80.2%</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cap="flat">
                      <a:noFill/>
                    </a:lnT>
                    <a:lnB cap="flat">
                      <a:noFill/>
                    </a:lnB>
                    <a:lnTlToBr>
                      <a:noFill/>
                    </a:lnTlToBr>
                    <a:lnBlToTr>
                      <a:noFill/>
                    </a:lnBlToTr>
                    <a:noFill/>
                  </a:tcPr>
                </a:tc>
              </a:tr>
              <a:tr h="362585">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右侧脸</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83.8%</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77.9%</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cap="flat">
                      <a:noFill/>
                    </a:lnT>
                    <a:lnB cap="flat">
                      <a:noFill/>
                    </a:lnB>
                    <a:lnTlToBr>
                      <a:noFill/>
                    </a:lnTlToBr>
                    <a:lnBlToTr>
                      <a:noFill/>
                    </a:lnBlToTr>
                    <a:noFill/>
                  </a:tcPr>
                </a:tc>
              </a:tr>
              <a:tr h="361950">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左侧脸</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80.9%</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77.9%</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7" name="文本框 16"/>
          <p:cNvSpPr txBox="1"/>
          <p:nvPr/>
        </p:nvSpPr>
        <p:spPr>
          <a:xfrm>
            <a:off x="6015990" y="2774315"/>
            <a:ext cx="5556250" cy="368300"/>
          </a:xfrm>
          <a:prstGeom prst="rect">
            <a:avLst/>
          </a:prstGeom>
          <a:noFill/>
          <a:ln w="9525">
            <a:noFill/>
          </a:ln>
        </p:spPr>
        <p:txBody>
          <a:bodyPr wrap="square">
            <a:spAutoFit/>
          </a:bodyPr>
          <a:p>
            <a:pPr indent="0"/>
            <a:r>
              <a:rPr lang="zh-CN" b="1">
                <a:latin typeface="微软雅黑" panose="020B0503020204020204" pitchFamily="34" charset="-122"/>
                <a:ea typeface="微软雅黑" panose="020B0503020204020204" pitchFamily="34" charset="-122"/>
              </a:rPr>
              <a:t>训练集和测试集数据头部姿态一致时的识别结果对比</a:t>
            </a:r>
            <a:endParaRPr lang="zh-CN" altLang="en-US" b="1">
              <a:latin typeface="微软雅黑" panose="020B0503020204020204" pitchFamily="34" charset="-122"/>
              <a:ea typeface="微软雅黑" panose="020B0503020204020204" pitchFamily="34" charset="-122"/>
            </a:endParaRPr>
          </a:p>
        </p:txBody>
      </p:sp>
      <p:pic>
        <p:nvPicPr>
          <p:cNvPr id="19" name="图片 263"/>
          <p:cNvPicPr>
            <a:picLocks noChangeAspect="1"/>
          </p:cNvPicPr>
          <p:nvPr>
            <p:custDataLst>
              <p:tags r:id="rId3"/>
            </p:custDataLst>
          </p:nvPr>
        </p:nvPicPr>
        <p:blipFill>
          <a:blip r:embed="rId4"/>
          <a:stretch>
            <a:fillRect/>
          </a:stretch>
        </p:blipFill>
        <p:spPr>
          <a:xfrm>
            <a:off x="885825" y="3059430"/>
            <a:ext cx="4327525" cy="2619375"/>
          </a:xfrm>
          <a:prstGeom prst="rect">
            <a:avLst/>
          </a:prstGeom>
          <a:noFill/>
          <a:ln>
            <a:noFill/>
          </a:ln>
        </p:spPr>
      </p:pic>
      <p:sp>
        <p:nvSpPr>
          <p:cNvPr id="6" name="文本框 5"/>
          <p:cNvSpPr txBox="1"/>
          <p:nvPr>
            <p:custDataLst>
              <p:tags r:id="rId5"/>
            </p:custDataLst>
          </p:nvPr>
        </p:nvSpPr>
        <p:spPr>
          <a:xfrm>
            <a:off x="974090" y="2592705"/>
            <a:ext cx="4150995" cy="368300"/>
          </a:xfrm>
          <a:prstGeom prst="rect">
            <a:avLst/>
          </a:prstGeom>
          <a:noFill/>
          <a:ln w="9525">
            <a:noFill/>
          </a:ln>
        </p:spPr>
        <p:txBody>
          <a:bodyPr wrap="square">
            <a:spAutoFit/>
          </a:bodyPr>
          <a:p>
            <a:pPr indent="0"/>
            <a:r>
              <a:rPr lang="en-US" altLang="zh-CN" b="1">
                <a:latin typeface="微软雅黑" panose="020B0503020204020204" pitchFamily="34" charset="-122"/>
                <a:ea typeface="微软雅黑" panose="020B0503020204020204" pitchFamily="34" charset="-122"/>
              </a:rPr>
              <a:t>LRW</a:t>
            </a:r>
            <a:r>
              <a:rPr lang="zh-CN" altLang="en-US" b="1">
                <a:latin typeface="微软雅黑" panose="020B0503020204020204" pitchFamily="34" charset="-122"/>
                <a:ea typeface="微软雅黑" panose="020B0503020204020204" pitchFamily="34" charset="-122"/>
              </a:rPr>
              <a:t>数据集中五种不同姿态的唇语数据</a:t>
            </a:r>
            <a:endParaRPr lang="zh-CN" altLang="en-US" b="1">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978535"/>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一、</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基于关键点的唇语识别方法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 name="文本框 6"/>
          <p:cNvSpPr txBox="1"/>
          <p:nvPr/>
        </p:nvSpPr>
        <p:spPr>
          <a:xfrm>
            <a:off x="184150" y="1797685"/>
            <a:ext cx="6096000" cy="506730"/>
          </a:xfrm>
          <a:prstGeom prst="rect">
            <a:avLst/>
          </a:prstGeom>
          <a:noFill/>
        </p:spPr>
        <p:txBody>
          <a:bodyPr wrap="square" rtlCol="0" anchor="t">
            <a:spAutoFit/>
          </a:bodyPr>
          <a:p>
            <a:pPr fontAlgn="auto">
              <a:lnSpc>
                <a:spcPct val="150000"/>
              </a:lnSpc>
              <a:spcBef>
                <a:spcPts val="0"/>
              </a:spcBef>
              <a:spcAft>
                <a:spcPts val="0"/>
              </a:spcAft>
              <a:defRPr/>
            </a:pPr>
            <a:r>
              <a:rPr lang="en-US" altLang="zh-CN" b="1" dirty="0">
                <a:solidFill>
                  <a:prstClr val="black"/>
                </a:solidFill>
                <a:latin typeface="微软雅黑" panose="020B0503020204020204" pitchFamily="34" charset="-122"/>
                <a:cs typeface="+mn-ea"/>
                <a:sym typeface="+mn-lt"/>
              </a:rPr>
              <a:t>4</a:t>
            </a:r>
            <a:r>
              <a:rPr lang="zh-CN" altLang="en-US" b="1" dirty="0">
                <a:solidFill>
                  <a:prstClr val="black"/>
                </a:solidFill>
                <a:latin typeface="微软雅黑" panose="020B0503020204020204" pitchFamily="34" charset="-122"/>
                <a:cs typeface="+mn-ea"/>
                <a:sym typeface="+mn-lt"/>
              </a:rPr>
              <a:t>、对比实验分析</a:t>
            </a:r>
            <a:endParaRPr lang="zh-CN" altLang="en-US" b="1" dirty="0">
              <a:solidFill>
                <a:prstClr val="black"/>
              </a:solidFill>
              <a:latin typeface="微软雅黑" panose="020B0503020204020204" pitchFamily="34" charset="-122"/>
              <a:cs typeface="+mn-ea"/>
              <a:sym typeface="+mn-lt"/>
            </a:endParaRPr>
          </a:p>
        </p:txBody>
      </p:sp>
      <p:graphicFrame>
        <p:nvGraphicFramePr>
          <p:cNvPr id="6" name="表格 5"/>
          <p:cNvGraphicFramePr/>
          <p:nvPr>
            <p:custDataLst>
              <p:tags r:id="rId2"/>
            </p:custDataLst>
          </p:nvPr>
        </p:nvGraphicFramePr>
        <p:xfrm>
          <a:off x="97155" y="3583940"/>
          <a:ext cx="5998845" cy="1843405"/>
        </p:xfrm>
        <a:graphic>
          <a:graphicData uri="http://schemas.openxmlformats.org/drawingml/2006/table">
            <a:tbl>
              <a:tblPr/>
              <a:tblGrid>
                <a:gridCol w="823595"/>
                <a:gridCol w="1294765"/>
                <a:gridCol w="1292860"/>
                <a:gridCol w="1294130"/>
                <a:gridCol w="1293495"/>
              </a:tblGrid>
              <a:tr h="631825">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方法</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右四分之三侧脸</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左四分之三侧脸</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右侧脸</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左侧脸</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79755">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图像</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75.3%</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73.5%</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69.2%</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70.9%</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tr>
              <a:tr h="631825">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关键点</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77.7%</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79.2%</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78.1%</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75.2%</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cap="flat">
                      <a:noFill/>
                    </a:lnT>
                    <a:lnB w="190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405765" y="2755900"/>
            <a:ext cx="5497195" cy="445770"/>
          </a:xfrm>
          <a:prstGeom prst="rect">
            <a:avLst/>
          </a:prstGeom>
          <a:noFill/>
          <a:ln w="9525">
            <a:noFill/>
          </a:ln>
        </p:spPr>
        <p:txBody>
          <a:bodyPr wrap="square">
            <a:noAutofit/>
          </a:bodyPr>
          <a:p>
            <a:pPr indent="0"/>
            <a:r>
              <a:rPr lang="zh-CN" b="1">
                <a:latin typeface="微软雅黑" panose="020B0503020204020204" pitchFamily="34" charset="-122"/>
                <a:ea typeface="微软雅黑" panose="020B0503020204020204" pitchFamily="34" charset="-122"/>
              </a:rPr>
              <a:t>采用正面数据进行训练识别不同头部姿态的结果对比</a:t>
            </a:r>
            <a:endParaRPr lang="zh-CN" altLang="en-US" b="1">
              <a:latin typeface="微软雅黑" panose="020B0503020204020204" pitchFamily="34" charset="-122"/>
              <a:ea typeface="微软雅黑" panose="020B0503020204020204" pitchFamily="34" charset="-122"/>
            </a:endParaRPr>
          </a:p>
        </p:txBody>
      </p:sp>
      <p:graphicFrame>
        <p:nvGraphicFramePr>
          <p:cNvPr id="10" name="表格 9"/>
          <p:cNvGraphicFramePr/>
          <p:nvPr>
            <p:custDataLst>
              <p:tags r:id="rId3"/>
            </p:custDataLst>
          </p:nvPr>
        </p:nvGraphicFramePr>
        <p:xfrm>
          <a:off x="6735445" y="3360420"/>
          <a:ext cx="5189855" cy="2290445"/>
        </p:xfrm>
        <a:graphic>
          <a:graphicData uri="http://schemas.openxmlformats.org/drawingml/2006/table">
            <a:tbl>
              <a:tblPr/>
              <a:tblGrid>
                <a:gridCol w="1933575"/>
                <a:gridCol w="1626870"/>
                <a:gridCol w="1629410"/>
              </a:tblGrid>
              <a:tr h="609600">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训练集正面数据的比例</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图像</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关键点</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20%</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a:solidFill>
                            <a:srgbClr val="000000"/>
                          </a:solidFill>
                          <a:latin typeface="Times New Roman" panose="02020603050405020304" pitchFamily="18" charset="0"/>
                          <a:cs typeface="Times New Roman" panose="02020603050405020304" pitchFamily="18" charset="0"/>
                          <a:sym typeface="+mn-ea"/>
                        </a:rPr>
                        <a:t>84.3%</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a:solidFill>
                            <a:srgbClr val="000000"/>
                          </a:solidFill>
                          <a:latin typeface="Times New Roman" panose="02020603050405020304" pitchFamily="18" charset="0"/>
                          <a:cs typeface="Times New Roman" panose="02020603050405020304" pitchFamily="18" charset="0"/>
                          <a:sym typeface="+mn-ea"/>
                        </a:rPr>
                        <a:t>77.2%</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tr>
              <a:tr h="336550">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40%</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a:solidFill>
                            <a:srgbClr val="000000"/>
                          </a:solidFill>
                          <a:latin typeface="Times New Roman" panose="02020603050405020304" pitchFamily="18" charset="0"/>
                          <a:cs typeface="Times New Roman" panose="02020603050405020304" pitchFamily="18" charset="0"/>
                          <a:sym typeface="+mn-ea"/>
                        </a:rPr>
                        <a:t>80.4%</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a:solidFill>
                            <a:srgbClr val="000000"/>
                          </a:solidFill>
                          <a:latin typeface="Times New Roman" panose="02020603050405020304" pitchFamily="18" charset="0"/>
                          <a:cs typeface="Times New Roman" panose="02020603050405020304" pitchFamily="18" charset="0"/>
                          <a:sym typeface="+mn-ea"/>
                        </a:rPr>
                        <a:t>80.5%</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cap="flat">
                      <a:noFill/>
                    </a:lnT>
                    <a:lnB cap="flat">
                      <a:noFill/>
                    </a:lnB>
                    <a:lnTlToBr>
                      <a:noFill/>
                    </a:lnTlToBr>
                    <a:lnBlToTr>
                      <a:noFill/>
                    </a:lnBlToTr>
                    <a:noFill/>
                  </a:tcPr>
                </a:tc>
              </a:tr>
              <a:tr h="335915">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60%</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76.9%</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76.8%</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cap="flat">
                      <a:noFill/>
                    </a:lnT>
                    <a:lnB cap="flat">
                      <a:noFill/>
                    </a:lnB>
                    <a:lnTlToBr>
                      <a:noFill/>
                    </a:lnTlToBr>
                    <a:lnBlToTr>
                      <a:noFill/>
                    </a:lnBlToTr>
                    <a:noFill/>
                  </a:tcPr>
                </a:tc>
              </a:tr>
              <a:tr h="335915">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80%</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a:solidFill>
                            <a:srgbClr val="000000"/>
                          </a:solidFill>
                          <a:latin typeface="Times New Roman" panose="02020603050405020304" pitchFamily="18" charset="0"/>
                          <a:cs typeface="Times New Roman" panose="02020603050405020304" pitchFamily="18" charset="0"/>
                          <a:sym typeface="+mn-ea"/>
                        </a:rPr>
                        <a:t>72.7%</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a:solidFill>
                            <a:srgbClr val="000000"/>
                          </a:solidFill>
                          <a:latin typeface="Times New Roman" panose="02020603050405020304" pitchFamily="18" charset="0"/>
                          <a:cs typeface="Times New Roman" panose="02020603050405020304" pitchFamily="18" charset="0"/>
                          <a:sym typeface="+mn-ea"/>
                        </a:rPr>
                        <a:t>80.2%</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cap="flat">
                      <a:noFill/>
                    </a:lnT>
                    <a:lnB cap="flat">
                      <a:noFill/>
                    </a:lnB>
                    <a:lnTlToBr>
                      <a:noFill/>
                    </a:lnTlToBr>
                    <a:lnBlToTr>
                      <a:noFill/>
                    </a:lnBlToTr>
                    <a:noFill/>
                  </a:tcPr>
                </a:tc>
              </a:tr>
              <a:tr h="335915">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100%</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a:solidFill>
                            <a:srgbClr val="000000"/>
                          </a:solidFill>
                          <a:latin typeface="Times New Roman" panose="02020603050405020304" pitchFamily="18" charset="0"/>
                          <a:cs typeface="Times New Roman" panose="02020603050405020304" pitchFamily="18" charset="0"/>
                          <a:sym typeface="+mn-ea"/>
                        </a:rPr>
                        <a:t>71.2%</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cap="flat">
                      <a:noFill/>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a:solidFill>
                            <a:srgbClr val="000000"/>
                          </a:solidFill>
                          <a:latin typeface="Times New Roman" panose="02020603050405020304" pitchFamily="18" charset="0"/>
                          <a:cs typeface="Times New Roman" panose="02020603050405020304" pitchFamily="18" charset="0"/>
                          <a:sym typeface="+mn-ea"/>
                        </a:rPr>
                        <a:t>79.9%</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cap="flat">
                      <a:noFill/>
                    </a:lnT>
                    <a:lnB w="190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 name="文本框 10"/>
          <p:cNvSpPr txBox="1"/>
          <p:nvPr/>
        </p:nvSpPr>
        <p:spPr>
          <a:xfrm>
            <a:off x="6903720" y="2755900"/>
            <a:ext cx="5080000" cy="368300"/>
          </a:xfrm>
          <a:prstGeom prst="rect">
            <a:avLst/>
          </a:prstGeom>
          <a:noFill/>
          <a:ln w="9525">
            <a:noFill/>
          </a:ln>
        </p:spPr>
        <p:txBody>
          <a:bodyPr>
            <a:spAutoFit/>
          </a:bodyPr>
          <a:p>
            <a:pPr indent="0" algn="ctr"/>
            <a:r>
              <a:rPr lang="zh-CN" b="1">
                <a:latin typeface="微软雅黑" panose="020B0503020204020204" pitchFamily="34" charset="-122"/>
                <a:ea typeface="微软雅黑" panose="020B0503020204020204" pitchFamily="34" charset="-122"/>
              </a:rPr>
              <a:t>训练集中混合姿态的识别结果对比</a:t>
            </a:r>
            <a:endParaRPr lang="zh-CN" altLang="en-US" b="1">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978535"/>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一、</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基于关键点的唇语识别方法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 name="文本框 6"/>
          <p:cNvSpPr txBox="1"/>
          <p:nvPr/>
        </p:nvSpPr>
        <p:spPr>
          <a:xfrm>
            <a:off x="184150" y="1797685"/>
            <a:ext cx="6096000" cy="506730"/>
          </a:xfrm>
          <a:prstGeom prst="rect">
            <a:avLst/>
          </a:prstGeom>
          <a:noFill/>
        </p:spPr>
        <p:txBody>
          <a:bodyPr wrap="square" rtlCol="0" anchor="t">
            <a:spAutoFit/>
          </a:bodyPr>
          <a:p>
            <a:pPr fontAlgn="auto">
              <a:lnSpc>
                <a:spcPct val="150000"/>
              </a:lnSpc>
              <a:spcBef>
                <a:spcPts val="0"/>
              </a:spcBef>
              <a:spcAft>
                <a:spcPts val="0"/>
              </a:spcAft>
              <a:defRPr/>
            </a:pPr>
            <a:r>
              <a:rPr lang="en-US" altLang="zh-CN" b="1" dirty="0">
                <a:solidFill>
                  <a:prstClr val="black"/>
                </a:solidFill>
                <a:latin typeface="微软雅黑" panose="020B0503020204020204" pitchFamily="34" charset="-122"/>
                <a:cs typeface="+mn-ea"/>
                <a:sym typeface="+mn-lt"/>
              </a:rPr>
              <a:t>4</a:t>
            </a:r>
            <a:r>
              <a:rPr lang="zh-CN" altLang="en-US" b="1" dirty="0">
                <a:solidFill>
                  <a:prstClr val="black"/>
                </a:solidFill>
                <a:latin typeface="微软雅黑" panose="020B0503020204020204" pitchFamily="34" charset="-122"/>
                <a:cs typeface="+mn-ea"/>
                <a:sym typeface="+mn-lt"/>
              </a:rPr>
              <a:t>、对比实验分析</a:t>
            </a:r>
            <a:endParaRPr lang="zh-CN" altLang="en-US" b="1" dirty="0">
              <a:solidFill>
                <a:prstClr val="black"/>
              </a:solidFill>
              <a:latin typeface="微软雅黑" panose="020B0503020204020204" pitchFamily="34" charset="-122"/>
              <a:cs typeface="+mn-ea"/>
              <a:sym typeface="+mn-lt"/>
            </a:endParaRPr>
          </a:p>
        </p:txBody>
      </p:sp>
      <p:sp>
        <p:nvSpPr>
          <p:cNvPr id="101" name="文本框 100"/>
          <p:cNvSpPr txBox="1"/>
          <p:nvPr>
            <p:custDataLst>
              <p:tags r:id="rId2"/>
            </p:custDataLst>
          </p:nvPr>
        </p:nvSpPr>
        <p:spPr>
          <a:xfrm>
            <a:off x="1322705" y="2592705"/>
            <a:ext cx="9546590" cy="2861310"/>
          </a:xfrm>
          <a:prstGeom prst="rect">
            <a:avLst/>
          </a:prstGeom>
          <a:noFill/>
          <a:ln w="9525">
            <a:noFill/>
          </a:ln>
        </p:spPr>
        <p:txBody>
          <a:bodyPr wrap="square">
            <a:spAutoFit/>
          </a:bodyPr>
          <a:p>
            <a:pPr indent="304800" fontAlgn="auto">
              <a:lnSpc>
                <a:spcPct val="150000"/>
              </a:lnSpc>
            </a:pPr>
            <a:r>
              <a:rPr b="0">
                <a:latin typeface="微软雅黑" panose="020B0503020204020204" pitchFamily="34" charset="-122"/>
                <a:ea typeface="微软雅黑" panose="020B0503020204020204" pitchFamily="34" charset="-122"/>
                <a:cs typeface="微软雅黑" panose="020B0503020204020204" pitchFamily="34" charset="-122"/>
              </a:rPr>
              <a:t>实验结果可以看出，</a:t>
            </a:r>
            <a:r>
              <a:rPr b="1">
                <a:latin typeface="微软雅黑" panose="020B0503020204020204" pitchFamily="34" charset="-122"/>
                <a:ea typeface="微软雅黑" panose="020B0503020204020204" pitchFamily="34" charset="-122"/>
                <a:cs typeface="微软雅黑" panose="020B0503020204020204" pitchFamily="34" charset="-122"/>
              </a:rPr>
              <a:t>对于相同的头部姿态，基于图像的方法识别准确率</a:t>
            </a:r>
            <a:r>
              <a:rPr lang="zh-CN" b="1">
                <a:latin typeface="微软雅黑" panose="020B0503020204020204" pitchFamily="34" charset="-122"/>
                <a:ea typeface="微软雅黑" panose="020B0503020204020204" pitchFamily="34" charset="-122"/>
                <a:cs typeface="微软雅黑" panose="020B0503020204020204" pitchFamily="34" charset="-122"/>
              </a:rPr>
              <a:t>较高</a:t>
            </a:r>
            <a:r>
              <a:rPr b="0">
                <a:latin typeface="微软雅黑" panose="020B0503020204020204" pitchFamily="34" charset="-122"/>
                <a:ea typeface="微软雅黑" panose="020B0503020204020204" pitchFamily="34" charset="-122"/>
                <a:cs typeface="微软雅黑" panose="020B0503020204020204" pitchFamily="34" charset="-122"/>
              </a:rPr>
              <a:t>。</a:t>
            </a:r>
            <a:r>
              <a:rPr b="1">
                <a:latin typeface="微软雅黑" panose="020B0503020204020204" pitchFamily="34" charset="-122"/>
                <a:ea typeface="微软雅黑" panose="020B0503020204020204" pitchFamily="34" charset="-122"/>
                <a:cs typeface="微软雅黑" panose="020B0503020204020204" pitchFamily="34" charset="-122"/>
              </a:rPr>
              <a:t>对于识别不同头部姿态的情况，基于关键点的方法识别准确率</a:t>
            </a:r>
            <a:r>
              <a:rPr lang="zh-CN" b="1">
                <a:latin typeface="微软雅黑" panose="020B0503020204020204" pitchFamily="34" charset="-122"/>
                <a:ea typeface="微软雅黑" panose="020B0503020204020204" pitchFamily="34" charset="-122"/>
                <a:cs typeface="微软雅黑" panose="020B0503020204020204" pitchFamily="34" charset="-122"/>
              </a:rPr>
              <a:t>较高</a:t>
            </a:r>
            <a:r>
              <a:rPr b="0">
                <a:latin typeface="微软雅黑" panose="020B0503020204020204" pitchFamily="34" charset="-122"/>
                <a:ea typeface="微软雅黑" panose="020B0503020204020204" pitchFamily="34" charset="-122"/>
                <a:cs typeface="微软雅黑" panose="020B0503020204020204" pitchFamily="34" charset="-122"/>
              </a:rPr>
              <a:t>。并且，头部姿态距离正面的</a:t>
            </a:r>
            <a:r>
              <a:rPr lang="zh-CN" b="0">
                <a:latin typeface="微软雅黑" panose="020B0503020204020204" pitchFamily="34" charset="-122"/>
                <a:ea typeface="微软雅黑" panose="020B0503020204020204" pitchFamily="34" charset="-122"/>
                <a:cs typeface="微软雅黑" panose="020B0503020204020204" pitchFamily="34" charset="-122"/>
              </a:rPr>
              <a:t>角度</a:t>
            </a:r>
            <a:r>
              <a:rPr b="0">
                <a:latin typeface="微软雅黑" panose="020B0503020204020204" pitchFamily="34" charset="-122"/>
                <a:ea typeface="微软雅黑" panose="020B0503020204020204" pitchFamily="34" charset="-122"/>
                <a:cs typeface="微软雅黑" panose="020B0503020204020204" pitchFamily="34" charset="-122"/>
              </a:rPr>
              <a:t>差距越大，基于图像的方法准确率下降得越多。</a:t>
            </a:r>
            <a:r>
              <a:rPr b="1">
                <a:latin typeface="微软雅黑" panose="020B0503020204020204" pitchFamily="34" charset="-122"/>
                <a:ea typeface="微软雅黑" panose="020B0503020204020204" pitchFamily="34" charset="-122"/>
                <a:cs typeface="微软雅黑" panose="020B0503020204020204" pitchFamily="34" charset="-122"/>
              </a:rPr>
              <a:t>在训练集混合</a:t>
            </a:r>
            <a:r>
              <a:rPr lang="zh-CN" b="1">
                <a:latin typeface="微软雅黑" panose="020B0503020204020204" pitchFamily="34" charset="-122"/>
                <a:ea typeface="微软雅黑" panose="020B0503020204020204" pitchFamily="34" charset="-122"/>
                <a:cs typeface="微软雅黑" panose="020B0503020204020204" pitchFamily="34" charset="-122"/>
              </a:rPr>
              <a:t>多种头部姿态唇语</a:t>
            </a:r>
            <a:r>
              <a:rPr b="1">
                <a:latin typeface="微软雅黑" panose="020B0503020204020204" pitchFamily="34" charset="-122"/>
                <a:ea typeface="微软雅黑" panose="020B0503020204020204" pitchFamily="34" charset="-122"/>
                <a:cs typeface="微软雅黑" panose="020B0503020204020204" pitchFamily="34" charset="-122"/>
              </a:rPr>
              <a:t>数据的情况下，随着正面数据在训练集中的比例逐渐</a:t>
            </a:r>
            <a:r>
              <a:rPr lang="zh-CN" b="1">
                <a:latin typeface="微软雅黑" panose="020B0503020204020204" pitchFamily="34" charset="-122"/>
                <a:ea typeface="微软雅黑" panose="020B0503020204020204" pitchFamily="34" charset="-122"/>
                <a:cs typeface="微软雅黑" panose="020B0503020204020204" pitchFamily="34" charset="-122"/>
              </a:rPr>
              <a:t>升高</a:t>
            </a:r>
            <a:r>
              <a:rPr b="1">
                <a:latin typeface="微软雅黑" panose="020B0503020204020204" pitchFamily="34" charset="-122"/>
                <a:ea typeface="微软雅黑" panose="020B0503020204020204" pitchFamily="34" charset="-122"/>
                <a:cs typeface="微软雅黑" panose="020B0503020204020204" pitchFamily="34" charset="-122"/>
              </a:rPr>
              <a:t>，基于</a:t>
            </a:r>
            <a:r>
              <a:rPr lang="zh-CN" b="1">
                <a:latin typeface="微软雅黑" panose="020B0503020204020204" pitchFamily="34" charset="-122"/>
                <a:ea typeface="微软雅黑" panose="020B0503020204020204" pitchFamily="34" charset="-122"/>
                <a:cs typeface="微软雅黑" panose="020B0503020204020204" pitchFamily="34" charset="-122"/>
              </a:rPr>
              <a:t>图像</a:t>
            </a:r>
            <a:r>
              <a:rPr b="1">
                <a:latin typeface="微软雅黑" panose="020B0503020204020204" pitchFamily="34" charset="-122"/>
                <a:ea typeface="微软雅黑" panose="020B0503020204020204" pitchFamily="34" charset="-122"/>
                <a:cs typeface="微软雅黑" panose="020B0503020204020204" pitchFamily="34" charset="-122"/>
              </a:rPr>
              <a:t>方法的识别准确率逐渐</a:t>
            </a:r>
            <a:r>
              <a:rPr lang="zh-CN" b="1">
                <a:latin typeface="微软雅黑" panose="020B0503020204020204" pitchFamily="34" charset="-122"/>
                <a:ea typeface="微软雅黑" panose="020B0503020204020204" pitchFamily="34" charset="-122"/>
                <a:cs typeface="微软雅黑" panose="020B0503020204020204" pitchFamily="34" charset="-122"/>
              </a:rPr>
              <a:t>低于基于关键点的方法，而基于关键点方法的识别准确率保持稳定</a:t>
            </a:r>
            <a:r>
              <a:rPr b="0">
                <a:latin typeface="微软雅黑" panose="020B0503020204020204" pitchFamily="34" charset="-122"/>
                <a:ea typeface="微软雅黑" panose="020B0503020204020204" pitchFamily="34" charset="-122"/>
                <a:cs typeface="微软雅黑" panose="020B0503020204020204" pitchFamily="34" charset="-122"/>
              </a:rPr>
              <a:t>。在正面数据比例为</a:t>
            </a:r>
            <a:r>
              <a:rPr lang="en-US" b="0">
                <a:latin typeface="微软雅黑" panose="020B0503020204020204" pitchFamily="34" charset="-122"/>
                <a:ea typeface="微软雅黑" panose="020B0503020204020204" pitchFamily="34" charset="-122"/>
                <a:cs typeface="微软雅黑" panose="020B0503020204020204" pitchFamily="34" charset="-122"/>
              </a:rPr>
              <a:t>6</a:t>
            </a:r>
            <a:r>
              <a:rPr b="0">
                <a:latin typeface="微软雅黑" panose="020B0503020204020204" pitchFamily="34" charset="-122"/>
                <a:ea typeface="微软雅黑" panose="020B0503020204020204" pitchFamily="34" charset="-122"/>
                <a:cs typeface="微软雅黑" panose="020B0503020204020204" pitchFamily="34" charset="-122"/>
              </a:rPr>
              <a:t>0%时，两者的识别准确率大致相等。而当比例</a:t>
            </a:r>
            <a:r>
              <a:rPr lang="zh-CN" b="0">
                <a:latin typeface="微软雅黑" panose="020B0503020204020204" pitchFamily="34" charset="-122"/>
                <a:ea typeface="微软雅黑" panose="020B0503020204020204" pitchFamily="34" charset="-122"/>
                <a:cs typeface="微软雅黑" panose="020B0503020204020204" pitchFamily="34" charset="-122"/>
              </a:rPr>
              <a:t>高</a:t>
            </a:r>
            <a:r>
              <a:rPr b="0">
                <a:latin typeface="微软雅黑" panose="020B0503020204020204" pitchFamily="34" charset="-122"/>
                <a:ea typeface="微软雅黑" panose="020B0503020204020204" pitchFamily="34" charset="-122"/>
                <a:cs typeface="微软雅黑" panose="020B0503020204020204" pitchFamily="34" charset="-122"/>
              </a:rPr>
              <a:t>于</a:t>
            </a:r>
            <a:r>
              <a:rPr lang="en-US" b="0">
                <a:latin typeface="微软雅黑" panose="020B0503020204020204" pitchFamily="34" charset="-122"/>
                <a:ea typeface="微软雅黑" panose="020B0503020204020204" pitchFamily="34" charset="-122"/>
                <a:cs typeface="微软雅黑" panose="020B0503020204020204" pitchFamily="34" charset="-122"/>
              </a:rPr>
              <a:t>60</a:t>
            </a:r>
            <a:r>
              <a:rPr b="0">
                <a:latin typeface="微软雅黑" panose="020B0503020204020204" pitchFamily="34" charset="-122"/>
                <a:ea typeface="微软雅黑" panose="020B0503020204020204" pitchFamily="34" charset="-122"/>
                <a:cs typeface="微软雅黑" panose="020B0503020204020204" pitchFamily="34" charset="-122"/>
              </a:rPr>
              <a:t>%时，基于关键点的方法准确率高于图像的方法。</a:t>
            </a:r>
            <a:endParaRPr b="0">
              <a:latin typeface="微软雅黑" panose="020B0503020204020204" pitchFamily="34" charset="-122"/>
              <a:ea typeface="微软雅黑" panose="020B0503020204020204" pitchFamily="34" charset="-122"/>
              <a:cs typeface="微软雅黑" panose="020B0503020204020204" pitchFamily="34" charset="-122"/>
            </a:endParaRPr>
          </a:p>
          <a:p>
            <a:pPr indent="304800"/>
            <a:endParaRPr lang="en-US" altLang="zh-CN" b="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83310"/>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二、</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唇语辅助的多模态手势交互方法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00" name="文本框 99"/>
          <p:cNvSpPr txBox="1"/>
          <p:nvPr/>
        </p:nvSpPr>
        <p:spPr>
          <a:xfrm>
            <a:off x="406400" y="2097405"/>
            <a:ext cx="7211060" cy="3797300"/>
          </a:xfrm>
          <a:prstGeom prst="rect">
            <a:avLst/>
          </a:prstGeom>
          <a:noFill/>
          <a:ln w="9525">
            <a:noFill/>
          </a:ln>
        </p:spPr>
        <p:txBody>
          <a:bodyPr>
            <a:noAutofit/>
          </a:bodyPr>
          <a:p>
            <a:pPr indent="0" fontAlgn="auto">
              <a:lnSpc>
                <a:spcPct val="150000"/>
              </a:lnSpc>
            </a:pPr>
            <a:r>
              <a:rPr lang="en-US" altLang="zh-CN" b="0">
                <a:latin typeface="微软雅黑" panose="020B0503020204020204" pitchFamily="34" charset="-122"/>
                <a:ea typeface="微软雅黑" panose="020B0503020204020204" pitchFamily="34" charset="-122"/>
              </a:rPr>
              <a:t>       </a:t>
            </a:r>
            <a:r>
              <a:rPr lang="zh-CN" b="0">
                <a:latin typeface="微软雅黑" panose="020B0503020204020204" pitchFamily="34" charset="-122"/>
                <a:ea typeface="微软雅黑" panose="020B0503020204020204" pitchFamily="34" charset="-122"/>
              </a:rPr>
              <a:t>在手势交互的过程中，为了实现与虚拟世界的无缝交互，</a:t>
            </a:r>
            <a:r>
              <a:rPr lang="zh-CN" b="1">
                <a:latin typeface="微软雅黑" panose="020B0503020204020204" pitchFamily="34" charset="-122"/>
                <a:ea typeface="微软雅黑" panose="020B0503020204020204" pitchFamily="34" charset="-122"/>
              </a:rPr>
              <a:t>计算机不仅需要位置信息，同时也需要模式信息</a:t>
            </a:r>
            <a:r>
              <a:rPr lang="zh-CN" b="0">
                <a:latin typeface="微软雅黑" panose="020B0503020204020204" pitchFamily="34" charset="-122"/>
                <a:ea typeface="微软雅黑" panose="020B0503020204020204" pitchFamily="34" charset="-122"/>
              </a:rPr>
              <a:t>。其中，</a:t>
            </a:r>
            <a:r>
              <a:rPr lang="zh-CN" b="1">
                <a:latin typeface="微软雅黑" panose="020B0503020204020204" pitchFamily="34" charset="-122"/>
                <a:ea typeface="微软雅黑" panose="020B0503020204020204" pitchFamily="34" charset="-122"/>
              </a:rPr>
              <a:t>位置信息代表了交互的空间位置</a:t>
            </a:r>
            <a:r>
              <a:rPr lang="zh-CN" b="0">
                <a:latin typeface="微软雅黑" panose="020B0503020204020204" pitchFamily="34" charset="-122"/>
                <a:ea typeface="微软雅黑" panose="020B0503020204020204" pitchFamily="34" charset="-122"/>
              </a:rPr>
              <a:t>，</a:t>
            </a:r>
            <a:r>
              <a:rPr lang="zh-CN" b="1">
                <a:latin typeface="微软雅黑" panose="020B0503020204020204" pitchFamily="34" charset="-122"/>
                <a:ea typeface="微软雅黑" panose="020B0503020204020204" pitchFamily="34" charset="-122"/>
              </a:rPr>
              <a:t>模式信息代表了交互的操作模式</a:t>
            </a:r>
            <a:r>
              <a:rPr lang="zh-CN" b="0">
                <a:latin typeface="微软雅黑" panose="020B0503020204020204" pitchFamily="34" charset="-122"/>
                <a:ea typeface="微软雅黑" panose="020B0503020204020204" pitchFamily="34" charset="-122"/>
              </a:rPr>
              <a:t>，不同的操作模式对应了不同的抽象功能。例如，在执行画图任务的过程中，通过指示手势传递画图的位置，通过信号手势传递画图的模式信息（如画笔的颜色、粗细等）。一种常见的设计方法是使用双手进行交互。一只手使用控制手势传递位置信息，另一只手使用信号手势传递模式信息。但是在实际交互过程中，双手的同时使用不仅给用户带来了身体上的不便，也提高了学习成本。</a:t>
            </a:r>
            <a:endParaRPr lang="zh-CN" b="0">
              <a:latin typeface="微软雅黑" panose="020B0503020204020204" pitchFamily="34" charset="-122"/>
              <a:ea typeface="微软雅黑" panose="020B0503020204020204" pitchFamily="34" charset="-122"/>
            </a:endParaRPr>
          </a:p>
        </p:txBody>
      </p:sp>
      <p:pic>
        <p:nvPicPr>
          <p:cNvPr id="16" name="图片 16"/>
          <p:cNvPicPr>
            <a:picLocks noChangeAspect="1"/>
          </p:cNvPicPr>
          <p:nvPr>
            <p:custDataLst>
              <p:tags r:id="rId2"/>
            </p:custDataLst>
          </p:nvPr>
        </p:nvPicPr>
        <p:blipFill>
          <a:blip r:embed="rId3"/>
          <a:stretch>
            <a:fillRect/>
          </a:stretch>
        </p:blipFill>
        <p:spPr>
          <a:xfrm>
            <a:off x="7901305" y="2513965"/>
            <a:ext cx="3868420" cy="2614930"/>
          </a:xfrm>
          <a:prstGeom prst="rect">
            <a:avLst/>
          </a:prstGeom>
          <a:noFill/>
          <a:ln>
            <a:noFill/>
          </a:ln>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83310"/>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二、</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唇语辅助的多模态手势交互方法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00" name="文本框 99"/>
          <p:cNvSpPr txBox="1"/>
          <p:nvPr/>
        </p:nvSpPr>
        <p:spPr>
          <a:xfrm>
            <a:off x="347345" y="1757680"/>
            <a:ext cx="7532370" cy="4982845"/>
          </a:xfrm>
          <a:prstGeom prst="rect">
            <a:avLst/>
          </a:prstGeom>
          <a:noFill/>
          <a:ln w="9525">
            <a:noFill/>
          </a:ln>
        </p:spPr>
        <p:txBody>
          <a:bodyPr>
            <a:noAutofit/>
          </a:bodyPr>
          <a:p>
            <a:pPr indent="457200" fontAlgn="auto">
              <a:lnSpc>
                <a:spcPct val="150000"/>
              </a:lnSpc>
            </a:pPr>
            <a:r>
              <a:rPr lang="zh-CN" b="0">
                <a:latin typeface="微软雅黑" panose="020B0503020204020204" pitchFamily="34" charset="-122"/>
                <a:ea typeface="微软雅黑" panose="020B0503020204020204" pitchFamily="34" charset="-122"/>
              </a:rPr>
              <a:t>在基于视觉的手势交互过程中，需要通过摄像头捕捉用户的手部动作，所以就可以很方便地同时获取到用户的脸部图像，特别是用户的唇部动作。结合获取唇语数据的便捷性，以及唇语本身</a:t>
            </a:r>
            <a:r>
              <a:rPr lang="zh-CN" b="1">
                <a:latin typeface="微软雅黑" panose="020B0503020204020204" pitchFamily="34" charset="-122"/>
                <a:ea typeface="微软雅黑" panose="020B0503020204020204" pitchFamily="34" charset="-122"/>
              </a:rPr>
              <a:t>语义丰富，学习成本低</a:t>
            </a:r>
            <a:r>
              <a:rPr lang="zh-CN" b="0">
                <a:latin typeface="微软雅黑" panose="020B0503020204020204" pitchFamily="34" charset="-122"/>
                <a:ea typeface="微软雅黑" panose="020B0503020204020204" pitchFamily="34" charset="-122"/>
              </a:rPr>
              <a:t>的优势，所以认为在基于视觉的手势交互中，采用唇语对手势交互进行辅助，来传递模式信息。</a:t>
            </a:r>
            <a:endParaRPr lang="zh-CN" b="0">
              <a:latin typeface="微软雅黑" panose="020B0503020204020204" pitchFamily="34" charset="-122"/>
              <a:ea typeface="微软雅黑" panose="020B0503020204020204" pitchFamily="34" charset="-122"/>
            </a:endParaRPr>
          </a:p>
          <a:p>
            <a:pPr indent="457200" fontAlgn="auto">
              <a:lnSpc>
                <a:spcPct val="150000"/>
              </a:lnSpc>
            </a:pPr>
            <a:r>
              <a:rPr lang="zh-CN" b="0">
                <a:latin typeface="微软雅黑" panose="020B0503020204020204" pitchFamily="34" charset="-122"/>
                <a:ea typeface="微软雅黑" panose="020B0503020204020204" pitchFamily="34" charset="-122"/>
              </a:rPr>
              <a:t>此外，唇语交互</a:t>
            </a:r>
            <a:r>
              <a:rPr lang="zh-CN" b="1">
                <a:latin typeface="微软雅黑" panose="020B0503020204020204" pitchFamily="34" charset="-122"/>
                <a:ea typeface="微软雅黑" panose="020B0503020204020204" pitchFamily="34" charset="-122"/>
              </a:rPr>
              <a:t>不会受外界噪音的干扰，</a:t>
            </a:r>
            <a:r>
              <a:rPr lang="zh-CN" b="0">
                <a:latin typeface="微软雅黑" panose="020B0503020204020204" pitchFamily="34" charset="-122"/>
                <a:ea typeface="微软雅黑" panose="020B0503020204020204" pitchFamily="34" charset="-122"/>
              </a:rPr>
              <a:t>同时也最大限度地</a:t>
            </a:r>
            <a:r>
              <a:rPr lang="zh-CN" b="1">
                <a:latin typeface="微软雅黑" panose="020B0503020204020204" pitchFamily="34" charset="-122"/>
                <a:ea typeface="微软雅黑" panose="020B0503020204020204" pitchFamily="34" charset="-122"/>
              </a:rPr>
              <a:t>减少对外界的干扰，保证了交互的隐私性</a:t>
            </a:r>
            <a:r>
              <a:rPr lang="zh-CN" b="0">
                <a:latin typeface="微软雅黑" panose="020B0503020204020204" pitchFamily="34" charset="-122"/>
                <a:ea typeface="微软雅黑" panose="020B0503020204020204" pitchFamily="34" charset="-122"/>
              </a:rPr>
              <a:t>。唇语交互也可以</a:t>
            </a:r>
            <a:r>
              <a:rPr lang="zh-CN" b="1">
                <a:latin typeface="微软雅黑" panose="020B0503020204020204" pitchFamily="34" charset="-122"/>
                <a:ea typeface="微软雅黑" panose="020B0503020204020204" pitchFamily="34" charset="-122"/>
              </a:rPr>
              <a:t>帮助聋哑人士顺利完成交互</a:t>
            </a:r>
            <a:r>
              <a:rPr lang="zh-CN" b="0">
                <a:latin typeface="微软雅黑" panose="020B0503020204020204" pitchFamily="34" charset="-122"/>
                <a:ea typeface="微软雅黑" panose="020B0503020204020204" pitchFamily="34" charset="-122"/>
              </a:rPr>
              <a:t>。当然唇语交互也有其问题：需要用户时刻处于摄像头的范围内，并且对光照有着较高的要求。但是基于视觉的手势交互方法也同样难以避免这些问题。</a:t>
            </a:r>
            <a:endParaRPr lang="zh-CN" b="0">
              <a:latin typeface="微软雅黑" panose="020B0503020204020204" pitchFamily="34" charset="-122"/>
              <a:ea typeface="微软雅黑" panose="020B0503020204020204" pitchFamily="34" charset="-122"/>
            </a:endParaRPr>
          </a:p>
        </p:txBody>
      </p:sp>
      <p:pic>
        <p:nvPicPr>
          <p:cNvPr id="45" name="图片 45" descr="单手交互"/>
          <p:cNvPicPr>
            <a:picLocks noChangeAspect="1"/>
          </p:cNvPicPr>
          <p:nvPr>
            <p:custDataLst>
              <p:tags r:id="rId2"/>
            </p:custDataLst>
          </p:nvPr>
        </p:nvPicPr>
        <p:blipFill>
          <a:blip r:embed="rId3"/>
          <a:srcRect l="4" t="-6" r="50545" b="-6"/>
          <a:stretch>
            <a:fillRect/>
          </a:stretch>
        </p:blipFill>
        <p:spPr>
          <a:xfrm>
            <a:off x="8044815" y="2402205"/>
            <a:ext cx="3653790" cy="3022600"/>
          </a:xfrm>
          <a:prstGeom prst="rect">
            <a:avLst/>
          </a:prstGeom>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83310"/>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二、</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唇语辅助的多模态手势交互方法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 name="文本框 6"/>
          <p:cNvSpPr txBox="1"/>
          <p:nvPr>
            <p:custDataLst>
              <p:tags r:id="rId2"/>
            </p:custDataLst>
          </p:nvPr>
        </p:nvSpPr>
        <p:spPr>
          <a:xfrm>
            <a:off x="184150" y="1906270"/>
            <a:ext cx="6096000" cy="506730"/>
          </a:xfrm>
          <a:prstGeom prst="rect">
            <a:avLst/>
          </a:prstGeom>
          <a:noFill/>
        </p:spPr>
        <p:txBody>
          <a:bodyPr wrap="square" rtlCol="0" anchor="t">
            <a:spAutoFit/>
          </a:bodyPr>
          <a:p>
            <a:pPr fontAlgn="auto">
              <a:lnSpc>
                <a:spcPct val="150000"/>
              </a:lnSpc>
              <a:spcBef>
                <a:spcPts val="0"/>
              </a:spcBef>
              <a:spcAft>
                <a:spcPts val="0"/>
              </a:spcAft>
              <a:defRPr/>
            </a:pPr>
            <a:r>
              <a:rPr lang="en-US" altLang="zh-CN" b="1" dirty="0">
                <a:solidFill>
                  <a:prstClr val="black"/>
                </a:solidFill>
                <a:latin typeface="微软雅黑" panose="020B0503020204020204" pitchFamily="34" charset="-122"/>
                <a:cs typeface="+mn-ea"/>
                <a:sym typeface="+mn-lt"/>
              </a:rPr>
              <a:t>1</a:t>
            </a:r>
            <a:r>
              <a:rPr lang="zh-CN" altLang="en-US" b="1" dirty="0">
                <a:solidFill>
                  <a:prstClr val="black"/>
                </a:solidFill>
                <a:latin typeface="微软雅黑" panose="020B0503020204020204" pitchFamily="34" charset="-122"/>
                <a:cs typeface="+mn-ea"/>
                <a:sym typeface="+mn-lt"/>
              </a:rPr>
              <a:t>、交互系统设计</a:t>
            </a:r>
            <a:r>
              <a:rPr lang="en-US" altLang="zh-CN" b="1" dirty="0">
                <a:solidFill>
                  <a:prstClr val="black"/>
                </a:solidFill>
                <a:latin typeface="微软雅黑" panose="020B0503020204020204" pitchFamily="34" charset="-122"/>
                <a:cs typeface="+mn-ea"/>
                <a:sym typeface="+mn-lt"/>
              </a:rPr>
              <a:t>——</a:t>
            </a:r>
            <a:r>
              <a:rPr lang="zh-CN" altLang="en-US" b="1" dirty="0">
                <a:solidFill>
                  <a:prstClr val="black"/>
                </a:solidFill>
                <a:latin typeface="微软雅黑" panose="020B0503020204020204" pitchFamily="34" charset="-122"/>
                <a:cs typeface="+mn-ea"/>
                <a:sym typeface="+mn-lt"/>
              </a:rPr>
              <a:t>系统控制机制</a:t>
            </a:r>
            <a:endParaRPr lang="zh-CN" altLang="en-US" b="1" dirty="0">
              <a:solidFill>
                <a:prstClr val="black"/>
              </a:solidFill>
              <a:latin typeface="微软雅黑" panose="020B0503020204020204" pitchFamily="34" charset="-122"/>
              <a:cs typeface="+mn-ea"/>
              <a:sym typeface="+mn-lt"/>
            </a:endParaRPr>
          </a:p>
        </p:txBody>
      </p:sp>
      <p:pic>
        <p:nvPicPr>
          <p:cNvPr id="72" name="图片 270"/>
          <p:cNvPicPr>
            <a:picLocks noChangeAspect="1"/>
          </p:cNvPicPr>
          <p:nvPr>
            <p:custDataLst>
              <p:tags r:id="rId3"/>
            </p:custDataLst>
          </p:nvPr>
        </p:nvPicPr>
        <p:blipFill>
          <a:blip r:embed="rId4"/>
          <a:stretch>
            <a:fillRect/>
          </a:stretch>
        </p:blipFill>
        <p:spPr>
          <a:xfrm>
            <a:off x="5849620" y="1757680"/>
            <a:ext cx="5916930" cy="4371340"/>
          </a:xfrm>
          <a:prstGeom prst="rect">
            <a:avLst/>
          </a:prstGeom>
          <a:noFill/>
          <a:ln>
            <a:noFill/>
          </a:ln>
        </p:spPr>
      </p:pic>
      <p:sp>
        <p:nvSpPr>
          <p:cNvPr id="6" name="文本框 5"/>
          <p:cNvSpPr txBox="1"/>
          <p:nvPr/>
        </p:nvSpPr>
        <p:spPr>
          <a:xfrm>
            <a:off x="304165" y="2793365"/>
            <a:ext cx="5447665" cy="2799080"/>
          </a:xfrm>
          <a:prstGeom prst="rect">
            <a:avLst/>
          </a:prstGeom>
          <a:noFill/>
          <a:ln w="9525">
            <a:noFill/>
          </a:ln>
        </p:spPr>
        <p:txBody>
          <a:bodyPr wrap="square">
            <a:noAutofit/>
          </a:bodyPr>
          <a:p>
            <a:pPr indent="266700" fontAlgn="auto">
              <a:lnSpc>
                <a:spcPct val="150000"/>
              </a:lnSpc>
            </a:pPr>
            <a:r>
              <a:rPr lang="zh-CN" b="0">
                <a:latin typeface="微软雅黑" panose="020B0503020204020204" pitchFamily="34" charset="-122"/>
                <a:ea typeface="微软雅黑" panose="020B0503020204020204" pitchFamily="34" charset="-122"/>
              </a:rPr>
              <a:t>通过状态机来控制多模态手势交互系统的交互过程。五种交互状态分别为</a:t>
            </a:r>
            <a:r>
              <a:rPr lang="zh-CN" b="1">
                <a:latin typeface="微软雅黑" panose="020B0503020204020204" pitchFamily="34" charset="-122"/>
                <a:ea typeface="微软雅黑" panose="020B0503020204020204" pitchFamily="34" charset="-122"/>
              </a:rPr>
              <a:t>待机状态、手势交互状态、唇语交互状态、唇语纠错状态和交互结束状态</a:t>
            </a:r>
            <a:r>
              <a:rPr lang="zh-CN" b="0">
                <a:latin typeface="微软雅黑" panose="020B0503020204020204" pitchFamily="34" charset="-122"/>
                <a:ea typeface="微软雅黑" panose="020B0503020204020204" pitchFamily="34" charset="-122"/>
              </a:rPr>
              <a:t>。</a:t>
            </a:r>
            <a:endParaRPr lang="zh-CN" b="0">
              <a:latin typeface="微软雅黑" panose="020B0503020204020204" pitchFamily="34" charset="-122"/>
              <a:ea typeface="微软雅黑" panose="020B0503020204020204" pitchFamily="34" charset="-122"/>
            </a:endParaRPr>
          </a:p>
          <a:p>
            <a:pPr indent="266700" fontAlgn="auto">
              <a:lnSpc>
                <a:spcPct val="150000"/>
              </a:lnSpc>
            </a:pPr>
            <a:r>
              <a:rPr lang="zh-CN" b="0">
                <a:latin typeface="微软雅黑" panose="020B0503020204020204" pitchFamily="34" charset="-122"/>
                <a:ea typeface="微软雅黑" panose="020B0503020204020204" pitchFamily="34" charset="-122"/>
              </a:rPr>
              <a:t>在状态转移过程中，包含四种条件：</a:t>
            </a:r>
            <a:r>
              <a:rPr lang="zh-CN" b="1">
                <a:latin typeface="微软雅黑" panose="020B0503020204020204" pitchFamily="34" charset="-122"/>
                <a:ea typeface="微软雅黑" panose="020B0503020204020204" pitchFamily="34" charset="-122"/>
              </a:rPr>
              <a:t>识别到手势命令、识别到唇语命令、触发唇语纠错机制以及完成交互任务</a:t>
            </a:r>
            <a:r>
              <a:rPr lang="zh-CN" b="0">
                <a:latin typeface="微软雅黑" panose="020B0503020204020204" pitchFamily="34" charset="-122"/>
                <a:ea typeface="微软雅黑" panose="020B0503020204020204" pitchFamily="34" charset="-122"/>
              </a:rPr>
              <a:t>。</a:t>
            </a:r>
            <a:endParaRPr lang="zh-CN" altLang="en-US" b="0">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83310"/>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二、</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唇语辅助的多模态手势交互方法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 name="文本框 6"/>
          <p:cNvSpPr txBox="1"/>
          <p:nvPr>
            <p:custDataLst>
              <p:tags r:id="rId2"/>
            </p:custDataLst>
          </p:nvPr>
        </p:nvSpPr>
        <p:spPr>
          <a:xfrm>
            <a:off x="184150" y="1906270"/>
            <a:ext cx="6096000" cy="506730"/>
          </a:xfrm>
          <a:prstGeom prst="rect">
            <a:avLst/>
          </a:prstGeom>
          <a:noFill/>
        </p:spPr>
        <p:txBody>
          <a:bodyPr wrap="square" rtlCol="0" anchor="t">
            <a:spAutoFit/>
          </a:bodyPr>
          <a:p>
            <a:pPr fontAlgn="auto">
              <a:lnSpc>
                <a:spcPct val="150000"/>
              </a:lnSpc>
              <a:spcBef>
                <a:spcPts val="0"/>
              </a:spcBef>
              <a:spcAft>
                <a:spcPts val="0"/>
              </a:spcAft>
              <a:defRPr/>
            </a:pPr>
            <a:r>
              <a:rPr lang="en-US" altLang="zh-CN" b="1" dirty="0">
                <a:solidFill>
                  <a:prstClr val="black"/>
                </a:solidFill>
                <a:latin typeface="微软雅黑" panose="020B0503020204020204" pitchFamily="34" charset="-122"/>
                <a:cs typeface="+mn-ea"/>
                <a:sym typeface="+mn-lt"/>
              </a:rPr>
              <a:t>1</a:t>
            </a:r>
            <a:r>
              <a:rPr lang="zh-CN" altLang="en-US" b="1" dirty="0">
                <a:solidFill>
                  <a:prstClr val="black"/>
                </a:solidFill>
                <a:latin typeface="微软雅黑" panose="020B0503020204020204" pitchFamily="34" charset="-122"/>
                <a:cs typeface="+mn-ea"/>
                <a:sym typeface="+mn-lt"/>
              </a:rPr>
              <a:t>、交互系统设计</a:t>
            </a:r>
            <a:r>
              <a:rPr lang="en-US" altLang="zh-CN" b="1" dirty="0">
                <a:solidFill>
                  <a:prstClr val="black"/>
                </a:solidFill>
                <a:latin typeface="微软雅黑" panose="020B0503020204020204" pitchFamily="34" charset="-122"/>
                <a:cs typeface="+mn-ea"/>
                <a:sym typeface="+mn-lt"/>
              </a:rPr>
              <a:t>——</a:t>
            </a:r>
            <a:r>
              <a:rPr lang="zh-CN" altLang="en-US" b="1" dirty="0">
                <a:solidFill>
                  <a:prstClr val="black"/>
                </a:solidFill>
                <a:latin typeface="微软雅黑" panose="020B0503020204020204" pitchFamily="34" charset="-122"/>
                <a:cs typeface="+mn-ea"/>
                <a:sym typeface="+mn-lt"/>
              </a:rPr>
              <a:t>纠错机制</a:t>
            </a:r>
            <a:endParaRPr lang="zh-CN" altLang="en-US" b="1" dirty="0">
              <a:solidFill>
                <a:prstClr val="black"/>
              </a:solidFill>
              <a:latin typeface="微软雅黑" panose="020B0503020204020204" pitchFamily="34" charset="-122"/>
              <a:cs typeface="+mn-ea"/>
              <a:sym typeface="+mn-lt"/>
            </a:endParaRPr>
          </a:p>
        </p:txBody>
      </p:sp>
      <p:sp>
        <p:nvSpPr>
          <p:cNvPr id="10" name="文本框 9"/>
          <p:cNvSpPr txBox="1"/>
          <p:nvPr>
            <p:custDataLst>
              <p:tags r:id="rId3"/>
            </p:custDataLst>
          </p:nvPr>
        </p:nvSpPr>
        <p:spPr>
          <a:xfrm>
            <a:off x="2595245" y="2575560"/>
            <a:ext cx="2646680" cy="506730"/>
          </a:xfrm>
          <a:prstGeom prst="rect">
            <a:avLst/>
          </a:prstGeom>
          <a:noFill/>
        </p:spPr>
        <p:txBody>
          <a:bodyPr wrap="square" rtlCol="0" anchor="t">
            <a:spAutoFit/>
          </a:bodyPr>
          <a:p>
            <a:pPr algn="ctr" fontAlgn="auto">
              <a:lnSpc>
                <a:spcPct val="150000"/>
              </a:lnSpc>
              <a:spcBef>
                <a:spcPts val="0"/>
              </a:spcBef>
              <a:spcAft>
                <a:spcPts val="0"/>
              </a:spcAft>
              <a:defRPr/>
            </a:pPr>
            <a:r>
              <a:rPr lang="zh-CN" b="1" dirty="0">
                <a:solidFill>
                  <a:prstClr val="black"/>
                </a:solidFill>
                <a:latin typeface="微软雅黑" panose="020B0503020204020204" pitchFamily="34" charset="-122"/>
                <a:cs typeface="+mn-ea"/>
                <a:sym typeface="+mn-lt"/>
              </a:rPr>
              <a:t>交互系统及交互任务</a:t>
            </a:r>
            <a:endParaRPr lang="zh-CN" b="1" dirty="0">
              <a:solidFill>
                <a:prstClr val="black"/>
              </a:solidFill>
              <a:latin typeface="微软雅黑" panose="020B0503020204020204" pitchFamily="34" charset="-122"/>
              <a:cs typeface="+mn-ea"/>
              <a:sym typeface="+mn-lt"/>
            </a:endParaRPr>
          </a:p>
        </p:txBody>
      </p:sp>
      <p:pic>
        <p:nvPicPr>
          <p:cNvPr id="21" name="图片 21"/>
          <p:cNvPicPr>
            <a:picLocks noChangeAspect="1"/>
          </p:cNvPicPr>
          <p:nvPr>
            <p:custDataLst>
              <p:tags r:id="rId4"/>
            </p:custDataLst>
          </p:nvPr>
        </p:nvPicPr>
        <p:blipFill>
          <a:blip r:embed="rId5"/>
          <a:stretch>
            <a:fillRect/>
          </a:stretch>
        </p:blipFill>
        <p:spPr>
          <a:xfrm>
            <a:off x="310833" y="3219450"/>
            <a:ext cx="3753485" cy="2299970"/>
          </a:xfrm>
          <a:prstGeom prst="rect">
            <a:avLst/>
          </a:prstGeom>
          <a:noFill/>
          <a:ln>
            <a:noFill/>
          </a:ln>
        </p:spPr>
      </p:pic>
      <p:pic>
        <p:nvPicPr>
          <p:cNvPr id="46" name="图片 46"/>
          <p:cNvPicPr>
            <a:picLocks noChangeAspect="1"/>
          </p:cNvPicPr>
          <p:nvPr>
            <p:custDataLst>
              <p:tags r:id="rId6"/>
            </p:custDataLst>
          </p:nvPr>
        </p:nvPicPr>
        <p:blipFill>
          <a:blip r:embed="rId7"/>
          <a:stretch>
            <a:fillRect/>
          </a:stretch>
        </p:blipFill>
        <p:spPr>
          <a:xfrm>
            <a:off x="3486150" y="3899535"/>
            <a:ext cx="3709035" cy="2278380"/>
          </a:xfrm>
          <a:prstGeom prst="rect">
            <a:avLst/>
          </a:prstGeom>
          <a:noFill/>
          <a:ln>
            <a:noFill/>
          </a:ln>
        </p:spPr>
      </p:pic>
      <p:pic>
        <p:nvPicPr>
          <p:cNvPr id="11" name="图片 61"/>
          <p:cNvPicPr>
            <a:picLocks noChangeAspect="1"/>
          </p:cNvPicPr>
          <p:nvPr>
            <p:custDataLst>
              <p:tags r:id="rId8"/>
            </p:custDataLst>
          </p:nvPr>
        </p:nvPicPr>
        <p:blipFill>
          <a:blip r:embed="rId9"/>
          <a:srcRect l="7316" t="11182" r="9845" b="3123"/>
          <a:stretch>
            <a:fillRect/>
          </a:stretch>
        </p:blipFill>
        <p:spPr>
          <a:xfrm>
            <a:off x="8369935" y="3510280"/>
            <a:ext cx="3053715" cy="2347595"/>
          </a:xfrm>
          <a:prstGeom prst="rect">
            <a:avLst/>
          </a:prstGeom>
          <a:noFill/>
          <a:ln>
            <a:noFill/>
          </a:ln>
        </p:spPr>
      </p:pic>
      <p:sp>
        <p:nvSpPr>
          <p:cNvPr id="13" name="文本框 12"/>
          <p:cNvSpPr txBox="1"/>
          <p:nvPr>
            <p:custDataLst>
              <p:tags r:id="rId10"/>
            </p:custDataLst>
          </p:nvPr>
        </p:nvSpPr>
        <p:spPr>
          <a:xfrm>
            <a:off x="9014460" y="2656840"/>
            <a:ext cx="1765300" cy="506730"/>
          </a:xfrm>
          <a:prstGeom prst="rect">
            <a:avLst/>
          </a:prstGeom>
          <a:noFill/>
        </p:spPr>
        <p:txBody>
          <a:bodyPr wrap="square" rtlCol="0" anchor="t">
            <a:spAutoFit/>
          </a:bodyPr>
          <a:p>
            <a:pPr algn="ctr" fontAlgn="auto">
              <a:lnSpc>
                <a:spcPct val="150000"/>
              </a:lnSpc>
              <a:spcBef>
                <a:spcPts val="0"/>
              </a:spcBef>
              <a:spcAft>
                <a:spcPts val="0"/>
              </a:spcAft>
              <a:defRPr/>
            </a:pPr>
            <a:r>
              <a:rPr lang="zh-CN" b="1" dirty="0">
                <a:solidFill>
                  <a:prstClr val="black"/>
                </a:solidFill>
                <a:latin typeface="微软雅黑" panose="020B0503020204020204" pitchFamily="34" charset="-122"/>
                <a:cs typeface="+mn-ea"/>
                <a:sym typeface="+mn-lt"/>
              </a:rPr>
              <a:t>手势交互方式</a:t>
            </a:r>
            <a:endParaRPr lang="zh-CN" b="1" dirty="0">
              <a:solidFill>
                <a:prstClr val="black"/>
              </a:solidFill>
              <a:latin typeface="微软雅黑" panose="020B0503020204020204" pitchFamily="34" charset="-122"/>
              <a:cs typeface="+mn-ea"/>
              <a:sym typeface="+mn-lt"/>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83310"/>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二、</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唇语辅助的多模态手势交互方法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 name="文本框 6"/>
          <p:cNvSpPr txBox="1"/>
          <p:nvPr>
            <p:custDataLst>
              <p:tags r:id="rId2"/>
            </p:custDataLst>
          </p:nvPr>
        </p:nvSpPr>
        <p:spPr>
          <a:xfrm>
            <a:off x="184150" y="1906270"/>
            <a:ext cx="6096000" cy="506730"/>
          </a:xfrm>
          <a:prstGeom prst="rect">
            <a:avLst/>
          </a:prstGeom>
          <a:noFill/>
        </p:spPr>
        <p:txBody>
          <a:bodyPr wrap="square" rtlCol="0" anchor="t">
            <a:spAutoFit/>
          </a:bodyPr>
          <a:p>
            <a:pPr fontAlgn="auto">
              <a:lnSpc>
                <a:spcPct val="150000"/>
              </a:lnSpc>
              <a:spcBef>
                <a:spcPts val="0"/>
              </a:spcBef>
              <a:spcAft>
                <a:spcPts val="0"/>
              </a:spcAft>
              <a:defRPr/>
            </a:pPr>
            <a:r>
              <a:rPr lang="en-US" altLang="zh-CN" b="1" dirty="0">
                <a:solidFill>
                  <a:prstClr val="black"/>
                </a:solidFill>
                <a:latin typeface="微软雅黑" panose="020B0503020204020204" pitchFamily="34" charset="-122"/>
                <a:cs typeface="+mn-ea"/>
                <a:sym typeface="+mn-lt"/>
              </a:rPr>
              <a:t>1</a:t>
            </a:r>
            <a:r>
              <a:rPr lang="zh-CN" altLang="en-US" b="1" dirty="0">
                <a:solidFill>
                  <a:prstClr val="black"/>
                </a:solidFill>
                <a:latin typeface="微软雅黑" panose="020B0503020204020204" pitchFamily="34" charset="-122"/>
                <a:cs typeface="+mn-ea"/>
                <a:sym typeface="+mn-lt"/>
              </a:rPr>
              <a:t>、交互系统设计</a:t>
            </a:r>
            <a:r>
              <a:rPr lang="en-US" altLang="zh-CN" b="1" dirty="0">
                <a:solidFill>
                  <a:prstClr val="black"/>
                </a:solidFill>
                <a:latin typeface="微软雅黑" panose="020B0503020204020204" pitchFamily="34" charset="-122"/>
                <a:cs typeface="+mn-ea"/>
                <a:sym typeface="+mn-lt"/>
              </a:rPr>
              <a:t>——</a:t>
            </a:r>
            <a:r>
              <a:rPr lang="zh-CN" altLang="en-US" b="1" dirty="0">
                <a:solidFill>
                  <a:prstClr val="black"/>
                </a:solidFill>
                <a:latin typeface="微软雅黑" panose="020B0503020204020204" pitchFamily="34" charset="-122"/>
                <a:cs typeface="+mn-ea"/>
                <a:sym typeface="+mn-lt"/>
              </a:rPr>
              <a:t>纠错机制</a:t>
            </a:r>
            <a:endParaRPr lang="zh-CN" altLang="en-US" b="1" dirty="0">
              <a:solidFill>
                <a:prstClr val="black"/>
              </a:solidFill>
              <a:latin typeface="微软雅黑" panose="020B0503020204020204" pitchFamily="34" charset="-122"/>
              <a:cs typeface="+mn-ea"/>
              <a:sym typeface="+mn-lt"/>
            </a:endParaRPr>
          </a:p>
        </p:txBody>
      </p:sp>
      <p:sp>
        <p:nvSpPr>
          <p:cNvPr id="10" name="文本框 9"/>
          <p:cNvSpPr txBox="1"/>
          <p:nvPr>
            <p:custDataLst>
              <p:tags r:id="rId3"/>
            </p:custDataLst>
          </p:nvPr>
        </p:nvSpPr>
        <p:spPr>
          <a:xfrm>
            <a:off x="5022850" y="3176270"/>
            <a:ext cx="1765300" cy="506730"/>
          </a:xfrm>
          <a:prstGeom prst="rect">
            <a:avLst/>
          </a:prstGeom>
          <a:noFill/>
        </p:spPr>
        <p:txBody>
          <a:bodyPr wrap="square" rtlCol="0" anchor="t">
            <a:spAutoFit/>
          </a:bodyPr>
          <a:p>
            <a:pPr algn="ctr" fontAlgn="auto">
              <a:lnSpc>
                <a:spcPct val="150000"/>
              </a:lnSpc>
              <a:spcBef>
                <a:spcPts val="0"/>
              </a:spcBef>
              <a:spcAft>
                <a:spcPts val="0"/>
              </a:spcAft>
              <a:defRPr/>
            </a:pPr>
            <a:r>
              <a:rPr lang="zh-CN" b="1" dirty="0">
                <a:solidFill>
                  <a:prstClr val="black"/>
                </a:solidFill>
                <a:latin typeface="微软雅黑" panose="020B0503020204020204" pitchFamily="34" charset="-122"/>
                <a:cs typeface="+mn-ea"/>
                <a:sym typeface="+mn-lt"/>
              </a:rPr>
              <a:t>弹出菜单纠错</a:t>
            </a:r>
            <a:endParaRPr lang="zh-CN" b="1" dirty="0">
              <a:solidFill>
                <a:prstClr val="black"/>
              </a:solidFill>
              <a:latin typeface="微软雅黑" panose="020B0503020204020204" pitchFamily="34" charset="-122"/>
              <a:cs typeface="+mn-ea"/>
              <a:sym typeface="+mn-lt"/>
            </a:endParaRPr>
          </a:p>
        </p:txBody>
      </p:sp>
      <p:pic>
        <p:nvPicPr>
          <p:cNvPr id="52" name="图片 52"/>
          <p:cNvPicPr>
            <a:picLocks noChangeAspect="1"/>
          </p:cNvPicPr>
          <p:nvPr>
            <p:custDataLst>
              <p:tags r:id="rId4"/>
            </p:custDataLst>
          </p:nvPr>
        </p:nvPicPr>
        <p:blipFill>
          <a:blip r:embed="rId5"/>
          <a:srcRect l="4374" t="2381" r="45108" b="30095"/>
          <a:stretch>
            <a:fillRect/>
          </a:stretch>
        </p:blipFill>
        <p:spPr>
          <a:xfrm>
            <a:off x="4789170" y="4051935"/>
            <a:ext cx="2229485" cy="1800860"/>
          </a:xfrm>
          <a:prstGeom prst="rect">
            <a:avLst/>
          </a:prstGeom>
          <a:noFill/>
          <a:ln>
            <a:noFill/>
          </a:ln>
        </p:spPr>
      </p:pic>
      <p:pic>
        <p:nvPicPr>
          <p:cNvPr id="53" name="图片 53"/>
          <p:cNvPicPr>
            <a:picLocks noChangeAspect="1"/>
          </p:cNvPicPr>
          <p:nvPr>
            <p:custDataLst>
              <p:tags r:id="rId6"/>
            </p:custDataLst>
          </p:nvPr>
        </p:nvPicPr>
        <p:blipFill>
          <a:blip r:embed="rId7"/>
          <a:srcRect l="55236" b="3835"/>
          <a:stretch>
            <a:fillRect/>
          </a:stretch>
        </p:blipFill>
        <p:spPr>
          <a:xfrm>
            <a:off x="7735570" y="3886200"/>
            <a:ext cx="2002790" cy="2579370"/>
          </a:xfrm>
          <a:prstGeom prst="rect">
            <a:avLst/>
          </a:prstGeom>
          <a:noFill/>
          <a:ln>
            <a:noFill/>
          </a:ln>
        </p:spPr>
      </p:pic>
      <p:sp>
        <p:nvSpPr>
          <p:cNvPr id="6" name="文本框 5"/>
          <p:cNvSpPr txBox="1"/>
          <p:nvPr>
            <p:custDataLst>
              <p:tags r:id="rId8"/>
            </p:custDataLst>
          </p:nvPr>
        </p:nvSpPr>
        <p:spPr>
          <a:xfrm>
            <a:off x="8046085" y="3176270"/>
            <a:ext cx="1765300" cy="506730"/>
          </a:xfrm>
          <a:prstGeom prst="rect">
            <a:avLst/>
          </a:prstGeom>
          <a:noFill/>
        </p:spPr>
        <p:txBody>
          <a:bodyPr wrap="square" rtlCol="0" anchor="t">
            <a:spAutoFit/>
          </a:bodyPr>
          <a:p>
            <a:pPr algn="ctr" fontAlgn="auto">
              <a:lnSpc>
                <a:spcPct val="150000"/>
              </a:lnSpc>
              <a:spcBef>
                <a:spcPts val="0"/>
              </a:spcBef>
              <a:spcAft>
                <a:spcPts val="0"/>
              </a:spcAft>
              <a:defRPr/>
            </a:pPr>
            <a:r>
              <a:rPr lang="zh-CN" b="1" dirty="0">
                <a:solidFill>
                  <a:prstClr val="black"/>
                </a:solidFill>
                <a:latin typeface="微软雅黑" panose="020B0503020204020204" pitchFamily="34" charset="-122"/>
                <a:cs typeface="+mn-ea"/>
                <a:sym typeface="+mn-lt"/>
              </a:rPr>
              <a:t>固定菜单纠错</a:t>
            </a:r>
            <a:endParaRPr lang="zh-CN" b="1" dirty="0">
              <a:solidFill>
                <a:prstClr val="black"/>
              </a:solidFill>
              <a:latin typeface="微软雅黑" panose="020B0503020204020204" pitchFamily="34" charset="-122"/>
              <a:cs typeface="+mn-ea"/>
              <a:sym typeface="+mn-lt"/>
            </a:endParaRPr>
          </a:p>
        </p:txBody>
      </p:sp>
      <p:sp>
        <p:nvSpPr>
          <p:cNvPr id="11" name="文本框 10"/>
          <p:cNvSpPr txBox="1"/>
          <p:nvPr>
            <p:custDataLst>
              <p:tags r:id="rId9"/>
            </p:custDataLst>
          </p:nvPr>
        </p:nvSpPr>
        <p:spPr>
          <a:xfrm>
            <a:off x="1209675" y="3176270"/>
            <a:ext cx="1765300" cy="506730"/>
          </a:xfrm>
          <a:prstGeom prst="rect">
            <a:avLst/>
          </a:prstGeom>
          <a:noFill/>
        </p:spPr>
        <p:txBody>
          <a:bodyPr wrap="square" rtlCol="0" anchor="t">
            <a:spAutoFit/>
          </a:bodyPr>
          <a:p>
            <a:pPr algn="ctr" fontAlgn="auto">
              <a:lnSpc>
                <a:spcPct val="150000"/>
              </a:lnSpc>
              <a:spcBef>
                <a:spcPts val="0"/>
              </a:spcBef>
              <a:spcAft>
                <a:spcPts val="0"/>
              </a:spcAft>
              <a:defRPr/>
            </a:pPr>
            <a:r>
              <a:rPr lang="zh-CN" b="1" dirty="0">
                <a:solidFill>
                  <a:prstClr val="black"/>
                </a:solidFill>
                <a:latin typeface="微软雅黑" panose="020B0503020204020204" pitchFamily="34" charset="-122"/>
                <a:cs typeface="+mn-ea"/>
                <a:sym typeface="+mn-lt"/>
              </a:rPr>
              <a:t>自动纠错</a:t>
            </a:r>
            <a:endParaRPr lang="zh-CN" b="1" dirty="0">
              <a:solidFill>
                <a:prstClr val="black"/>
              </a:solidFill>
              <a:latin typeface="微软雅黑" panose="020B0503020204020204" pitchFamily="34" charset="-122"/>
              <a:cs typeface="+mn-ea"/>
              <a:sym typeface="+mn-lt"/>
            </a:endParaRPr>
          </a:p>
        </p:txBody>
      </p:sp>
      <p:pic>
        <p:nvPicPr>
          <p:cNvPr id="13" name="图片 46"/>
          <p:cNvPicPr>
            <a:picLocks noChangeAspect="1"/>
          </p:cNvPicPr>
          <p:nvPr>
            <p:custDataLst>
              <p:tags r:id="rId10"/>
            </p:custDataLst>
          </p:nvPr>
        </p:nvPicPr>
        <p:blipFill>
          <a:blip r:embed="rId11"/>
          <a:stretch>
            <a:fillRect/>
          </a:stretch>
        </p:blipFill>
        <p:spPr>
          <a:xfrm>
            <a:off x="556578" y="3965575"/>
            <a:ext cx="3204845" cy="1968500"/>
          </a:xfrm>
          <a:prstGeom prst="rect">
            <a:avLst/>
          </a:prstGeom>
          <a:noFill/>
          <a:ln>
            <a:noFill/>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3" name="目录组合"/>
          <p:cNvGrpSpPr/>
          <p:nvPr/>
        </p:nvGrpSpPr>
        <p:grpSpPr>
          <a:xfrm>
            <a:off x="5305422" y="815550"/>
            <a:ext cx="1581152" cy="1015104"/>
            <a:chOff x="5305422" y="815550"/>
            <a:chExt cx="1581152" cy="1015104"/>
          </a:xfrm>
        </p:grpSpPr>
        <p:sp>
          <p:nvSpPr>
            <p:cNvPr id="110" name="目录英文"/>
            <p:cNvSpPr txBox="1"/>
            <p:nvPr/>
          </p:nvSpPr>
          <p:spPr>
            <a:xfrm>
              <a:off x="5305423" y="1553655"/>
              <a:ext cx="1581151" cy="276999"/>
            </a:xfrm>
            <a:prstGeom prst="rect">
              <a:avLst/>
            </a:prstGeom>
            <a:solidFill>
              <a:schemeClr val="bg1"/>
            </a:solidFill>
          </p:spPr>
          <p:txBody>
            <a:bodyPr wrap="square" lIns="0" tIns="0" rIns="0" bIns="0" anchor="ctr">
              <a:spAutoFit/>
            </a:bodyPr>
            <a:lstStyle/>
            <a:p>
              <a:pPr algn="dist"/>
              <a:r>
                <a:rPr lang="en-US" altLang="zh-CN" b="1">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en-US" altLang="zh-CN" b="1">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1" name="目录"/>
            <p:cNvSpPr txBox="1"/>
            <p:nvPr/>
          </p:nvSpPr>
          <p:spPr>
            <a:xfrm>
              <a:off x="5305422" y="815550"/>
              <a:ext cx="1581152" cy="738665"/>
            </a:xfrm>
            <a:prstGeom prst="rect">
              <a:avLst/>
            </a:prstGeom>
            <a:solidFill>
              <a:schemeClr val="bg1"/>
            </a:solidFill>
          </p:spPr>
          <p:txBody>
            <a:bodyPr wrap="square" lIns="0" tIns="0" rIns="0" bIns="0">
              <a:spAutoFit/>
            </a:bodyPr>
            <a:lstStyle/>
            <a:p>
              <a:pPr algn="dist"/>
              <a:r>
                <a:rPr lang="zh-CN" altLang="en-US" sz="4800" b="1">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endParaRPr lang="en-US" altLang="zh-CN" sz="4800" b="1">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线段组合"/>
          <p:cNvGrpSpPr/>
          <p:nvPr/>
        </p:nvGrpSpPr>
        <p:grpSpPr>
          <a:xfrm>
            <a:off x="2330611" y="1699755"/>
            <a:ext cx="7530779" cy="0"/>
            <a:chOff x="2330611" y="1699755"/>
            <a:chExt cx="7530779" cy="0"/>
          </a:xfrm>
        </p:grpSpPr>
        <p:cxnSp>
          <p:nvCxnSpPr>
            <p:cNvPr id="108" name="右点缀线段"/>
            <p:cNvCxnSpPr/>
            <p:nvPr/>
          </p:nvCxnSpPr>
          <p:spPr>
            <a:xfrm>
              <a:off x="7204981" y="1699755"/>
              <a:ext cx="265640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左点缀线段"/>
            <p:cNvCxnSpPr/>
            <p:nvPr/>
          </p:nvCxnSpPr>
          <p:spPr>
            <a:xfrm>
              <a:off x="2330611" y="1699755"/>
              <a:ext cx="265640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2" name="组合 1"/>
          <p:cNvGrpSpPr/>
          <p:nvPr/>
        </p:nvGrpSpPr>
        <p:grpSpPr>
          <a:xfrm>
            <a:off x="1044439" y="2603340"/>
            <a:ext cx="1145482" cy="1145480"/>
            <a:chOff x="2828602" y="1468270"/>
            <a:chExt cx="1145482" cy="1145480"/>
          </a:xfrm>
        </p:grpSpPr>
        <p:sp>
          <p:nvSpPr>
            <p:cNvPr id="33" name="矩形色块 1"/>
            <p:cNvSpPr/>
            <p:nvPr/>
          </p:nvSpPr>
          <p:spPr>
            <a:xfrm>
              <a:off x="2828602" y="1468270"/>
              <a:ext cx="1145482" cy="1145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齿轮"/>
            <p:cNvSpPr>
              <a:spLocks noChangeAspect="1"/>
            </p:cNvSpPr>
            <p:nvPr/>
          </p:nvSpPr>
          <p:spPr bwMode="auto">
            <a:xfrm>
              <a:off x="3113937" y="1753036"/>
              <a:ext cx="574810" cy="575946"/>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chemeClr val="bg1"/>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基础扎实"/>
          <p:cNvSpPr txBox="1"/>
          <p:nvPr/>
        </p:nvSpPr>
        <p:spPr>
          <a:xfrm>
            <a:off x="564589" y="4068901"/>
            <a:ext cx="2218210" cy="583565"/>
          </a:xfrm>
          <a:prstGeom prst="rect">
            <a:avLst/>
          </a:prstGeom>
          <a:noFill/>
        </p:spPr>
        <p:txBody>
          <a:bodyPr wrap="square" rtlCol="0">
            <a:spAutoFit/>
          </a:bodyPr>
          <a:lstStyle/>
          <a:p>
            <a:pPr algn="dist"/>
            <a:r>
              <a:rPr lang="zh-CN" altLang="en-US" sz="3200" b="1" dirty="0">
                <a:latin typeface="Arial" panose="020B0604020202020204" pitchFamily="34" charset="0"/>
                <a:ea typeface="微软雅黑" panose="020B0503020204020204" pitchFamily="34" charset="-122"/>
                <a:sym typeface="Arial" panose="020B0604020202020204" pitchFamily="34" charset="0"/>
              </a:rPr>
              <a:t>研究背景</a:t>
            </a:r>
            <a:endParaRPr lang="zh-CN" altLang="en-US" sz="3200" b="1"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22" name="组合 3"/>
          <p:cNvGrpSpPr/>
          <p:nvPr/>
        </p:nvGrpSpPr>
        <p:grpSpPr>
          <a:xfrm>
            <a:off x="4062150" y="2648425"/>
            <a:ext cx="1145482" cy="1145482"/>
            <a:chOff x="3065462" y="1874499"/>
            <a:chExt cx="754743" cy="754743"/>
          </a:xfrm>
        </p:grpSpPr>
        <p:sp>
          <p:nvSpPr>
            <p:cNvPr id="123" name="矩形色块 3"/>
            <p:cNvSpPr/>
            <p:nvPr/>
          </p:nvSpPr>
          <p:spPr>
            <a:xfrm>
              <a:off x="3065462" y="1874499"/>
              <a:ext cx="754743" cy="7547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4" name="书本"/>
            <p:cNvSpPr>
              <a:spLocks noChangeAspect="1"/>
            </p:cNvSpPr>
            <p:nvPr/>
          </p:nvSpPr>
          <p:spPr bwMode="auto">
            <a:xfrm>
              <a:off x="3253092" y="2074667"/>
              <a:ext cx="379482" cy="354406"/>
            </a:xfrm>
            <a:custGeom>
              <a:avLst/>
              <a:gdLst>
                <a:gd name="connsiteX0" fmla="*/ 420884 w 608697"/>
                <a:gd name="connsiteY0" fmla="*/ 485137 h 568475"/>
                <a:gd name="connsiteX1" fmla="*/ 589080 w 608697"/>
                <a:gd name="connsiteY1" fmla="*/ 485137 h 568475"/>
                <a:gd name="connsiteX2" fmla="*/ 608697 w 608697"/>
                <a:gd name="connsiteY2" fmla="*/ 504650 h 568475"/>
                <a:gd name="connsiteX3" fmla="*/ 608697 w 608697"/>
                <a:gd name="connsiteY3" fmla="*/ 511203 h 568475"/>
                <a:gd name="connsiteX4" fmla="*/ 589080 w 608697"/>
                <a:gd name="connsiteY4" fmla="*/ 530716 h 568475"/>
                <a:gd name="connsiteX5" fmla="*/ 418721 w 608697"/>
                <a:gd name="connsiteY5" fmla="*/ 530716 h 568475"/>
                <a:gd name="connsiteX6" fmla="*/ 330483 w 608697"/>
                <a:gd name="connsiteY6" fmla="*/ 564900 h 568475"/>
                <a:gd name="connsiteX7" fmla="*/ 320861 w 608697"/>
                <a:gd name="connsiteY7" fmla="*/ 568475 h 568475"/>
                <a:gd name="connsiteX8" fmla="*/ 320861 w 608697"/>
                <a:gd name="connsiteY8" fmla="*/ 526992 h 568475"/>
                <a:gd name="connsiteX9" fmla="*/ 328096 w 608697"/>
                <a:gd name="connsiteY9" fmla="*/ 513438 h 568475"/>
                <a:gd name="connsiteX10" fmla="*/ 420884 w 608697"/>
                <a:gd name="connsiteY10" fmla="*/ 485137 h 568475"/>
                <a:gd name="connsiteX11" fmla="*/ 19622 w 608697"/>
                <a:gd name="connsiteY11" fmla="*/ 485137 h 568475"/>
                <a:gd name="connsiteX12" fmla="*/ 187860 w 608697"/>
                <a:gd name="connsiteY12" fmla="*/ 485137 h 568475"/>
                <a:gd name="connsiteX13" fmla="*/ 280670 w 608697"/>
                <a:gd name="connsiteY13" fmla="*/ 513438 h 568475"/>
                <a:gd name="connsiteX14" fmla="*/ 287907 w 608697"/>
                <a:gd name="connsiteY14" fmla="*/ 526992 h 568475"/>
                <a:gd name="connsiteX15" fmla="*/ 287907 w 608697"/>
                <a:gd name="connsiteY15" fmla="*/ 568475 h 568475"/>
                <a:gd name="connsiteX16" fmla="*/ 278134 w 608697"/>
                <a:gd name="connsiteY16" fmla="*/ 564826 h 568475"/>
                <a:gd name="connsiteX17" fmla="*/ 187860 w 608697"/>
                <a:gd name="connsiteY17" fmla="*/ 530716 h 568475"/>
                <a:gd name="connsiteX18" fmla="*/ 19622 w 608697"/>
                <a:gd name="connsiteY18" fmla="*/ 530716 h 568475"/>
                <a:gd name="connsiteX19" fmla="*/ 0 w 608697"/>
                <a:gd name="connsiteY19" fmla="*/ 511203 h 568475"/>
                <a:gd name="connsiteX20" fmla="*/ 0 w 608697"/>
                <a:gd name="connsiteY20" fmla="*/ 504650 h 568475"/>
                <a:gd name="connsiteX21" fmla="*/ 19622 w 608697"/>
                <a:gd name="connsiteY21" fmla="*/ 485137 h 568475"/>
                <a:gd name="connsiteX22" fmla="*/ 420884 w 608697"/>
                <a:gd name="connsiteY22" fmla="*/ 29920 h 568475"/>
                <a:gd name="connsiteX23" fmla="*/ 438710 w 608697"/>
                <a:gd name="connsiteY23" fmla="*/ 29920 h 568475"/>
                <a:gd name="connsiteX24" fmla="*/ 438710 w 608697"/>
                <a:gd name="connsiteY24" fmla="*/ 162804 h 568475"/>
                <a:gd name="connsiteX25" fmla="*/ 450421 w 608697"/>
                <a:gd name="connsiteY25" fmla="*/ 193343 h 568475"/>
                <a:gd name="connsiteX26" fmla="*/ 473469 w 608697"/>
                <a:gd name="connsiteY26" fmla="*/ 218817 h 568475"/>
                <a:gd name="connsiteX27" fmla="*/ 500097 w 608697"/>
                <a:gd name="connsiteY27" fmla="*/ 230661 h 568475"/>
                <a:gd name="connsiteX28" fmla="*/ 526799 w 608697"/>
                <a:gd name="connsiteY28" fmla="*/ 218817 h 568475"/>
                <a:gd name="connsiteX29" fmla="*/ 549772 w 608697"/>
                <a:gd name="connsiteY29" fmla="*/ 193343 h 568475"/>
                <a:gd name="connsiteX30" fmla="*/ 561557 w 608697"/>
                <a:gd name="connsiteY30" fmla="*/ 162804 h 568475"/>
                <a:gd name="connsiteX31" fmla="*/ 561557 w 608697"/>
                <a:gd name="connsiteY31" fmla="*/ 29920 h 568475"/>
                <a:gd name="connsiteX32" fmla="*/ 589080 w 608697"/>
                <a:gd name="connsiteY32" fmla="*/ 29920 h 568475"/>
                <a:gd name="connsiteX33" fmla="*/ 608697 w 608697"/>
                <a:gd name="connsiteY33" fmla="*/ 49435 h 568475"/>
                <a:gd name="connsiteX34" fmla="*/ 608697 w 608697"/>
                <a:gd name="connsiteY34" fmla="*/ 440489 h 568475"/>
                <a:gd name="connsiteX35" fmla="*/ 589080 w 608697"/>
                <a:gd name="connsiteY35" fmla="*/ 460004 h 568475"/>
                <a:gd name="connsiteX36" fmla="*/ 420884 w 608697"/>
                <a:gd name="connsiteY36" fmla="*/ 460004 h 568475"/>
                <a:gd name="connsiteX37" fmla="*/ 320861 w 608697"/>
                <a:gd name="connsiteY37" fmla="*/ 497769 h 568475"/>
                <a:gd name="connsiteX38" fmla="*/ 320861 w 608697"/>
                <a:gd name="connsiteY38" fmla="*/ 67610 h 568475"/>
                <a:gd name="connsiteX39" fmla="*/ 420884 w 608697"/>
                <a:gd name="connsiteY39" fmla="*/ 29920 h 568475"/>
                <a:gd name="connsiteX40" fmla="*/ 19622 w 608697"/>
                <a:gd name="connsiteY40" fmla="*/ 29920 h 568475"/>
                <a:gd name="connsiteX41" fmla="*/ 187860 w 608697"/>
                <a:gd name="connsiteY41" fmla="*/ 29920 h 568475"/>
                <a:gd name="connsiteX42" fmla="*/ 287907 w 608697"/>
                <a:gd name="connsiteY42" fmla="*/ 67610 h 568475"/>
                <a:gd name="connsiteX43" fmla="*/ 287907 w 608697"/>
                <a:gd name="connsiteY43" fmla="*/ 497769 h 568475"/>
                <a:gd name="connsiteX44" fmla="*/ 187860 w 608697"/>
                <a:gd name="connsiteY44" fmla="*/ 460004 h 568475"/>
                <a:gd name="connsiteX45" fmla="*/ 19622 w 608697"/>
                <a:gd name="connsiteY45" fmla="*/ 460004 h 568475"/>
                <a:gd name="connsiteX46" fmla="*/ 0 w 608697"/>
                <a:gd name="connsiteY46" fmla="*/ 440489 h 568475"/>
                <a:gd name="connsiteX47" fmla="*/ 0 w 608697"/>
                <a:gd name="connsiteY47" fmla="*/ 49435 h 568475"/>
                <a:gd name="connsiteX48" fmla="*/ 19622 w 608697"/>
                <a:gd name="connsiteY48" fmla="*/ 29920 h 568475"/>
                <a:gd name="connsiteX49" fmla="*/ 484356 w 608697"/>
                <a:gd name="connsiteY49" fmla="*/ 0 h 568475"/>
                <a:gd name="connsiteX50" fmla="*/ 515833 w 608697"/>
                <a:gd name="connsiteY50" fmla="*/ 0 h 568475"/>
                <a:gd name="connsiteX51" fmla="*/ 535450 w 608697"/>
                <a:gd name="connsiteY51" fmla="*/ 19586 h 568475"/>
                <a:gd name="connsiteX52" fmla="*/ 535450 w 608697"/>
                <a:gd name="connsiteY52" fmla="*/ 29937 h 568475"/>
                <a:gd name="connsiteX53" fmla="*/ 535450 w 608697"/>
                <a:gd name="connsiteY53" fmla="*/ 162791 h 568475"/>
                <a:gd name="connsiteX54" fmla="*/ 530378 w 608697"/>
                <a:gd name="connsiteY54" fmla="*/ 175898 h 568475"/>
                <a:gd name="connsiteX55" fmla="*/ 507404 w 608697"/>
                <a:gd name="connsiteY55" fmla="*/ 201367 h 568475"/>
                <a:gd name="connsiteX56" fmla="*/ 500095 w 608697"/>
                <a:gd name="connsiteY56" fmla="*/ 204569 h 568475"/>
                <a:gd name="connsiteX57" fmla="*/ 492860 w 608697"/>
                <a:gd name="connsiteY57" fmla="*/ 201367 h 568475"/>
                <a:gd name="connsiteX58" fmla="*/ 469811 w 608697"/>
                <a:gd name="connsiteY58" fmla="*/ 175898 h 568475"/>
                <a:gd name="connsiteX59" fmla="*/ 464814 w 608697"/>
                <a:gd name="connsiteY59" fmla="*/ 162791 h 568475"/>
                <a:gd name="connsiteX60" fmla="*/ 464814 w 608697"/>
                <a:gd name="connsiteY60" fmla="*/ 29937 h 568475"/>
                <a:gd name="connsiteX61" fmla="*/ 464814 w 608697"/>
                <a:gd name="connsiteY61" fmla="*/ 19586 h 568475"/>
                <a:gd name="connsiteX62" fmla="*/ 484356 w 608697"/>
                <a:gd name="connsiteY62" fmla="*/ 0 h 56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08697" h="568475">
                  <a:moveTo>
                    <a:pt x="420884" y="485137"/>
                  </a:moveTo>
                  <a:lnTo>
                    <a:pt x="589080" y="485137"/>
                  </a:lnTo>
                  <a:cubicBezTo>
                    <a:pt x="599896" y="485137"/>
                    <a:pt x="608697" y="493851"/>
                    <a:pt x="608697" y="504650"/>
                  </a:cubicBezTo>
                  <a:lnTo>
                    <a:pt x="608697" y="511203"/>
                  </a:lnTo>
                  <a:cubicBezTo>
                    <a:pt x="608697" y="522002"/>
                    <a:pt x="599896" y="530716"/>
                    <a:pt x="589080" y="530716"/>
                  </a:cubicBezTo>
                  <a:lnTo>
                    <a:pt x="418721" y="530716"/>
                  </a:lnTo>
                  <a:cubicBezTo>
                    <a:pt x="386051" y="530716"/>
                    <a:pt x="355172" y="543526"/>
                    <a:pt x="330483" y="564900"/>
                  </a:cubicBezTo>
                  <a:cubicBezTo>
                    <a:pt x="327723" y="567283"/>
                    <a:pt x="324292" y="568475"/>
                    <a:pt x="320861" y="568475"/>
                  </a:cubicBezTo>
                  <a:lnTo>
                    <a:pt x="320861" y="526992"/>
                  </a:lnTo>
                  <a:cubicBezTo>
                    <a:pt x="320861" y="521556"/>
                    <a:pt x="323621" y="516491"/>
                    <a:pt x="328096" y="513438"/>
                  </a:cubicBezTo>
                  <a:cubicBezTo>
                    <a:pt x="355395" y="495042"/>
                    <a:pt x="387617" y="485137"/>
                    <a:pt x="420884" y="485137"/>
                  </a:cubicBezTo>
                  <a:close/>
                  <a:moveTo>
                    <a:pt x="19622" y="485137"/>
                  </a:moveTo>
                  <a:lnTo>
                    <a:pt x="187860" y="485137"/>
                  </a:lnTo>
                  <a:cubicBezTo>
                    <a:pt x="221134" y="485137"/>
                    <a:pt x="253364" y="495042"/>
                    <a:pt x="280670" y="513438"/>
                  </a:cubicBezTo>
                  <a:cubicBezTo>
                    <a:pt x="285147" y="516491"/>
                    <a:pt x="287907" y="521556"/>
                    <a:pt x="287907" y="526992"/>
                  </a:cubicBezTo>
                  <a:lnTo>
                    <a:pt x="287907" y="568475"/>
                  </a:lnTo>
                  <a:cubicBezTo>
                    <a:pt x="284400" y="568475"/>
                    <a:pt x="280969" y="567283"/>
                    <a:pt x="278134" y="564826"/>
                  </a:cubicBezTo>
                  <a:cubicBezTo>
                    <a:pt x="253215" y="542856"/>
                    <a:pt x="221134" y="530716"/>
                    <a:pt x="187860" y="530716"/>
                  </a:cubicBezTo>
                  <a:lnTo>
                    <a:pt x="19622" y="530716"/>
                  </a:lnTo>
                  <a:cubicBezTo>
                    <a:pt x="8804" y="530716"/>
                    <a:pt x="0" y="522002"/>
                    <a:pt x="0" y="511203"/>
                  </a:cubicBezTo>
                  <a:lnTo>
                    <a:pt x="0" y="504650"/>
                  </a:lnTo>
                  <a:cubicBezTo>
                    <a:pt x="0" y="493851"/>
                    <a:pt x="8804" y="485137"/>
                    <a:pt x="19622" y="485137"/>
                  </a:cubicBezTo>
                  <a:close/>
                  <a:moveTo>
                    <a:pt x="420884" y="29920"/>
                  </a:moveTo>
                  <a:lnTo>
                    <a:pt x="438710" y="29920"/>
                  </a:lnTo>
                  <a:lnTo>
                    <a:pt x="438710" y="162804"/>
                  </a:lnTo>
                  <a:cubicBezTo>
                    <a:pt x="438710" y="174126"/>
                    <a:pt x="442887" y="184926"/>
                    <a:pt x="450421" y="193343"/>
                  </a:cubicBezTo>
                  <a:lnTo>
                    <a:pt x="473469" y="218817"/>
                  </a:lnTo>
                  <a:cubicBezTo>
                    <a:pt x="480256" y="226341"/>
                    <a:pt x="489953" y="230661"/>
                    <a:pt x="500097" y="230661"/>
                  </a:cubicBezTo>
                  <a:cubicBezTo>
                    <a:pt x="510241" y="230661"/>
                    <a:pt x="520012" y="226341"/>
                    <a:pt x="526799" y="218817"/>
                  </a:cubicBezTo>
                  <a:lnTo>
                    <a:pt x="549772" y="193343"/>
                  </a:lnTo>
                  <a:cubicBezTo>
                    <a:pt x="557380" y="184926"/>
                    <a:pt x="561557" y="174126"/>
                    <a:pt x="561557" y="162804"/>
                  </a:cubicBezTo>
                  <a:lnTo>
                    <a:pt x="561557" y="29920"/>
                  </a:lnTo>
                  <a:lnTo>
                    <a:pt x="589080" y="29920"/>
                  </a:lnTo>
                  <a:cubicBezTo>
                    <a:pt x="599896" y="29920"/>
                    <a:pt x="608697" y="38635"/>
                    <a:pt x="608697" y="49435"/>
                  </a:cubicBezTo>
                  <a:lnTo>
                    <a:pt x="608697" y="440489"/>
                  </a:lnTo>
                  <a:cubicBezTo>
                    <a:pt x="608697" y="451289"/>
                    <a:pt x="599896" y="460004"/>
                    <a:pt x="589080" y="460004"/>
                  </a:cubicBezTo>
                  <a:lnTo>
                    <a:pt x="420884" y="460004"/>
                  </a:lnTo>
                  <a:cubicBezTo>
                    <a:pt x="384037" y="460004"/>
                    <a:pt x="348533" y="473412"/>
                    <a:pt x="320861" y="497769"/>
                  </a:cubicBezTo>
                  <a:lnTo>
                    <a:pt x="320861" y="67610"/>
                  </a:lnTo>
                  <a:cubicBezTo>
                    <a:pt x="348533" y="43327"/>
                    <a:pt x="384037" y="29920"/>
                    <a:pt x="420884" y="29920"/>
                  </a:cubicBezTo>
                  <a:close/>
                  <a:moveTo>
                    <a:pt x="19622" y="29920"/>
                  </a:moveTo>
                  <a:lnTo>
                    <a:pt x="187860" y="29920"/>
                  </a:lnTo>
                  <a:cubicBezTo>
                    <a:pt x="224715" y="29920"/>
                    <a:pt x="260228" y="43327"/>
                    <a:pt x="287907" y="67610"/>
                  </a:cubicBezTo>
                  <a:lnTo>
                    <a:pt x="287907" y="497769"/>
                  </a:lnTo>
                  <a:cubicBezTo>
                    <a:pt x="260228" y="473412"/>
                    <a:pt x="224715" y="460004"/>
                    <a:pt x="187860" y="460004"/>
                  </a:cubicBezTo>
                  <a:lnTo>
                    <a:pt x="19622" y="460004"/>
                  </a:lnTo>
                  <a:cubicBezTo>
                    <a:pt x="8804" y="460004"/>
                    <a:pt x="0" y="451289"/>
                    <a:pt x="0" y="440489"/>
                  </a:cubicBezTo>
                  <a:lnTo>
                    <a:pt x="0" y="49435"/>
                  </a:lnTo>
                  <a:cubicBezTo>
                    <a:pt x="0" y="38635"/>
                    <a:pt x="8804" y="29920"/>
                    <a:pt x="19622" y="29920"/>
                  </a:cubicBezTo>
                  <a:close/>
                  <a:moveTo>
                    <a:pt x="484356" y="0"/>
                  </a:moveTo>
                  <a:lnTo>
                    <a:pt x="515833" y="0"/>
                  </a:lnTo>
                  <a:cubicBezTo>
                    <a:pt x="526648" y="0"/>
                    <a:pt x="535450" y="8787"/>
                    <a:pt x="535450" y="19586"/>
                  </a:cubicBezTo>
                  <a:lnTo>
                    <a:pt x="535450" y="29937"/>
                  </a:lnTo>
                  <a:lnTo>
                    <a:pt x="535450" y="162791"/>
                  </a:lnTo>
                  <a:cubicBezTo>
                    <a:pt x="535450" y="167632"/>
                    <a:pt x="533660" y="172249"/>
                    <a:pt x="530378" y="175898"/>
                  </a:cubicBezTo>
                  <a:lnTo>
                    <a:pt x="507404" y="201367"/>
                  </a:lnTo>
                  <a:cubicBezTo>
                    <a:pt x="505465" y="203526"/>
                    <a:pt x="502780" y="204569"/>
                    <a:pt x="500095" y="204569"/>
                  </a:cubicBezTo>
                  <a:cubicBezTo>
                    <a:pt x="497409" y="204569"/>
                    <a:pt x="494799" y="203526"/>
                    <a:pt x="492860" y="201367"/>
                  </a:cubicBezTo>
                  <a:lnTo>
                    <a:pt x="469811" y="175898"/>
                  </a:lnTo>
                  <a:cubicBezTo>
                    <a:pt x="466604" y="172249"/>
                    <a:pt x="464814" y="167632"/>
                    <a:pt x="464814" y="162791"/>
                  </a:cubicBezTo>
                  <a:lnTo>
                    <a:pt x="464814" y="29937"/>
                  </a:lnTo>
                  <a:lnTo>
                    <a:pt x="464814" y="19586"/>
                  </a:lnTo>
                  <a:cubicBezTo>
                    <a:pt x="464814" y="8787"/>
                    <a:pt x="473541" y="0"/>
                    <a:pt x="484356" y="0"/>
                  </a:cubicBezTo>
                  <a:close/>
                </a:path>
              </a:pathLst>
            </a:custGeom>
            <a:solidFill>
              <a:schemeClr val="bg1"/>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5" name="组合 2"/>
          <p:cNvGrpSpPr/>
          <p:nvPr/>
        </p:nvGrpSpPr>
        <p:grpSpPr>
          <a:xfrm>
            <a:off x="7023474" y="2648425"/>
            <a:ext cx="1145482" cy="1145482"/>
            <a:chOff x="3065462" y="1874499"/>
            <a:chExt cx="754743" cy="754743"/>
          </a:xfrm>
        </p:grpSpPr>
        <p:sp>
          <p:nvSpPr>
            <p:cNvPr id="116" name="矩形色块 2"/>
            <p:cNvSpPr/>
            <p:nvPr/>
          </p:nvSpPr>
          <p:spPr>
            <a:xfrm>
              <a:off x="3065462" y="1874499"/>
              <a:ext cx="754743" cy="7547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7" name="公文包"/>
            <p:cNvSpPr>
              <a:spLocks noChangeAspect="1"/>
            </p:cNvSpPr>
            <p:nvPr/>
          </p:nvSpPr>
          <p:spPr bwMode="auto">
            <a:xfrm>
              <a:off x="3253092" y="2091898"/>
              <a:ext cx="379482" cy="319944"/>
            </a:xfrm>
            <a:custGeom>
              <a:avLst/>
              <a:gdLst>
                <a:gd name="connsiteX0" fmla="*/ 33720 w 607639"/>
                <a:gd name="connsiteY0" fmla="*/ 338432 h 512305"/>
                <a:gd name="connsiteX1" fmla="*/ 186446 w 607639"/>
                <a:gd name="connsiteY1" fmla="*/ 338432 h 512305"/>
                <a:gd name="connsiteX2" fmla="*/ 192587 w 607639"/>
                <a:gd name="connsiteY2" fmla="*/ 342252 h 512305"/>
                <a:gd name="connsiteX3" fmla="*/ 247055 w 607639"/>
                <a:gd name="connsiteY3" fmla="*/ 376103 h 512305"/>
                <a:gd name="connsiteX4" fmla="*/ 360443 w 607639"/>
                <a:gd name="connsiteY4" fmla="*/ 376103 h 512305"/>
                <a:gd name="connsiteX5" fmla="*/ 415000 w 607639"/>
                <a:gd name="connsiteY5" fmla="*/ 342252 h 512305"/>
                <a:gd name="connsiteX6" fmla="*/ 421052 w 607639"/>
                <a:gd name="connsiteY6" fmla="*/ 338432 h 512305"/>
                <a:gd name="connsiteX7" fmla="*/ 573778 w 607639"/>
                <a:gd name="connsiteY7" fmla="*/ 338432 h 512305"/>
                <a:gd name="connsiteX8" fmla="*/ 580542 w 607639"/>
                <a:gd name="connsiteY8" fmla="*/ 345184 h 512305"/>
                <a:gd name="connsiteX9" fmla="*/ 580542 w 607639"/>
                <a:gd name="connsiteY9" fmla="*/ 465127 h 512305"/>
                <a:gd name="connsiteX10" fmla="*/ 533282 w 607639"/>
                <a:gd name="connsiteY10" fmla="*/ 512305 h 512305"/>
                <a:gd name="connsiteX11" fmla="*/ 74216 w 607639"/>
                <a:gd name="connsiteY11" fmla="*/ 512305 h 512305"/>
                <a:gd name="connsiteX12" fmla="*/ 26956 w 607639"/>
                <a:gd name="connsiteY12" fmla="*/ 465127 h 512305"/>
                <a:gd name="connsiteX13" fmla="*/ 26956 w 607639"/>
                <a:gd name="connsiteY13" fmla="*/ 345184 h 512305"/>
                <a:gd name="connsiteX14" fmla="*/ 33720 w 607639"/>
                <a:gd name="connsiteY14" fmla="*/ 338432 h 512305"/>
                <a:gd name="connsiteX15" fmla="*/ 247074 w 607639"/>
                <a:gd name="connsiteY15" fmla="*/ 218400 h 512305"/>
                <a:gd name="connsiteX16" fmla="*/ 360476 w 607639"/>
                <a:gd name="connsiteY16" fmla="*/ 218400 h 512305"/>
                <a:gd name="connsiteX17" fmla="*/ 380771 w 607639"/>
                <a:gd name="connsiteY17" fmla="*/ 238584 h 512305"/>
                <a:gd name="connsiteX18" fmla="*/ 380771 w 607639"/>
                <a:gd name="connsiteY18" fmla="*/ 315496 h 512305"/>
                <a:gd name="connsiteX19" fmla="*/ 360476 w 607639"/>
                <a:gd name="connsiteY19" fmla="*/ 335680 h 512305"/>
                <a:gd name="connsiteX20" fmla="*/ 247074 w 607639"/>
                <a:gd name="connsiteY20" fmla="*/ 335680 h 512305"/>
                <a:gd name="connsiteX21" fmla="*/ 226868 w 607639"/>
                <a:gd name="connsiteY21" fmla="*/ 315496 h 512305"/>
                <a:gd name="connsiteX22" fmla="*/ 226868 w 607639"/>
                <a:gd name="connsiteY22" fmla="*/ 238584 h 512305"/>
                <a:gd name="connsiteX23" fmla="*/ 247074 w 607639"/>
                <a:gd name="connsiteY23" fmla="*/ 218400 h 512305"/>
                <a:gd name="connsiteX24" fmla="*/ 243251 w 607639"/>
                <a:gd name="connsiteY24" fmla="*/ 40438 h 512305"/>
                <a:gd name="connsiteX25" fmla="*/ 232482 w 607639"/>
                <a:gd name="connsiteY25" fmla="*/ 67367 h 512305"/>
                <a:gd name="connsiteX26" fmla="*/ 375157 w 607639"/>
                <a:gd name="connsiteY26" fmla="*/ 67367 h 512305"/>
                <a:gd name="connsiteX27" fmla="*/ 364388 w 607639"/>
                <a:gd name="connsiteY27" fmla="*/ 40438 h 512305"/>
                <a:gd name="connsiteX28" fmla="*/ 229545 w 607639"/>
                <a:gd name="connsiteY28" fmla="*/ 0 h 512305"/>
                <a:gd name="connsiteX29" fmla="*/ 378094 w 607639"/>
                <a:gd name="connsiteY29" fmla="*/ 0 h 512305"/>
                <a:gd name="connsiteX30" fmla="*/ 396874 w 607639"/>
                <a:gd name="connsiteY30" fmla="*/ 12709 h 512305"/>
                <a:gd name="connsiteX31" fmla="*/ 418770 w 607639"/>
                <a:gd name="connsiteY31" fmla="*/ 67367 h 512305"/>
                <a:gd name="connsiteX32" fmla="*/ 560377 w 607639"/>
                <a:gd name="connsiteY32" fmla="*/ 67367 h 512305"/>
                <a:gd name="connsiteX33" fmla="*/ 607639 w 607639"/>
                <a:gd name="connsiteY33" fmla="*/ 114560 h 512305"/>
                <a:gd name="connsiteX34" fmla="*/ 607639 w 607639"/>
                <a:gd name="connsiteY34" fmla="*/ 277734 h 512305"/>
                <a:gd name="connsiteX35" fmla="*/ 587346 w 607639"/>
                <a:gd name="connsiteY35" fmla="*/ 297998 h 512305"/>
                <a:gd name="connsiteX36" fmla="*/ 421262 w 607639"/>
                <a:gd name="connsiteY36" fmla="*/ 297998 h 512305"/>
                <a:gd name="connsiteX37" fmla="*/ 421262 w 607639"/>
                <a:gd name="connsiteY37" fmla="*/ 238629 h 512305"/>
                <a:gd name="connsiteX38" fmla="*/ 360471 w 607639"/>
                <a:gd name="connsiteY38" fmla="*/ 177928 h 512305"/>
                <a:gd name="connsiteX39" fmla="*/ 247079 w 607639"/>
                <a:gd name="connsiteY39" fmla="*/ 177928 h 512305"/>
                <a:gd name="connsiteX40" fmla="*/ 186377 w 607639"/>
                <a:gd name="connsiteY40" fmla="*/ 238629 h 512305"/>
                <a:gd name="connsiteX41" fmla="*/ 186377 w 607639"/>
                <a:gd name="connsiteY41" fmla="*/ 297998 h 512305"/>
                <a:gd name="connsiteX42" fmla="*/ 20293 w 607639"/>
                <a:gd name="connsiteY42" fmla="*/ 297998 h 512305"/>
                <a:gd name="connsiteX43" fmla="*/ 0 w 607639"/>
                <a:gd name="connsiteY43" fmla="*/ 277734 h 512305"/>
                <a:gd name="connsiteX44" fmla="*/ 0 w 607639"/>
                <a:gd name="connsiteY44" fmla="*/ 114560 h 512305"/>
                <a:gd name="connsiteX45" fmla="*/ 47262 w 607639"/>
                <a:gd name="connsiteY45" fmla="*/ 67367 h 512305"/>
                <a:gd name="connsiteX46" fmla="*/ 188780 w 607639"/>
                <a:gd name="connsiteY46" fmla="*/ 67367 h 512305"/>
                <a:gd name="connsiteX47" fmla="*/ 210764 w 607639"/>
                <a:gd name="connsiteY47" fmla="*/ 12709 h 512305"/>
                <a:gd name="connsiteX48" fmla="*/ 229545 w 607639"/>
                <a:gd name="connsiteY48" fmla="*/ 0 h 512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639" h="512305">
                  <a:moveTo>
                    <a:pt x="33720" y="338432"/>
                  </a:moveTo>
                  <a:lnTo>
                    <a:pt x="186446" y="338432"/>
                  </a:lnTo>
                  <a:cubicBezTo>
                    <a:pt x="189116" y="338432"/>
                    <a:pt x="191430" y="339942"/>
                    <a:pt x="192587" y="342252"/>
                  </a:cubicBezTo>
                  <a:cubicBezTo>
                    <a:pt x="202466" y="362332"/>
                    <a:pt x="223203" y="376103"/>
                    <a:pt x="247055" y="376103"/>
                  </a:cubicBezTo>
                  <a:lnTo>
                    <a:pt x="360443" y="376103"/>
                  </a:lnTo>
                  <a:cubicBezTo>
                    <a:pt x="384384" y="376103"/>
                    <a:pt x="405032" y="362332"/>
                    <a:pt x="415000" y="342252"/>
                  </a:cubicBezTo>
                  <a:cubicBezTo>
                    <a:pt x="416157" y="339942"/>
                    <a:pt x="418471" y="338432"/>
                    <a:pt x="421052" y="338432"/>
                  </a:cubicBezTo>
                  <a:lnTo>
                    <a:pt x="573778" y="338432"/>
                  </a:lnTo>
                  <a:cubicBezTo>
                    <a:pt x="577516" y="338432"/>
                    <a:pt x="580542" y="341453"/>
                    <a:pt x="580542" y="345184"/>
                  </a:cubicBezTo>
                  <a:lnTo>
                    <a:pt x="580542" y="465127"/>
                  </a:lnTo>
                  <a:cubicBezTo>
                    <a:pt x="580542" y="491159"/>
                    <a:pt x="559449" y="512305"/>
                    <a:pt x="533282" y="512305"/>
                  </a:cubicBezTo>
                  <a:lnTo>
                    <a:pt x="74216" y="512305"/>
                  </a:lnTo>
                  <a:cubicBezTo>
                    <a:pt x="48138" y="512305"/>
                    <a:pt x="26956" y="491159"/>
                    <a:pt x="26956" y="465127"/>
                  </a:cubicBezTo>
                  <a:lnTo>
                    <a:pt x="26956" y="345184"/>
                  </a:lnTo>
                  <a:cubicBezTo>
                    <a:pt x="26956" y="341453"/>
                    <a:pt x="29982" y="338432"/>
                    <a:pt x="33720" y="338432"/>
                  </a:cubicBezTo>
                  <a:close/>
                  <a:moveTo>
                    <a:pt x="247074" y="218400"/>
                  </a:moveTo>
                  <a:lnTo>
                    <a:pt x="360476" y="218400"/>
                  </a:lnTo>
                  <a:cubicBezTo>
                    <a:pt x="371692" y="218400"/>
                    <a:pt x="380771" y="227380"/>
                    <a:pt x="380771" y="238584"/>
                  </a:cubicBezTo>
                  <a:lnTo>
                    <a:pt x="380771" y="315496"/>
                  </a:lnTo>
                  <a:cubicBezTo>
                    <a:pt x="380771" y="326700"/>
                    <a:pt x="371692" y="335680"/>
                    <a:pt x="360476" y="335680"/>
                  </a:cubicBezTo>
                  <a:lnTo>
                    <a:pt x="247074" y="335680"/>
                  </a:lnTo>
                  <a:cubicBezTo>
                    <a:pt x="235947" y="335680"/>
                    <a:pt x="226868" y="326611"/>
                    <a:pt x="226868" y="315496"/>
                  </a:cubicBezTo>
                  <a:lnTo>
                    <a:pt x="226868" y="238584"/>
                  </a:lnTo>
                  <a:cubicBezTo>
                    <a:pt x="226868" y="227380"/>
                    <a:pt x="235947" y="218400"/>
                    <a:pt x="247074" y="218400"/>
                  </a:cubicBezTo>
                  <a:close/>
                  <a:moveTo>
                    <a:pt x="243251" y="40438"/>
                  </a:moveTo>
                  <a:lnTo>
                    <a:pt x="232482" y="67367"/>
                  </a:lnTo>
                  <a:lnTo>
                    <a:pt x="375157" y="67367"/>
                  </a:lnTo>
                  <a:lnTo>
                    <a:pt x="364388" y="40438"/>
                  </a:lnTo>
                  <a:close/>
                  <a:moveTo>
                    <a:pt x="229545" y="0"/>
                  </a:moveTo>
                  <a:lnTo>
                    <a:pt x="378094" y="0"/>
                  </a:lnTo>
                  <a:cubicBezTo>
                    <a:pt x="386372" y="0"/>
                    <a:pt x="393759" y="5066"/>
                    <a:pt x="396874" y="12709"/>
                  </a:cubicBezTo>
                  <a:lnTo>
                    <a:pt x="418770" y="67367"/>
                  </a:lnTo>
                  <a:lnTo>
                    <a:pt x="560377" y="67367"/>
                  </a:lnTo>
                  <a:cubicBezTo>
                    <a:pt x="586367" y="67367"/>
                    <a:pt x="607639" y="88608"/>
                    <a:pt x="607639" y="114560"/>
                  </a:cubicBezTo>
                  <a:lnTo>
                    <a:pt x="607639" y="277734"/>
                  </a:lnTo>
                  <a:cubicBezTo>
                    <a:pt x="607639" y="288933"/>
                    <a:pt x="598560" y="297998"/>
                    <a:pt x="587346" y="297998"/>
                  </a:cubicBezTo>
                  <a:lnTo>
                    <a:pt x="421262" y="297998"/>
                  </a:lnTo>
                  <a:lnTo>
                    <a:pt x="421262" y="238629"/>
                  </a:lnTo>
                  <a:cubicBezTo>
                    <a:pt x="421262" y="205212"/>
                    <a:pt x="394026" y="177928"/>
                    <a:pt x="360471" y="177928"/>
                  </a:cubicBezTo>
                  <a:lnTo>
                    <a:pt x="247079" y="177928"/>
                  </a:lnTo>
                  <a:cubicBezTo>
                    <a:pt x="213613" y="177928"/>
                    <a:pt x="186377" y="205212"/>
                    <a:pt x="186377" y="238629"/>
                  </a:cubicBezTo>
                  <a:lnTo>
                    <a:pt x="186377" y="297998"/>
                  </a:lnTo>
                  <a:lnTo>
                    <a:pt x="20293" y="297998"/>
                  </a:lnTo>
                  <a:cubicBezTo>
                    <a:pt x="9079" y="297998"/>
                    <a:pt x="0" y="288933"/>
                    <a:pt x="0" y="277734"/>
                  </a:cubicBezTo>
                  <a:lnTo>
                    <a:pt x="0" y="114560"/>
                  </a:lnTo>
                  <a:cubicBezTo>
                    <a:pt x="0" y="88608"/>
                    <a:pt x="21183" y="67367"/>
                    <a:pt x="47262" y="67367"/>
                  </a:cubicBezTo>
                  <a:lnTo>
                    <a:pt x="188780" y="67367"/>
                  </a:lnTo>
                  <a:lnTo>
                    <a:pt x="210764" y="12709"/>
                  </a:lnTo>
                  <a:cubicBezTo>
                    <a:pt x="213791" y="5066"/>
                    <a:pt x="221267" y="0"/>
                    <a:pt x="229545"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87" name="作风朴实"/>
          <p:cNvSpPr txBox="1"/>
          <p:nvPr/>
        </p:nvSpPr>
        <p:spPr>
          <a:xfrm>
            <a:off x="6486984" y="4067631"/>
            <a:ext cx="2218210" cy="584775"/>
          </a:xfrm>
          <a:prstGeom prst="rect">
            <a:avLst/>
          </a:prstGeom>
          <a:noFill/>
        </p:spPr>
        <p:txBody>
          <a:bodyPr wrap="square" rtlCol="0">
            <a:spAutoFit/>
          </a:bodyPr>
          <a:lstStyle/>
          <a:p>
            <a:pPr algn="dist"/>
            <a:r>
              <a:rPr lang="zh-CN" altLang="en-US" sz="3200" b="1" dirty="0">
                <a:latin typeface="Arial" panose="020B0604020202020204" pitchFamily="34" charset="0"/>
                <a:ea typeface="微软雅黑" panose="020B0503020204020204" pitchFamily="34" charset="-122"/>
                <a:sym typeface="Arial" panose="020B0604020202020204" pitchFamily="34" charset="0"/>
              </a:rPr>
              <a:t>总结与展望</a:t>
            </a:r>
            <a:endParaRPr lang="zh-CN" altLang="en-US" sz="3200" b="1"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29" name="组合 4"/>
          <p:cNvGrpSpPr/>
          <p:nvPr/>
        </p:nvGrpSpPr>
        <p:grpSpPr>
          <a:xfrm>
            <a:off x="10012804" y="2603340"/>
            <a:ext cx="1145482" cy="1145482"/>
            <a:chOff x="3065462" y="1874499"/>
            <a:chExt cx="754743" cy="754743"/>
          </a:xfrm>
        </p:grpSpPr>
        <p:sp>
          <p:nvSpPr>
            <p:cNvPr id="130" name="矩形色块 4"/>
            <p:cNvSpPr/>
            <p:nvPr/>
          </p:nvSpPr>
          <p:spPr>
            <a:xfrm>
              <a:off x="3065462" y="1874499"/>
              <a:ext cx="754743" cy="7547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1" name="灯泡"/>
            <p:cNvSpPr>
              <a:spLocks noChangeAspect="1"/>
            </p:cNvSpPr>
            <p:nvPr/>
          </p:nvSpPr>
          <p:spPr bwMode="auto">
            <a:xfrm>
              <a:off x="3307353" y="2062129"/>
              <a:ext cx="270959" cy="379482"/>
            </a:xfrm>
            <a:custGeom>
              <a:avLst/>
              <a:gdLst>
                <a:gd name="connsiteX0" fmla="*/ 154403 w 432307"/>
                <a:gd name="connsiteY0" fmla="*/ 499109 h 605451"/>
                <a:gd name="connsiteX1" fmla="*/ 277904 w 432307"/>
                <a:gd name="connsiteY1" fmla="*/ 499109 h 605451"/>
                <a:gd name="connsiteX2" fmla="*/ 287248 w 432307"/>
                <a:gd name="connsiteY2" fmla="*/ 513435 h 605451"/>
                <a:gd name="connsiteX3" fmla="*/ 277904 w 432307"/>
                <a:gd name="connsiteY3" fmla="*/ 527762 h 605451"/>
                <a:gd name="connsiteX4" fmla="*/ 287248 w 432307"/>
                <a:gd name="connsiteY4" fmla="*/ 542184 h 605451"/>
                <a:gd name="connsiteX5" fmla="*/ 277904 w 432307"/>
                <a:gd name="connsiteY5" fmla="*/ 556511 h 605451"/>
                <a:gd name="connsiteX6" fmla="*/ 287248 w 432307"/>
                <a:gd name="connsiteY6" fmla="*/ 570837 h 605451"/>
                <a:gd name="connsiteX7" fmla="*/ 271449 w 432307"/>
                <a:gd name="connsiteY7" fmla="*/ 586606 h 605451"/>
                <a:gd name="connsiteX8" fmla="*/ 268078 w 432307"/>
                <a:gd name="connsiteY8" fmla="*/ 586606 h 605451"/>
                <a:gd name="connsiteX9" fmla="*/ 239081 w 432307"/>
                <a:gd name="connsiteY9" fmla="*/ 605451 h 605451"/>
                <a:gd name="connsiteX10" fmla="*/ 193226 w 432307"/>
                <a:gd name="connsiteY10" fmla="*/ 605451 h 605451"/>
                <a:gd name="connsiteX11" fmla="*/ 164229 w 432307"/>
                <a:gd name="connsiteY11" fmla="*/ 586606 h 605451"/>
                <a:gd name="connsiteX12" fmla="*/ 160761 w 432307"/>
                <a:gd name="connsiteY12" fmla="*/ 586606 h 605451"/>
                <a:gd name="connsiteX13" fmla="*/ 145059 w 432307"/>
                <a:gd name="connsiteY13" fmla="*/ 570837 h 605451"/>
                <a:gd name="connsiteX14" fmla="*/ 154403 w 432307"/>
                <a:gd name="connsiteY14" fmla="*/ 556511 h 605451"/>
                <a:gd name="connsiteX15" fmla="*/ 145059 w 432307"/>
                <a:gd name="connsiteY15" fmla="*/ 542184 h 605451"/>
                <a:gd name="connsiteX16" fmla="*/ 154403 w 432307"/>
                <a:gd name="connsiteY16" fmla="*/ 527762 h 605451"/>
                <a:gd name="connsiteX17" fmla="*/ 145059 w 432307"/>
                <a:gd name="connsiteY17" fmla="*/ 513435 h 605451"/>
                <a:gd name="connsiteX18" fmla="*/ 154403 w 432307"/>
                <a:gd name="connsiteY18" fmla="*/ 499109 h 605451"/>
                <a:gd name="connsiteX19" fmla="*/ 396249 w 432307"/>
                <a:gd name="connsiteY19" fmla="*/ 337144 h 605451"/>
                <a:gd name="connsiteX20" fmla="*/ 426219 w 432307"/>
                <a:gd name="connsiteY20" fmla="*/ 354378 h 605451"/>
                <a:gd name="connsiteX21" fmla="*/ 430651 w 432307"/>
                <a:gd name="connsiteY21" fmla="*/ 371035 h 605451"/>
                <a:gd name="connsiteX22" fmla="*/ 420148 w 432307"/>
                <a:gd name="connsiteY22" fmla="*/ 377101 h 605451"/>
                <a:gd name="connsiteX23" fmla="*/ 414077 w 432307"/>
                <a:gd name="connsiteY23" fmla="*/ 375464 h 605451"/>
                <a:gd name="connsiteX24" fmla="*/ 384107 w 432307"/>
                <a:gd name="connsiteY24" fmla="*/ 358133 h 605451"/>
                <a:gd name="connsiteX25" fmla="*/ 379578 w 432307"/>
                <a:gd name="connsiteY25" fmla="*/ 341573 h 605451"/>
                <a:gd name="connsiteX26" fmla="*/ 396249 w 432307"/>
                <a:gd name="connsiteY26" fmla="*/ 337144 h 605451"/>
                <a:gd name="connsiteX27" fmla="*/ 36058 w 432307"/>
                <a:gd name="connsiteY27" fmla="*/ 337144 h 605451"/>
                <a:gd name="connsiteX28" fmla="*/ 52729 w 432307"/>
                <a:gd name="connsiteY28" fmla="*/ 341573 h 605451"/>
                <a:gd name="connsiteX29" fmla="*/ 48200 w 432307"/>
                <a:gd name="connsiteY29" fmla="*/ 358133 h 605451"/>
                <a:gd name="connsiteX30" fmla="*/ 18230 w 432307"/>
                <a:gd name="connsiteY30" fmla="*/ 375464 h 605451"/>
                <a:gd name="connsiteX31" fmla="*/ 12159 w 432307"/>
                <a:gd name="connsiteY31" fmla="*/ 377101 h 605451"/>
                <a:gd name="connsiteX32" fmla="*/ 1656 w 432307"/>
                <a:gd name="connsiteY32" fmla="*/ 371035 h 605451"/>
                <a:gd name="connsiteX33" fmla="*/ 6088 w 432307"/>
                <a:gd name="connsiteY33" fmla="*/ 354378 h 605451"/>
                <a:gd name="connsiteX34" fmla="*/ 18230 w 432307"/>
                <a:gd name="connsiteY34" fmla="*/ 119232 h 605451"/>
                <a:gd name="connsiteX35" fmla="*/ 48200 w 432307"/>
                <a:gd name="connsiteY35" fmla="*/ 136535 h 605451"/>
                <a:gd name="connsiteX36" fmla="*/ 52729 w 432307"/>
                <a:gd name="connsiteY36" fmla="*/ 153069 h 605451"/>
                <a:gd name="connsiteX37" fmla="*/ 42129 w 432307"/>
                <a:gd name="connsiteY37" fmla="*/ 159125 h 605451"/>
                <a:gd name="connsiteX38" fmla="*/ 36058 w 432307"/>
                <a:gd name="connsiteY38" fmla="*/ 157491 h 605451"/>
                <a:gd name="connsiteX39" fmla="*/ 6088 w 432307"/>
                <a:gd name="connsiteY39" fmla="*/ 140188 h 605451"/>
                <a:gd name="connsiteX40" fmla="*/ 1656 w 432307"/>
                <a:gd name="connsiteY40" fmla="*/ 123654 h 605451"/>
                <a:gd name="connsiteX41" fmla="*/ 18230 w 432307"/>
                <a:gd name="connsiteY41" fmla="*/ 119232 h 605451"/>
                <a:gd name="connsiteX42" fmla="*/ 414077 w 432307"/>
                <a:gd name="connsiteY42" fmla="*/ 119232 h 605451"/>
                <a:gd name="connsiteX43" fmla="*/ 430651 w 432307"/>
                <a:gd name="connsiteY43" fmla="*/ 123654 h 605451"/>
                <a:gd name="connsiteX44" fmla="*/ 426219 w 432307"/>
                <a:gd name="connsiteY44" fmla="*/ 140188 h 605451"/>
                <a:gd name="connsiteX45" fmla="*/ 396249 w 432307"/>
                <a:gd name="connsiteY45" fmla="*/ 157491 h 605451"/>
                <a:gd name="connsiteX46" fmla="*/ 390178 w 432307"/>
                <a:gd name="connsiteY46" fmla="*/ 159125 h 605451"/>
                <a:gd name="connsiteX47" fmla="*/ 379578 w 432307"/>
                <a:gd name="connsiteY47" fmla="*/ 153069 h 605451"/>
                <a:gd name="connsiteX48" fmla="*/ 384107 w 432307"/>
                <a:gd name="connsiteY48" fmla="*/ 136535 h 605451"/>
                <a:gd name="connsiteX49" fmla="*/ 216153 w 432307"/>
                <a:gd name="connsiteY49" fmla="*/ 94416 h 605451"/>
                <a:gd name="connsiteX50" fmla="*/ 372067 w 432307"/>
                <a:gd name="connsiteY50" fmla="*/ 250212 h 605451"/>
                <a:gd name="connsiteX51" fmla="*/ 335376 w 432307"/>
                <a:gd name="connsiteY51" fmla="*/ 361866 h 605451"/>
                <a:gd name="connsiteX52" fmla="*/ 301285 w 432307"/>
                <a:gd name="connsiteY52" fmla="*/ 462269 h 605451"/>
                <a:gd name="connsiteX53" fmla="*/ 286935 w 432307"/>
                <a:gd name="connsiteY53" fmla="*/ 476598 h 605451"/>
                <a:gd name="connsiteX54" fmla="*/ 284046 w 432307"/>
                <a:gd name="connsiteY54" fmla="*/ 476598 h 605451"/>
                <a:gd name="connsiteX55" fmla="*/ 148163 w 432307"/>
                <a:gd name="connsiteY55" fmla="*/ 476598 h 605451"/>
                <a:gd name="connsiteX56" fmla="*/ 145371 w 432307"/>
                <a:gd name="connsiteY56" fmla="*/ 476598 h 605451"/>
                <a:gd name="connsiteX57" fmla="*/ 131021 w 432307"/>
                <a:gd name="connsiteY57" fmla="*/ 462269 h 605451"/>
                <a:gd name="connsiteX58" fmla="*/ 97316 w 432307"/>
                <a:gd name="connsiteY58" fmla="*/ 363501 h 605451"/>
                <a:gd name="connsiteX59" fmla="*/ 60239 w 432307"/>
                <a:gd name="connsiteY59" fmla="*/ 250212 h 605451"/>
                <a:gd name="connsiteX60" fmla="*/ 216153 w 432307"/>
                <a:gd name="connsiteY60" fmla="*/ 94416 h 605451"/>
                <a:gd name="connsiteX61" fmla="*/ 216154 w 432307"/>
                <a:gd name="connsiteY61" fmla="*/ 0 h 605451"/>
                <a:gd name="connsiteX62" fmla="*/ 228256 w 432307"/>
                <a:gd name="connsiteY62" fmla="*/ 12117 h 605451"/>
                <a:gd name="connsiteX63" fmla="*/ 228256 w 432307"/>
                <a:gd name="connsiteY63" fmla="*/ 46735 h 605451"/>
                <a:gd name="connsiteX64" fmla="*/ 216154 w 432307"/>
                <a:gd name="connsiteY64" fmla="*/ 58852 h 605451"/>
                <a:gd name="connsiteX65" fmla="*/ 204052 w 432307"/>
                <a:gd name="connsiteY65" fmla="*/ 46735 h 605451"/>
                <a:gd name="connsiteX66" fmla="*/ 204052 w 432307"/>
                <a:gd name="connsiteY66" fmla="*/ 12117 h 605451"/>
                <a:gd name="connsiteX67" fmla="*/ 216154 w 432307"/>
                <a:gd name="connsiteY67" fmla="*/ 0 h 60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32307" h="605451">
                  <a:moveTo>
                    <a:pt x="154403" y="499109"/>
                  </a:moveTo>
                  <a:lnTo>
                    <a:pt x="277904" y="499109"/>
                  </a:lnTo>
                  <a:cubicBezTo>
                    <a:pt x="283395" y="501513"/>
                    <a:pt x="287248" y="507089"/>
                    <a:pt x="287248" y="513435"/>
                  </a:cubicBezTo>
                  <a:cubicBezTo>
                    <a:pt x="287248" y="519877"/>
                    <a:pt x="283395" y="525358"/>
                    <a:pt x="277904" y="527762"/>
                  </a:cubicBezTo>
                  <a:cubicBezTo>
                    <a:pt x="283395" y="530262"/>
                    <a:pt x="287248" y="535742"/>
                    <a:pt x="287248" y="542184"/>
                  </a:cubicBezTo>
                  <a:cubicBezTo>
                    <a:pt x="287248" y="548530"/>
                    <a:pt x="283395" y="554011"/>
                    <a:pt x="277904" y="556511"/>
                  </a:cubicBezTo>
                  <a:cubicBezTo>
                    <a:pt x="283395" y="558914"/>
                    <a:pt x="287248" y="564395"/>
                    <a:pt x="287248" y="570837"/>
                  </a:cubicBezTo>
                  <a:cubicBezTo>
                    <a:pt x="287248" y="579491"/>
                    <a:pt x="280216" y="586606"/>
                    <a:pt x="271449" y="586606"/>
                  </a:cubicBezTo>
                  <a:lnTo>
                    <a:pt x="268078" y="586606"/>
                  </a:lnTo>
                  <a:cubicBezTo>
                    <a:pt x="263165" y="597663"/>
                    <a:pt x="251990" y="605451"/>
                    <a:pt x="239081" y="605451"/>
                  </a:cubicBezTo>
                  <a:lnTo>
                    <a:pt x="193226" y="605451"/>
                  </a:lnTo>
                  <a:cubicBezTo>
                    <a:pt x="180221" y="605451"/>
                    <a:pt x="169143" y="597663"/>
                    <a:pt x="164229" y="586606"/>
                  </a:cubicBezTo>
                  <a:lnTo>
                    <a:pt x="160761" y="586606"/>
                  </a:lnTo>
                  <a:cubicBezTo>
                    <a:pt x="152091" y="586606"/>
                    <a:pt x="145059" y="579491"/>
                    <a:pt x="145059" y="570837"/>
                  </a:cubicBezTo>
                  <a:cubicBezTo>
                    <a:pt x="145059" y="564395"/>
                    <a:pt x="148912" y="558914"/>
                    <a:pt x="154403" y="556511"/>
                  </a:cubicBezTo>
                  <a:cubicBezTo>
                    <a:pt x="148912" y="554011"/>
                    <a:pt x="145059" y="548530"/>
                    <a:pt x="145059" y="542184"/>
                  </a:cubicBezTo>
                  <a:cubicBezTo>
                    <a:pt x="145059" y="535742"/>
                    <a:pt x="148912" y="530262"/>
                    <a:pt x="154403" y="527762"/>
                  </a:cubicBezTo>
                  <a:cubicBezTo>
                    <a:pt x="148912" y="525358"/>
                    <a:pt x="145059" y="519877"/>
                    <a:pt x="145059" y="513435"/>
                  </a:cubicBezTo>
                  <a:cubicBezTo>
                    <a:pt x="145059" y="507089"/>
                    <a:pt x="148912" y="501513"/>
                    <a:pt x="154403" y="499109"/>
                  </a:cubicBezTo>
                  <a:close/>
                  <a:moveTo>
                    <a:pt x="396249" y="337144"/>
                  </a:moveTo>
                  <a:lnTo>
                    <a:pt x="426219" y="354378"/>
                  </a:lnTo>
                  <a:cubicBezTo>
                    <a:pt x="432000" y="357748"/>
                    <a:pt x="434024" y="365258"/>
                    <a:pt x="430651" y="371035"/>
                  </a:cubicBezTo>
                  <a:cubicBezTo>
                    <a:pt x="428435" y="374886"/>
                    <a:pt x="424291" y="377101"/>
                    <a:pt x="420148" y="377101"/>
                  </a:cubicBezTo>
                  <a:cubicBezTo>
                    <a:pt x="418028" y="377101"/>
                    <a:pt x="416004" y="376620"/>
                    <a:pt x="414077" y="375464"/>
                  </a:cubicBezTo>
                  <a:lnTo>
                    <a:pt x="384107" y="358133"/>
                  </a:lnTo>
                  <a:cubicBezTo>
                    <a:pt x="378229" y="354860"/>
                    <a:pt x="376302" y="347350"/>
                    <a:pt x="379578" y="341573"/>
                  </a:cubicBezTo>
                  <a:cubicBezTo>
                    <a:pt x="382951" y="335796"/>
                    <a:pt x="390371" y="333774"/>
                    <a:pt x="396249" y="337144"/>
                  </a:cubicBezTo>
                  <a:close/>
                  <a:moveTo>
                    <a:pt x="36058" y="337144"/>
                  </a:moveTo>
                  <a:cubicBezTo>
                    <a:pt x="41839" y="333774"/>
                    <a:pt x="49356" y="335796"/>
                    <a:pt x="52729" y="341573"/>
                  </a:cubicBezTo>
                  <a:cubicBezTo>
                    <a:pt x="56005" y="347350"/>
                    <a:pt x="54078" y="354860"/>
                    <a:pt x="48200" y="358133"/>
                  </a:cubicBezTo>
                  <a:lnTo>
                    <a:pt x="18230" y="375464"/>
                  </a:lnTo>
                  <a:cubicBezTo>
                    <a:pt x="16303" y="376620"/>
                    <a:pt x="14183" y="377101"/>
                    <a:pt x="12159" y="377101"/>
                  </a:cubicBezTo>
                  <a:cubicBezTo>
                    <a:pt x="7919" y="377101"/>
                    <a:pt x="3872" y="374886"/>
                    <a:pt x="1656" y="371035"/>
                  </a:cubicBezTo>
                  <a:cubicBezTo>
                    <a:pt x="-1717" y="365258"/>
                    <a:pt x="210" y="357748"/>
                    <a:pt x="6088" y="354378"/>
                  </a:cubicBezTo>
                  <a:close/>
                  <a:moveTo>
                    <a:pt x="18230" y="119232"/>
                  </a:moveTo>
                  <a:lnTo>
                    <a:pt x="48200" y="136535"/>
                  </a:lnTo>
                  <a:cubicBezTo>
                    <a:pt x="54078" y="139804"/>
                    <a:pt x="56005" y="147301"/>
                    <a:pt x="52729" y="153069"/>
                  </a:cubicBezTo>
                  <a:cubicBezTo>
                    <a:pt x="50416" y="156914"/>
                    <a:pt x="46369" y="159125"/>
                    <a:pt x="42129" y="159125"/>
                  </a:cubicBezTo>
                  <a:cubicBezTo>
                    <a:pt x="40105" y="159125"/>
                    <a:pt x="37985" y="158644"/>
                    <a:pt x="36058" y="157491"/>
                  </a:cubicBezTo>
                  <a:lnTo>
                    <a:pt x="6088" y="140188"/>
                  </a:lnTo>
                  <a:cubicBezTo>
                    <a:pt x="210" y="136920"/>
                    <a:pt x="-1717" y="129422"/>
                    <a:pt x="1656" y="123654"/>
                  </a:cubicBezTo>
                  <a:cubicBezTo>
                    <a:pt x="4932" y="117887"/>
                    <a:pt x="12448" y="115868"/>
                    <a:pt x="18230" y="119232"/>
                  </a:cubicBezTo>
                  <a:close/>
                  <a:moveTo>
                    <a:pt x="414077" y="119232"/>
                  </a:moveTo>
                  <a:cubicBezTo>
                    <a:pt x="419859" y="115868"/>
                    <a:pt x="427279" y="117887"/>
                    <a:pt x="430651" y="123654"/>
                  </a:cubicBezTo>
                  <a:cubicBezTo>
                    <a:pt x="434024" y="129422"/>
                    <a:pt x="432097" y="136920"/>
                    <a:pt x="426219" y="140188"/>
                  </a:cubicBezTo>
                  <a:lnTo>
                    <a:pt x="396249" y="157491"/>
                  </a:lnTo>
                  <a:cubicBezTo>
                    <a:pt x="394322" y="158644"/>
                    <a:pt x="392202" y="159125"/>
                    <a:pt x="390178" y="159125"/>
                  </a:cubicBezTo>
                  <a:cubicBezTo>
                    <a:pt x="385938" y="159125"/>
                    <a:pt x="381891" y="156914"/>
                    <a:pt x="379578" y="153069"/>
                  </a:cubicBezTo>
                  <a:cubicBezTo>
                    <a:pt x="376302" y="147301"/>
                    <a:pt x="378229" y="139804"/>
                    <a:pt x="384107" y="136535"/>
                  </a:cubicBezTo>
                  <a:close/>
                  <a:moveTo>
                    <a:pt x="216153" y="94416"/>
                  </a:moveTo>
                  <a:cubicBezTo>
                    <a:pt x="302151" y="94416"/>
                    <a:pt x="372067" y="164332"/>
                    <a:pt x="372067" y="250212"/>
                  </a:cubicBezTo>
                  <a:cubicBezTo>
                    <a:pt x="372067" y="288777"/>
                    <a:pt x="353384" y="325899"/>
                    <a:pt x="335376" y="361866"/>
                  </a:cubicBezTo>
                  <a:cubicBezTo>
                    <a:pt x="317849" y="396680"/>
                    <a:pt x="301285" y="429667"/>
                    <a:pt x="301285" y="462269"/>
                  </a:cubicBezTo>
                  <a:cubicBezTo>
                    <a:pt x="301285" y="470155"/>
                    <a:pt x="294832" y="476598"/>
                    <a:pt x="286935" y="476598"/>
                  </a:cubicBezTo>
                  <a:lnTo>
                    <a:pt x="284046" y="476598"/>
                  </a:lnTo>
                  <a:lnTo>
                    <a:pt x="148163" y="476598"/>
                  </a:lnTo>
                  <a:lnTo>
                    <a:pt x="145371" y="476598"/>
                  </a:lnTo>
                  <a:cubicBezTo>
                    <a:pt x="137377" y="476598"/>
                    <a:pt x="131021" y="470155"/>
                    <a:pt x="131021" y="462269"/>
                  </a:cubicBezTo>
                  <a:cubicBezTo>
                    <a:pt x="131021" y="431013"/>
                    <a:pt x="114650" y="398219"/>
                    <a:pt x="97316" y="363501"/>
                  </a:cubicBezTo>
                  <a:cubicBezTo>
                    <a:pt x="79018" y="326860"/>
                    <a:pt x="60239" y="289065"/>
                    <a:pt x="60239" y="250212"/>
                  </a:cubicBezTo>
                  <a:cubicBezTo>
                    <a:pt x="60239" y="164332"/>
                    <a:pt x="130155" y="94416"/>
                    <a:pt x="216153" y="94416"/>
                  </a:cubicBezTo>
                  <a:close/>
                  <a:moveTo>
                    <a:pt x="216154" y="0"/>
                  </a:moveTo>
                  <a:cubicBezTo>
                    <a:pt x="222877" y="0"/>
                    <a:pt x="228256" y="5385"/>
                    <a:pt x="228256" y="12117"/>
                  </a:cubicBezTo>
                  <a:lnTo>
                    <a:pt x="228256" y="46735"/>
                  </a:lnTo>
                  <a:cubicBezTo>
                    <a:pt x="228256" y="53371"/>
                    <a:pt x="222877" y="58852"/>
                    <a:pt x="216154" y="58852"/>
                  </a:cubicBezTo>
                  <a:cubicBezTo>
                    <a:pt x="209431" y="58852"/>
                    <a:pt x="204052" y="53371"/>
                    <a:pt x="204052" y="46735"/>
                  </a:cubicBezTo>
                  <a:lnTo>
                    <a:pt x="204052" y="12117"/>
                  </a:lnTo>
                  <a:cubicBezTo>
                    <a:pt x="204052" y="5385"/>
                    <a:pt x="209431" y="0"/>
                    <a:pt x="216154" y="0"/>
                  </a:cubicBezTo>
                  <a:close/>
                </a:path>
              </a:pathLst>
            </a:custGeom>
            <a:solidFill>
              <a:schemeClr val="bg1"/>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00" name="开拓创新"/>
          <p:cNvSpPr txBox="1"/>
          <p:nvPr/>
        </p:nvSpPr>
        <p:spPr>
          <a:xfrm>
            <a:off x="9476439" y="4067631"/>
            <a:ext cx="2218210" cy="584775"/>
          </a:xfrm>
          <a:prstGeom prst="rect">
            <a:avLst/>
          </a:prstGeom>
          <a:noFill/>
        </p:spPr>
        <p:txBody>
          <a:bodyPr wrap="square" rtlCol="0">
            <a:spAutoFit/>
          </a:bodyPr>
          <a:lstStyle/>
          <a:p>
            <a:pPr algn="ctr"/>
            <a:r>
              <a:rPr lang="zh-CN" altLang="en-US" sz="3200" b="1" dirty="0">
                <a:latin typeface="Arial" panose="020B0604020202020204" pitchFamily="34" charset="0"/>
                <a:ea typeface="微软雅黑" panose="020B0503020204020204" pitchFamily="34" charset="-122"/>
                <a:sym typeface="Arial" panose="020B0604020202020204" pitchFamily="34" charset="0"/>
              </a:rPr>
              <a:t>评审意见</a:t>
            </a:r>
            <a:endParaRPr lang="zh-CN" altLang="en-US" sz="3200" b="1" dirty="0">
              <a:latin typeface="Arial" panose="020B0604020202020204" pitchFamily="34" charset="0"/>
              <a:ea typeface="微软雅黑" panose="020B0503020204020204" pitchFamily="34" charset="-122"/>
              <a:sym typeface="Arial" panose="020B0604020202020204" pitchFamily="34" charset="0"/>
            </a:endParaRPr>
          </a:p>
        </p:txBody>
      </p:sp>
      <p:sp>
        <p:nvSpPr>
          <p:cNvPr id="36" name="合作QQ： 243001978"/>
          <p:cNvSpPr/>
          <p:nvPr/>
        </p:nvSpPr>
        <p:spPr>
          <a:xfrm>
            <a:off x="9737482" y="64886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
        <p:nvSpPr>
          <p:cNvPr id="6" name="作风朴实"/>
          <p:cNvSpPr txBox="1"/>
          <p:nvPr/>
        </p:nvSpPr>
        <p:spPr>
          <a:xfrm>
            <a:off x="3253814" y="4078855"/>
            <a:ext cx="2762155" cy="584775"/>
          </a:xfrm>
          <a:prstGeom prst="rect">
            <a:avLst/>
          </a:prstGeom>
          <a:noFill/>
        </p:spPr>
        <p:txBody>
          <a:bodyPr wrap="square" rtlCol="0">
            <a:spAutoFit/>
          </a:bodyPr>
          <a:lstStyle/>
          <a:p>
            <a:pPr algn="ctr"/>
            <a:r>
              <a:rPr lang="zh-CN" altLang="en-US" sz="3200" b="1" dirty="0">
                <a:latin typeface="Arial" panose="020B0604020202020204" pitchFamily="34" charset="0"/>
                <a:ea typeface="微软雅黑" panose="020B0503020204020204" pitchFamily="34" charset="-122"/>
                <a:sym typeface="Arial" panose="020B0604020202020204" pitchFamily="34" charset="0"/>
              </a:rPr>
              <a:t>论文主要内容</a:t>
            </a:r>
            <a:endParaRPr lang="zh-CN" altLang="en-US" sz="3200" b="1"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83310"/>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二、</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唇语辅助的多模态手势交互方法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 name="文本框 6"/>
          <p:cNvSpPr txBox="1"/>
          <p:nvPr>
            <p:custDataLst>
              <p:tags r:id="rId2"/>
            </p:custDataLst>
          </p:nvPr>
        </p:nvSpPr>
        <p:spPr>
          <a:xfrm>
            <a:off x="184150" y="1906270"/>
            <a:ext cx="6096000" cy="506730"/>
          </a:xfrm>
          <a:prstGeom prst="rect">
            <a:avLst/>
          </a:prstGeom>
          <a:noFill/>
        </p:spPr>
        <p:txBody>
          <a:bodyPr wrap="square" rtlCol="0" anchor="t">
            <a:spAutoFit/>
          </a:bodyPr>
          <a:p>
            <a:pPr fontAlgn="auto">
              <a:lnSpc>
                <a:spcPct val="150000"/>
              </a:lnSpc>
              <a:spcBef>
                <a:spcPts val="0"/>
              </a:spcBef>
              <a:spcAft>
                <a:spcPts val="0"/>
              </a:spcAft>
              <a:defRPr/>
            </a:pPr>
            <a:r>
              <a:rPr lang="en-US" altLang="zh-CN" b="1" dirty="0">
                <a:solidFill>
                  <a:prstClr val="black"/>
                </a:solidFill>
                <a:latin typeface="微软雅黑" panose="020B0503020204020204" pitchFamily="34" charset="-122"/>
                <a:cs typeface="+mn-ea"/>
                <a:sym typeface="+mn-lt"/>
              </a:rPr>
              <a:t>1</a:t>
            </a:r>
            <a:r>
              <a:rPr lang="zh-CN" altLang="en-US" b="1" dirty="0">
                <a:solidFill>
                  <a:prstClr val="black"/>
                </a:solidFill>
                <a:latin typeface="微软雅黑" panose="020B0503020204020204" pitchFamily="34" charset="-122"/>
                <a:cs typeface="+mn-ea"/>
                <a:sym typeface="+mn-lt"/>
              </a:rPr>
              <a:t>、交互系统设计</a:t>
            </a:r>
            <a:r>
              <a:rPr lang="en-US" altLang="zh-CN" b="1" dirty="0">
                <a:solidFill>
                  <a:prstClr val="black"/>
                </a:solidFill>
                <a:latin typeface="微软雅黑" panose="020B0503020204020204" pitchFamily="34" charset="-122"/>
                <a:cs typeface="+mn-ea"/>
                <a:sym typeface="+mn-lt"/>
              </a:rPr>
              <a:t>——</a:t>
            </a:r>
            <a:r>
              <a:rPr lang="zh-CN" altLang="en-US" b="1" dirty="0">
                <a:solidFill>
                  <a:prstClr val="black"/>
                </a:solidFill>
                <a:latin typeface="微软雅黑" panose="020B0503020204020204" pitchFamily="34" charset="-122"/>
                <a:cs typeface="+mn-ea"/>
                <a:sym typeface="+mn-lt"/>
              </a:rPr>
              <a:t>纠错机制</a:t>
            </a:r>
            <a:endParaRPr lang="zh-CN" altLang="en-US" b="1" dirty="0">
              <a:solidFill>
                <a:prstClr val="black"/>
              </a:solidFill>
              <a:latin typeface="微软雅黑" panose="020B0503020204020204" pitchFamily="34" charset="-122"/>
              <a:cs typeface="+mn-ea"/>
              <a:sym typeface="+mn-lt"/>
            </a:endParaRPr>
          </a:p>
        </p:txBody>
      </p:sp>
      <p:sp>
        <p:nvSpPr>
          <p:cNvPr id="12" name="文本框 11"/>
          <p:cNvSpPr txBox="1"/>
          <p:nvPr>
            <p:custDataLst>
              <p:tags r:id="rId3"/>
            </p:custDataLst>
          </p:nvPr>
        </p:nvSpPr>
        <p:spPr>
          <a:xfrm>
            <a:off x="5137150" y="2807970"/>
            <a:ext cx="2019300" cy="621030"/>
          </a:xfrm>
          <a:prstGeom prst="rect">
            <a:avLst/>
          </a:prstGeom>
          <a:noFill/>
        </p:spPr>
        <p:txBody>
          <a:bodyPr wrap="square" rtlCol="0" anchor="t">
            <a:noAutofit/>
          </a:bodyPr>
          <a:p>
            <a:pPr algn="ctr" fontAlgn="auto">
              <a:lnSpc>
                <a:spcPct val="150000"/>
              </a:lnSpc>
              <a:spcBef>
                <a:spcPts val="0"/>
              </a:spcBef>
              <a:spcAft>
                <a:spcPts val="0"/>
              </a:spcAft>
              <a:defRPr/>
            </a:pPr>
            <a:r>
              <a:rPr lang="zh-CN" b="1" dirty="0">
                <a:solidFill>
                  <a:prstClr val="black"/>
                </a:solidFill>
                <a:latin typeface="微软雅黑" panose="020B0503020204020204" pitchFamily="34" charset="-122"/>
                <a:cs typeface="+mn-ea"/>
                <a:sym typeface="+mn-lt"/>
              </a:rPr>
              <a:t>实验流程</a:t>
            </a:r>
            <a:endParaRPr lang="zh-CN" b="1" dirty="0">
              <a:solidFill>
                <a:prstClr val="black"/>
              </a:solidFill>
              <a:latin typeface="微软雅黑" panose="020B0503020204020204" pitchFamily="34" charset="-122"/>
              <a:cs typeface="+mn-ea"/>
              <a:sym typeface="+mn-lt"/>
            </a:endParaRPr>
          </a:p>
        </p:txBody>
      </p:sp>
      <p:pic>
        <p:nvPicPr>
          <p:cNvPr id="14" name="图片 1" descr="未命名文件(18)"/>
          <p:cNvPicPr>
            <a:picLocks noChangeAspect="1"/>
          </p:cNvPicPr>
          <p:nvPr>
            <p:custDataLst>
              <p:tags r:id="rId4"/>
            </p:custDataLst>
          </p:nvPr>
        </p:nvPicPr>
        <p:blipFill>
          <a:blip r:embed="rId5"/>
          <a:srcRect l="2294" t="17250" r="2283" b="19527"/>
          <a:stretch>
            <a:fillRect/>
          </a:stretch>
        </p:blipFill>
        <p:spPr>
          <a:xfrm>
            <a:off x="1377315" y="3856355"/>
            <a:ext cx="9984740" cy="833120"/>
          </a:xfrm>
          <a:prstGeom prst="rect">
            <a:avLst/>
          </a:prstGeom>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83310"/>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二、</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唇语辅助的多模态手势交互方法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 name="文本框 6"/>
          <p:cNvSpPr txBox="1"/>
          <p:nvPr>
            <p:custDataLst>
              <p:tags r:id="rId2"/>
            </p:custDataLst>
          </p:nvPr>
        </p:nvSpPr>
        <p:spPr>
          <a:xfrm>
            <a:off x="184150" y="1906270"/>
            <a:ext cx="6096000" cy="506730"/>
          </a:xfrm>
          <a:prstGeom prst="rect">
            <a:avLst/>
          </a:prstGeom>
          <a:noFill/>
        </p:spPr>
        <p:txBody>
          <a:bodyPr wrap="square" rtlCol="0" anchor="t">
            <a:spAutoFit/>
          </a:bodyPr>
          <a:p>
            <a:pPr fontAlgn="auto">
              <a:lnSpc>
                <a:spcPct val="150000"/>
              </a:lnSpc>
              <a:spcBef>
                <a:spcPts val="0"/>
              </a:spcBef>
              <a:spcAft>
                <a:spcPts val="0"/>
              </a:spcAft>
              <a:defRPr/>
            </a:pPr>
            <a:r>
              <a:rPr lang="en-US" altLang="zh-CN" b="1" dirty="0">
                <a:solidFill>
                  <a:prstClr val="black"/>
                </a:solidFill>
                <a:latin typeface="微软雅黑" panose="020B0503020204020204" pitchFamily="34" charset="-122"/>
                <a:cs typeface="+mn-ea"/>
                <a:sym typeface="+mn-lt"/>
              </a:rPr>
              <a:t>1</a:t>
            </a:r>
            <a:r>
              <a:rPr lang="zh-CN" altLang="en-US" b="1" dirty="0">
                <a:solidFill>
                  <a:prstClr val="black"/>
                </a:solidFill>
                <a:latin typeface="微软雅黑" panose="020B0503020204020204" pitchFamily="34" charset="-122"/>
                <a:cs typeface="+mn-ea"/>
                <a:sym typeface="+mn-lt"/>
              </a:rPr>
              <a:t>、交互系统设计</a:t>
            </a:r>
            <a:r>
              <a:rPr lang="en-US" altLang="zh-CN" b="1" dirty="0">
                <a:solidFill>
                  <a:prstClr val="black"/>
                </a:solidFill>
                <a:latin typeface="微软雅黑" panose="020B0503020204020204" pitchFamily="34" charset="-122"/>
                <a:cs typeface="+mn-ea"/>
                <a:sym typeface="+mn-lt"/>
              </a:rPr>
              <a:t>——</a:t>
            </a:r>
            <a:r>
              <a:rPr lang="zh-CN" altLang="en-US" b="1" dirty="0">
                <a:solidFill>
                  <a:prstClr val="black"/>
                </a:solidFill>
                <a:latin typeface="微软雅黑" panose="020B0503020204020204" pitchFamily="34" charset="-122"/>
                <a:cs typeface="+mn-ea"/>
                <a:sym typeface="+mn-lt"/>
              </a:rPr>
              <a:t>纠错机制</a:t>
            </a:r>
            <a:endParaRPr lang="zh-CN" altLang="en-US" b="1" dirty="0">
              <a:solidFill>
                <a:prstClr val="black"/>
              </a:solidFill>
              <a:latin typeface="微软雅黑" panose="020B0503020204020204" pitchFamily="34" charset="-122"/>
              <a:cs typeface="+mn-ea"/>
              <a:sym typeface="+mn-lt"/>
            </a:endParaRPr>
          </a:p>
        </p:txBody>
      </p:sp>
      <p:pic>
        <p:nvPicPr>
          <p:cNvPr id="12" name="图片 237"/>
          <p:cNvPicPr>
            <a:picLocks noChangeAspect="1"/>
          </p:cNvPicPr>
          <p:nvPr>
            <p:custDataLst>
              <p:tags r:id="rId3"/>
            </p:custDataLst>
          </p:nvPr>
        </p:nvPicPr>
        <p:blipFill>
          <a:blip r:embed="rId4"/>
          <a:stretch>
            <a:fillRect/>
          </a:stretch>
        </p:blipFill>
        <p:spPr>
          <a:xfrm>
            <a:off x="7599045" y="4494530"/>
            <a:ext cx="2942590" cy="2268220"/>
          </a:xfrm>
          <a:prstGeom prst="rect">
            <a:avLst/>
          </a:prstGeom>
          <a:noFill/>
          <a:ln>
            <a:noFill/>
          </a:ln>
        </p:spPr>
      </p:pic>
      <p:pic>
        <p:nvPicPr>
          <p:cNvPr id="14" name="图片 239"/>
          <p:cNvPicPr>
            <a:picLocks noChangeAspect="1"/>
          </p:cNvPicPr>
          <p:nvPr>
            <p:custDataLst>
              <p:tags r:id="rId5"/>
            </p:custDataLst>
          </p:nvPr>
        </p:nvPicPr>
        <p:blipFill>
          <a:blip r:embed="rId6"/>
          <a:stretch>
            <a:fillRect/>
          </a:stretch>
        </p:blipFill>
        <p:spPr>
          <a:xfrm>
            <a:off x="6454775" y="2240915"/>
            <a:ext cx="4979670" cy="2117725"/>
          </a:xfrm>
          <a:prstGeom prst="rect">
            <a:avLst/>
          </a:prstGeom>
          <a:noFill/>
          <a:ln>
            <a:noFill/>
          </a:ln>
        </p:spPr>
      </p:pic>
      <p:pic>
        <p:nvPicPr>
          <p:cNvPr id="15" name="图片 242"/>
          <p:cNvPicPr>
            <a:picLocks noChangeAspect="1"/>
          </p:cNvPicPr>
          <p:nvPr>
            <p:custDataLst>
              <p:tags r:id="rId7"/>
            </p:custDataLst>
          </p:nvPr>
        </p:nvPicPr>
        <p:blipFill>
          <a:blip r:embed="rId8"/>
          <a:stretch>
            <a:fillRect/>
          </a:stretch>
        </p:blipFill>
        <p:spPr>
          <a:xfrm>
            <a:off x="825500" y="2561590"/>
            <a:ext cx="4952365" cy="4257040"/>
          </a:xfrm>
          <a:prstGeom prst="rect">
            <a:avLst/>
          </a:prstGeom>
          <a:noFill/>
          <a:ln>
            <a:noFill/>
          </a:ln>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83310"/>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二、</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唇语辅助的多模态手势交互方法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 name="文本框 6"/>
          <p:cNvSpPr txBox="1"/>
          <p:nvPr>
            <p:custDataLst>
              <p:tags r:id="rId2"/>
            </p:custDataLst>
          </p:nvPr>
        </p:nvSpPr>
        <p:spPr>
          <a:xfrm>
            <a:off x="184150" y="1906270"/>
            <a:ext cx="6096000" cy="506730"/>
          </a:xfrm>
          <a:prstGeom prst="rect">
            <a:avLst/>
          </a:prstGeom>
          <a:noFill/>
        </p:spPr>
        <p:txBody>
          <a:bodyPr wrap="square" rtlCol="0" anchor="t">
            <a:spAutoFit/>
          </a:bodyPr>
          <a:p>
            <a:pPr fontAlgn="auto">
              <a:lnSpc>
                <a:spcPct val="150000"/>
              </a:lnSpc>
              <a:spcBef>
                <a:spcPts val="0"/>
              </a:spcBef>
              <a:spcAft>
                <a:spcPts val="0"/>
              </a:spcAft>
              <a:defRPr/>
            </a:pPr>
            <a:r>
              <a:rPr lang="en-US" altLang="zh-CN" b="1" dirty="0">
                <a:solidFill>
                  <a:prstClr val="black"/>
                </a:solidFill>
                <a:latin typeface="微软雅黑" panose="020B0503020204020204" pitchFamily="34" charset="-122"/>
                <a:cs typeface="+mn-ea"/>
                <a:sym typeface="+mn-lt"/>
              </a:rPr>
              <a:t>1</a:t>
            </a:r>
            <a:r>
              <a:rPr lang="zh-CN" altLang="en-US" b="1" dirty="0">
                <a:solidFill>
                  <a:prstClr val="black"/>
                </a:solidFill>
                <a:latin typeface="微软雅黑" panose="020B0503020204020204" pitchFamily="34" charset="-122"/>
                <a:cs typeface="+mn-ea"/>
                <a:sym typeface="+mn-lt"/>
              </a:rPr>
              <a:t>、交互系统设计</a:t>
            </a:r>
            <a:r>
              <a:rPr lang="en-US" altLang="zh-CN" b="1" dirty="0">
                <a:solidFill>
                  <a:prstClr val="black"/>
                </a:solidFill>
                <a:latin typeface="微软雅黑" panose="020B0503020204020204" pitchFamily="34" charset="-122"/>
                <a:cs typeface="+mn-ea"/>
                <a:sym typeface="+mn-lt"/>
              </a:rPr>
              <a:t>——</a:t>
            </a:r>
            <a:r>
              <a:rPr lang="zh-CN" altLang="en-US" b="1" dirty="0">
                <a:solidFill>
                  <a:prstClr val="black"/>
                </a:solidFill>
                <a:latin typeface="微软雅黑" panose="020B0503020204020204" pitchFamily="34" charset="-122"/>
                <a:cs typeface="+mn-ea"/>
                <a:sym typeface="+mn-lt"/>
              </a:rPr>
              <a:t>纠错机制</a:t>
            </a:r>
            <a:endParaRPr lang="zh-CN" altLang="en-US" b="1" dirty="0">
              <a:solidFill>
                <a:prstClr val="black"/>
              </a:solidFill>
              <a:latin typeface="微软雅黑" panose="020B0503020204020204" pitchFamily="34" charset="-122"/>
              <a:cs typeface="+mn-ea"/>
              <a:sym typeface="+mn-lt"/>
            </a:endParaRPr>
          </a:p>
        </p:txBody>
      </p:sp>
      <p:sp>
        <p:nvSpPr>
          <p:cNvPr id="103" name="文本框 102"/>
          <p:cNvSpPr txBox="1"/>
          <p:nvPr/>
        </p:nvSpPr>
        <p:spPr>
          <a:xfrm>
            <a:off x="1524000" y="3124200"/>
            <a:ext cx="8214995" cy="2612390"/>
          </a:xfrm>
          <a:prstGeom prst="rect">
            <a:avLst/>
          </a:prstGeom>
          <a:noFill/>
          <a:ln w="9525">
            <a:noFill/>
          </a:ln>
        </p:spPr>
        <p:txBody>
          <a:bodyPr>
            <a:noAutofit/>
          </a:bodyPr>
          <a:p>
            <a:pPr indent="266700" fontAlgn="auto">
              <a:lnSpc>
                <a:spcPct val="150000"/>
              </a:lnSpc>
            </a:pPr>
            <a:r>
              <a:rPr lang="zh-CN" b="0">
                <a:latin typeface="微软雅黑" panose="020B0503020204020204" pitchFamily="34" charset="-122"/>
                <a:ea typeface="微软雅黑" panose="020B0503020204020204" pitchFamily="34" charset="-122"/>
              </a:rPr>
              <a:t>综上，自动纠错的纠错机制不仅在交互速度上优于其他两种机制，在用户体验上相较于其他两种机制也更具优势。其在易用性、流程性以及用户的脑力和体力负担这些指标中表现更佳。</a:t>
            </a:r>
            <a:r>
              <a:rPr lang="zh-CN" b="1">
                <a:latin typeface="微软雅黑" panose="020B0503020204020204" pitchFamily="34" charset="-122"/>
                <a:ea typeface="微软雅黑" panose="020B0503020204020204" pitchFamily="34" charset="-122"/>
              </a:rPr>
              <a:t>因此，选择自动纠错机制作为唇语辅助的手势交互系统的纠错机制。</a:t>
            </a:r>
            <a:endParaRPr lang="zh-CN" altLang="en-US" b="1">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83310"/>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二、</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唇语辅助的多模态手势交互方法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 name="文本框 6"/>
          <p:cNvSpPr txBox="1"/>
          <p:nvPr>
            <p:custDataLst>
              <p:tags r:id="rId2"/>
            </p:custDataLst>
          </p:nvPr>
        </p:nvSpPr>
        <p:spPr>
          <a:xfrm>
            <a:off x="184150" y="1906270"/>
            <a:ext cx="6096000" cy="506730"/>
          </a:xfrm>
          <a:prstGeom prst="rect">
            <a:avLst/>
          </a:prstGeom>
          <a:noFill/>
        </p:spPr>
        <p:txBody>
          <a:bodyPr wrap="square" rtlCol="0" anchor="t">
            <a:spAutoFit/>
          </a:bodyPr>
          <a:p>
            <a:pPr fontAlgn="auto">
              <a:lnSpc>
                <a:spcPct val="150000"/>
              </a:lnSpc>
              <a:spcBef>
                <a:spcPts val="0"/>
              </a:spcBef>
              <a:spcAft>
                <a:spcPts val="0"/>
              </a:spcAft>
              <a:defRPr/>
            </a:pPr>
            <a:r>
              <a:rPr lang="en-US" altLang="zh-CN" b="1" dirty="0">
                <a:solidFill>
                  <a:prstClr val="black"/>
                </a:solidFill>
                <a:latin typeface="微软雅黑" panose="020B0503020204020204" pitchFamily="34" charset="-122"/>
                <a:cs typeface="+mn-ea"/>
                <a:sym typeface="+mn-lt"/>
              </a:rPr>
              <a:t>2</a:t>
            </a:r>
            <a:r>
              <a:rPr lang="zh-CN" altLang="en-US" b="1" dirty="0">
                <a:solidFill>
                  <a:prstClr val="black"/>
                </a:solidFill>
                <a:latin typeface="微软雅黑" panose="020B0503020204020204" pitchFamily="34" charset="-122"/>
                <a:cs typeface="+mn-ea"/>
                <a:sym typeface="+mn-lt"/>
              </a:rPr>
              <a:t>、</a:t>
            </a:r>
            <a:r>
              <a:rPr lang="zh-CN" b="1" dirty="0">
                <a:solidFill>
                  <a:prstClr val="black"/>
                </a:solidFill>
                <a:latin typeface="微软雅黑" panose="020B0503020204020204" pitchFamily="34" charset="-122"/>
                <a:cs typeface="+mn-ea"/>
                <a:sym typeface="+mn-lt"/>
              </a:rPr>
              <a:t>唇语辅助的多模态手势交互方法</a:t>
            </a:r>
            <a:endParaRPr lang="zh-CN" b="1" dirty="0">
              <a:solidFill>
                <a:prstClr val="black"/>
              </a:solidFill>
              <a:latin typeface="微软雅黑" panose="020B0503020204020204" pitchFamily="34" charset="-122"/>
              <a:cs typeface="+mn-ea"/>
              <a:sym typeface="+mn-lt"/>
            </a:endParaRPr>
          </a:p>
        </p:txBody>
      </p:sp>
      <p:pic>
        <p:nvPicPr>
          <p:cNvPr id="30" name="图片 30" descr="1"/>
          <p:cNvPicPr>
            <a:picLocks noChangeAspect="1"/>
          </p:cNvPicPr>
          <p:nvPr>
            <p:custDataLst>
              <p:tags r:id="rId3"/>
            </p:custDataLst>
          </p:nvPr>
        </p:nvPicPr>
        <p:blipFill>
          <a:blip r:embed="rId4"/>
          <a:srcRect t="3277" b="2610"/>
          <a:stretch>
            <a:fillRect/>
          </a:stretch>
        </p:blipFill>
        <p:spPr>
          <a:xfrm>
            <a:off x="7007860" y="1329690"/>
            <a:ext cx="4439285" cy="510349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318770" y="3013710"/>
            <a:ext cx="6535420" cy="2438400"/>
          </a:xfrm>
          <a:prstGeom prst="rect">
            <a:avLst/>
          </a:prstGeom>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83310"/>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二、</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唇语辅助的多模态手势交互方法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 name="文本框 6"/>
          <p:cNvSpPr txBox="1"/>
          <p:nvPr>
            <p:custDataLst>
              <p:tags r:id="rId2"/>
            </p:custDataLst>
          </p:nvPr>
        </p:nvSpPr>
        <p:spPr>
          <a:xfrm>
            <a:off x="184150" y="1906270"/>
            <a:ext cx="6096000" cy="506730"/>
          </a:xfrm>
          <a:prstGeom prst="rect">
            <a:avLst/>
          </a:prstGeom>
          <a:noFill/>
        </p:spPr>
        <p:txBody>
          <a:bodyPr wrap="square" rtlCol="0" anchor="t">
            <a:spAutoFit/>
          </a:bodyPr>
          <a:p>
            <a:pPr fontAlgn="auto">
              <a:lnSpc>
                <a:spcPct val="150000"/>
              </a:lnSpc>
              <a:spcBef>
                <a:spcPts val="0"/>
              </a:spcBef>
              <a:spcAft>
                <a:spcPts val="0"/>
              </a:spcAft>
              <a:defRPr/>
            </a:pPr>
            <a:r>
              <a:rPr lang="en-US" altLang="zh-CN" b="1" dirty="0">
                <a:solidFill>
                  <a:prstClr val="black"/>
                </a:solidFill>
                <a:latin typeface="微软雅黑" panose="020B0503020204020204" pitchFamily="34" charset="-122"/>
                <a:cs typeface="+mn-ea"/>
                <a:sym typeface="+mn-lt"/>
              </a:rPr>
              <a:t>2</a:t>
            </a:r>
            <a:r>
              <a:rPr lang="zh-CN" altLang="en-US" b="1" dirty="0">
                <a:solidFill>
                  <a:prstClr val="black"/>
                </a:solidFill>
                <a:latin typeface="微软雅黑" panose="020B0503020204020204" pitchFamily="34" charset="-122"/>
                <a:cs typeface="+mn-ea"/>
                <a:sym typeface="+mn-lt"/>
              </a:rPr>
              <a:t>、</a:t>
            </a:r>
            <a:r>
              <a:rPr lang="zh-CN" b="1" dirty="0">
                <a:solidFill>
                  <a:prstClr val="black"/>
                </a:solidFill>
                <a:latin typeface="微软雅黑" panose="020B0503020204020204" pitchFamily="34" charset="-122"/>
                <a:cs typeface="+mn-ea"/>
                <a:sym typeface="+mn-lt"/>
              </a:rPr>
              <a:t>唇语辅助的多模态手势交互方法</a:t>
            </a:r>
            <a:endParaRPr lang="zh-CN" b="1" dirty="0">
              <a:solidFill>
                <a:prstClr val="black"/>
              </a:solidFill>
              <a:latin typeface="微软雅黑" panose="020B0503020204020204" pitchFamily="34" charset="-122"/>
              <a:cs typeface="+mn-ea"/>
              <a:sym typeface="+mn-lt"/>
            </a:endParaRPr>
          </a:p>
        </p:txBody>
      </p:sp>
      <p:pic>
        <p:nvPicPr>
          <p:cNvPr id="10" name="图片 282"/>
          <p:cNvPicPr>
            <a:picLocks noChangeAspect="1"/>
          </p:cNvPicPr>
          <p:nvPr>
            <p:custDataLst>
              <p:tags r:id="rId3"/>
            </p:custDataLst>
          </p:nvPr>
        </p:nvPicPr>
        <p:blipFill>
          <a:blip r:embed="rId4"/>
          <a:stretch>
            <a:fillRect/>
          </a:stretch>
        </p:blipFill>
        <p:spPr>
          <a:xfrm>
            <a:off x="1384300" y="2937510"/>
            <a:ext cx="3424555" cy="2785110"/>
          </a:xfrm>
          <a:prstGeom prst="rect">
            <a:avLst/>
          </a:prstGeom>
          <a:noFill/>
          <a:ln>
            <a:noFill/>
          </a:ln>
        </p:spPr>
      </p:pic>
      <p:pic>
        <p:nvPicPr>
          <p:cNvPr id="12" name="图片 284"/>
          <p:cNvPicPr>
            <a:picLocks noChangeAspect="1"/>
          </p:cNvPicPr>
          <p:nvPr>
            <p:custDataLst>
              <p:tags r:id="rId5"/>
            </p:custDataLst>
          </p:nvPr>
        </p:nvPicPr>
        <p:blipFill>
          <a:blip r:embed="rId6"/>
          <a:stretch>
            <a:fillRect/>
          </a:stretch>
        </p:blipFill>
        <p:spPr>
          <a:xfrm>
            <a:off x="5950585" y="1906270"/>
            <a:ext cx="5253355" cy="4406265"/>
          </a:xfrm>
          <a:prstGeom prst="rect">
            <a:avLst/>
          </a:prstGeom>
          <a:noFill/>
          <a:ln>
            <a:noFill/>
          </a:ln>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83310"/>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二、</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唇语辅助的多模态手势交互方法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 name="文本框 6"/>
          <p:cNvSpPr txBox="1"/>
          <p:nvPr>
            <p:custDataLst>
              <p:tags r:id="rId2"/>
            </p:custDataLst>
          </p:nvPr>
        </p:nvSpPr>
        <p:spPr>
          <a:xfrm>
            <a:off x="184150" y="1906270"/>
            <a:ext cx="6096000" cy="506730"/>
          </a:xfrm>
          <a:prstGeom prst="rect">
            <a:avLst/>
          </a:prstGeom>
          <a:noFill/>
        </p:spPr>
        <p:txBody>
          <a:bodyPr wrap="square" rtlCol="0" anchor="t">
            <a:spAutoFit/>
          </a:bodyPr>
          <a:p>
            <a:pPr fontAlgn="auto">
              <a:lnSpc>
                <a:spcPct val="150000"/>
              </a:lnSpc>
              <a:spcBef>
                <a:spcPts val="0"/>
              </a:spcBef>
              <a:spcAft>
                <a:spcPts val="0"/>
              </a:spcAft>
              <a:defRPr/>
            </a:pPr>
            <a:r>
              <a:rPr lang="en-US" altLang="zh-CN" b="1" dirty="0">
                <a:solidFill>
                  <a:prstClr val="black"/>
                </a:solidFill>
                <a:latin typeface="微软雅黑" panose="020B0503020204020204" pitchFamily="34" charset="-122"/>
                <a:cs typeface="+mn-ea"/>
                <a:sym typeface="+mn-lt"/>
              </a:rPr>
              <a:t>2</a:t>
            </a:r>
            <a:r>
              <a:rPr lang="zh-CN" altLang="en-US" b="1" dirty="0">
                <a:solidFill>
                  <a:prstClr val="black"/>
                </a:solidFill>
                <a:latin typeface="微软雅黑" panose="020B0503020204020204" pitchFamily="34" charset="-122"/>
                <a:cs typeface="+mn-ea"/>
                <a:sym typeface="+mn-lt"/>
              </a:rPr>
              <a:t>、</a:t>
            </a:r>
            <a:r>
              <a:rPr lang="zh-CN" b="1" dirty="0">
                <a:solidFill>
                  <a:prstClr val="black"/>
                </a:solidFill>
                <a:latin typeface="微软雅黑" panose="020B0503020204020204" pitchFamily="34" charset="-122"/>
                <a:cs typeface="+mn-ea"/>
                <a:sym typeface="+mn-lt"/>
              </a:rPr>
              <a:t>唇语辅助的多模态手势交互方法</a:t>
            </a:r>
            <a:endParaRPr lang="zh-CN" b="1" dirty="0">
              <a:solidFill>
                <a:prstClr val="black"/>
              </a:solidFill>
              <a:latin typeface="微软雅黑" panose="020B0503020204020204" pitchFamily="34" charset="-122"/>
              <a:cs typeface="+mn-ea"/>
              <a:sym typeface="+mn-lt"/>
            </a:endParaRPr>
          </a:p>
        </p:txBody>
      </p:sp>
      <p:pic>
        <p:nvPicPr>
          <p:cNvPr id="15" name="图片 285"/>
          <p:cNvPicPr>
            <a:picLocks noChangeAspect="1"/>
          </p:cNvPicPr>
          <p:nvPr>
            <p:custDataLst>
              <p:tags r:id="rId3"/>
            </p:custDataLst>
          </p:nvPr>
        </p:nvPicPr>
        <p:blipFill>
          <a:blip r:embed="rId4"/>
          <a:stretch>
            <a:fillRect/>
          </a:stretch>
        </p:blipFill>
        <p:spPr>
          <a:xfrm>
            <a:off x="280035" y="3239770"/>
            <a:ext cx="5528310" cy="2290445"/>
          </a:xfrm>
          <a:prstGeom prst="rect">
            <a:avLst/>
          </a:prstGeom>
          <a:noFill/>
          <a:ln>
            <a:noFill/>
          </a:ln>
        </p:spPr>
      </p:pic>
      <p:pic>
        <p:nvPicPr>
          <p:cNvPr id="18" name="图片 286"/>
          <p:cNvPicPr>
            <a:picLocks noChangeAspect="1"/>
          </p:cNvPicPr>
          <p:nvPr>
            <p:custDataLst>
              <p:tags r:id="rId5"/>
            </p:custDataLst>
          </p:nvPr>
        </p:nvPicPr>
        <p:blipFill>
          <a:blip r:embed="rId6"/>
          <a:stretch>
            <a:fillRect/>
          </a:stretch>
        </p:blipFill>
        <p:spPr>
          <a:xfrm>
            <a:off x="6075680" y="1375410"/>
            <a:ext cx="5784215" cy="2419985"/>
          </a:xfrm>
          <a:prstGeom prst="rect">
            <a:avLst/>
          </a:prstGeom>
          <a:noFill/>
          <a:ln>
            <a:noFill/>
          </a:ln>
        </p:spPr>
      </p:pic>
      <p:pic>
        <p:nvPicPr>
          <p:cNvPr id="19" name="图片 287"/>
          <p:cNvPicPr>
            <a:picLocks noChangeAspect="1"/>
          </p:cNvPicPr>
          <p:nvPr>
            <p:custDataLst>
              <p:tags r:id="rId7"/>
            </p:custDataLst>
          </p:nvPr>
        </p:nvPicPr>
        <p:blipFill>
          <a:blip r:embed="rId8"/>
          <a:stretch>
            <a:fillRect/>
          </a:stretch>
        </p:blipFill>
        <p:spPr>
          <a:xfrm>
            <a:off x="6075680" y="4135120"/>
            <a:ext cx="5830570" cy="2450465"/>
          </a:xfrm>
          <a:prstGeom prst="rect">
            <a:avLst/>
          </a:prstGeom>
          <a:noFill/>
          <a:ln>
            <a:noFill/>
          </a:ln>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83310"/>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二、</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唇语辅助的多模态手势交互方法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 name="文本框 6"/>
          <p:cNvSpPr txBox="1"/>
          <p:nvPr>
            <p:custDataLst>
              <p:tags r:id="rId2"/>
            </p:custDataLst>
          </p:nvPr>
        </p:nvSpPr>
        <p:spPr>
          <a:xfrm>
            <a:off x="184150" y="1906270"/>
            <a:ext cx="6096000" cy="506730"/>
          </a:xfrm>
          <a:prstGeom prst="rect">
            <a:avLst/>
          </a:prstGeom>
          <a:noFill/>
        </p:spPr>
        <p:txBody>
          <a:bodyPr wrap="square" rtlCol="0" anchor="t">
            <a:spAutoFit/>
          </a:bodyPr>
          <a:p>
            <a:pPr fontAlgn="auto">
              <a:lnSpc>
                <a:spcPct val="150000"/>
              </a:lnSpc>
              <a:spcBef>
                <a:spcPts val="0"/>
              </a:spcBef>
              <a:spcAft>
                <a:spcPts val="0"/>
              </a:spcAft>
              <a:defRPr/>
            </a:pPr>
            <a:r>
              <a:rPr lang="en-US" altLang="zh-CN" b="1" dirty="0">
                <a:solidFill>
                  <a:prstClr val="black"/>
                </a:solidFill>
                <a:latin typeface="微软雅黑" panose="020B0503020204020204" pitchFamily="34" charset="-122"/>
                <a:cs typeface="+mn-ea"/>
                <a:sym typeface="+mn-lt"/>
              </a:rPr>
              <a:t>2</a:t>
            </a:r>
            <a:r>
              <a:rPr lang="zh-CN" altLang="en-US" b="1" dirty="0">
                <a:solidFill>
                  <a:prstClr val="black"/>
                </a:solidFill>
                <a:latin typeface="微软雅黑" panose="020B0503020204020204" pitchFamily="34" charset="-122"/>
                <a:cs typeface="+mn-ea"/>
                <a:sym typeface="+mn-lt"/>
              </a:rPr>
              <a:t>、</a:t>
            </a:r>
            <a:r>
              <a:rPr lang="zh-CN" b="1" dirty="0">
                <a:solidFill>
                  <a:prstClr val="black"/>
                </a:solidFill>
                <a:latin typeface="微软雅黑" panose="020B0503020204020204" pitchFamily="34" charset="-122"/>
                <a:cs typeface="+mn-ea"/>
                <a:sym typeface="+mn-lt"/>
              </a:rPr>
              <a:t>唇语辅助的多模态手势交互方法</a:t>
            </a:r>
            <a:endParaRPr lang="zh-CN" b="1" dirty="0">
              <a:solidFill>
                <a:prstClr val="black"/>
              </a:solidFill>
              <a:latin typeface="微软雅黑" panose="020B0503020204020204" pitchFamily="34" charset="-122"/>
              <a:cs typeface="+mn-ea"/>
              <a:sym typeface="+mn-lt"/>
            </a:endParaRPr>
          </a:p>
        </p:txBody>
      </p:sp>
      <p:sp>
        <p:nvSpPr>
          <p:cNvPr id="6" name="文本框 5"/>
          <p:cNvSpPr txBox="1"/>
          <p:nvPr/>
        </p:nvSpPr>
        <p:spPr>
          <a:xfrm>
            <a:off x="1346835" y="2656840"/>
            <a:ext cx="8976360" cy="2867660"/>
          </a:xfrm>
          <a:prstGeom prst="rect">
            <a:avLst/>
          </a:prstGeom>
          <a:noFill/>
          <a:ln w="9525">
            <a:noFill/>
          </a:ln>
        </p:spPr>
        <p:txBody>
          <a:bodyPr>
            <a:noAutofit/>
          </a:bodyPr>
          <a:p>
            <a:pPr indent="304800" fontAlgn="auto">
              <a:lnSpc>
                <a:spcPct val="150000"/>
              </a:lnSpc>
            </a:pPr>
            <a:r>
              <a:rPr lang="zh-CN" b="0">
                <a:latin typeface="微软雅黑" panose="020B0503020204020204" pitchFamily="34" charset="-122"/>
                <a:ea typeface="微软雅黑" panose="020B0503020204020204" pitchFamily="34" charset="-122"/>
              </a:rPr>
              <a:t>将唇语与其他三种模态进行对比。与语音对比，唇语交互虽然交互速度不如语音交互，但是其在用户体验上和语音交互并没有差异。</a:t>
            </a:r>
            <a:r>
              <a:rPr lang="zh-CN" b="1">
                <a:latin typeface="微软雅黑" panose="020B0503020204020204" pitchFamily="34" charset="-122"/>
                <a:ea typeface="微软雅黑" panose="020B0503020204020204" pitchFamily="34" charset="-122"/>
              </a:rPr>
              <a:t>其保留了语音交互易学、自然、用户负担小的特点</a:t>
            </a:r>
            <a:r>
              <a:rPr lang="zh-CN" b="0">
                <a:latin typeface="微软雅黑" panose="020B0503020204020204" pitchFamily="34" charset="-122"/>
                <a:ea typeface="微软雅黑" panose="020B0503020204020204" pitchFamily="34" charset="-122"/>
              </a:rPr>
              <a:t>。因此，其在一些特殊的应用场景或者对于特殊人士，可以替代语音进行交互。唇语交互与手势交互相比，</a:t>
            </a:r>
            <a:r>
              <a:rPr lang="zh-CN" b="1">
                <a:latin typeface="微软雅黑" panose="020B0503020204020204" pitchFamily="34" charset="-122"/>
                <a:ea typeface="微软雅黑" panose="020B0503020204020204" pitchFamily="34" charset="-122"/>
              </a:rPr>
              <a:t>易学性好，脑力和体力负担小</a:t>
            </a:r>
            <a:r>
              <a:rPr lang="zh-CN" b="0">
                <a:latin typeface="微软雅黑" panose="020B0503020204020204" pitchFamily="34" charset="-122"/>
                <a:ea typeface="微软雅黑" panose="020B0503020204020204" pitchFamily="34" charset="-122"/>
              </a:rPr>
              <a:t>，因此在用户体验上具有优势。唇语交互与按键交互相比，虽然交互速度和用户体验上均处于劣势，但是易学性上两者处于同一水平，因此可见，</a:t>
            </a:r>
            <a:r>
              <a:rPr lang="zh-CN" b="1">
                <a:latin typeface="微软雅黑" panose="020B0503020204020204" pitchFamily="34" charset="-122"/>
                <a:ea typeface="微软雅黑" panose="020B0503020204020204" pitchFamily="34" charset="-122"/>
              </a:rPr>
              <a:t>唇语交互的最大优势就是易学性高</a:t>
            </a:r>
            <a:r>
              <a:rPr lang="zh-CN" b="0">
                <a:latin typeface="微软雅黑" panose="020B0503020204020204" pitchFamily="34" charset="-122"/>
                <a:ea typeface="微软雅黑" panose="020B0503020204020204" pitchFamily="34" charset="-122"/>
              </a:rPr>
              <a:t>。</a:t>
            </a:r>
            <a:endParaRPr lang="zh-CN" altLang="en-US" b="0">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83310"/>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三、</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iGestureLip原型系统</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pic>
        <p:nvPicPr>
          <p:cNvPr id="55" name="图片 73"/>
          <p:cNvPicPr>
            <a:picLocks noChangeAspect="1"/>
          </p:cNvPicPr>
          <p:nvPr>
            <p:custDataLst>
              <p:tags r:id="rId2"/>
            </p:custDataLst>
          </p:nvPr>
        </p:nvPicPr>
        <p:blipFill>
          <a:blip r:embed="rId3"/>
          <a:stretch>
            <a:fillRect/>
          </a:stretch>
        </p:blipFill>
        <p:spPr>
          <a:xfrm>
            <a:off x="8001000" y="1850390"/>
            <a:ext cx="4001135" cy="4364990"/>
          </a:xfrm>
          <a:prstGeom prst="rect">
            <a:avLst/>
          </a:prstGeom>
          <a:noFill/>
          <a:ln>
            <a:noFill/>
          </a:ln>
        </p:spPr>
      </p:pic>
      <p:pic>
        <p:nvPicPr>
          <p:cNvPr id="10" name="图片 79"/>
          <p:cNvPicPr>
            <a:picLocks noChangeAspect="1"/>
          </p:cNvPicPr>
          <p:nvPr>
            <p:custDataLst>
              <p:tags r:id="rId4"/>
            </p:custDataLst>
          </p:nvPr>
        </p:nvPicPr>
        <p:blipFill>
          <a:blip r:embed="rId5"/>
          <a:stretch>
            <a:fillRect/>
          </a:stretch>
        </p:blipFill>
        <p:spPr>
          <a:xfrm>
            <a:off x="0" y="2656840"/>
            <a:ext cx="7858125" cy="3072765"/>
          </a:xfrm>
          <a:prstGeom prst="rect">
            <a:avLst/>
          </a:prstGeom>
          <a:noFill/>
          <a:ln>
            <a:noFill/>
          </a:ln>
        </p:spPr>
      </p:pic>
      <p:sp>
        <p:nvSpPr>
          <p:cNvPr id="11" name="文本框 10"/>
          <p:cNvSpPr txBox="1"/>
          <p:nvPr>
            <p:custDataLst>
              <p:tags r:id="rId6"/>
            </p:custDataLst>
          </p:nvPr>
        </p:nvSpPr>
        <p:spPr>
          <a:xfrm>
            <a:off x="3467100" y="2007235"/>
            <a:ext cx="1765300" cy="506730"/>
          </a:xfrm>
          <a:prstGeom prst="rect">
            <a:avLst/>
          </a:prstGeom>
          <a:noFill/>
        </p:spPr>
        <p:txBody>
          <a:bodyPr wrap="square" rtlCol="0" anchor="t">
            <a:spAutoFit/>
          </a:bodyPr>
          <a:p>
            <a:pPr algn="ctr" fontAlgn="auto">
              <a:lnSpc>
                <a:spcPct val="150000"/>
              </a:lnSpc>
              <a:spcBef>
                <a:spcPts val="0"/>
              </a:spcBef>
              <a:spcAft>
                <a:spcPts val="0"/>
              </a:spcAft>
              <a:defRPr/>
            </a:pPr>
            <a:r>
              <a:rPr lang="zh-CN" b="1" dirty="0">
                <a:solidFill>
                  <a:prstClr val="black"/>
                </a:solidFill>
                <a:latin typeface="微软雅黑" panose="020B0503020204020204" pitchFamily="34" charset="-122"/>
                <a:cs typeface="+mn-ea"/>
                <a:sym typeface="+mn-lt"/>
              </a:rPr>
              <a:t>工作流程</a:t>
            </a:r>
            <a:endParaRPr lang="zh-CN" b="1" dirty="0">
              <a:solidFill>
                <a:prstClr val="black"/>
              </a:solidFill>
              <a:latin typeface="微软雅黑" panose="020B0503020204020204" pitchFamily="34" charset="-122"/>
              <a:cs typeface="+mn-ea"/>
              <a:sym typeface="+mn-lt"/>
            </a:endParaRPr>
          </a:p>
        </p:txBody>
      </p:sp>
      <p:sp>
        <p:nvSpPr>
          <p:cNvPr id="12" name="文本框 11"/>
          <p:cNvSpPr txBox="1"/>
          <p:nvPr>
            <p:custDataLst>
              <p:tags r:id="rId7"/>
            </p:custDataLst>
          </p:nvPr>
        </p:nvSpPr>
        <p:spPr>
          <a:xfrm>
            <a:off x="9119235" y="1250950"/>
            <a:ext cx="1765300" cy="506730"/>
          </a:xfrm>
          <a:prstGeom prst="rect">
            <a:avLst/>
          </a:prstGeom>
          <a:noFill/>
        </p:spPr>
        <p:txBody>
          <a:bodyPr wrap="square" rtlCol="0" anchor="t">
            <a:spAutoFit/>
          </a:bodyPr>
          <a:p>
            <a:pPr algn="ctr" fontAlgn="auto">
              <a:lnSpc>
                <a:spcPct val="150000"/>
              </a:lnSpc>
              <a:spcBef>
                <a:spcPts val="0"/>
              </a:spcBef>
              <a:spcAft>
                <a:spcPts val="0"/>
              </a:spcAft>
              <a:defRPr/>
            </a:pPr>
            <a:r>
              <a:rPr lang="zh-CN" b="1" dirty="0">
                <a:solidFill>
                  <a:prstClr val="black"/>
                </a:solidFill>
                <a:latin typeface="微软雅黑" panose="020B0503020204020204" pitchFamily="34" charset="-122"/>
                <a:cs typeface="+mn-ea"/>
                <a:sym typeface="+mn-lt"/>
              </a:rPr>
              <a:t>系统架构</a:t>
            </a:r>
            <a:endParaRPr lang="zh-CN" b="1" dirty="0">
              <a:solidFill>
                <a:prstClr val="black"/>
              </a:solidFill>
              <a:latin typeface="微软雅黑" panose="020B0503020204020204" pitchFamily="34" charset="-122"/>
              <a:cs typeface="+mn-ea"/>
              <a:sym typeface="+mn-lt"/>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83310"/>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三、</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iGestureLip原型系统</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pic>
        <p:nvPicPr>
          <p:cNvPr id="62" name="图片 92"/>
          <p:cNvPicPr>
            <a:picLocks noChangeAspect="1"/>
          </p:cNvPicPr>
          <p:nvPr>
            <p:custDataLst>
              <p:tags r:id="rId2"/>
            </p:custDataLst>
          </p:nvPr>
        </p:nvPicPr>
        <p:blipFill>
          <a:blip r:embed="rId3"/>
          <a:stretch>
            <a:fillRect/>
          </a:stretch>
        </p:blipFill>
        <p:spPr>
          <a:xfrm>
            <a:off x="507365" y="3654425"/>
            <a:ext cx="6242685" cy="1934210"/>
          </a:xfrm>
          <a:prstGeom prst="rect">
            <a:avLst/>
          </a:prstGeom>
          <a:noFill/>
          <a:ln>
            <a:noFill/>
          </a:ln>
        </p:spPr>
      </p:pic>
      <p:pic>
        <p:nvPicPr>
          <p:cNvPr id="66" name="图片 98"/>
          <p:cNvPicPr>
            <a:picLocks noChangeAspect="1"/>
          </p:cNvPicPr>
          <p:nvPr>
            <p:custDataLst>
              <p:tags r:id="rId4"/>
            </p:custDataLst>
          </p:nvPr>
        </p:nvPicPr>
        <p:blipFill>
          <a:blip r:embed="rId5"/>
          <a:stretch>
            <a:fillRect/>
          </a:stretch>
        </p:blipFill>
        <p:spPr>
          <a:xfrm>
            <a:off x="7577455" y="3654108"/>
            <a:ext cx="3897630" cy="2068195"/>
          </a:xfrm>
          <a:prstGeom prst="rect">
            <a:avLst/>
          </a:prstGeom>
          <a:noFill/>
          <a:ln>
            <a:noFill/>
          </a:ln>
        </p:spPr>
      </p:pic>
      <p:sp>
        <p:nvSpPr>
          <p:cNvPr id="6" name="文本框 5"/>
          <p:cNvSpPr txBox="1"/>
          <p:nvPr>
            <p:custDataLst>
              <p:tags r:id="rId6"/>
            </p:custDataLst>
          </p:nvPr>
        </p:nvSpPr>
        <p:spPr>
          <a:xfrm>
            <a:off x="2730500" y="2922270"/>
            <a:ext cx="1765300" cy="506730"/>
          </a:xfrm>
          <a:prstGeom prst="rect">
            <a:avLst/>
          </a:prstGeom>
          <a:noFill/>
        </p:spPr>
        <p:txBody>
          <a:bodyPr wrap="square" rtlCol="0" anchor="t">
            <a:spAutoFit/>
          </a:bodyPr>
          <a:p>
            <a:pPr algn="ctr" fontAlgn="auto">
              <a:lnSpc>
                <a:spcPct val="150000"/>
              </a:lnSpc>
              <a:spcBef>
                <a:spcPts val="0"/>
              </a:spcBef>
              <a:spcAft>
                <a:spcPts val="0"/>
              </a:spcAft>
              <a:defRPr/>
            </a:pPr>
            <a:r>
              <a:rPr lang="zh-CN" b="1" dirty="0">
                <a:solidFill>
                  <a:prstClr val="black"/>
                </a:solidFill>
                <a:latin typeface="微软雅黑" panose="020B0503020204020204" pitchFamily="34" charset="-122"/>
                <a:cs typeface="+mn-ea"/>
                <a:sym typeface="+mn-lt"/>
              </a:rPr>
              <a:t>文本格式编辑</a:t>
            </a:r>
            <a:endParaRPr lang="zh-CN" b="1" dirty="0">
              <a:solidFill>
                <a:prstClr val="black"/>
              </a:solidFill>
              <a:latin typeface="微软雅黑" panose="020B0503020204020204" pitchFamily="34" charset="-122"/>
              <a:cs typeface="+mn-ea"/>
              <a:sym typeface="+mn-lt"/>
            </a:endParaRPr>
          </a:p>
        </p:txBody>
      </p:sp>
      <p:sp>
        <p:nvSpPr>
          <p:cNvPr id="7" name="文本框 6"/>
          <p:cNvSpPr txBox="1"/>
          <p:nvPr>
            <p:custDataLst>
              <p:tags r:id="rId7"/>
            </p:custDataLst>
          </p:nvPr>
        </p:nvSpPr>
        <p:spPr>
          <a:xfrm>
            <a:off x="8767445" y="2922270"/>
            <a:ext cx="1765300" cy="506730"/>
          </a:xfrm>
          <a:prstGeom prst="rect">
            <a:avLst/>
          </a:prstGeom>
          <a:noFill/>
        </p:spPr>
        <p:txBody>
          <a:bodyPr wrap="square" rtlCol="0" anchor="t">
            <a:spAutoFit/>
          </a:bodyPr>
          <a:p>
            <a:pPr algn="ctr" fontAlgn="auto">
              <a:lnSpc>
                <a:spcPct val="150000"/>
              </a:lnSpc>
              <a:spcBef>
                <a:spcPts val="0"/>
              </a:spcBef>
              <a:spcAft>
                <a:spcPts val="0"/>
              </a:spcAft>
              <a:defRPr/>
            </a:pPr>
            <a:r>
              <a:rPr lang="zh-CN" b="1" dirty="0">
                <a:solidFill>
                  <a:prstClr val="black"/>
                </a:solidFill>
                <a:latin typeface="微软雅黑" panose="020B0503020204020204" pitchFamily="34" charset="-122"/>
                <a:cs typeface="+mn-ea"/>
                <a:sym typeface="+mn-lt"/>
              </a:rPr>
              <a:t>图形变换操作</a:t>
            </a:r>
            <a:endParaRPr lang="zh-CN" b="1" dirty="0">
              <a:solidFill>
                <a:prstClr val="black"/>
              </a:solidFill>
              <a:latin typeface="微软雅黑" panose="020B0503020204020204" pitchFamily="34" charset="-122"/>
              <a:cs typeface="+mn-ea"/>
              <a:sym typeface="+mn-lt"/>
            </a:endParaRPr>
          </a:p>
        </p:txBody>
      </p:sp>
      <p:sp>
        <p:nvSpPr>
          <p:cNvPr id="11" name="文本框 10"/>
          <p:cNvSpPr txBox="1"/>
          <p:nvPr>
            <p:custDataLst>
              <p:tags r:id="rId8"/>
            </p:custDataLst>
          </p:nvPr>
        </p:nvSpPr>
        <p:spPr>
          <a:xfrm>
            <a:off x="639445" y="1830705"/>
            <a:ext cx="1433830" cy="506730"/>
          </a:xfrm>
          <a:prstGeom prst="rect">
            <a:avLst/>
          </a:prstGeom>
          <a:noFill/>
        </p:spPr>
        <p:txBody>
          <a:bodyPr wrap="square" rtlCol="0" anchor="t">
            <a:spAutoFit/>
          </a:bodyPr>
          <a:p>
            <a:pPr algn="ctr" fontAlgn="auto">
              <a:lnSpc>
                <a:spcPct val="150000"/>
              </a:lnSpc>
              <a:spcBef>
                <a:spcPts val="0"/>
              </a:spcBef>
              <a:spcAft>
                <a:spcPts val="0"/>
              </a:spcAft>
              <a:defRPr/>
            </a:pPr>
            <a:r>
              <a:rPr lang="zh-CN" b="1" dirty="0">
                <a:solidFill>
                  <a:prstClr val="black"/>
                </a:solidFill>
                <a:latin typeface="微软雅黑" panose="020B0503020204020204" pitchFamily="34" charset="-122"/>
                <a:cs typeface="+mn-ea"/>
                <a:sym typeface="+mn-lt"/>
              </a:rPr>
              <a:t>应用场景</a:t>
            </a:r>
            <a:endParaRPr lang="zh-CN" b="1" dirty="0">
              <a:solidFill>
                <a:prstClr val="black"/>
              </a:solidFill>
              <a:latin typeface="微软雅黑" panose="020B0503020204020204" pitchFamily="34" charset="-122"/>
              <a:cs typeface="+mn-ea"/>
              <a:sym typeface="+mn-lt"/>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背景色块"/>
          <p:cNvSpPr/>
          <p:nvPr/>
        </p:nvSpPr>
        <p:spPr>
          <a:xfrm>
            <a:off x="0" y="2078038"/>
            <a:ext cx="12192000" cy="2701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cs typeface="+mn-ea"/>
              <a:sym typeface="+mn-lt"/>
            </a:endParaRPr>
          </a:p>
        </p:txBody>
      </p:sp>
      <p:grpSp>
        <p:nvGrpSpPr>
          <p:cNvPr id="6" name="组合 5"/>
          <p:cNvGrpSpPr/>
          <p:nvPr/>
        </p:nvGrpSpPr>
        <p:grpSpPr>
          <a:xfrm>
            <a:off x="5597914" y="2875431"/>
            <a:ext cx="3809070" cy="712558"/>
            <a:chOff x="5928655" y="2812960"/>
            <a:chExt cx="2960324" cy="712558"/>
          </a:xfrm>
        </p:grpSpPr>
        <p:sp>
          <p:nvSpPr>
            <p:cNvPr id="15" name="Part One"/>
            <p:cNvSpPr txBox="1"/>
            <p:nvPr/>
          </p:nvSpPr>
          <p:spPr>
            <a:xfrm>
              <a:off x="5928655" y="2812960"/>
              <a:ext cx="2960324" cy="706755"/>
            </a:xfrm>
            <a:prstGeom prst="rect">
              <a:avLst/>
            </a:prstGeom>
            <a:noFill/>
          </p:spPr>
          <p:txBody>
            <a:bodyPr wrap="square">
              <a:spAutoFit/>
            </a:bodyPr>
            <a:lstStyle/>
            <a:p>
              <a:pPr algn="dist" defTabSz="457200" fontAlgn="auto">
                <a:spcBef>
                  <a:spcPts val="0"/>
                </a:spcBef>
                <a:spcAft>
                  <a:spcPts val="0"/>
                </a:spcAft>
                <a:defRPr/>
              </a:pPr>
              <a:r>
                <a:rPr lang="zh-CN" altLang="en-US" sz="4000" b="1" dirty="0">
                  <a:solidFill>
                    <a:schemeClr val="bg1"/>
                  </a:solidFill>
                  <a:latin typeface="微软雅黑" panose="020B0503020204020204" pitchFamily="34" charset="-122"/>
                  <a:ea typeface="微软雅黑" panose="020B0503020204020204" pitchFamily="34" charset="-122"/>
                  <a:cs typeface="+mn-ea"/>
                  <a:sym typeface="+mn-lt"/>
                </a:rPr>
                <a:t>总结与展望</a:t>
              </a:r>
              <a:endParaRPr lang="zh-CN" altLang="en-US" sz="4000" b="1" dirty="0">
                <a:solidFill>
                  <a:schemeClr val="bg1"/>
                </a:solidFill>
                <a:latin typeface="微软雅黑" panose="020B0503020204020204" pitchFamily="34" charset="-122"/>
                <a:ea typeface="微软雅黑" panose="020B0503020204020204" pitchFamily="34" charset="-122"/>
                <a:cs typeface="+mn-ea"/>
                <a:sym typeface="+mn-lt"/>
              </a:endParaRPr>
            </a:p>
          </p:txBody>
        </p:sp>
        <p:cxnSp>
          <p:nvCxnSpPr>
            <p:cNvPr id="20" name="点缀线段"/>
            <p:cNvCxnSpPr/>
            <p:nvPr/>
          </p:nvCxnSpPr>
          <p:spPr>
            <a:xfrm>
              <a:off x="6069874" y="3525518"/>
              <a:ext cx="278854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椭圆 1"/>
          <p:cNvSpPr/>
          <p:nvPr/>
        </p:nvSpPr>
        <p:spPr>
          <a:xfrm>
            <a:off x="914399" y="2557507"/>
            <a:ext cx="1711235" cy="171123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419711" y="2812960"/>
            <a:ext cx="700609" cy="1200329"/>
          </a:xfrm>
          <a:prstGeom prst="rect">
            <a:avLst/>
          </a:prstGeom>
          <a:noFill/>
        </p:spPr>
        <p:txBody>
          <a:bodyPr wrap="square" rtlCol="0">
            <a:spAutoFit/>
          </a:bodyPr>
          <a:lstStyle/>
          <a:p>
            <a:r>
              <a:rPr lang="en-US" altLang="zh-CN" sz="7200" dirty="0">
                <a:latin typeface="+mj-ea"/>
                <a:ea typeface="+mj-ea"/>
              </a:rPr>
              <a:t>3</a:t>
            </a:r>
            <a:endParaRPr lang="zh-CN" altLang="en-US" sz="7200" dirty="0">
              <a:latin typeface="+mj-ea"/>
              <a:ea typeface="+mj-ea"/>
            </a:endParaRPr>
          </a:p>
        </p:txBody>
      </p:sp>
      <p:sp>
        <p:nvSpPr>
          <p:cNvPr id="11"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背景色块"/>
          <p:cNvSpPr/>
          <p:nvPr/>
        </p:nvSpPr>
        <p:spPr>
          <a:xfrm>
            <a:off x="0" y="2078038"/>
            <a:ext cx="12192000" cy="2701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cs typeface="+mn-ea"/>
              <a:sym typeface="+mn-lt"/>
            </a:endParaRPr>
          </a:p>
        </p:txBody>
      </p:sp>
      <p:grpSp>
        <p:nvGrpSpPr>
          <p:cNvPr id="6" name="组合 5"/>
          <p:cNvGrpSpPr/>
          <p:nvPr/>
        </p:nvGrpSpPr>
        <p:grpSpPr>
          <a:xfrm>
            <a:off x="5597914" y="2875431"/>
            <a:ext cx="3809070" cy="712558"/>
            <a:chOff x="5928655" y="2812960"/>
            <a:chExt cx="2960324" cy="712558"/>
          </a:xfrm>
        </p:grpSpPr>
        <p:sp>
          <p:nvSpPr>
            <p:cNvPr id="15" name="Part One"/>
            <p:cNvSpPr txBox="1"/>
            <p:nvPr/>
          </p:nvSpPr>
          <p:spPr>
            <a:xfrm>
              <a:off x="5928655" y="2812960"/>
              <a:ext cx="2960324" cy="707886"/>
            </a:xfrm>
            <a:prstGeom prst="rect">
              <a:avLst/>
            </a:prstGeom>
            <a:noFill/>
          </p:spPr>
          <p:txBody>
            <a:bodyPr wrap="square">
              <a:spAutoFit/>
            </a:bodyPr>
            <a:lstStyle/>
            <a:p>
              <a:pPr algn="dist" defTabSz="457200" fontAlgn="auto">
                <a:spcBef>
                  <a:spcPts val="0"/>
                </a:spcBef>
                <a:spcAft>
                  <a:spcPts val="0"/>
                </a:spcAft>
                <a:defRPr/>
              </a:pPr>
              <a:r>
                <a:rPr lang="zh-CN" altLang="en-US" sz="4000" b="1" dirty="0">
                  <a:solidFill>
                    <a:schemeClr val="bg1"/>
                  </a:solidFill>
                  <a:latin typeface="微软雅黑" panose="020B0503020204020204" pitchFamily="34" charset="-122"/>
                  <a:ea typeface="微软雅黑" panose="020B0503020204020204" pitchFamily="34" charset="-122"/>
                  <a:cs typeface="+mn-ea"/>
                  <a:sym typeface="+mn-lt"/>
                </a:rPr>
                <a:t>研究背景及意义</a:t>
              </a:r>
              <a:endParaRPr lang="zh-CN" altLang="en-US" sz="4000" b="1" dirty="0">
                <a:solidFill>
                  <a:schemeClr val="bg1"/>
                </a:solidFill>
                <a:latin typeface="微软雅黑" panose="020B0503020204020204" pitchFamily="34" charset="-122"/>
                <a:ea typeface="微软雅黑" panose="020B0503020204020204" pitchFamily="34" charset="-122"/>
                <a:cs typeface="+mn-ea"/>
                <a:sym typeface="+mn-lt"/>
              </a:endParaRPr>
            </a:p>
          </p:txBody>
        </p:sp>
        <p:cxnSp>
          <p:nvCxnSpPr>
            <p:cNvPr id="20" name="点缀线段"/>
            <p:cNvCxnSpPr/>
            <p:nvPr/>
          </p:nvCxnSpPr>
          <p:spPr>
            <a:xfrm>
              <a:off x="6069874" y="3525518"/>
              <a:ext cx="278854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椭圆 1"/>
          <p:cNvSpPr/>
          <p:nvPr/>
        </p:nvSpPr>
        <p:spPr>
          <a:xfrm>
            <a:off x="914399" y="2557507"/>
            <a:ext cx="1711235" cy="171123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419711" y="2812960"/>
            <a:ext cx="700609" cy="1200329"/>
          </a:xfrm>
          <a:prstGeom prst="rect">
            <a:avLst/>
          </a:prstGeom>
          <a:noFill/>
        </p:spPr>
        <p:txBody>
          <a:bodyPr wrap="square" rtlCol="0">
            <a:spAutoFit/>
          </a:bodyPr>
          <a:lstStyle/>
          <a:p>
            <a:r>
              <a:rPr lang="en-US" altLang="zh-CN" sz="7200" dirty="0">
                <a:latin typeface="+mj-ea"/>
                <a:ea typeface="+mj-ea"/>
              </a:rPr>
              <a:t>1</a:t>
            </a:r>
            <a:endParaRPr lang="zh-CN" altLang="en-US" sz="7200" dirty="0">
              <a:latin typeface="+mj-ea"/>
              <a:ea typeface="+mj-ea"/>
            </a:endParaRPr>
          </a:p>
        </p:txBody>
      </p:sp>
      <p:sp>
        <p:nvSpPr>
          <p:cNvPr id="11"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7"/>
          <p:cNvGrpSpPr/>
          <p:nvPr/>
        </p:nvGrpSpPr>
        <p:grpSpPr bwMode="auto">
          <a:xfrm>
            <a:off x="0" y="290513"/>
            <a:ext cx="12192000" cy="561975"/>
            <a:chOff x="1" y="290745"/>
            <a:chExt cx="12191999" cy="561662"/>
          </a:xfrm>
        </p:grpSpPr>
        <p:sp>
          <p:nvSpPr>
            <p:cNvPr id="2" name="矩形 1"/>
            <p:cNvSpPr/>
            <p:nvPr/>
          </p:nvSpPr>
          <p:spPr>
            <a:xfrm>
              <a:off x="1" y="309784"/>
              <a:ext cx="2076450" cy="542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总结与展望</a:t>
              </a:r>
              <a:endParaRPr lang="zh-CN" altLang="en-US" sz="2800" b="1" dirty="0">
                <a:cs typeface="+mn-ea"/>
                <a:sym typeface="+mn-lt"/>
              </a:endParaRPr>
            </a:p>
          </p:txBody>
        </p:sp>
        <p:sp>
          <p:nvSpPr>
            <p:cNvPr id="3" name="矩形 2"/>
            <p:cNvSpPr/>
            <p:nvPr/>
          </p:nvSpPr>
          <p:spPr>
            <a:xfrm>
              <a:off x="2154239" y="290745"/>
              <a:ext cx="123825" cy="542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6" y="833368"/>
              <a:ext cx="1034732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grpSp>
        <p:nvGrpSpPr>
          <p:cNvPr id="6" name="组合 5"/>
          <p:cNvGrpSpPr/>
          <p:nvPr>
            <p:custDataLst>
              <p:tags r:id="rId2"/>
            </p:custDataLst>
          </p:nvPr>
        </p:nvGrpSpPr>
        <p:grpSpPr>
          <a:xfrm>
            <a:off x="1220787" y="3065696"/>
            <a:ext cx="9734305" cy="1344101"/>
            <a:chOff x="2278062" y="3068016"/>
            <a:chExt cx="9734305" cy="1344101"/>
          </a:xfrm>
        </p:grpSpPr>
        <p:sp>
          <p:nvSpPr>
            <p:cNvPr id="29" name="色块"/>
            <p:cNvSpPr>
              <a:spLocks noChangeAspect="1"/>
            </p:cNvSpPr>
            <p:nvPr>
              <p:custDataLst>
                <p:tags r:id="rId3"/>
              </p:custDataLst>
            </p:nvPr>
          </p:nvSpPr>
          <p:spPr bwMode="auto">
            <a:xfrm>
              <a:off x="3211513" y="3068016"/>
              <a:ext cx="8800854" cy="1344101"/>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lumMod val="65000"/>
                  </a:prstClr>
                </a:solidFill>
                <a:latin typeface="+mn-ea"/>
                <a:cs typeface="+mn-ea"/>
                <a:sym typeface="+mn-lt"/>
              </a:endParaRPr>
            </a:p>
          </p:txBody>
        </p:sp>
        <p:sp>
          <p:nvSpPr>
            <p:cNvPr id="39" name="坚持引培并重"/>
            <p:cNvSpPr txBox="1"/>
            <p:nvPr>
              <p:custDataLst>
                <p:tags r:id="rId4"/>
              </p:custDataLst>
            </p:nvPr>
          </p:nvSpPr>
          <p:spPr bwMode="auto">
            <a:xfrm>
              <a:off x="3464547" y="3398669"/>
              <a:ext cx="8248399" cy="645160"/>
            </a:xfrm>
            <a:prstGeom prst="rect">
              <a:avLst/>
            </a:prstGeom>
            <a:noFill/>
          </p:spPr>
          <p:txBody>
            <a:bodyPr wrap="square">
              <a:spAutoFit/>
              <a:scene3d>
                <a:camera prst="orthographicFront"/>
                <a:lightRig rig="threePt" dir="t"/>
              </a:scene3d>
              <a:sp3d contourW="12700"/>
            </a:bodyPr>
            <a:lstStyle/>
            <a:p>
              <a:pPr lvl="0" indent="457200" algn="just" defTabSz="457200">
                <a:spcBef>
                  <a:spcPts val="0"/>
                </a:spcBef>
                <a:spcAft>
                  <a:spcPts val="0"/>
                </a:spcAft>
                <a:buClrTx/>
                <a:buSzTx/>
                <a:buFontTx/>
                <a:defRPr/>
              </a:pPr>
              <a:r>
                <a:rPr lang="zh-CN" altLang="en-US" b="1" dirty="0">
                  <a:latin typeface="微软雅黑" panose="020B0503020204020204" pitchFamily="34" charset="-122"/>
                  <a:ea typeface="微软雅黑" panose="020B0503020204020204" pitchFamily="34" charset="-122"/>
                  <a:cs typeface="+mn-ea"/>
                  <a:sym typeface="+mn-lt"/>
                </a:rPr>
                <a:t>研究唇语辅助的多模态手势交互方法，通过唇语与手势的协同交互实现对手势交互的辅助和增强。</a:t>
              </a:r>
              <a:endParaRPr lang="zh-CN" altLang="en-US" b="1" dirty="0">
                <a:latin typeface="微软雅黑" panose="020B0503020204020204" pitchFamily="34" charset="-122"/>
                <a:ea typeface="微软雅黑" panose="020B0503020204020204" pitchFamily="34" charset="-122"/>
                <a:cs typeface="+mn-ea"/>
                <a:sym typeface="+mn-lt"/>
              </a:endParaRPr>
            </a:p>
          </p:txBody>
        </p:sp>
        <p:sp>
          <p:nvSpPr>
            <p:cNvPr id="31" name="矩形 30"/>
            <p:cNvSpPr/>
            <p:nvPr>
              <p:custDataLst>
                <p:tags r:id="rId5"/>
              </p:custDataLst>
            </p:nvPr>
          </p:nvSpPr>
          <p:spPr>
            <a:xfrm>
              <a:off x="2278062" y="3225568"/>
              <a:ext cx="844965" cy="9928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mn-ea"/>
                </a:rPr>
                <a:t>2</a:t>
              </a:r>
              <a:endParaRPr lang="zh-CN" altLang="en-US" sz="2000" b="1" dirty="0">
                <a:latin typeface="+mn-ea"/>
              </a:endParaRPr>
            </a:p>
          </p:txBody>
        </p:sp>
      </p:grpSp>
      <p:sp>
        <p:nvSpPr>
          <p:cNvPr id="33" name="色块"/>
          <p:cNvSpPr>
            <a:spLocks noChangeAspect="1"/>
          </p:cNvSpPr>
          <p:nvPr>
            <p:custDataLst>
              <p:tags r:id="rId6"/>
            </p:custDataLst>
          </p:nvPr>
        </p:nvSpPr>
        <p:spPr bwMode="auto">
          <a:xfrm>
            <a:off x="2170358" y="1546541"/>
            <a:ext cx="8800854" cy="1344101"/>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lumMod val="65000"/>
                </a:prstClr>
              </a:solidFill>
              <a:latin typeface="+mn-ea"/>
              <a:cs typeface="+mn-ea"/>
              <a:sym typeface="+mn-lt"/>
            </a:endParaRPr>
          </a:p>
        </p:txBody>
      </p:sp>
      <p:sp>
        <p:nvSpPr>
          <p:cNvPr id="36" name="矩形 35"/>
          <p:cNvSpPr/>
          <p:nvPr>
            <p:custDataLst>
              <p:tags r:id="rId7"/>
            </p:custDataLst>
          </p:nvPr>
        </p:nvSpPr>
        <p:spPr>
          <a:xfrm>
            <a:off x="1220787" y="1722186"/>
            <a:ext cx="844965" cy="9928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mn-ea"/>
              </a:rPr>
              <a:t>1</a:t>
            </a:r>
            <a:endParaRPr lang="zh-CN" altLang="en-US" sz="2000" b="1" dirty="0">
              <a:latin typeface="+mn-ea"/>
            </a:endParaRPr>
          </a:p>
        </p:txBody>
      </p:sp>
      <p:sp>
        <p:nvSpPr>
          <p:cNvPr id="37" name="坚持引培并重"/>
          <p:cNvSpPr txBox="1"/>
          <p:nvPr>
            <p:custDataLst>
              <p:tags r:id="rId8"/>
            </p:custDataLst>
          </p:nvPr>
        </p:nvSpPr>
        <p:spPr bwMode="auto">
          <a:xfrm>
            <a:off x="2391410" y="1859915"/>
            <a:ext cx="8563610" cy="645160"/>
          </a:xfrm>
          <a:prstGeom prst="rect">
            <a:avLst/>
          </a:prstGeom>
          <a:noFill/>
        </p:spPr>
        <p:txBody>
          <a:bodyPr wrap="square">
            <a:spAutoFit/>
            <a:scene3d>
              <a:camera prst="orthographicFront"/>
              <a:lightRig rig="threePt" dir="t"/>
            </a:scene3d>
            <a:sp3d contourW="12700"/>
          </a:bodyPr>
          <a:lstStyle/>
          <a:p>
            <a:pPr indent="457200" algn="just" defTabSz="457200" fontAlgn="auto">
              <a:spcBef>
                <a:spcPts val="0"/>
              </a:spcBef>
              <a:spcAft>
                <a:spcPts val="0"/>
              </a:spcAft>
              <a:defRPr/>
            </a:pPr>
            <a:r>
              <a:rPr lang="zh-CN" altLang="en-US" b="1" dirty="0">
                <a:solidFill>
                  <a:schemeClr val="tx1"/>
                </a:solidFill>
                <a:latin typeface="微软雅黑" panose="020B0503020204020204" pitchFamily="34" charset="-122"/>
                <a:ea typeface="微软雅黑" panose="020B0503020204020204" pitchFamily="34" charset="-122"/>
                <a:cs typeface="+mn-ea"/>
                <a:sym typeface="+mn-lt"/>
              </a:rPr>
              <a:t>研究一种基于脸部关键点的唇语识别方法，可以减轻头部姿态变化对识别准确率的影响。</a:t>
            </a:r>
            <a:endParaRPr lang="zh-CN" altLang="en-US" b="1" dirty="0">
              <a:solidFill>
                <a:schemeClr val="tx1"/>
              </a:solidFill>
              <a:latin typeface="微软雅黑" panose="020B0503020204020204" pitchFamily="34" charset="-122"/>
              <a:ea typeface="微软雅黑" panose="020B0503020204020204" pitchFamily="34" charset="-122"/>
              <a:cs typeface="+mn-ea"/>
              <a:sym typeface="+mn-lt"/>
            </a:endParaRPr>
          </a:p>
        </p:txBody>
      </p:sp>
      <p:grpSp>
        <p:nvGrpSpPr>
          <p:cNvPr id="15" name="组合 14"/>
          <p:cNvGrpSpPr/>
          <p:nvPr>
            <p:custDataLst>
              <p:tags r:id="rId9"/>
            </p:custDataLst>
          </p:nvPr>
        </p:nvGrpSpPr>
        <p:grpSpPr>
          <a:xfrm>
            <a:off x="1220787" y="4583568"/>
            <a:ext cx="9750424" cy="1344101"/>
            <a:chOff x="2278062" y="3231018"/>
            <a:chExt cx="9750424" cy="1344101"/>
          </a:xfrm>
        </p:grpSpPr>
        <p:sp>
          <p:nvSpPr>
            <p:cNvPr id="16" name="色块"/>
            <p:cNvSpPr>
              <a:spLocks noChangeAspect="1"/>
            </p:cNvSpPr>
            <p:nvPr>
              <p:custDataLst>
                <p:tags r:id="rId10"/>
              </p:custDataLst>
            </p:nvPr>
          </p:nvSpPr>
          <p:spPr bwMode="auto">
            <a:xfrm>
              <a:off x="3227632" y="3231018"/>
              <a:ext cx="8800854" cy="1344101"/>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lumMod val="65000"/>
                  </a:prstClr>
                </a:solidFill>
                <a:latin typeface="+mn-ea"/>
                <a:cs typeface="+mn-ea"/>
                <a:sym typeface="+mn-lt"/>
              </a:endParaRPr>
            </a:p>
          </p:txBody>
        </p:sp>
        <p:sp>
          <p:nvSpPr>
            <p:cNvPr id="17" name="坚持引培并重"/>
            <p:cNvSpPr txBox="1"/>
            <p:nvPr>
              <p:custDataLst>
                <p:tags r:id="rId11"/>
              </p:custDataLst>
            </p:nvPr>
          </p:nvSpPr>
          <p:spPr bwMode="auto">
            <a:xfrm>
              <a:off x="3448674" y="3580869"/>
              <a:ext cx="8248399" cy="645160"/>
            </a:xfrm>
            <a:prstGeom prst="rect">
              <a:avLst/>
            </a:prstGeom>
            <a:noFill/>
          </p:spPr>
          <p:txBody>
            <a:bodyPr wrap="square">
              <a:spAutoFit/>
              <a:scene3d>
                <a:camera prst="orthographicFront"/>
                <a:lightRig rig="threePt" dir="t"/>
              </a:scene3d>
              <a:sp3d contourW="12700"/>
            </a:bodyPr>
            <a:lstStyle/>
            <a:p>
              <a:pPr lvl="0" indent="457200" algn="just" defTabSz="457200">
                <a:spcBef>
                  <a:spcPts val="0"/>
                </a:spcBef>
                <a:spcAft>
                  <a:spcPts val="0"/>
                </a:spcAft>
                <a:buClrTx/>
                <a:buSzTx/>
                <a:buFontTx/>
                <a:defRPr/>
              </a:pPr>
              <a:r>
                <a:rPr lang="zh-CN" altLang="en-US" b="1" dirty="0">
                  <a:latin typeface="微软雅黑" panose="020B0503020204020204" pitchFamily="34" charset="-122"/>
                  <a:ea typeface="微软雅黑" panose="020B0503020204020204" pitchFamily="34" charset="-122"/>
                  <a:cs typeface="+mn-ea"/>
                  <a:sym typeface="+mn-lt"/>
                </a:rPr>
                <a:t>设计并实现唇语辅助的多模态手势交互原型系统iGestureLip。对于文本格式编辑和图形操作这两种iGestureLip适用的交互场景进行实现。</a:t>
              </a:r>
              <a:endParaRPr lang="zh-CN" altLang="en-US" b="1" dirty="0">
                <a:latin typeface="微软雅黑" panose="020B0503020204020204" pitchFamily="34" charset="-122"/>
                <a:ea typeface="微软雅黑" panose="020B0503020204020204" pitchFamily="34" charset="-122"/>
                <a:cs typeface="+mn-ea"/>
                <a:sym typeface="+mn-lt"/>
              </a:endParaRPr>
            </a:p>
          </p:txBody>
        </p:sp>
        <p:sp>
          <p:nvSpPr>
            <p:cNvPr id="18" name="矩形 17"/>
            <p:cNvSpPr/>
            <p:nvPr>
              <p:custDataLst>
                <p:tags r:id="rId12"/>
              </p:custDataLst>
            </p:nvPr>
          </p:nvSpPr>
          <p:spPr>
            <a:xfrm>
              <a:off x="2278062" y="3373478"/>
              <a:ext cx="844965" cy="9928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mn-ea"/>
                </a:rPr>
                <a:t>3</a:t>
              </a:r>
              <a:endParaRPr lang="zh-CN" altLang="en-US" sz="2000" b="1" dirty="0">
                <a:latin typeface="+mn-ea"/>
              </a:endParaRPr>
            </a:p>
          </p:txBody>
        </p:sp>
      </p:grpSp>
      <p:sp>
        <p:nvSpPr>
          <p:cNvPr id="24" name="矩形 2"/>
          <p:cNvSpPr>
            <a:spLocks noChangeArrowheads="1"/>
          </p:cNvSpPr>
          <p:nvPr/>
        </p:nvSpPr>
        <p:spPr bwMode="auto">
          <a:xfrm>
            <a:off x="709930" y="852805"/>
            <a:ext cx="11156315"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mn-ea"/>
                <a:ea typeface="+mn-ea"/>
                <a:cs typeface="+mn-ea"/>
                <a:sym typeface="+mn-lt"/>
              </a:rPr>
              <a:t>一、总结</a:t>
            </a:r>
            <a:r>
              <a:rPr sz="1800" dirty="0">
                <a:latin typeface="Times New Roman" panose="02020603050405020304" pitchFamily="18" charset="0"/>
                <a:ea typeface="华文中宋" panose="02010600040101010101" pitchFamily="2" charset="-122"/>
                <a:cs typeface="Times New Roman" panose="02020603050405020304" pitchFamily="18" charset="0"/>
                <a:sym typeface="+mn-lt"/>
              </a:rPr>
              <a:t>                    	</a:t>
            </a:r>
            <a:endParaRPr sz="1800" dirty="0">
              <a:latin typeface="Times New Roman" panose="02020603050405020304" pitchFamily="18" charset="0"/>
              <a:ea typeface="华文中宋" panose="02010600040101010101" pitchFamily="2" charset="-122"/>
              <a:cs typeface="Times New Roman" panose="02020603050405020304" pitchFamily="18" charset="0"/>
              <a:sym typeface="+mn-lt"/>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7"/>
          <p:cNvGrpSpPr/>
          <p:nvPr/>
        </p:nvGrpSpPr>
        <p:grpSpPr bwMode="auto">
          <a:xfrm>
            <a:off x="0" y="290513"/>
            <a:ext cx="12192000" cy="561975"/>
            <a:chOff x="1" y="290745"/>
            <a:chExt cx="12191999" cy="561662"/>
          </a:xfrm>
        </p:grpSpPr>
        <p:sp>
          <p:nvSpPr>
            <p:cNvPr id="2" name="矩形 1"/>
            <p:cNvSpPr/>
            <p:nvPr/>
          </p:nvSpPr>
          <p:spPr>
            <a:xfrm>
              <a:off x="1" y="309784"/>
              <a:ext cx="2076450" cy="542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总结与展望</a:t>
              </a:r>
              <a:endParaRPr lang="zh-CN" altLang="en-US" sz="2800" b="1" dirty="0">
                <a:cs typeface="+mn-ea"/>
                <a:sym typeface="+mn-lt"/>
              </a:endParaRPr>
            </a:p>
          </p:txBody>
        </p:sp>
        <p:sp>
          <p:nvSpPr>
            <p:cNvPr id="3" name="矩形 2"/>
            <p:cNvSpPr/>
            <p:nvPr/>
          </p:nvSpPr>
          <p:spPr>
            <a:xfrm>
              <a:off x="2154239" y="290745"/>
              <a:ext cx="123825" cy="542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6" y="833368"/>
              <a:ext cx="1034732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grpSp>
        <p:nvGrpSpPr>
          <p:cNvPr id="6" name="组合 5"/>
          <p:cNvGrpSpPr/>
          <p:nvPr>
            <p:custDataLst>
              <p:tags r:id="rId2"/>
            </p:custDataLst>
          </p:nvPr>
        </p:nvGrpSpPr>
        <p:grpSpPr>
          <a:xfrm>
            <a:off x="1220788" y="3055940"/>
            <a:ext cx="9750424" cy="1249360"/>
            <a:chOff x="2278063" y="3055940"/>
            <a:chExt cx="9750424" cy="1249360"/>
          </a:xfrm>
        </p:grpSpPr>
        <p:sp>
          <p:nvSpPr>
            <p:cNvPr id="29" name="色块"/>
            <p:cNvSpPr>
              <a:spLocks noChangeAspect="1"/>
            </p:cNvSpPr>
            <p:nvPr>
              <p:custDataLst>
                <p:tags r:id="rId3"/>
              </p:custDataLst>
            </p:nvPr>
          </p:nvSpPr>
          <p:spPr bwMode="auto">
            <a:xfrm>
              <a:off x="3227633" y="3055940"/>
              <a:ext cx="8800854" cy="1249360"/>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lumMod val="65000"/>
                  </a:prstClr>
                </a:solidFill>
                <a:latin typeface="+mn-ea"/>
                <a:cs typeface="+mn-ea"/>
                <a:sym typeface="+mn-lt"/>
              </a:endParaRPr>
            </a:p>
          </p:txBody>
        </p:sp>
        <p:sp>
          <p:nvSpPr>
            <p:cNvPr id="39" name="坚持引培并重"/>
            <p:cNvSpPr txBox="1"/>
            <p:nvPr>
              <p:custDataLst>
                <p:tags r:id="rId4"/>
              </p:custDataLst>
            </p:nvPr>
          </p:nvSpPr>
          <p:spPr bwMode="auto">
            <a:xfrm>
              <a:off x="3460128" y="3231016"/>
              <a:ext cx="8236569" cy="922020"/>
            </a:xfrm>
            <a:prstGeom prst="rect">
              <a:avLst/>
            </a:prstGeom>
            <a:noFill/>
          </p:spPr>
          <p:txBody>
            <a:bodyPr wrap="square">
              <a:spAutoFit/>
              <a:scene3d>
                <a:camera prst="orthographicFront"/>
                <a:lightRig rig="threePt" dir="t"/>
              </a:scene3d>
              <a:sp3d contourW="12700"/>
            </a:bodyPr>
            <a:lstStyle/>
            <a:p>
              <a:pPr indent="457200" algn="just" defTabSz="457200" fontAlgn="auto">
                <a:spcBef>
                  <a:spcPts val="0"/>
                </a:spcBef>
                <a:spcAft>
                  <a:spcPts val="0"/>
                </a:spcAft>
                <a:buClrTx/>
                <a:buSzTx/>
                <a:buFontTx/>
                <a:defRPr/>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lt"/>
                </a:rPr>
                <a:t>在唇语辅助的多模态手势交互系统中，采用了视觉反馈。但是对于反馈的位置、方式及内容等缺乏更进一步的探究。因此，需要继续通过用户实验展开详细研究。</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31" name="矩形 30"/>
            <p:cNvSpPr/>
            <p:nvPr>
              <p:custDataLst>
                <p:tags r:id="rId5"/>
              </p:custDataLst>
            </p:nvPr>
          </p:nvSpPr>
          <p:spPr>
            <a:xfrm>
              <a:off x="2278063" y="3199520"/>
              <a:ext cx="844965" cy="9928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mn-ea"/>
                </a:rPr>
                <a:t>2</a:t>
              </a:r>
              <a:endParaRPr lang="zh-CN" altLang="en-US" sz="2000" b="1" dirty="0">
                <a:latin typeface="+mn-ea"/>
              </a:endParaRPr>
            </a:p>
          </p:txBody>
        </p:sp>
      </p:grpSp>
      <p:sp>
        <p:nvSpPr>
          <p:cNvPr id="33" name="色块"/>
          <p:cNvSpPr>
            <a:spLocks noChangeAspect="1"/>
          </p:cNvSpPr>
          <p:nvPr>
            <p:custDataLst>
              <p:tags r:id="rId6"/>
            </p:custDataLst>
          </p:nvPr>
        </p:nvSpPr>
        <p:spPr bwMode="auto">
          <a:xfrm>
            <a:off x="2170358" y="1878721"/>
            <a:ext cx="8800854" cy="992808"/>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lumMod val="65000"/>
                </a:prstClr>
              </a:solidFill>
              <a:latin typeface="+mn-ea"/>
              <a:cs typeface="+mn-ea"/>
              <a:sym typeface="+mn-lt"/>
            </a:endParaRPr>
          </a:p>
        </p:txBody>
      </p:sp>
      <p:sp>
        <p:nvSpPr>
          <p:cNvPr id="36" name="矩形 35"/>
          <p:cNvSpPr/>
          <p:nvPr>
            <p:custDataLst>
              <p:tags r:id="rId7"/>
            </p:custDataLst>
          </p:nvPr>
        </p:nvSpPr>
        <p:spPr>
          <a:xfrm>
            <a:off x="1231485" y="1878719"/>
            <a:ext cx="844965" cy="9928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mn-ea"/>
              </a:rPr>
              <a:t>1</a:t>
            </a:r>
            <a:endParaRPr lang="zh-CN" altLang="en-US" sz="2000" b="1" dirty="0">
              <a:latin typeface="+mn-ea"/>
            </a:endParaRPr>
          </a:p>
        </p:txBody>
      </p:sp>
      <p:sp>
        <p:nvSpPr>
          <p:cNvPr id="37" name="坚持引培并重"/>
          <p:cNvSpPr txBox="1"/>
          <p:nvPr>
            <p:custDataLst>
              <p:tags r:id="rId8"/>
            </p:custDataLst>
          </p:nvPr>
        </p:nvSpPr>
        <p:spPr bwMode="auto">
          <a:xfrm>
            <a:off x="2278380" y="1949450"/>
            <a:ext cx="8535035" cy="922020"/>
          </a:xfrm>
          <a:prstGeom prst="rect">
            <a:avLst/>
          </a:prstGeom>
          <a:noFill/>
        </p:spPr>
        <p:txBody>
          <a:bodyPr wrap="square">
            <a:spAutoFit/>
            <a:scene3d>
              <a:camera prst="orthographicFront"/>
              <a:lightRig rig="threePt" dir="t"/>
            </a:scene3d>
            <a:sp3d contourW="12700"/>
          </a:bodyPr>
          <a:lstStyle/>
          <a:p>
            <a:pPr indent="457200" algn="just" defTabSz="457200" fontAlgn="auto">
              <a:spcBef>
                <a:spcPts val="0"/>
              </a:spcBef>
              <a:spcAft>
                <a:spcPts val="0"/>
              </a:spcAft>
              <a:defRPr/>
            </a:pP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本文通过MS-TCN的方法使用唇部关键点数据进行唇语识别。但是在识别相同姿态的数据时，基于关键点的方法识别准确率低于传统的图像方法。因此，可以针对网络模型进行进一步优化，提升识别准确率。</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15" name="组合 14"/>
          <p:cNvGrpSpPr/>
          <p:nvPr>
            <p:custDataLst>
              <p:tags r:id="rId9"/>
            </p:custDataLst>
          </p:nvPr>
        </p:nvGrpSpPr>
        <p:grpSpPr>
          <a:xfrm>
            <a:off x="1220788" y="4583567"/>
            <a:ext cx="9750424" cy="1249680"/>
            <a:chOff x="2278063" y="3231017"/>
            <a:chExt cx="9750424" cy="1249680"/>
          </a:xfrm>
        </p:grpSpPr>
        <p:sp>
          <p:nvSpPr>
            <p:cNvPr id="16" name="色块"/>
            <p:cNvSpPr>
              <a:spLocks noChangeAspect="1"/>
            </p:cNvSpPr>
            <p:nvPr>
              <p:custDataLst>
                <p:tags r:id="rId10"/>
              </p:custDataLst>
            </p:nvPr>
          </p:nvSpPr>
          <p:spPr bwMode="auto">
            <a:xfrm>
              <a:off x="3227633" y="3231017"/>
              <a:ext cx="8800854" cy="1249359"/>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lumMod val="65000"/>
                  </a:prstClr>
                </a:solidFill>
                <a:latin typeface="+mn-ea"/>
                <a:cs typeface="+mn-ea"/>
                <a:sym typeface="+mn-lt"/>
              </a:endParaRPr>
            </a:p>
          </p:txBody>
        </p:sp>
        <p:sp>
          <p:nvSpPr>
            <p:cNvPr id="17" name="坚持引培并重"/>
            <p:cNvSpPr txBox="1"/>
            <p:nvPr>
              <p:custDataLst>
                <p:tags r:id="rId11"/>
              </p:custDataLst>
            </p:nvPr>
          </p:nvSpPr>
          <p:spPr bwMode="auto">
            <a:xfrm>
              <a:off x="3335338" y="3281817"/>
              <a:ext cx="8535670" cy="1198880"/>
            </a:xfrm>
            <a:prstGeom prst="rect">
              <a:avLst/>
            </a:prstGeom>
            <a:noFill/>
          </p:spPr>
          <p:txBody>
            <a:bodyPr wrap="square">
              <a:spAutoFit/>
              <a:scene3d>
                <a:camera prst="orthographicFront"/>
                <a:lightRig rig="threePt" dir="t"/>
              </a:scene3d>
              <a:sp3d contourW="12700"/>
            </a:bodyPr>
            <a:lstStyle/>
            <a:p>
              <a:pPr indent="457200" algn="just" defTabSz="457200" fontAlgn="auto">
                <a:spcBef>
                  <a:spcPts val="0"/>
                </a:spcBef>
                <a:spcAft>
                  <a:spcPts val="0"/>
                </a:spcAft>
                <a:buClrTx/>
                <a:buSzTx/>
                <a:buFontTx/>
                <a:defRPr/>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lt"/>
                </a:rPr>
                <a:t>对于手势交互过程中，用户的手势通过简单的位置映射，展示在了屏幕中。但是在实际使用过程中，对于大范围的手势动作，用户执行过程中往往会比较费力。因此，可以通过对手势的映射方式进行修改，引入加速度等参数，更好地满足不同的交互需求。</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8" name="矩形 17"/>
            <p:cNvSpPr/>
            <p:nvPr>
              <p:custDataLst>
                <p:tags r:id="rId12"/>
              </p:custDataLst>
            </p:nvPr>
          </p:nvSpPr>
          <p:spPr>
            <a:xfrm>
              <a:off x="2278063" y="3359291"/>
              <a:ext cx="844965" cy="9928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mn-ea"/>
                </a:rPr>
                <a:t>3</a:t>
              </a:r>
              <a:endParaRPr lang="zh-CN" altLang="en-US" sz="2000" b="1" dirty="0">
                <a:latin typeface="+mn-ea"/>
              </a:endParaRPr>
            </a:p>
          </p:txBody>
        </p:sp>
      </p:grpSp>
      <p:sp>
        <p:nvSpPr>
          <p:cNvPr id="24" name="矩形 2"/>
          <p:cNvSpPr>
            <a:spLocks noChangeArrowheads="1"/>
          </p:cNvSpPr>
          <p:nvPr/>
        </p:nvSpPr>
        <p:spPr bwMode="auto">
          <a:xfrm>
            <a:off x="709930" y="852805"/>
            <a:ext cx="11156315"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mn-ea"/>
                <a:ea typeface="+mn-ea"/>
                <a:cs typeface="+mn-ea"/>
                <a:sym typeface="+mn-lt"/>
              </a:rPr>
              <a:t>二、展望</a:t>
            </a:r>
            <a:r>
              <a:rPr sz="1800" dirty="0">
                <a:latin typeface="Times New Roman" panose="02020603050405020304" pitchFamily="18" charset="0"/>
                <a:ea typeface="华文中宋" panose="02010600040101010101" pitchFamily="2" charset="-122"/>
                <a:cs typeface="Times New Roman" panose="02020603050405020304" pitchFamily="18" charset="0"/>
                <a:sym typeface="+mn-lt"/>
              </a:rPr>
              <a:t>                   	</a:t>
            </a:r>
            <a:endParaRPr sz="1800" dirty="0">
              <a:latin typeface="Times New Roman" panose="02020603050405020304" pitchFamily="18" charset="0"/>
              <a:ea typeface="华文中宋" panose="02010600040101010101" pitchFamily="2" charset="-122"/>
              <a:cs typeface="Times New Roman" panose="02020603050405020304" pitchFamily="18" charset="0"/>
              <a:sym typeface="+mn-lt"/>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0" name="背景色块"/>
          <p:cNvSpPr/>
          <p:nvPr/>
        </p:nvSpPr>
        <p:spPr>
          <a:xfrm>
            <a:off x="0" y="2078038"/>
            <a:ext cx="12192000" cy="2701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solidFill>
                <a:prstClr val="white"/>
              </a:solidFill>
              <a:cs typeface="+mn-ea"/>
              <a:sym typeface="+mn-lt"/>
            </a:endParaRPr>
          </a:p>
        </p:txBody>
      </p:sp>
      <p:sp>
        <p:nvSpPr>
          <p:cNvPr id="1048862" name="椭圆 10"/>
          <p:cNvSpPr/>
          <p:nvPr/>
        </p:nvSpPr>
        <p:spPr>
          <a:xfrm>
            <a:off x="1162593" y="2466067"/>
            <a:ext cx="1711235" cy="171123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63" name="文本框 11"/>
          <p:cNvSpPr txBox="1"/>
          <p:nvPr/>
        </p:nvSpPr>
        <p:spPr>
          <a:xfrm>
            <a:off x="1667905" y="2678139"/>
            <a:ext cx="700609" cy="1170940"/>
          </a:xfrm>
          <a:prstGeom prst="rect">
            <a:avLst/>
          </a:prstGeom>
          <a:noFill/>
        </p:spPr>
        <p:txBody>
          <a:bodyPr wrap="square" rtlCol="0">
            <a:spAutoFit/>
          </a:bodyPr>
          <a:lstStyle/>
          <a:p>
            <a:r>
              <a:rPr lang="en-US" altLang="zh-CN" sz="7200" dirty="0">
                <a:latin typeface="+mj-ea"/>
                <a:ea typeface="+mj-ea"/>
              </a:rPr>
              <a:t>4</a:t>
            </a:r>
            <a:endParaRPr lang="en-US" altLang="zh-CN" sz="7200" dirty="0">
              <a:latin typeface="+mj-ea"/>
              <a:ea typeface="+mj-ea"/>
            </a:endParaRPr>
          </a:p>
        </p:txBody>
      </p:sp>
      <p:grpSp>
        <p:nvGrpSpPr>
          <p:cNvPr id="173" name="组合 12"/>
          <p:cNvGrpSpPr/>
          <p:nvPr/>
        </p:nvGrpSpPr>
        <p:grpSpPr>
          <a:xfrm>
            <a:off x="6281352" y="2837589"/>
            <a:ext cx="2960324" cy="712558"/>
            <a:chOff x="5928655" y="2812960"/>
            <a:chExt cx="2960324" cy="712558"/>
          </a:xfrm>
        </p:grpSpPr>
        <p:sp>
          <p:nvSpPr>
            <p:cNvPr id="1048864" name="Part One"/>
            <p:cNvSpPr txBox="1"/>
            <p:nvPr/>
          </p:nvSpPr>
          <p:spPr>
            <a:xfrm>
              <a:off x="5928655" y="2812960"/>
              <a:ext cx="2960324" cy="707886"/>
            </a:xfrm>
            <a:prstGeom prst="rect">
              <a:avLst/>
            </a:prstGeom>
            <a:noFill/>
          </p:spPr>
          <p:txBody>
            <a:bodyPr wrap="square">
              <a:spAutoFit/>
            </a:bodyPr>
            <a:lstStyle/>
            <a:p>
              <a:pPr algn="dist" defTabSz="457200" fontAlgn="auto">
                <a:spcBef>
                  <a:spcPts val="0"/>
                </a:spcBef>
                <a:spcAft>
                  <a:spcPts val="0"/>
                </a:spcAft>
              </a:pPr>
              <a:r>
                <a:rPr lang="zh-CN" altLang="en-US" sz="4000" b="1" dirty="0">
                  <a:solidFill>
                    <a:schemeClr val="bg1"/>
                  </a:solidFill>
                  <a:latin typeface="+mn-lt"/>
                  <a:ea typeface="+mn-ea"/>
                  <a:cs typeface="+mn-ea"/>
                  <a:sym typeface="+mn-lt"/>
                </a:rPr>
                <a:t>评审意见</a:t>
              </a:r>
              <a:endParaRPr lang="en-US" altLang="zh-CN" sz="4000" b="1" dirty="0">
                <a:solidFill>
                  <a:schemeClr val="bg1"/>
                </a:solidFill>
                <a:latin typeface="+mn-lt"/>
                <a:ea typeface="+mn-ea"/>
                <a:cs typeface="+mn-ea"/>
                <a:sym typeface="+mn-lt"/>
              </a:endParaRPr>
            </a:p>
          </p:txBody>
        </p:sp>
        <p:cxnSp>
          <p:nvCxnSpPr>
            <p:cNvPr id="3145757" name="点缀线段"/>
            <p:cNvCxnSpPr/>
            <p:nvPr/>
          </p:nvCxnSpPr>
          <p:spPr>
            <a:xfrm>
              <a:off x="6069874" y="3525518"/>
              <a:ext cx="278854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7" name="组合 7"/>
          <p:cNvGrpSpPr/>
          <p:nvPr/>
        </p:nvGrpSpPr>
        <p:grpSpPr bwMode="auto">
          <a:xfrm>
            <a:off x="0" y="290513"/>
            <a:ext cx="12192000" cy="561975"/>
            <a:chOff x="1" y="290745"/>
            <a:chExt cx="12191999" cy="561662"/>
          </a:xfrm>
        </p:grpSpPr>
        <p:sp>
          <p:nvSpPr>
            <p:cNvPr id="1048868" name="矩形 1"/>
            <p:cNvSpPr/>
            <p:nvPr/>
          </p:nvSpPr>
          <p:spPr>
            <a:xfrm>
              <a:off x="1" y="309784"/>
              <a:ext cx="2076450" cy="542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zh-CN" altLang="en-US" sz="2800" b="1" dirty="0">
                  <a:cs typeface="+mn-ea"/>
                  <a:sym typeface="+mn-lt"/>
                </a:rPr>
                <a:t>评审意见</a:t>
              </a:r>
              <a:endParaRPr lang="zh-CN" altLang="en-US" sz="2800" b="1" dirty="0">
                <a:cs typeface="+mn-ea"/>
                <a:sym typeface="+mn-lt"/>
              </a:endParaRPr>
            </a:p>
          </p:txBody>
        </p:sp>
        <p:sp>
          <p:nvSpPr>
            <p:cNvPr id="1048869" name="矩形 2"/>
            <p:cNvSpPr/>
            <p:nvPr/>
          </p:nvSpPr>
          <p:spPr>
            <a:xfrm>
              <a:off x="2154239" y="290745"/>
              <a:ext cx="123825" cy="542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cs typeface="+mn-ea"/>
                <a:sym typeface="+mn-lt"/>
              </a:endParaRPr>
            </a:p>
          </p:txBody>
        </p:sp>
        <p:cxnSp>
          <p:nvCxnSpPr>
            <p:cNvPr id="3145758" name="直接连接符 4"/>
            <p:cNvCxnSpPr/>
            <p:nvPr/>
          </p:nvCxnSpPr>
          <p:spPr>
            <a:xfrm>
              <a:off x="1844676" y="833368"/>
              <a:ext cx="1034732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48870"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pPr>
            <a:endParaRPr lang="zh-CN" altLang="en-US">
              <a:latin typeface="+mn-lt"/>
              <a:ea typeface="+mn-ea"/>
              <a:cs typeface="+mn-ea"/>
              <a:sym typeface="+mn-lt"/>
            </a:endParaRPr>
          </a:p>
        </p:txBody>
      </p:sp>
      <p:sp>
        <p:nvSpPr>
          <p:cNvPr id="1048873" name="人才梯队"/>
          <p:cNvSpPr txBox="1"/>
          <p:nvPr/>
        </p:nvSpPr>
        <p:spPr>
          <a:xfrm>
            <a:off x="607115" y="3368381"/>
            <a:ext cx="10979448" cy="810260"/>
          </a:xfrm>
          <a:prstGeom prst="rect">
            <a:avLst/>
          </a:prstGeom>
          <a:noFill/>
        </p:spPr>
        <p:txBody>
          <a:bodyPr wrap="square">
            <a:spAutoFit/>
            <a:scene3d>
              <a:camera prst="orthographicFront"/>
              <a:lightRig rig="threePt" dir="t"/>
            </a:scene3d>
            <a:sp3d contourW="12700"/>
          </a:bodyPr>
          <a:lstStyle/>
          <a:p>
            <a:pPr marL="285750" indent="-285750" algn="just" eaLnBrk="1" latinLnBrk="0" hangingPunct="1">
              <a:lnSpc>
                <a:spcPct val="130000"/>
              </a:lnSpc>
              <a:spcBef>
                <a:spcPts val="0"/>
              </a:spcBef>
              <a:buFont typeface="Wingdings" panose="05000000000000000000" charset="0"/>
              <a:buChar char="Ø"/>
            </a:pPr>
            <a:r>
              <a:rPr lang="zh-CN" altLang="en-US"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针对图</a:t>
            </a:r>
            <a:r>
              <a:rPr lang="en-US" altLang="zh-CN"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5-4</a:t>
            </a:r>
            <a:r>
              <a:rPr lang="zh-CN" altLang="en-US"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中不规范的位置进行了修改，并将图</a:t>
            </a:r>
            <a:r>
              <a:rPr lang="en-US" altLang="zh-CN"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4</a:t>
            </a:r>
            <a:r>
              <a:rPr lang="en-US" altLang="zh-CN"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-16</a:t>
            </a:r>
            <a:r>
              <a:rPr lang="zh-CN" altLang="en-US"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a:t>
            </a:r>
            <a:r>
              <a:rPr lang="zh-CN" altLang="en-US"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图</a:t>
            </a:r>
            <a:r>
              <a:rPr lang="en-US" altLang="zh-CN"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4</a:t>
            </a:r>
            <a:r>
              <a:rPr lang="en-US" altLang="zh-CN"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-1</a:t>
            </a:r>
            <a:r>
              <a:rPr lang="en-US"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7</a:t>
            </a:r>
            <a:r>
              <a:rPr lang="zh-CN" altLang="en-US"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、图</a:t>
            </a:r>
            <a:r>
              <a:rPr lang="en-US" altLang="zh-CN"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4</a:t>
            </a:r>
            <a:r>
              <a:rPr lang="en-US" altLang="zh-CN"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-18</a:t>
            </a:r>
            <a:r>
              <a:rPr lang="zh-CN" altLang="en-US"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、图</a:t>
            </a:r>
            <a:r>
              <a:rPr lang="en-US" altLang="zh-CN"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4</a:t>
            </a:r>
            <a:r>
              <a:rPr lang="en-US" altLang="zh-CN"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-19</a:t>
            </a:r>
            <a:r>
              <a:rPr lang="zh-CN" altLang="en-US"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和图</a:t>
            </a:r>
            <a:r>
              <a:rPr lang="en-US" altLang="zh-CN"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4</a:t>
            </a:r>
            <a:r>
              <a:rPr lang="en-US" altLang="zh-CN"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-21</a:t>
            </a:r>
            <a:r>
              <a:rPr lang="zh-CN" altLang="en-US"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五张流程图进行了合并</a:t>
            </a:r>
            <a:r>
              <a:rPr lang="zh-CN" altLang="en-US"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a:t>
            </a:r>
            <a:endParaRPr lang="zh-CN" altLang="en-US"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endParaRPr>
          </a:p>
        </p:txBody>
      </p:sp>
      <p:sp>
        <p:nvSpPr>
          <p:cNvPr id="1048878" name="人才梯队"/>
          <p:cNvSpPr txBox="1"/>
          <p:nvPr/>
        </p:nvSpPr>
        <p:spPr>
          <a:xfrm>
            <a:off x="512445" y="2179638"/>
            <a:ext cx="11246838" cy="1170305"/>
          </a:xfrm>
          <a:prstGeom prst="rect">
            <a:avLst/>
          </a:prstGeom>
          <a:noFill/>
        </p:spPr>
        <p:txBody>
          <a:bodyPr wrap="square">
            <a:spAutoFit/>
            <a:scene3d>
              <a:camera prst="orthographicFront"/>
              <a:lightRig rig="threePt" dir="t"/>
            </a:scene3d>
            <a:sp3d contourW="12700"/>
          </a:bodyPr>
          <a:lstStyle/>
          <a:p>
            <a:pPr marL="285750" indent="-285750" algn="just" defTabSz="457200" fontAlgn="auto">
              <a:lnSpc>
                <a:spcPct val="130000"/>
              </a:lnSpc>
              <a:spcBef>
                <a:spcPts val="0"/>
              </a:spcBef>
              <a:spcAft>
                <a:spcPts val="0"/>
              </a:spcAft>
              <a:buFont typeface="Wingdings" panose="05000000000000000000" charset="0"/>
              <a:buChar char="l"/>
            </a:pPr>
            <a:r>
              <a:rPr lang="zh-CN" altLang="en-US" sz="1800" b="1" dirty="0">
                <a:latin typeface="宋体" panose="02010600030101010101" pitchFamily="2" charset="-122"/>
                <a:ea typeface="宋体" panose="02010600030101010101" pitchFamily="2" charset="-122"/>
                <a:cs typeface="华文中宋" panose="02010600040101010101" pitchFamily="2" charset="-122"/>
                <a:sym typeface="+mn-lt"/>
              </a:rPr>
              <a:t>论文中的流程图不规范，如图5-4，“手势交互”是一个矩形的处理框，是不能进行分支的。另外流程图4-16、图4-17、图4-18、图4-19和图4-21，这五个流程图中，除一个处理动作不同外，其他完全相同，建议进行合并。</a:t>
            </a:r>
            <a:endParaRPr lang="zh-CN" altLang="en-US" sz="1800" b="1" dirty="0">
              <a:latin typeface="宋体" panose="02010600030101010101" pitchFamily="2" charset="-122"/>
              <a:ea typeface="宋体" panose="02010600030101010101" pitchFamily="2" charset="-122"/>
              <a:cs typeface="华文中宋" panose="02010600040101010101" pitchFamily="2" charset="-122"/>
              <a:sym typeface="+mn-lt"/>
            </a:endParaRPr>
          </a:p>
        </p:txBody>
      </p:sp>
      <p:sp>
        <p:nvSpPr>
          <p:cNvPr id="12" name="文本框 11"/>
          <p:cNvSpPr txBox="1"/>
          <p:nvPr/>
        </p:nvSpPr>
        <p:spPr>
          <a:xfrm>
            <a:off x="512444" y="4262240"/>
            <a:ext cx="11246836" cy="450850"/>
          </a:xfrm>
          <a:prstGeom prst="rect">
            <a:avLst/>
          </a:prstGeom>
          <a:noFill/>
        </p:spPr>
        <p:txBody>
          <a:bodyPr wrap="square" rtlCol="0" anchor="t">
            <a:spAutoFit/>
          </a:bodyPr>
          <a:lstStyle/>
          <a:p>
            <a:pPr marL="285750" indent="-285750" algn="just" defTabSz="457200" eaLnBrk="1" fontAlgn="auto" latinLnBrk="0" hangingPunct="1">
              <a:lnSpc>
                <a:spcPct val="130000"/>
              </a:lnSpc>
              <a:spcBef>
                <a:spcPts val="1200"/>
              </a:spcBef>
              <a:spcAft>
                <a:spcPts val="0"/>
              </a:spcAft>
              <a:buFont typeface="Wingdings" panose="05000000000000000000" charset="0"/>
              <a:buChar char="l"/>
            </a:pPr>
            <a:r>
              <a:rPr lang="zh-CN" altLang="en-US" b="1" dirty="0">
                <a:latin typeface="宋体" panose="02010600030101010101" pitchFamily="2" charset="-122"/>
                <a:ea typeface="宋体" panose="02010600030101010101" pitchFamily="2" charset="-122"/>
                <a:cs typeface="华文中宋" panose="02010600040101010101" pitchFamily="2" charset="-122"/>
                <a:sym typeface="+mn-lt"/>
              </a:rPr>
              <a:t>在70篇参考文献中，近三年的文献只有六篇，文献的时效性有待提高</a:t>
            </a:r>
            <a:endParaRPr lang="zh-CN" altLang="en-US" b="1" dirty="0">
              <a:latin typeface="宋体" panose="02010600030101010101" pitchFamily="2" charset="-122"/>
              <a:ea typeface="宋体" panose="02010600030101010101" pitchFamily="2" charset="-122"/>
              <a:cs typeface="华文中宋" panose="02010600040101010101" pitchFamily="2" charset="-122"/>
              <a:sym typeface="+mn-lt"/>
            </a:endParaRPr>
          </a:p>
        </p:txBody>
      </p:sp>
      <p:sp>
        <p:nvSpPr>
          <p:cNvPr id="26" name="人才梯队"/>
          <p:cNvSpPr txBox="1"/>
          <p:nvPr/>
        </p:nvSpPr>
        <p:spPr>
          <a:xfrm>
            <a:off x="606819" y="4897459"/>
            <a:ext cx="11069901" cy="450850"/>
          </a:xfrm>
          <a:prstGeom prst="rect">
            <a:avLst/>
          </a:prstGeom>
          <a:noFill/>
        </p:spPr>
        <p:txBody>
          <a:bodyPr wrap="square">
            <a:spAutoFit/>
            <a:scene3d>
              <a:camera prst="orthographicFront"/>
              <a:lightRig rig="threePt" dir="t"/>
            </a:scene3d>
            <a:sp3d contourW="12700"/>
          </a:bodyPr>
          <a:lstStyle/>
          <a:p>
            <a:pPr marL="285750" indent="-285750" algn="just" eaLnBrk="1" latinLnBrk="0" hangingPunct="1">
              <a:lnSpc>
                <a:spcPct val="130000"/>
              </a:lnSpc>
              <a:spcBef>
                <a:spcPts val="0"/>
              </a:spcBef>
              <a:buFont typeface="Wingdings" panose="05000000000000000000" charset="0"/>
              <a:buChar char="Ø"/>
            </a:pPr>
            <a:r>
              <a:rPr lang="zh-CN" altLang="en-US"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针对本文的研究领域，补充了多篇近三年的参考文献，主要涉及唇语识别、唇语交互等领域</a:t>
            </a:r>
            <a:endParaRPr lang="zh-CN" altLang="en-US"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endParaRPr>
          </a:p>
        </p:txBody>
      </p:sp>
      <p:sp>
        <p:nvSpPr>
          <p:cNvPr id="2" name="人才梯队"/>
          <p:cNvSpPr txBox="1"/>
          <p:nvPr>
            <p:custDataLst>
              <p:tags r:id="rId2"/>
            </p:custDataLst>
          </p:nvPr>
        </p:nvSpPr>
        <p:spPr>
          <a:xfrm>
            <a:off x="512445" y="1098868"/>
            <a:ext cx="11246838" cy="450850"/>
          </a:xfrm>
          <a:prstGeom prst="rect">
            <a:avLst/>
          </a:prstGeom>
          <a:noFill/>
        </p:spPr>
        <p:txBody>
          <a:bodyPr wrap="square">
            <a:spAutoFit/>
            <a:scene3d>
              <a:camera prst="orthographicFront"/>
              <a:lightRig rig="threePt" dir="t"/>
            </a:scene3d>
            <a:sp3d contourW="12700"/>
          </a:bodyPr>
          <a:p>
            <a:pPr marL="285750" indent="-285750" algn="just" defTabSz="457200" fontAlgn="auto">
              <a:lnSpc>
                <a:spcPct val="130000"/>
              </a:lnSpc>
              <a:spcBef>
                <a:spcPts val="0"/>
              </a:spcBef>
              <a:spcAft>
                <a:spcPts val="0"/>
              </a:spcAft>
              <a:buFont typeface="Wingdings" panose="05000000000000000000" charset="0"/>
              <a:buChar char="l"/>
            </a:pPr>
            <a:r>
              <a:rPr lang="zh-CN" altLang="en-US" sz="1800" b="1" dirty="0">
                <a:latin typeface="宋体" panose="02010600030101010101" pitchFamily="2" charset="-122"/>
                <a:ea typeface="宋体" panose="02010600030101010101" pitchFamily="2" charset="-122"/>
                <a:cs typeface="华文中宋" panose="02010600040101010101" pitchFamily="2" charset="-122"/>
                <a:sym typeface="+mn-lt"/>
              </a:rPr>
              <a:t>文中有多处留白，建议调整文中图片和文字的位置</a:t>
            </a:r>
            <a:endParaRPr lang="zh-CN" altLang="en-US" sz="1800" b="1" dirty="0">
              <a:latin typeface="宋体" panose="02010600030101010101" pitchFamily="2" charset="-122"/>
              <a:ea typeface="宋体" panose="02010600030101010101" pitchFamily="2" charset="-122"/>
              <a:cs typeface="华文中宋" panose="02010600040101010101" pitchFamily="2" charset="-122"/>
              <a:sym typeface="+mn-lt"/>
            </a:endParaRPr>
          </a:p>
        </p:txBody>
      </p:sp>
      <p:sp>
        <p:nvSpPr>
          <p:cNvPr id="3" name="人才梯队"/>
          <p:cNvSpPr txBox="1"/>
          <p:nvPr>
            <p:custDataLst>
              <p:tags r:id="rId3"/>
            </p:custDataLst>
          </p:nvPr>
        </p:nvSpPr>
        <p:spPr>
          <a:xfrm>
            <a:off x="616005" y="1639276"/>
            <a:ext cx="10979448" cy="450850"/>
          </a:xfrm>
          <a:prstGeom prst="rect">
            <a:avLst/>
          </a:prstGeom>
          <a:noFill/>
        </p:spPr>
        <p:txBody>
          <a:bodyPr wrap="square">
            <a:spAutoFit/>
            <a:scene3d>
              <a:camera prst="orthographicFront"/>
              <a:lightRig rig="threePt" dir="t"/>
            </a:scene3d>
            <a:sp3d contourW="12700"/>
          </a:bodyPr>
          <a:p>
            <a:pPr marL="285750" indent="-285750" algn="just" eaLnBrk="1" latinLnBrk="0" hangingPunct="1">
              <a:lnSpc>
                <a:spcPct val="130000"/>
              </a:lnSpc>
              <a:spcBef>
                <a:spcPts val="0"/>
              </a:spcBef>
              <a:buFont typeface="Wingdings" panose="05000000000000000000" charset="0"/>
              <a:buChar char="Ø"/>
            </a:pPr>
            <a:r>
              <a:rPr lang="zh-CN" altLang="en-US"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已对文中的留白进行调整，减少了不必要的留白</a:t>
            </a:r>
            <a:endParaRPr lang="zh-CN" altLang="en-US"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endParaRPr>
          </a:p>
        </p:txBody>
      </p:sp>
      <p:sp>
        <p:nvSpPr>
          <p:cNvPr id="4" name="文本框 3"/>
          <p:cNvSpPr txBox="1"/>
          <p:nvPr>
            <p:custDataLst>
              <p:tags r:id="rId4"/>
            </p:custDataLst>
          </p:nvPr>
        </p:nvSpPr>
        <p:spPr>
          <a:xfrm>
            <a:off x="607059" y="5457310"/>
            <a:ext cx="11246836" cy="450850"/>
          </a:xfrm>
          <a:prstGeom prst="rect">
            <a:avLst/>
          </a:prstGeom>
          <a:noFill/>
        </p:spPr>
        <p:txBody>
          <a:bodyPr wrap="square" rtlCol="0" anchor="t">
            <a:spAutoFit/>
          </a:bodyPr>
          <a:p>
            <a:pPr marL="285750" indent="-285750" algn="just" defTabSz="457200" eaLnBrk="1" fontAlgn="auto" latinLnBrk="0" hangingPunct="1">
              <a:lnSpc>
                <a:spcPct val="130000"/>
              </a:lnSpc>
              <a:spcBef>
                <a:spcPts val="1200"/>
              </a:spcBef>
              <a:spcAft>
                <a:spcPts val="0"/>
              </a:spcAft>
              <a:buFont typeface="Wingdings" panose="05000000000000000000" charset="0"/>
              <a:buChar char="l"/>
            </a:pPr>
            <a:r>
              <a:rPr lang="zh-CN" altLang="en-US" b="1" dirty="0">
                <a:latin typeface="宋体" panose="02010600030101010101" pitchFamily="2" charset="-122"/>
                <a:ea typeface="宋体" panose="02010600030101010101" pitchFamily="2" charset="-122"/>
                <a:cs typeface="华文中宋" panose="02010600040101010101" pitchFamily="2" charset="-122"/>
                <a:sym typeface="+mn-lt"/>
              </a:rPr>
              <a:t>5.1.1节标题建议修改为“ iGestureLip硬件构成”</a:t>
            </a:r>
            <a:endParaRPr lang="zh-CN" altLang="en-US" b="1" dirty="0">
              <a:latin typeface="宋体" panose="02010600030101010101" pitchFamily="2" charset="-122"/>
              <a:ea typeface="宋体" panose="02010600030101010101" pitchFamily="2" charset="-122"/>
              <a:cs typeface="华文中宋" panose="02010600040101010101" pitchFamily="2" charset="-122"/>
              <a:sym typeface="+mn-lt"/>
            </a:endParaRPr>
          </a:p>
        </p:txBody>
      </p:sp>
      <p:sp>
        <p:nvSpPr>
          <p:cNvPr id="5" name="人才梯队"/>
          <p:cNvSpPr txBox="1"/>
          <p:nvPr>
            <p:custDataLst>
              <p:tags r:id="rId5"/>
            </p:custDataLst>
          </p:nvPr>
        </p:nvSpPr>
        <p:spPr>
          <a:xfrm>
            <a:off x="615709" y="6067129"/>
            <a:ext cx="11069901" cy="450850"/>
          </a:xfrm>
          <a:prstGeom prst="rect">
            <a:avLst/>
          </a:prstGeom>
          <a:noFill/>
        </p:spPr>
        <p:txBody>
          <a:bodyPr wrap="square">
            <a:spAutoFit/>
            <a:scene3d>
              <a:camera prst="orthographicFront"/>
              <a:lightRig rig="threePt" dir="t"/>
            </a:scene3d>
            <a:sp3d contourW="12700"/>
          </a:bodyPr>
          <a:p>
            <a:pPr marL="285750" indent="-285750" algn="just" eaLnBrk="1" latinLnBrk="0" hangingPunct="1">
              <a:lnSpc>
                <a:spcPct val="130000"/>
              </a:lnSpc>
              <a:spcBef>
                <a:spcPts val="0"/>
              </a:spcBef>
              <a:buFont typeface="Wingdings" panose="05000000000000000000" charset="0"/>
              <a:buChar char="Ø"/>
            </a:pPr>
            <a:r>
              <a:rPr lang="zh-CN" altLang="en-US"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已将5.1.1修改为“ iGestureLip硬件构成”</a:t>
            </a:r>
            <a:endParaRPr lang="zh-CN" altLang="en-US"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7" name="组合 7"/>
          <p:cNvGrpSpPr/>
          <p:nvPr/>
        </p:nvGrpSpPr>
        <p:grpSpPr bwMode="auto">
          <a:xfrm>
            <a:off x="0" y="290513"/>
            <a:ext cx="12192000" cy="561975"/>
            <a:chOff x="1" y="290745"/>
            <a:chExt cx="12191999" cy="561662"/>
          </a:xfrm>
        </p:grpSpPr>
        <p:sp>
          <p:nvSpPr>
            <p:cNvPr id="1048868" name="矩形 1"/>
            <p:cNvSpPr/>
            <p:nvPr/>
          </p:nvSpPr>
          <p:spPr>
            <a:xfrm>
              <a:off x="1" y="309784"/>
              <a:ext cx="2076450" cy="542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zh-CN" altLang="en-US" sz="2800" b="1" dirty="0">
                  <a:cs typeface="+mn-ea"/>
                  <a:sym typeface="+mn-lt"/>
                </a:rPr>
                <a:t>评审意见</a:t>
              </a:r>
              <a:endParaRPr lang="zh-CN" altLang="en-US" sz="2800" b="1" dirty="0">
                <a:cs typeface="+mn-ea"/>
                <a:sym typeface="+mn-lt"/>
              </a:endParaRPr>
            </a:p>
          </p:txBody>
        </p:sp>
        <p:sp>
          <p:nvSpPr>
            <p:cNvPr id="1048869" name="矩形 2"/>
            <p:cNvSpPr/>
            <p:nvPr/>
          </p:nvSpPr>
          <p:spPr>
            <a:xfrm>
              <a:off x="2154239" y="290745"/>
              <a:ext cx="123825" cy="542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cs typeface="+mn-ea"/>
                <a:sym typeface="+mn-lt"/>
              </a:endParaRPr>
            </a:p>
          </p:txBody>
        </p:sp>
        <p:cxnSp>
          <p:nvCxnSpPr>
            <p:cNvPr id="3145758" name="直接连接符 4"/>
            <p:cNvCxnSpPr/>
            <p:nvPr/>
          </p:nvCxnSpPr>
          <p:spPr>
            <a:xfrm>
              <a:off x="1844676" y="833368"/>
              <a:ext cx="1034732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48870"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pPr>
            <a:endParaRPr lang="zh-CN" altLang="en-US">
              <a:latin typeface="+mn-lt"/>
              <a:ea typeface="+mn-ea"/>
              <a:cs typeface="+mn-ea"/>
              <a:sym typeface="+mn-lt"/>
            </a:endParaRPr>
          </a:p>
        </p:txBody>
      </p:sp>
      <p:sp>
        <p:nvSpPr>
          <p:cNvPr id="14" name="文本框 0"/>
          <p:cNvSpPr txBox="1"/>
          <p:nvPr/>
        </p:nvSpPr>
        <p:spPr>
          <a:xfrm>
            <a:off x="607059" y="3012773"/>
            <a:ext cx="11246837" cy="450850"/>
          </a:xfrm>
          <a:prstGeom prst="rect">
            <a:avLst/>
          </a:prstGeom>
          <a:noFill/>
        </p:spPr>
        <p:txBody>
          <a:bodyPr wrap="square" rtlCol="0" anchor="t">
            <a:spAutoFit/>
          </a:bodyPr>
          <a:lstStyle/>
          <a:p>
            <a:pPr marL="285750" indent="-285750" algn="just" defTabSz="457200" eaLnBrk="1" fontAlgn="auto" latinLnBrk="0" hangingPunct="1">
              <a:lnSpc>
                <a:spcPct val="130000"/>
              </a:lnSpc>
              <a:spcBef>
                <a:spcPts val="1200"/>
              </a:spcBef>
              <a:spcAft>
                <a:spcPts val="0"/>
              </a:spcAft>
              <a:buFont typeface="Wingdings" panose="05000000000000000000" charset="0"/>
              <a:buChar char="l"/>
            </a:pPr>
            <a:r>
              <a:rPr b="1" dirty="0">
                <a:latin typeface="宋体" panose="02010600030101010101" pitchFamily="2" charset="-122"/>
                <a:ea typeface="宋体" panose="02010600030101010101" pitchFamily="2" charset="-122"/>
                <a:cs typeface="华文中宋" panose="02010600040101010101" pitchFamily="2" charset="-122"/>
                <a:sym typeface="+mn-lt"/>
              </a:rPr>
              <a:t>建议后续持续开展研究解决识别准确率低，应用场景受限的问题，尽快初步达到工程化应用要求</a:t>
            </a:r>
            <a:endParaRPr b="1" dirty="0">
              <a:latin typeface="宋体" panose="02010600030101010101" pitchFamily="2" charset="-122"/>
              <a:ea typeface="宋体" panose="02010600030101010101" pitchFamily="2" charset="-122"/>
              <a:cs typeface="华文中宋" panose="02010600040101010101" pitchFamily="2" charset="-122"/>
              <a:sym typeface="+mn-lt"/>
            </a:endParaRPr>
          </a:p>
        </p:txBody>
      </p:sp>
      <p:sp>
        <p:nvSpPr>
          <p:cNvPr id="25" name="人才梯队"/>
          <p:cNvSpPr txBox="1"/>
          <p:nvPr/>
        </p:nvSpPr>
        <p:spPr>
          <a:xfrm>
            <a:off x="616003" y="3643547"/>
            <a:ext cx="11069901" cy="450850"/>
          </a:xfrm>
          <a:prstGeom prst="rect">
            <a:avLst/>
          </a:prstGeom>
          <a:noFill/>
        </p:spPr>
        <p:txBody>
          <a:bodyPr wrap="square">
            <a:spAutoFit/>
            <a:scene3d>
              <a:camera prst="orthographicFront"/>
              <a:lightRig rig="threePt" dir="t"/>
            </a:scene3d>
            <a:sp3d contourW="12700"/>
          </a:bodyPr>
          <a:lstStyle/>
          <a:p>
            <a:pPr marL="285750" indent="-285750" algn="just" eaLnBrk="1" latinLnBrk="0" hangingPunct="1">
              <a:lnSpc>
                <a:spcPct val="130000"/>
              </a:lnSpc>
              <a:spcBef>
                <a:spcPts val="0"/>
              </a:spcBef>
              <a:buFont typeface="Wingdings" panose="05000000000000000000" charset="0"/>
              <a:buChar char="Ø"/>
            </a:pPr>
            <a:r>
              <a:rPr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后续将开展研究主要集中解决识别准确率第、应用场景受限的问题</a:t>
            </a:r>
            <a:endParaRPr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endParaRPr>
          </a:p>
        </p:txBody>
      </p:sp>
      <p:sp>
        <p:nvSpPr>
          <p:cNvPr id="2" name="人才梯队"/>
          <p:cNvSpPr txBox="1"/>
          <p:nvPr>
            <p:custDataLst>
              <p:tags r:id="rId2"/>
            </p:custDataLst>
          </p:nvPr>
        </p:nvSpPr>
        <p:spPr>
          <a:xfrm>
            <a:off x="512445" y="1098868"/>
            <a:ext cx="11246838" cy="810260"/>
          </a:xfrm>
          <a:prstGeom prst="rect">
            <a:avLst/>
          </a:prstGeom>
          <a:noFill/>
        </p:spPr>
        <p:txBody>
          <a:bodyPr wrap="square">
            <a:spAutoFit/>
            <a:scene3d>
              <a:camera prst="orthographicFront"/>
              <a:lightRig rig="threePt" dir="t"/>
            </a:scene3d>
            <a:sp3d contourW="12700"/>
          </a:bodyPr>
          <a:p>
            <a:pPr marL="285750" indent="-285750" algn="just" defTabSz="457200" fontAlgn="auto">
              <a:lnSpc>
                <a:spcPct val="130000"/>
              </a:lnSpc>
              <a:spcBef>
                <a:spcPts val="0"/>
              </a:spcBef>
              <a:spcAft>
                <a:spcPts val="0"/>
              </a:spcAft>
              <a:buFont typeface="Wingdings" panose="05000000000000000000" charset="0"/>
              <a:buChar char="l"/>
            </a:pPr>
            <a:r>
              <a:rPr lang="zh-CN" altLang="en-US" sz="1800" b="1" dirty="0">
                <a:latin typeface="宋体" panose="02010600030101010101" pitchFamily="2" charset="-122"/>
                <a:ea typeface="宋体" panose="02010600030101010101" pitchFamily="2" charset="-122"/>
                <a:cs typeface="华文中宋" panose="02010600040101010101" pitchFamily="2" charset="-122"/>
                <a:sym typeface="+mn-lt"/>
              </a:rPr>
              <a:t>5.1.2节软件结构整体描述为信息流程，建议修改为“工作流程”，补充信息获取层、处理层、识别层等软件结构相关内容</a:t>
            </a:r>
            <a:endParaRPr lang="zh-CN" altLang="en-US" sz="1800" b="1" dirty="0">
              <a:latin typeface="宋体" panose="02010600030101010101" pitchFamily="2" charset="-122"/>
              <a:ea typeface="宋体" panose="02010600030101010101" pitchFamily="2" charset="-122"/>
              <a:cs typeface="华文中宋" panose="02010600040101010101" pitchFamily="2" charset="-122"/>
              <a:sym typeface="+mn-lt"/>
            </a:endParaRPr>
          </a:p>
        </p:txBody>
      </p:sp>
      <p:sp>
        <p:nvSpPr>
          <p:cNvPr id="3" name="人才梯队"/>
          <p:cNvSpPr txBox="1"/>
          <p:nvPr>
            <p:custDataLst>
              <p:tags r:id="rId3"/>
            </p:custDataLst>
          </p:nvPr>
        </p:nvSpPr>
        <p:spPr>
          <a:xfrm>
            <a:off x="607115" y="2022816"/>
            <a:ext cx="10979448" cy="810260"/>
          </a:xfrm>
          <a:prstGeom prst="rect">
            <a:avLst/>
          </a:prstGeom>
          <a:noFill/>
        </p:spPr>
        <p:txBody>
          <a:bodyPr wrap="square">
            <a:spAutoFit/>
            <a:scene3d>
              <a:camera prst="orthographicFront"/>
              <a:lightRig rig="threePt" dir="t"/>
            </a:scene3d>
            <a:sp3d contourW="12700"/>
          </a:bodyPr>
          <a:p>
            <a:pPr marL="285750" indent="-285750" algn="just" eaLnBrk="1" latinLnBrk="0" hangingPunct="1">
              <a:lnSpc>
                <a:spcPct val="130000"/>
              </a:lnSpc>
              <a:spcBef>
                <a:spcPts val="0"/>
              </a:spcBef>
              <a:buFont typeface="Wingdings" panose="05000000000000000000" charset="0"/>
              <a:buChar char="Ø"/>
            </a:pPr>
            <a:r>
              <a:rPr lang="zh-CN" altLang="en-US"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rPr>
              <a:t>已将5.1.2修改为“ iGestureLip工作流程”。在5.1.2中补充了软件结构的详细介绍，主要包括数据采集层、交互层、唇语识别层和手势识别层等</a:t>
            </a:r>
            <a:endParaRPr lang="zh-CN" altLang="en-US" b="1" dirty="0">
              <a:solidFill>
                <a:srgbClr val="203C96"/>
              </a:solidFill>
              <a:latin typeface="宋体" panose="02010600030101010101" pitchFamily="2" charset="-122"/>
              <a:ea typeface="宋体" panose="02010600030101010101" pitchFamily="2" charset="-122"/>
              <a:cs typeface="Times New Roman" panose="02020603050405020304" pitchFamily="18" charset="0"/>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 name="校徽组合"/>
          <p:cNvGrpSpPr/>
          <p:nvPr/>
        </p:nvGrpSpPr>
        <p:grpSpPr bwMode="auto">
          <a:xfrm>
            <a:off x="4987924" y="300451"/>
            <a:ext cx="2216150" cy="2216150"/>
            <a:chOff x="5219700" y="908050"/>
            <a:chExt cx="1752600" cy="1752600"/>
          </a:xfrm>
        </p:grpSpPr>
        <p:sp>
          <p:nvSpPr>
            <p:cNvPr id="3" name="圆形色块"/>
            <p:cNvSpPr/>
            <p:nvPr/>
          </p:nvSpPr>
          <p:spPr>
            <a:xfrm>
              <a:off x="5219700" y="908050"/>
              <a:ext cx="1752600" cy="1752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pic>
          <p:nvPicPr>
            <p:cNvPr id="57353" name="校徽"/>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3623" y="1212851"/>
              <a:ext cx="1144756" cy="114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TextBox 2250"/>
          <p:cNvSpPr txBox="1"/>
          <p:nvPr/>
        </p:nvSpPr>
        <p:spPr>
          <a:xfrm>
            <a:off x="3012065" y="2660369"/>
            <a:ext cx="6167867" cy="307777"/>
          </a:xfrm>
          <a:prstGeom prst="rect">
            <a:avLst/>
          </a:prstGeom>
          <a:noFill/>
        </p:spPr>
        <p:txBody>
          <a:bodyPr wrap="square" lIns="0" tIns="0" rIns="0" bIns="0" rtlCol="0">
            <a:spAutoFit/>
          </a:bodyPr>
          <a:lstStyle/>
          <a:p>
            <a:pPr algn="ctr"/>
            <a:r>
              <a:rPr lang="zh-CN" altLang="en-US" sz="2000" dirty="0">
                <a:solidFill>
                  <a:srgbClr val="203C96"/>
                </a:solidFill>
                <a:latin typeface="微软雅黑" panose="020B0503020204020204" pitchFamily="34" charset="-122"/>
                <a:ea typeface="微软雅黑" panose="020B0503020204020204" pitchFamily="34" charset="-122"/>
                <a:cs typeface="Times New Roman" panose="02020603050405020304" pitchFamily="18" charset="0"/>
              </a:rPr>
              <a:t>感谢母校提供了宝贵的学习与实践的机会</a:t>
            </a:r>
            <a:r>
              <a:rPr lang="en-US" altLang="zh-CN" sz="2000" dirty="0">
                <a:solidFill>
                  <a:srgbClr val="203C96"/>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solidFill>
                <a:srgbClr val="203C9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TextBox 2250"/>
          <p:cNvSpPr txBox="1"/>
          <p:nvPr/>
        </p:nvSpPr>
        <p:spPr>
          <a:xfrm>
            <a:off x="3163194" y="3568273"/>
            <a:ext cx="6167867" cy="307777"/>
          </a:xfrm>
          <a:prstGeom prst="rect">
            <a:avLst/>
          </a:prstGeom>
          <a:noFill/>
        </p:spPr>
        <p:txBody>
          <a:bodyPr wrap="square" lIns="0" tIns="0" rIns="0" bIns="0" rtlCol="0">
            <a:spAutoFit/>
          </a:bodyPr>
          <a:lstStyle/>
          <a:p>
            <a:pPr algn="ctr"/>
            <a:r>
              <a:rPr lang="zh-CN" altLang="en-US" sz="2000" dirty="0">
                <a:solidFill>
                  <a:srgbClr val="203C96"/>
                </a:solidFill>
                <a:latin typeface="微软雅黑" panose="020B0503020204020204" pitchFamily="34" charset="-122"/>
                <a:ea typeface="微软雅黑" panose="020B0503020204020204" pitchFamily="34" charset="-122"/>
                <a:cs typeface="Times New Roman" panose="02020603050405020304" pitchFamily="18" charset="0"/>
              </a:rPr>
              <a:t>感谢我的导师王海鹏老师给予的耐心指导</a:t>
            </a:r>
            <a:r>
              <a:rPr lang="en-US" altLang="zh-CN" sz="2000" dirty="0">
                <a:solidFill>
                  <a:srgbClr val="203C96"/>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solidFill>
                <a:srgbClr val="203C9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TextBox 2250"/>
          <p:cNvSpPr txBox="1"/>
          <p:nvPr/>
        </p:nvSpPr>
        <p:spPr>
          <a:xfrm>
            <a:off x="3012699" y="4476126"/>
            <a:ext cx="6167867" cy="307777"/>
          </a:xfrm>
          <a:prstGeom prst="rect">
            <a:avLst/>
          </a:prstGeom>
          <a:noFill/>
        </p:spPr>
        <p:txBody>
          <a:bodyPr wrap="square" lIns="0" tIns="0" rIns="0" bIns="0" rtlCol="0">
            <a:spAutoFit/>
          </a:bodyPr>
          <a:lstStyle/>
          <a:p>
            <a:pPr algn="ctr"/>
            <a:r>
              <a:rPr lang="zh-CN" altLang="en-US" sz="2000" dirty="0">
                <a:solidFill>
                  <a:srgbClr val="203C96"/>
                </a:solidFill>
                <a:latin typeface="微软雅黑" panose="020B0503020204020204" pitchFamily="34" charset="-122"/>
                <a:ea typeface="微软雅黑" panose="020B0503020204020204" pitchFamily="34" charset="-122"/>
                <a:cs typeface="Times New Roman" panose="02020603050405020304" pitchFamily="18" charset="0"/>
              </a:rPr>
              <a:t>感谢同学的支持与帮助</a:t>
            </a:r>
            <a:r>
              <a:rPr lang="en-US" altLang="zh-CN" sz="2000" dirty="0">
                <a:solidFill>
                  <a:srgbClr val="203C96"/>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solidFill>
                <a:srgbClr val="203C9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TextBox 2250"/>
          <p:cNvSpPr txBox="1"/>
          <p:nvPr/>
        </p:nvSpPr>
        <p:spPr>
          <a:xfrm>
            <a:off x="3013334" y="5383909"/>
            <a:ext cx="6167867" cy="307777"/>
          </a:xfrm>
          <a:prstGeom prst="rect">
            <a:avLst/>
          </a:prstGeom>
          <a:noFill/>
        </p:spPr>
        <p:txBody>
          <a:bodyPr wrap="square" lIns="0" tIns="0" rIns="0" bIns="0" rtlCol="0">
            <a:spAutoFit/>
          </a:bodyPr>
          <a:lstStyle/>
          <a:p>
            <a:pPr algn="ctr"/>
            <a:r>
              <a:rPr lang="zh-CN" altLang="en-US" sz="2000" dirty="0">
                <a:solidFill>
                  <a:srgbClr val="203C96"/>
                </a:solidFill>
                <a:latin typeface="微软雅黑" panose="020B0503020204020204" pitchFamily="34" charset="-122"/>
                <a:ea typeface="微软雅黑" panose="020B0503020204020204" pitchFamily="34" charset="-122"/>
                <a:cs typeface="Times New Roman" panose="02020603050405020304" pitchFamily="18" charset="0"/>
              </a:rPr>
              <a:t>感谢各位答辩评审</a:t>
            </a:r>
            <a:r>
              <a:rPr lang="en-US" altLang="zh-CN" sz="2000" dirty="0">
                <a:solidFill>
                  <a:srgbClr val="203C96"/>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solidFill>
                <a:srgbClr val="203C96"/>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 name="校徽组合"/>
          <p:cNvGrpSpPr/>
          <p:nvPr/>
        </p:nvGrpSpPr>
        <p:grpSpPr bwMode="auto">
          <a:xfrm>
            <a:off x="5063490" y="433462"/>
            <a:ext cx="2216150" cy="2216150"/>
            <a:chOff x="5219700" y="908050"/>
            <a:chExt cx="1752600" cy="1752600"/>
          </a:xfrm>
        </p:grpSpPr>
        <p:sp>
          <p:nvSpPr>
            <p:cNvPr id="3" name="圆形色块"/>
            <p:cNvSpPr/>
            <p:nvPr/>
          </p:nvSpPr>
          <p:spPr>
            <a:xfrm>
              <a:off x="5219700" y="908050"/>
              <a:ext cx="1752600" cy="1752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pic>
          <p:nvPicPr>
            <p:cNvPr id="57353" name="校徽"/>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3623" y="1212851"/>
              <a:ext cx="1144756" cy="114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合作QQ： 243001978"/>
          <p:cNvSpPr/>
          <p:nvPr/>
        </p:nvSpPr>
        <p:spPr>
          <a:xfrm>
            <a:off x="9737725" y="6488113"/>
            <a:ext cx="2454275" cy="369887"/>
          </a:xfrm>
          <a:prstGeom prst="rect">
            <a:avLst/>
          </a:prstGeom>
        </p:spPr>
        <p:txBody>
          <a:bodyPr wrap="none">
            <a:spAutoFit/>
          </a:bodyPr>
          <a:lstStyle/>
          <a:p>
            <a:pPr fontAlgn="auto">
              <a:spcBef>
                <a:spcPts val="0"/>
              </a:spcBef>
              <a:spcAft>
                <a:spcPts val="0"/>
              </a:spcAft>
              <a:defRPr/>
            </a:pPr>
            <a:r>
              <a:rPr lang="zh-CN" altLang="en-US">
                <a:solidFill>
                  <a:srgbClr val="FFFFFF"/>
                </a:solidFill>
                <a:latin typeface="+mn-lt"/>
                <a:ea typeface="+mn-ea"/>
                <a:cs typeface="+mn-ea"/>
                <a:sym typeface="+mn-lt"/>
              </a:rPr>
              <a:t>合作</a:t>
            </a:r>
            <a:r>
              <a:rPr lang="en-US" altLang="zh-CN">
                <a:solidFill>
                  <a:srgbClr val="FFFFFF"/>
                </a:solidFill>
                <a:latin typeface="+mn-lt"/>
                <a:ea typeface="+mn-ea"/>
                <a:cs typeface="+mn-ea"/>
                <a:sym typeface="+mn-lt"/>
              </a:rPr>
              <a:t>QQ</a:t>
            </a:r>
            <a:r>
              <a:rPr lang="zh-CN" altLang="en-US">
                <a:solidFill>
                  <a:srgbClr val="FFFFFF"/>
                </a:solidFill>
                <a:latin typeface="+mn-lt"/>
                <a:ea typeface="+mn-ea"/>
                <a:cs typeface="+mn-ea"/>
                <a:sym typeface="+mn-lt"/>
              </a:rPr>
              <a:t>： </a:t>
            </a:r>
            <a:r>
              <a:rPr lang="en-US" altLang="zh-CN">
                <a:solidFill>
                  <a:srgbClr val="FFFFFF"/>
                </a:solidFill>
                <a:latin typeface="+mn-lt"/>
                <a:ea typeface="+mn-ea"/>
                <a:cs typeface="+mn-ea"/>
                <a:sym typeface="+mn-lt"/>
              </a:rPr>
              <a:t>243001978</a:t>
            </a:r>
            <a:endParaRPr lang="zh-CN" altLang="en-US">
              <a:solidFill>
                <a:srgbClr val="FFFFFF"/>
              </a:solidFill>
              <a:latin typeface="+mn-lt"/>
              <a:ea typeface="+mn-ea"/>
              <a:cs typeface="+mn-ea"/>
              <a:sym typeface="+mn-lt"/>
            </a:endParaRPr>
          </a:p>
        </p:txBody>
      </p:sp>
      <p:grpSp>
        <p:nvGrpSpPr>
          <p:cNvPr id="12" name="组合 11"/>
          <p:cNvGrpSpPr/>
          <p:nvPr/>
        </p:nvGrpSpPr>
        <p:grpSpPr>
          <a:xfrm>
            <a:off x="2594996" y="2337729"/>
            <a:ext cx="1895704" cy="1289336"/>
            <a:chOff x="5548313" y="2767013"/>
            <a:chExt cx="1885949" cy="1282701"/>
          </a:xfrm>
          <a:solidFill>
            <a:srgbClr val="1068DA"/>
          </a:solidFill>
        </p:grpSpPr>
        <p:sp>
          <p:nvSpPr>
            <p:cNvPr id="13" name="Freeform 5"/>
            <p:cNvSpPr/>
            <p:nvPr/>
          </p:nvSpPr>
          <p:spPr bwMode="auto">
            <a:xfrm>
              <a:off x="5548313" y="3460751"/>
              <a:ext cx="714375" cy="588963"/>
            </a:xfrm>
            <a:custGeom>
              <a:avLst/>
              <a:gdLst>
                <a:gd name="T0" fmla="*/ 0 w 668"/>
                <a:gd name="T1" fmla="*/ 320 h 549"/>
                <a:gd name="T2" fmla="*/ 143 w 668"/>
                <a:gd name="T3" fmla="*/ 407 h 549"/>
                <a:gd name="T4" fmla="*/ 248 w 668"/>
                <a:gd name="T5" fmla="*/ 549 h 549"/>
                <a:gd name="T6" fmla="*/ 540 w 668"/>
                <a:gd name="T7" fmla="*/ 287 h 549"/>
                <a:gd name="T8" fmla="*/ 665 w 668"/>
                <a:gd name="T9" fmla="*/ 113 h 549"/>
                <a:gd name="T10" fmla="*/ 533 w 668"/>
                <a:gd name="T11" fmla="*/ 269 h 549"/>
                <a:gd name="T12" fmla="*/ 254 w 668"/>
                <a:gd name="T13" fmla="*/ 492 h 549"/>
                <a:gd name="T14" fmla="*/ 191 w 668"/>
                <a:gd name="T15" fmla="*/ 412 h 549"/>
                <a:gd name="T16" fmla="*/ 80 w 668"/>
                <a:gd name="T17" fmla="*/ 338 h 549"/>
                <a:gd name="T18" fmla="*/ 633 w 668"/>
                <a:gd name="T19" fmla="*/ 14 h 549"/>
                <a:gd name="T20" fmla="*/ 635 w 668"/>
                <a:gd name="T21" fmla="*/ 15 h 549"/>
                <a:gd name="T22" fmla="*/ 668 w 668"/>
                <a:gd name="T23" fmla="*/ 53 h 549"/>
                <a:gd name="T24" fmla="*/ 627 w 668"/>
                <a:gd name="T25" fmla="*/ 0 h 549"/>
                <a:gd name="T26" fmla="*/ 627 w 668"/>
                <a:gd name="T27" fmla="*/ 0 h 549"/>
                <a:gd name="T28" fmla="*/ 0 w 668"/>
                <a:gd name="T29" fmla="*/ 32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8" h="549">
                  <a:moveTo>
                    <a:pt x="0" y="320"/>
                  </a:moveTo>
                  <a:cubicBezTo>
                    <a:pt x="30" y="357"/>
                    <a:pt x="106" y="369"/>
                    <a:pt x="143" y="407"/>
                  </a:cubicBezTo>
                  <a:cubicBezTo>
                    <a:pt x="188" y="444"/>
                    <a:pt x="211" y="504"/>
                    <a:pt x="248" y="549"/>
                  </a:cubicBezTo>
                  <a:cubicBezTo>
                    <a:pt x="330" y="422"/>
                    <a:pt x="420" y="377"/>
                    <a:pt x="540" y="287"/>
                  </a:cubicBezTo>
                  <a:cubicBezTo>
                    <a:pt x="581" y="255"/>
                    <a:pt x="645" y="182"/>
                    <a:pt x="665" y="113"/>
                  </a:cubicBezTo>
                  <a:cubicBezTo>
                    <a:pt x="642" y="175"/>
                    <a:pt x="574" y="240"/>
                    <a:pt x="533" y="269"/>
                  </a:cubicBezTo>
                  <a:cubicBezTo>
                    <a:pt x="413" y="353"/>
                    <a:pt x="302" y="403"/>
                    <a:pt x="254" y="492"/>
                  </a:cubicBezTo>
                  <a:cubicBezTo>
                    <a:pt x="219" y="449"/>
                    <a:pt x="222" y="438"/>
                    <a:pt x="191" y="412"/>
                  </a:cubicBezTo>
                  <a:cubicBezTo>
                    <a:pt x="163" y="386"/>
                    <a:pt x="108" y="373"/>
                    <a:pt x="80" y="338"/>
                  </a:cubicBezTo>
                  <a:cubicBezTo>
                    <a:pt x="266" y="301"/>
                    <a:pt x="640" y="235"/>
                    <a:pt x="633" y="14"/>
                  </a:cubicBezTo>
                  <a:cubicBezTo>
                    <a:pt x="634" y="14"/>
                    <a:pt x="635" y="14"/>
                    <a:pt x="635" y="15"/>
                  </a:cubicBezTo>
                  <a:cubicBezTo>
                    <a:pt x="653" y="26"/>
                    <a:pt x="663" y="39"/>
                    <a:pt x="668" y="53"/>
                  </a:cubicBezTo>
                  <a:cubicBezTo>
                    <a:pt x="663" y="33"/>
                    <a:pt x="650" y="14"/>
                    <a:pt x="627" y="0"/>
                  </a:cubicBezTo>
                  <a:cubicBezTo>
                    <a:pt x="627" y="0"/>
                    <a:pt x="627" y="0"/>
                    <a:pt x="627" y="0"/>
                  </a:cubicBezTo>
                  <a:cubicBezTo>
                    <a:pt x="634" y="232"/>
                    <a:pt x="165" y="275"/>
                    <a:pt x="0" y="3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
            <p:cNvSpPr>
              <a:spLocks noEditPoints="1"/>
            </p:cNvSpPr>
            <p:nvPr/>
          </p:nvSpPr>
          <p:spPr bwMode="auto">
            <a:xfrm>
              <a:off x="6191250" y="2767013"/>
              <a:ext cx="1243012" cy="974725"/>
            </a:xfrm>
            <a:custGeom>
              <a:avLst/>
              <a:gdLst>
                <a:gd name="T0" fmla="*/ 888 w 1161"/>
                <a:gd name="T1" fmla="*/ 415 h 910"/>
                <a:gd name="T2" fmla="*/ 961 w 1161"/>
                <a:gd name="T3" fmla="*/ 298 h 910"/>
                <a:gd name="T4" fmla="*/ 1161 w 1161"/>
                <a:gd name="T5" fmla="*/ 3 h 910"/>
                <a:gd name="T6" fmla="*/ 1007 w 1161"/>
                <a:gd name="T7" fmla="*/ 63 h 910"/>
                <a:gd name="T8" fmla="*/ 733 w 1161"/>
                <a:gd name="T9" fmla="*/ 95 h 910"/>
                <a:gd name="T10" fmla="*/ 234 w 1161"/>
                <a:gd name="T11" fmla="*/ 116 h 910"/>
                <a:gd name="T12" fmla="*/ 224 w 1161"/>
                <a:gd name="T13" fmla="*/ 120 h 910"/>
                <a:gd name="T14" fmla="*/ 47 w 1161"/>
                <a:gd name="T15" fmla="*/ 558 h 910"/>
                <a:gd name="T16" fmla="*/ 26 w 1161"/>
                <a:gd name="T17" fmla="*/ 648 h 910"/>
                <a:gd name="T18" fmla="*/ 26 w 1161"/>
                <a:gd name="T19" fmla="*/ 648 h 910"/>
                <a:gd name="T20" fmla="*/ 95 w 1161"/>
                <a:gd name="T21" fmla="*/ 606 h 910"/>
                <a:gd name="T22" fmla="*/ 228 w 1161"/>
                <a:gd name="T23" fmla="*/ 563 h 910"/>
                <a:gd name="T24" fmla="*/ 350 w 1161"/>
                <a:gd name="T25" fmla="*/ 557 h 910"/>
                <a:gd name="T26" fmla="*/ 325 w 1161"/>
                <a:gd name="T27" fmla="*/ 779 h 910"/>
                <a:gd name="T28" fmla="*/ 322 w 1161"/>
                <a:gd name="T29" fmla="*/ 905 h 910"/>
                <a:gd name="T30" fmla="*/ 1099 w 1161"/>
                <a:gd name="T31" fmla="*/ 810 h 910"/>
                <a:gd name="T32" fmla="*/ 1018 w 1161"/>
                <a:gd name="T33" fmla="*/ 634 h 910"/>
                <a:gd name="T34" fmla="*/ 50 w 1161"/>
                <a:gd name="T35" fmla="*/ 644 h 910"/>
                <a:gd name="T36" fmla="*/ 50 w 1161"/>
                <a:gd name="T37" fmla="*/ 578 h 910"/>
                <a:gd name="T38" fmla="*/ 50 w 1161"/>
                <a:gd name="T39" fmla="*/ 644 h 910"/>
                <a:gd name="T40" fmla="*/ 724 w 1161"/>
                <a:gd name="T41" fmla="*/ 777 h 910"/>
                <a:gd name="T42" fmla="*/ 357 w 1161"/>
                <a:gd name="T43" fmla="*/ 839 h 910"/>
                <a:gd name="T44" fmla="*/ 395 w 1161"/>
                <a:gd name="T45" fmla="*/ 613 h 910"/>
                <a:gd name="T46" fmla="*/ 388 w 1161"/>
                <a:gd name="T47" fmla="*/ 540 h 910"/>
                <a:gd name="T48" fmla="*/ 434 w 1161"/>
                <a:gd name="T49" fmla="*/ 483 h 910"/>
                <a:gd name="T50" fmla="*/ 333 w 1161"/>
                <a:gd name="T51" fmla="*/ 528 h 910"/>
                <a:gd name="T52" fmla="*/ 91 w 1161"/>
                <a:gd name="T53" fmla="*/ 587 h 910"/>
                <a:gd name="T54" fmla="*/ 286 w 1161"/>
                <a:gd name="T55" fmla="*/ 186 h 910"/>
                <a:gd name="T56" fmla="*/ 295 w 1161"/>
                <a:gd name="T57" fmla="*/ 182 h 910"/>
                <a:gd name="T58" fmla="*/ 697 w 1161"/>
                <a:gd name="T59" fmla="*/ 142 h 910"/>
                <a:gd name="T60" fmla="*/ 960 w 1161"/>
                <a:gd name="T61" fmla="*/ 111 h 910"/>
                <a:gd name="T62" fmla="*/ 1071 w 1161"/>
                <a:gd name="T63" fmla="*/ 79 h 910"/>
                <a:gd name="T64" fmla="*/ 930 w 1161"/>
                <a:gd name="T65" fmla="*/ 305 h 910"/>
                <a:gd name="T66" fmla="*/ 845 w 1161"/>
                <a:gd name="T67" fmla="*/ 440 h 910"/>
                <a:gd name="T68" fmla="*/ 980 w 1161"/>
                <a:gd name="T69" fmla="*/ 633 h 910"/>
                <a:gd name="T70" fmla="*/ 1064 w 1161"/>
                <a:gd name="T71" fmla="*/ 797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1" h="910">
                  <a:moveTo>
                    <a:pt x="900" y="454"/>
                  </a:moveTo>
                  <a:cubicBezTo>
                    <a:pt x="897" y="449"/>
                    <a:pt x="894" y="431"/>
                    <a:pt x="888" y="415"/>
                  </a:cubicBezTo>
                  <a:cubicBezTo>
                    <a:pt x="890" y="409"/>
                    <a:pt x="891" y="404"/>
                    <a:pt x="892" y="402"/>
                  </a:cubicBezTo>
                  <a:cubicBezTo>
                    <a:pt x="911" y="361"/>
                    <a:pt x="932" y="333"/>
                    <a:pt x="961" y="298"/>
                  </a:cubicBezTo>
                  <a:cubicBezTo>
                    <a:pt x="1008" y="244"/>
                    <a:pt x="1063" y="201"/>
                    <a:pt x="1094" y="152"/>
                  </a:cubicBezTo>
                  <a:cubicBezTo>
                    <a:pt x="1111" y="125"/>
                    <a:pt x="1159" y="37"/>
                    <a:pt x="1161" y="3"/>
                  </a:cubicBezTo>
                  <a:cubicBezTo>
                    <a:pt x="1161" y="0"/>
                    <a:pt x="1105" y="31"/>
                    <a:pt x="1104" y="31"/>
                  </a:cubicBezTo>
                  <a:cubicBezTo>
                    <a:pt x="1069" y="46"/>
                    <a:pt x="1045" y="54"/>
                    <a:pt x="1007" y="63"/>
                  </a:cubicBezTo>
                  <a:cubicBezTo>
                    <a:pt x="972" y="70"/>
                    <a:pt x="941" y="77"/>
                    <a:pt x="902" y="82"/>
                  </a:cubicBezTo>
                  <a:cubicBezTo>
                    <a:pt x="845" y="88"/>
                    <a:pt x="789" y="92"/>
                    <a:pt x="733" y="95"/>
                  </a:cubicBezTo>
                  <a:cubicBezTo>
                    <a:pt x="668" y="98"/>
                    <a:pt x="607" y="104"/>
                    <a:pt x="514" y="102"/>
                  </a:cubicBezTo>
                  <a:cubicBezTo>
                    <a:pt x="410" y="99"/>
                    <a:pt x="326" y="105"/>
                    <a:pt x="234" y="116"/>
                  </a:cubicBezTo>
                  <a:cubicBezTo>
                    <a:pt x="233" y="116"/>
                    <a:pt x="232" y="116"/>
                    <a:pt x="231" y="116"/>
                  </a:cubicBezTo>
                  <a:cubicBezTo>
                    <a:pt x="228" y="117"/>
                    <a:pt x="225" y="118"/>
                    <a:pt x="224" y="120"/>
                  </a:cubicBezTo>
                  <a:cubicBezTo>
                    <a:pt x="168" y="264"/>
                    <a:pt x="98" y="409"/>
                    <a:pt x="54" y="559"/>
                  </a:cubicBezTo>
                  <a:cubicBezTo>
                    <a:pt x="52" y="558"/>
                    <a:pt x="50" y="558"/>
                    <a:pt x="47" y="558"/>
                  </a:cubicBezTo>
                  <a:cubicBezTo>
                    <a:pt x="21" y="558"/>
                    <a:pt x="0" y="579"/>
                    <a:pt x="0" y="606"/>
                  </a:cubicBezTo>
                  <a:cubicBezTo>
                    <a:pt x="0" y="624"/>
                    <a:pt x="10" y="640"/>
                    <a:pt x="26" y="648"/>
                  </a:cubicBezTo>
                  <a:cubicBezTo>
                    <a:pt x="26" y="648"/>
                    <a:pt x="26" y="648"/>
                    <a:pt x="26" y="648"/>
                  </a:cubicBezTo>
                  <a:cubicBezTo>
                    <a:pt x="26" y="648"/>
                    <a:pt x="26" y="648"/>
                    <a:pt x="26" y="648"/>
                  </a:cubicBezTo>
                  <a:cubicBezTo>
                    <a:pt x="32" y="651"/>
                    <a:pt x="40" y="653"/>
                    <a:pt x="47" y="653"/>
                  </a:cubicBezTo>
                  <a:cubicBezTo>
                    <a:pt x="74" y="653"/>
                    <a:pt x="95" y="632"/>
                    <a:pt x="95" y="606"/>
                  </a:cubicBezTo>
                  <a:cubicBezTo>
                    <a:pt x="95" y="604"/>
                    <a:pt x="95" y="602"/>
                    <a:pt x="95" y="601"/>
                  </a:cubicBezTo>
                  <a:cubicBezTo>
                    <a:pt x="140" y="591"/>
                    <a:pt x="183" y="574"/>
                    <a:pt x="228" y="563"/>
                  </a:cubicBezTo>
                  <a:cubicBezTo>
                    <a:pt x="252" y="557"/>
                    <a:pt x="277" y="554"/>
                    <a:pt x="302" y="552"/>
                  </a:cubicBezTo>
                  <a:cubicBezTo>
                    <a:pt x="317" y="551"/>
                    <a:pt x="337" y="546"/>
                    <a:pt x="350" y="557"/>
                  </a:cubicBezTo>
                  <a:cubicBezTo>
                    <a:pt x="363" y="568"/>
                    <a:pt x="360" y="594"/>
                    <a:pt x="359" y="609"/>
                  </a:cubicBezTo>
                  <a:cubicBezTo>
                    <a:pt x="355" y="666"/>
                    <a:pt x="338" y="724"/>
                    <a:pt x="325" y="779"/>
                  </a:cubicBezTo>
                  <a:cubicBezTo>
                    <a:pt x="316" y="817"/>
                    <a:pt x="299" y="868"/>
                    <a:pt x="310" y="907"/>
                  </a:cubicBezTo>
                  <a:cubicBezTo>
                    <a:pt x="311" y="910"/>
                    <a:pt x="320" y="906"/>
                    <a:pt x="322" y="905"/>
                  </a:cubicBezTo>
                  <a:cubicBezTo>
                    <a:pt x="443" y="840"/>
                    <a:pt x="582" y="815"/>
                    <a:pt x="717" y="804"/>
                  </a:cubicBezTo>
                  <a:cubicBezTo>
                    <a:pt x="844" y="794"/>
                    <a:pt x="972" y="798"/>
                    <a:pt x="1099" y="810"/>
                  </a:cubicBezTo>
                  <a:cubicBezTo>
                    <a:pt x="1101" y="811"/>
                    <a:pt x="1110" y="809"/>
                    <a:pt x="1109" y="806"/>
                  </a:cubicBezTo>
                  <a:cubicBezTo>
                    <a:pt x="1100" y="741"/>
                    <a:pt x="1056" y="685"/>
                    <a:pt x="1018" y="634"/>
                  </a:cubicBezTo>
                  <a:cubicBezTo>
                    <a:pt x="976" y="576"/>
                    <a:pt x="929" y="520"/>
                    <a:pt x="900" y="454"/>
                  </a:cubicBezTo>
                  <a:close/>
                  <a:moveTo>
                    <a:pt x="50" y="644"/>
                  </a:moveTo>
                  <a:cubicBezTo>
                    <a:pt x="32" y="644"/>
                    <a:pt x="17" y="629"/>
                    <a:pt x="17" y="611"/>
                  </a:cubicBezTo>
                  <a:cubicBezTo>
                    <a:pt x="17" y="593"/>
                    <a:pt x="32" y="578"/>
                    <a:pt x="50" y="578"/>
                  </a:cubicBezTo>
                  <a:cubicBezTo>
                    <a:pt x="69" y="578"/>
                    <a:pt x="83" y="593"/>
                    <a:pt x="83" y="611"/>
                  </a:cubicBezTo>
                  <a:cubicBezTo>
                    <a:pt x="83" y="629"/>
                    <a:pt x="69" y="644"/>
                    <a:pt x="50" y="644"/>
                  </a:cubicBezTo>
                  <a:close/>
                  <a:moveTo>
                    <a:pt x="1064" y="797"/>
                  </a:moveTo>
                  <a:cubicBezTo>
                    <a:pt x="947" y="786"/>
                    <a:pt x="842" y="774"/>
                    <a:pt x="724" y="777"/>
                  </a:cubicBezTo>
                  <a:cubicBezTo>
                    <a:pt x="598" y="780"/>
                    <a:pt x="480" y="785"/>
                    <a:pt x="368" y="846"/>
                  </a:cubicBezTo>
                  <a:cubicBezTo>
                    <a:pt x="367" y="847"/>
                    <a:pt x="357" y="846"/>
                    <a:pt x="357" y="839"/>
                  </a:cubicBezTo>
                  <a:cubicBezTo>
                    <a:pt x="356" y="805"/>
                    <a:pt x="361" y="769"/>
                    <a:pt x="369" y="734"/>
                  </a:cubicBezTo>
                  <a:cubicBezTo>
                    <a:pt x="381" y="682"/>
                    <a:pt x="388" y="666"/>
                    <a:pt x="395" y="613"/>
                  </a:cubicBezTo>
                  <a:cubicBezTo>
                    <a:pt x="399" y="580"/>
                    <a:pt x="393" y="559"/>
                    <a:pt x="388" y="548"/>
                  </a:cubicBezTo>
                  <a:cubicBezTo>
                    <a:pt x="387" y="547"/>
                    <a:pt x="388" y="541"/>
                    <a:pt x="388" y="540"/>
                  </a:cubicBezTo>
                  <a:cubicBezTo>
                    <a:pt x="407" y="506"/>
                    <a:pt x="427" y="488"/>
                    <a:pt x="459" y="480"/>
                  </a:cubicBezTo>
                  <a:cubicBezTo>
                    <a:pt x="459" y="480"/>
                    <a:pt x="466" y="477"/>
                    <a:pt x="434" y="483"/>
                  </a:cubicBezTo>
                  <a:cubicBezTo>
                    <a:pt x="413" y="488"/>
                    <a:pt x="391" y="502"/>
                    <a:pt x="373" y="528"/>
                  </a:cubicBezTo>
                  <a:cubicBezTo>
                    <a:pt x="361" y="525"/>
                    <a:pt x="348" y="528"/>
                    <a:pt x="333" y="528"/>
                  </a:cubicBezTo>
                  <a:cubicBezTo>
                    <a:pt x="309" y="528"/>
                    <a:pt x="264" y="533"/>
                    <a:pt x="242" y="539"/>
                  </a:cubicBezTo>
                  <a:cubicBezTo>
                    <a:pt x="186" y="553"/>
                    <a:pt x="147" y="577"/>
                    <a:pt x="91" y="587"/>
                  </a:cubicBezTo>
                  <a:cubicBezTo>
                    <a:pt x="90" y="584"/>
                    <a:pt x="88" y="582"/>
                    <a:pt x="87" y="579"/>
                  </a:cubicBezTo>
                  <a:cubicBezTo>
                    <a:pt x="127" y="428"/>
                    <a:pt x="229" y="331"/>
                    <a:pt x="286" y="186"/>
                  </a:cubicBezTo>
                  <a:cubicBezTo>
                    <a:pt x="287" y="184"/>
                    <a:pt x="290" y="183"/>
                    <a:pt x="292" y="183"/>
                  </a:cubicBezTo>
                  <a:cubicBezTo>
                    <a:pt x="293" y="182"/>
                    <a:pt x="294" y="182"/>
                    <a:pt x="295" y="182"/>
                  </a:cubicBezTo>
                  <a:cubicBezTo>
                    <a:pt x="370" y="177"/>
                    <a:pt x="463" y="157"/>
                    <a:pt x="539" y="151"/>
                  </a:cubicBezTo>
                  <a:cubicBezTo>
                    <a:pt x="599" y="146"/>
                    <a:pt x="637" y="145"/>
                    <a:pt x="697" y="142"/>
                  </a:cubicBezTo>
                  <a:cubicBezTo>
                    <a:pt x="749" y="140"/>
                    <a:pt x="804" y="133"/>
                    <a:pt x="858" y="128"/>
                  </a:cubicBezTo>
                  <a:cubicBezTo>
                    <a:pt x="893" y="123"/>
                    <a:pt x="928" y="118"/>
                    <a:pt x="960" y="111"/>
                  </a:cubicBezTo>
                  <a:cubicBezTo>
                    <a:pt x="995" y="104"/>
                    <a:pt x="1029" y="93"/>
                    <a:pt x="1061" y="80"/>
                  </a:cubicBezTo>
                  <a:cubicBezTo>
                    <a:pt x="1062" y="79"/>
                    <a:pt x="1071" y="76"/>
                    <a:pt x="1071" y="79"/>
                  </a:cubicBezTo>
                  <a:cubicBezTo>
                    <a:pt x="1069" y="110"/>
                    <a:pt x="1042" y="144"/>
                    <a:pt x="1026" y="169"/>
                  </a:cubicBezTo>
                  <a:cubicBezTo>
                    <a:pt x="997" y="215"/>
                    <a:pt x="960" y="260"/>
                    <a:pt x="930" y="305"/>
                  </a:cubicBezTo>
                  <a:cubicBezTo>
                    <a:pt x="906" y="340"/>
                    <a:pt x="877" y="377"/>
                    <a:pt x="860" y="416"/>
                  </a:cubicBezTo>
                  <a:cubicBezTo>
                    <a:pt x="859" y="418"/>
                    <a:pt x="845" y="434"/>
                    <a:pt x="845" y="440"/>
                  </a:cubicBezTo>
                  <a:cubicBezTo>
                    <a:pt x="850" y="455"/>
                    <a:pt x="855" y="472"/>
                    <a:pt x="857" y="477"/>
                  </a:cubicBezTo>
                  <a:cubicBezTo>
                    <a:pt x="884" y="538"/>
                    <a:pt x="933" y="585"/>
                    <a:pt x="980" y="633"/>
                  </a:cubicBezTo>
                  <a:cubicBezTo>
                    <a:pt x="1021" y="676"/>
                    <a:pt x="1065" y="732"/>
                    <a:pt x="1074" y="793"/>
                  </a:cubicBezTo>
                  <a:cubicBezTo>
                    <a:pt x="1074" y="796"/>
                    <a:pt x="1066" y="797"/>
                    <a:pt x="1064" y="7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雷锋PPT网 www.lfppt.com"/>
          <p:cNvSpPr txBox="1"/>
          <p:nvPr/>
        </p:nvSpPr>
        <p:spPr>
          <a:xfrm>
            <a:off x="3552406" y="3757158"/>
            <a:ext cx="5238615" cy="1538883"/>
          </a:xfrm>
          <a:prstGeom prst="rect">
            <a:avLst/>
          </a:prstGeom>
          <a:noFill/>
        </p:spPr>
        <p:txBody>
          <a:bodyPr wrap="square" lIns="0" tIns="0" rIns="0" bIns="0" rtlCol="0">
            <a:spAutoFit/>
          </a:bodyPr>
          <a:lstStyle/>
          <a:p>
            <a:r>
              <a:rPr lang="zh-CN" altLang="en-US" sz="10000" b="1" dirty="0">
                <a:solidFill>
                  <a:schemeClr val="accent1"/>
                </a:solidFill>
                <a:cs typeface="+mn-ea"/>
              </a:rPr>
              <a:t>批评指正</a:t>
            </a:r>
            <a:endParaRPr lang="zh-CN" altLang="en-US" sz="10000" b="1" dirty="0">
              <a:solidFill>
                <a:schemeClr val="accent1"/>
              </a:solidFill>
              <a:cs typeface="+mn-ea"/>
            </a:endParaRPr>
          </a:p>
        </p:txBody>
      </p:sp>
      <p:sp>
        <p:nvSpPr>
          <p:cNvPr id="17" name="TextBox 32"/>
          <p:cNvSpPr txBox="1"/>
          <p:nvPr/>
        </p:nvSpPr>
        <p:spPr>
          <a:xfrm>
            <a:off x="3552422" y="3274435"/>
            <a:ext cx="4609745" cy="553998"/>
          </a:xfrm>
          <a:prstGeom prst="rect">
            <a:avLst/>
          </a:prstGeom>
          <a:noFill/>
        </p:spPr>
        <p:txBody>
          <a:bodyPr wrap="square" lIns="0" tIns="0" rIns="0" bIns="0" rtlCol="0">
            <a:spAutoFit/>
          </a:bodyPr>
          <a:lstStyle/>
          <a:p>
            <a:r>
              <a:rPr lang="zh-CN" altLang="en-US" sz="3600" b="1" dirty="0">
                <a:solidFill>
                  <a:schemeClr val="accent1"/>
                </a:solidFill>
                <a:cs typeface="+mn-ea"/>
              </a:rPr>
              <a:t>感谢各位评审老师的</a:t>
            </a:r>
            <a:endParaRPr lang="zh-CN" altLang="en-US" sz="3600" b="1" dirty="0">
              <a:solidFill>
                <a:schemeClr val="accent1"/>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 name="PA_组合 7"/>
          <p:cNvGrpSpPr/>
          <p:nvPr>
            <p:custDataLst>
              <p:tags r:id="rId2"/>
            </p:custDataLst>
          </p:nvPr>
        </p:nvGrpSpPr>
        <p:grpSpPr bwMode="auto">
          <a:xfrm>
            <a:off x="0" y="309563"/>
            <a:ext cx="12192000" cy="542925"/>
            <a:chOff x="0" y="309966"/>
            <a:chExt cx="12192000" cy="542441"/>
          </a:xfrm>
        </p:grpSpPr>
        <p:sp>
          <p:nvSpPr>
            <p:cNvPr id="2" name="PA_矩形 1"/>
            <p:cNvSpPr/>
            <p:nvPr>
              <p:custDataLst>
                <p:tags r:id="rId3"/>
              </p:custDataLst>
            </p:nvPr>
          </p:nvSpPr>
          <p:spPr>
            <a:xfrm>
              <a:off x="0" y="309966"/>
              <a:ext cx="1797050"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研究背景</a:t>
              </a:r>
              <a:endParaRPr lang="zh-CN" altLang="en-US" sz="2800" b="1" dirty="0">
                <a:cs typeface="+mn-ea"/>
                <a:sym typeface="+mn-lt"/>
              </a:endParaRPr>
            </a:p>
          </p:txBody>
        </p:sp>
        <p:sp>
          <p:nvSpPr>
            <p:cNvPr id="3" name="PA_矩形 2"/>
            <p:cNvSpPr/>
            <p:nvPr>
              <p:custDataLst>
                <p:tags r:id="rId4"/>
              </p:custDataLst>
            </p:nvPr>
          </p:nvSpPr>
          <p:spPr>
            <a:xfrm>
              <a:off x="1844675"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PA_直接连接符 4"/>
            <p:cNvCxnSpPr/>
            <p:nvPr>
              <p:custDataLst>
                <p:tags r:id="rId5"/>
              </p:custDataLst>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7" name="内容占位符 147"/>
          <p:cNvSpPr/>
          <p:nvPr>
            <p:custDataLst>
              <p:tags r:id="rId6"/>
            </p:custDataLst>
          </p:nvPr>
        </p:nvSpPr>
        <p:spPr bwMode="auto">
          <a:xfrm>
            <a:off x="707390" y="1245870"/>
            <a:ext cx="9808210" cy="1703705"/>
          </a:xfrm>
          <a:prstGeom prst="rect">
            <a:avLst/>
          </a:prstGeom>
          <a:noFill/>
          <a:ln w="9525" algn="ctr">
            <a:noFill/>
            <a:miter lim="800000"/>
          </a:ln>
        </p:spPr>
        <p:txBody>
          <a:bodyPr lIns="82040" tIns="41020" rIns="82040" bIns="41020" anchor="ctr"/>
          <a:lstStyle/>
          <a:p>
            <a:pPr indent="457200" algn="just" eaLnBrk="0" fontAlgn="auto" hangingPunct="0">
              <a:lnSpc>
                <a:spcPct val="150000"/>
              </a:lnSpc>
              <a:spcBef>
                <a:spcPts val="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近年来，随着计算机科学的飞速发展，人机交互的相关研究也在快速增长。人类开始探索区别于传统的鼠标、键盘等交互方式之外全新的交互方式。其中唇语交互受到了许多关注。唇语交互的首要任务就是唇语识别，</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当前主流的唇语识别方式是基于视觉进行唇语识别</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，即根据唇部动作的图像预测一个人说话的内容。现如今，一些听障人士也会使用读唇的方式理解他人的言语，从而补充听觉器官的不足。</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6" name="组合 7"/>
          <p:cNvGrpSpPr/>
          <p:nvPr>
            <p:custDataLst>
              <p:tags r:id="rId7"/>
            </p:custDataLst>
          </p:nvPr>
        </p:nvGrpSpPr>
        <p:grpSpPr bwMode="auto">
          <a:xfrm>
            <a:off x="0" y="3360738"/>
            <a:ext cx="12192000" cy="542925"/>
            <a:chOff x="0" y="309966"/>
            <a:chExt cx="12192000" cy="542441"/>
          </a:xfrm>
        </p:grpSpPr>
        <p:sp>
          <p:nvSpPr>
            <p:cNvPr id="7" name="矩形 6"/>
            <p:cNvSpPr/>
            <p:nvPr>
              <p:custDataLst>
                <p:tags r:id="rId8"/>
              </p:custDataLst>
            </p:nvPr>
          </p:nvSpPr>
          <p:spPr>
            <a:xfrm>
              <a:off x="0" y="309966"/>
              <a:ext cx="1797050"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研究意义</a:t>
              </a:r>
              <a:endParaRPr lang="zh-CN" altLang="en-US" sz="2800" b="1" dirty="0">
                <a:cs typeface="+mn-ea"/>
                <a:sym typeface="+mn-lt"/>
              </a:endParaRPr>
            </a:p>
          </p:txBody>
        </p:sp>
        <p:sp>
          <p:nvSpPr>
            <p:cNvPr id="8" name="矩形 7"/>
            <p:cNvSpPr/>
            <p:nvPr>
              <p:custDataLst>
                <p:tags r:id="rId9"/>
              </p:custDataLst>
            </p:nvPr>
          </p:nvSpPr>
          <p:spPr>
            <a:xfrm>
              <a:off x="1844675"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9" name="直接连接符 8"/>
            <p:cNvCxnSpPr/>
            <p:nvPr>
              <p:custDataLst>
                <p:tags r:id="rId10"/>
              </p:custDataLst>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矩形 2"/>
          <p:cNvSpPr>
            <a:spLocks noChangeArrowheads="1"/>
          </p:cNvSpPr>
          <p:nvPr>
            <p:custDataLst>
              <p:tags r:id="rId11"/>
            </p:custDataLst>
          </p:nvPr>
        </p:nvSpPr>
        <p:spPr bwMode="auto">
          <a:xfrm>
            <a:off x="707390" y="4107815"/>
            <a:ext cx="9808210" cy="2197735"/>
          </a:xfrm>
          <a:prstGeom prst="rect">
            <a:avLst/>
          </a:prstGeom>
          <a:noFill/>
          <a:ln w="9525">
            <a:noFill/>
            <a:miter lim="800000"/>
          </a:ln>
        </p:spPr>
        <p:txBody>
          <a:bodyPr wrap="square" lIns="121917" tIns="60958" rIns="121917" bIns="60958">
            <a:spAutoFit/>
          </a:bodyPr>
          <a:lstStyle/>
          <a:p>
            <a:pPr indent="457200" algn="just" eaLnBrk="0" fontAlgn="auto" hangingPunct="0">
              <a:lnSpc>
                <a:spcPct val="150000"/>
              </a:lnSpc>
            </a:pPr>
            <a:r>
              <a:rPr lang="zh-CN" dirty="0">
                <a:latin typeface="+mn-ea"/>
                <a:cs typeface="Times New Roman" panose="02020603050405020304" pitchFamily="18" charset="0"/>
                <a:sym typeface="+mn-ea"/>
              </a:rPr>
              <a:t>唇语作为一种新型的交互方式，因为其无需发声的特点，可以面向特殊人群和特殊场景完成交互，具有丰富的研究意义和应用价值。而</a:t>
            </a:r>
            <a:r>
              <a:rPr lang="zh-CN" b="1" dirty="0">
                <a:latin typeface="+mn-ea"/>
                <a:cs typeface="Times New Roman" panose="02020603050405020304" pitchFamily="18" charset="0"/>
                <a:sym typeface="+mn-ea"/>
              </a:rPr>
              <a:t>小样本环境下，基于深度学习的唇语识别方法难以识别不同头部姿态的唇语数据</a:t>
            </a:r>
            <a:r>
              <a:rPr lang="zh-CN" dirty="0">
                <a:latin typeface="+mn-ea"/>
                <a:cs typeface="Times New Roman" panose="02020603050405020304" pitchFamily="18" charset="0"/>
                <a:sym typeface="+mn-ea"/>
              </a:rPr>
              <a:t>。因此，采用经过变换的脸部关键点作为训练数据，研究一种头部姿态无关的唇语识别方法。此外，鉴于唇语交互语义丰富的特点，</a:t>
            </a:r>
            <a:r>
              <a:rPr lang="zh-CN" b="1" dirty="0">
                <a:latin typeface="+mn-ea"/>
                <a:cs typeface="Times New Roman" panose="02020603050405020304" pitchFamily="18" charset="0"/>
                <a:sym typeface="+mn-ea"/>
              </a:rPr>
              <a:t>针对手势交互中难以精确表达语义信息的问题</a:t>
            </a:r>
            <a:r>
              <a:rPr lang="zh-CN" dirty="0">
                <a:latin typeface="+mn-ea"/>
                <a:cs typeface="Times New Roman" panose="02020603050405020304" pitchFamily="18" charset="0"/>
                <a:sym typeface="+mn-ea"/>
              </a:rPr>
              <a:t>，可以使用唇语辅助手势进行交互，构成多模态手势交互系统。</a:t>
            </a:r>
            <a:endParaRPr lang="zh-CN" dirty="0">
              <a:latin typeface="+mn-ea"/>
              <a:cs typeface="Times New Roman" panose="02020603050405020304" pitchFamily="18" charset="0"/>
              <a:sym typeface="+mn-ea"/>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背景色块"/>
          <p:cNvSpPr/>
          <p:nvPr/>
        </p:nvSpPr>
        <p:spPr>
          <a:xfrm>
            <a:off x="0" y="2078038"/>
            <a:ext cx="12192000" cy="2701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cs typeface="+mn-ea"/>
              <a:sym typeface="+mn-lt"/>
            </a:endParaRPr>
          </a:p>
        </p:txBody>
      </p:sp>
      <p:grpSp>
        <p:nvGrpSpPr>
          <p:cNvPr id="6" name="组合 5"/>
          <p:cNvGrpSpPr/>
          <p:nvPr/>
        </p:nvGrpSpPr>
        <p:grpSpPr>
          <a:xfrm>
            <a:off x="5618234" y="2312988"/>
            <a:ext cx="3809070" cy="712558"/>
            <a:chOff x="5928655" y="2812960"/>
            <a:chExt cx="2960324" cy="712558"/>
          </a:xfrm>
        </p:grpSpPr>
        <p:sp>
          <p:nvSpPr>
            <p:cNvPr id="15" name="Part One"/>
            <p:cNvSpPr txBox="1"/>
            <p:nvPr/>
          </p:nvSpPr>
          <p:spPr>
            <a:xfrm>
              <a:off x="5928655" y="2812960"/>
              <a:ext cx="2960324" cy="706755"/>
            </a:xfrm>
            <a:prstGeom prst="rect">
              <a:avLst/>
            </a:prstGeom>
            <a:noFill/>
          </p:spPr>
          <p:txBody>
            <a:bodyPr wrap="square">
              <a:spAutoFit/>
            </a:bodyPr>
            <a:lstStyle/>
            <a:p>
              <a:pPr algn="dist" defTabSz="457200" fontAlgn="auto">
                <a:spcBef>
                  <a:spcPts val="0"/>
                </a:spcBef>
                <a:spcAft>
                  <a:spcPts val="0"/>
                </a:spcAft>
                <a:defRPr/>
              </a:pPr>
              <a:r>
                <a:rPr lang="zh-CN" altLang="en-US" sz="4000" b="1" dirty="0">
                  <a:solidFill>
                    <a:schemeClr val="bg1"/>
                  </a:solidFill>
                  <a:latin typeface="微软雅黑" panose="020B0503020204020204" pitchFamily="34" charset="-122"/>
                  <a:ea typeface="微软雅黑" panose="020B0503020204020204" pitchFamily="34" charset="-122"/>
                  <a:cs typeface="+mn-ea"/>
                  <a:sym typeface="+mn-lt"/>
                </a:rPr>
                <a:t>论文主要内容</a:t>
              </a:r>
              <a:endParaRPr lang="zh-CN" altLang="en-US" sz="4000" b="1" dirty="0">
                <a:solidFill>
                  <a:schemeClr val="bg1"/>
                </a:solidFill>
                <a:latin typeface="微软雅黑" panose="020B0503020204020204" pitchFamily="34" charset="-122"/>
                <a:ea typeface="微软雅黑" panose="020B0503020204020204" pitchFamily="34" charset="-122"/>
                <a:cs typeface="+mn-ea"/>
                <a:sym typeface="+mn-lt"/>
              </a:endParaRPr>
            </a:p>
          </p:txBody>
        </p:sp>
        <p:cxnSp>
          <p:nvCxnSpPr>
            <p:cNvPr id="20" name="点缀线段"/>
            <p:cNvCxnSpPr/>
            <p:nvPr/>
          </p:nvCxnSpPr>
          <p:spPr>
            <a:xfrm>
              <a:off x="6069874" y="3525518"/>
              <a:ext cx="278854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椭圆 1"/>
          <p:cNvSpPr/>
          <p:nvPr/>
        </p:nvSpPr>
        <p:spPr>
          <a:xfrm>
            <a:off x="914399" y="2557507"/>
            <a:ext cx="1711235" cy="171123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419711" y="2812960"/>
            <a:ext cx="700609" cy="1200329"/>
          </a:xfrm>
          <a:prstGeom prst="rect">
            <a:avLst/>
          </a:prstGeom>
          <a:noFill/>
        </p:spPr>
        <p:txBody>
          <a:bodyPr wrap="square" rtlCol="0">
            <a:spAutoFit/>
          </a:bodyPr>
          <a:lstStyle/>
          <a:p>
            <a:r>
              <a:rPr lang="en-US" altLang="zh-CN" sz="7200" dirty="0">
                <a:latin typeface="+mj-ea"/>
                <a:ea typeface="+mj-ea"/>
              </a:rPr>
              <a:t>2</a:t>
            </a:r>
            <a:endParaRPr lang="zh-CN" altLang="en-US" sz="7200" dirty="0">
              <a:latin typeface="+mj-ea"/>
              <a:ea typeface="+mj-ea"/>
            </a:endParaRPr>
          </a:p>
        </p:txBody>
      </p:sp>
      <p:sp>
        <p:nvSpPr>
          <p:cNvPr id="9" name="文本框 8"/>
          <p:cNvSpPr txBox="1"/>
          <p:nvPr/>
        </p:nvSpPr>
        <p:spPr>
          <a:xfrm>
            <a:off x="5726302" y="3227537"/>
            <a:ext cx="3840480" cy="1337945"/>
          </a:xfrm>
          <a:prstGeom prst="rect">
            <a:avLst/>
          </a:prstGeom>
          <a:noFill/>
        </p:spPr>
        <p:txBody>
          <a:bodyPr wrap="none" rtlCol="0" anchor="t">
            <a:spAutoFit/>
          </a:bodyPr>
          <a:lstStyle/>
          <a:p>
            <a:pPr algn="l" fontAlgn="auto">
              <a:lnSpc>
                <a:spcPct val="150000"/>
              </a:lnSpc>
              <a:spcBef>
                <a:spcPts val="0"/>
              </a:spcBef>
              <a:spcAft>
                <a:spcPts val="0"/>
              </a:spcAft>
              <a:defRPr/>
            </a:pPr>
            <a:r>
              <a:rPr lang="zh-CN" altLang="en-US" sz="1800" b="1" dirty="0">
                <a:solidFill>
                  <a:schemeClr val="bg1"/>
                </a:solidFill>
                <a:latin typeface="微软雅黑" panose="020B0503020204020204" pitchFamily="34" charset="-122"/>
                <a:ea typeface="微软雅黑" panose="020B0503020204020204" pitchFamily="34" charset="-122"/>
                <a:cs typeface="+mn-ea"/>
                <a:sym typeface="+mn-lt"/>
              </a:rPr>
              <a:t>一、基于关键点的唇语识别方法</a:t>
            </a:r>
            <a:endParaRPr lang="zh-CN" altLang="en-US" sz="1800" b="1" dirty="0">
              <a:solidFill>
                <a:schemeClr val="bg1"/>
              </a:solidFill>
              <a:latin typeface="微软雅黑" panose="020B0503020204020204" pitchFamily="34" charset="-122"/>
              <a:ea typeface="微软雅黑" panose="020B0503020204020204" pitchFamily="34" charset="-122"/>
              <a:cs typeface="+mn-ea"/>
              <a:sym typeface="+mn-lt"/>
            </a:endParaRPr>
          </a:p>
          <a:p>
            <a:pPr algn="l" fontAlgn="auto">
              <a:lnSpc>
                <a:spcPct val="150000"/>
              </a:lnSpc>
              <a:spcBef>
                <a:spcPts val="0"/>
              </a:spcBef>
              <a:spcAft>
                <a:spcPts val="0"/>
              </a:spcAft>
              <a:defRPr/>
            </a:pPr>
            <a:r>
              <a:rPr lang="zh-CN" altLang="en-US" sz="1800" b="1" dirty="0">
                <a:solidFill>
                  <a:schemeClr val="bg1"/>
                </a:solidFill>
                <a:latin typeface="微软雅黑" panose="020B0503020204020204" pitchFamily="34" charset="-122"/>
                <a:ea typeface="微软雅黑" panose="020B0503020204020204" pitchFamily="34" charset="-122"/>
              </a:rPr>
              <a:t>二、唇语辅助的多模态手势交互方法</a:t>
            </a:r>
            <a:endParaRPr lang="zh-CN" altLang="en-US" sz="1800" b="1" dirty="0">
              <a:solidFill>
                <a:schemeClr val="bg1"/>
              </a:solidFill>
              <a:latin typeface="微软雅黑" panose="020B0503020204020204" pitchFamily="34" charset="-122"/>
              <a:ea typeface="微软雅黑" panose="020B0503020204020204" pitchFamily="34" charset="-122"/>
            </a:endParaRPr>
          </a:p>
          <a:p>
            <a:pPr algn="l" fontAlgn="auto">
              <a:lnSpc>
                <a:spcPct val="150000"/>
              </a:lnSpc>
              <a:spcBef>
                <a:spcPts val="0"/>
              </a:spcBef>
              <a:spcAft>
                <a:spcPts val="0"/>
              </a:spcAft>
              <a:defRPr/>
            </a:pPr>
            <a:r>
              <a:rPr lang="zh-CN" altLang="en-US" sz="1800" b="1" dirty="0">
                <a:solidFill>
                  <a:schemeClr val="bg1"/>
                </a:solidFill>
                <a:latin typeface="微软雅黑" panose="020B0503020204020204" pitchFamily="34" charset="-122"/>
                <a:ea typeface="微软雅黑" panose="020B0503020204020204" pitchFamily="34" charset="-122"/>
              </a:rPr>
              <a:t>三、iGestureLip原型系统</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83310"/>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一、</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基于关键点的唇语识别方法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6" name="矩形 5"/>
          <p:cNvSpPr/>
          <p:nvPr/>
        </p:nvSpPr>
        <p:spPr>
          <a:xfrm>
            <a:off x="774700" y="2007235"/>
            <a:ext cx="6086475" cy="4246245"/>
          </a:xfrm>
          <a:prstGeom prst="rect">
            <a:avLst/>
          </a:prstGeom>
        </p:spPr>
        <p:txBody>
          <a:bodyPr wrap="square">
            <a:spAutoFit/>
          </a:bodyPr>
          <a:lstStyle/>
          <a:p>
            <a:pPr indent="447675" fontAlgn="auto">
              <a:lnSpc>
                <a:spcPct val="150000"/>
              </a:lnSpc>
            </a:pPr>
            <a:r>
              <a:rPr lang="zh-CN" altLang="zh-CN" dirty="0">
                <a:latin typeface="微软雅黑" panose="020B0503020204020204" pitchFamily="34" charset="-122"/>
                <a:ea typeface="微软雅黑" panose="020B0503020204020204" pitchFamily="34" charset="-122"/>
                <a:cs typeface="微软雅黑" panose="020B0503020204020204" pitchFamily="34" charset="-122"/>
              </a:rPr>
              <a:t>传统的唇语识别方法都采用图像序列作为模型的输入数据，所以对数据集的丰富程度提出了很高的要求。针对头部姿态来说，</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rPr>
              <a:t>理想情况下的图像数据集会包含不同头部姿态的样本，以提升模型的适应性和鲁棒性</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。然而，在小样本环境下，缺乏足够不同头部姿态的唇语数据样本。在现实应用场景中，构建数据丰富程度较高的大规模唇语数据集也需要耗费大量的时间和人力成本。为此，研究了一种</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rPr>
              <a:t>基于关键点的唇语识别方法</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。该方法不依赖原始图像，而是</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rPr>
              <a:t>使用MediaPipe计算出的脸部关键点作为输入</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。以此减轻视角变化所带来的影响。</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2" name="图片 42" descr="IMG_256"/>
          <p:cNvPicPr>
            <a:picLocks noChangeAspect="1"/>
          </p:cNvPicPr>
          <p:nvPr>
            <p:custDataLst>
              <p:tags r:id="rId2"/>
            </p:custDataLst>
          </p:nvPr>
        </p:nvPicPr>
        <p:blipFill>
          <a:blip r:embed="rId3"/>
          <a:srcRect l="11828" t="1920" r="16180"/>
          <a:stretch>
            <a:fillRect/>
          </a:stretch>
        </p:blipFill>
        <p:spPr>
          <a:xfrm>
            <a:off x="7686675" y="1583690"/>
            <a:ext cx="3408680" cy="4644390"/>
          </a:xfrm>
          <a:prstGeom prst="rect">
            <a:avLst/>
          </a:prstGeom>
          <a:noFill/>
          <a:ln w="9525">
            <a:noFill/>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42670"/>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一、</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基于关键点的唇语识别方法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 name="文本框 6"/>
          <p:cNvSpPr txBox="1"/>
          <p:nvPr/>
        </p:nvSpPr>
        <p:spPr>
          <a:xfrm>
            <a:off x="1487170" y="1906270"/>
            <a:ext cx="6096000" cy="506730"/>
          </a:xfrm>
          <a:prstGeom prst="rect">
            <a:avLst/>
          </a:prstGeom>
          <a:noFill/>
        </p:spPr>
        <p:txBody>
          <a:bodyPr wrap="square" rtlCol="0" anchor="t">
            <a:spAutoFit/>
          </a:bodyPr>
          <a:p>
            <a:pPr fontAlgn="auto">
              <a:lnSpc>
                <a:spcPct val="150000"/>
              </a:lnSpc>
              <a:spcBef>
                <a:spcPts val="0"/>
              </a:spcBef>
              <a:spcAft>
                <a:spcPts val="0"/>
              </a:spcAft>
              <a:defRPr/>
            </a:pPr>
            <a:r>
              <a:rPr lang="en-US" altLang="zh-CN" b="1" dirty="0">
                <a:solidFill>
                  <a:prstClr val="black"/>
                </a:solidFill>
                <a:latin typeface="微软雅黑" panose="020B0503020204020204" pitchFamily="34" charset="-122"/>
                <a:cs typeface="+mn-ea"/>
                <a:sym typeface="+mn-lt"/>
              </a:rPr>
              <a:t>1</a:t>
            </a:r>
            <a:r>
              <a:rPr lang="zh-CN" altLang="en-US" b="1" dirty="0">
                <a:solidFill>
                  <a:prstClr val="black"/>
                </a:solidFill>
                <a:latin typeface="微软雅黑" panose="020B0503020204020204" pitchFamily="34" charset="-122"/>
                <a:cs typeface="+mn-ea"/>
                <a:sym typeface="+mn-lt"/>
              </a:rPr>
              <a:t>、头部姿态估计和验证</a:t>
            </a:r>
            <a:endParaRPr lang="zh-CN" altLang="en-US" b="1" dirty="0">
              <a:solidFill>
                <a:prstClr val="black"/>
              </a:solidFill>
              <a:latin typeface="微软雅黑" panose="020B0503020204020204" pitchFamily="34" charset="-122"/>
              <a:cs typeface="+mn-ea"/>
              <a:sym typeface="+mn-lt"/>
            </a:endParaRPr>
          </a:p>
        </p:txBody>
      </p:sp>
      <p:grpSp>
        <p:nvGrpSpPr>
          <p:cNvPr id="6" name="组合 5"/>
          <p:cNvGrpSpPr/>
          <p:nvPr/>
        </p:nvGrpSpPr>
        <p:grpSpPr>
          <a:xfrm>
            <a:off x="1343025" y="5068570"/>
            <a:ext cx="9544050" cy="1454150"/>
            <a:chOff x="2085" y="4034"/>
            <a:chExt cx="15030" cy="2290"/>
          </a:xfrm>
        </p:grpSpPr>
        <p:pic>
          <p:nvPicPr>
            <p:cNvPr id="41" name="图片 152"/>
            <p:cNvPicPr>
              <a:picLocks noChangeAspect="1"/>
            </p:cNvPicPr>
            <p:nvPr>
              <p:custDataLst>
                <p:tags r:id="rId2"/>
              </p:custDataLst>
            </p:nvPr>
          </p:nvPicPr>
          <p:blipFill>
            <a:blip r:embed="rId3"/>
            <a:srcRect t="29225" b="35076"/>
            <a:stretch>
              <a:fillRect/>
            </a:stretch>
          </p:blipFill>
          <p:spPr>
            <a:xfrm>
              <a:off x="2085" y="4034"/>
              <a:ext cx="15030" cy="2290"/>
            </a:xfrm>
            <a:prstGeom prst="rect">
              <a:avLst/>
            </a:prstGeom>
            <a:noFill/>
            <a:ln>
              <a:noFill/>
            </a:ln>
          </p:spPr>
        </p:pic>
        <p:sp>
          <p:nvSpPr>
            <p:cNvPr id="11" name="矩形 10"/>
            <p:cNvSpPr/>
            <p:nvPr/>
          </p:nvSpPr>
          <p:spPr>
            <a:xfrm>
              <a:off x="2342" y="4987"/>
              <a:ext cx="748" cy="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custDataLst>
                <p:tags r:id="rId4"/>
              </p:custDataLst>
            </p:nvPr>
          </p:nvSpPr>
          <p:spPr>
            <a:xfrm>
              <a:off x="3941" y="5004"/>
              <a:ext cx="748" cy="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custDataLst>
                <p:tags r:id="rId5"/>
              </p:custDataLst>
            </p:nvPr>
          </p:nvSpPr>
          <p:spPr>
            <a:xfrm>
              <a:off x="5540" y="5021"/>
              <a:ext cx="748" cy="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custDataLst>
                <p:tags r:id="rId6"/>
              </p:custDataLst>
            </p:nvPr>
          </p:nvSpPr>
          <p:spPr>
            <a:xfrm>
              <a:off x="7139" y="5021"/>
              <a:ext cx="748" cy="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custDataLst>
                <p:tags r:id="rId7"/>
              </p:custDataLst>
            </p:nvPr>
          </p:nvSpPr>
          <p:spPr>
            <a:xfrm>
              <a:off x="8738" y="5021"/>
              <a:ext cx="748" cy="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custDataLst>
                <p:tags r:id="rId8"/>
              </p:custDataLst>
            </p:nvPr>
          </p:nvSpPr>
          <p:spPr>
            <a:xfrm>
              <a:off x="10231" y="5021"/>
              <a:ext cx="748" cy="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custDataLst>
                <p:tags r:id="rId9"/>
              </p:custDataLst>
            </p:nvPr>
          </p:nvSpPr>
          <p:spPr>
            <a:xfrm>
              <a:off x="11724" y="5021"/>
              <a:ext cx="748" cy="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custDataLst>
                <p:tags r:id="rId10"/>
              </p:custDataLst>
            </p:nvPr>
          </p:nvSpPr>
          <p:spPr>
            <a:xfrm>
              <a:off x="13323" y="5021"/>
              <a:ext cx="748" cy="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custDataLst>
                <p:tags r:id="rId11"/>
              </p:custDataLst>
            </p:nvPr>
          </p:nvSpPr>
          <p:spPr>
            <a:xfrm>
              <a:off x="14710" y="5021"/>
              <a:ext cx="748" cy="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custDataLst>
                <p:tags r:id="rId12"/>
              </p:custDataLst>
            </p:nvPr>
          </p:nvSpPr>
          <p:spPr>
            <a:xfrm>
              <a:off x="16309" y="5004"/>
              <a:ext cx="748" cy="1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0" name="文本框 99"/>
          <p:cNvSpPr txBox="1"/>
          <p:nvPr/>
        </p:nvSpPr>
        <p:spPr>
          <a:xfrm>
            <a:off x="1423670" y="2494280"/>
            <a:ext cx="9655810" cy="2574290"/>
          </a:xfrm>
          <a:prstGeom prst="rect">
            <a:avLst/>
          </a:prstGeom>
          <a:noFill/>
          <a:ln w="9525">
            <a:noFill/>
          </a:ln>
        </p:spPr>
        <p:txBody>
          <a:bodyPr wrap="square">
            <a:noAutofit/>
          </a:bodyPr>
          <a:p>
            <a:pPr indent="457200" fontAlgn="auto">
              <a:lnSpc>
                <a:spcPct val="150000"/>
              </a:lnSpc>
            </a:pPr>
            <a:r>
              <a:rPr lang="zh-CN">
                <a:latin typeface="微软雅黑" panose="020B0503020204020204" pitchFamily="34" charset="-122"/>
                <a:ea typeface="微软雅黑" panose="020B0503020204020204" pitchFamily="34" charset="-122"/>
              </a:rPr>
              <a:t>即使对于同一种头部姿态，拍摄角度的不同也会导致脸部关键点坐标的不同，为了避免这种差异，需要将所有关键点统一进行空间变换，转换成</a:t>
            </a:r>
            <a:r>
              <a:rPr lang="zh-CN" b="1">
                <a:latin typeface="微软雅黑" panose="020B0503020204020204" pitchFamily="34" charset="-122"/>
                <a:ea typeface="微软雅黑" panose="020B0503020204020204" pitchFamily="34" charset="-122"/>
              </a:rPr>
              <a:t>脸部正面关键点</a:t>
            </a:r>
            <a:r>
              <a:rPr lang="zh-CN">
                <a:latin typeface="微软雅黑" panose="020B0503020204020204" pitchFamily="34" charset="-122"/>
                <a:ea typeface="微软雅黑" panose="020B0503020204020204" pitchFamily="34" charset="-122"/>
              </a:rPr>
              <a:t>。</a:t>
            </a:r>
            <a:r>
              <a:rPr lang="zh-CN" b="1">
                <a:latin typeface="微软雅黑" panose="020B0503020204020204" pitchFamily="34" charset="-122"/>
                <a:ea typeface="微软雅黑" panose="020B0503020204020204" pitchFamily="34" charset="-122"/>
              </a:rPr>
              <a:t>因为转换的过程需要获取脸部朝向，所以第一步就是要进行头部姿态的估计</a:t>
            </a:r>
            <a:r>
              <a:rPr lang="zh-CN">
                <a:latin typeface="微软雅黑" panose="020B0503020204020204" pitchFamily="34" charset="-122"/>
                <a:ea typeface="微软雅黑" panose="020B0503020204020204" pitchFamily="34" charset="-122"/>
              </a:rPr>
              <a:t>。为了验证两种不同算法进行头部姿态估计的效果，采集数据进行实验。从头部向左偏移90度开始到向右偏移90度结束，共计180度。</a:t>
            </a:r>
            <a:r>
              <a:rPr lang="zh-CN" b="1">
                <a:latin typeface="微软雅黑" panose="020B0503020204020204" pitchFamily="34" charset="-122"/>
                <a:ea typeface="微软雅黑" panose="020B0503020204020204" pitchFamily="34" charset="-122"/>
              </a:rPr>
              <a:t>从180度中按照角度平均划分十种不同的头部姿态采集数据</a:t>
            </a:r>
            <a:r>
              <a:rPr lang="zh-CN">
                <a:latin typeface="微软雅黑" panose="020B0503020204020204" pitchFamily="34" charset="-122"/>
                <a:ea typeface="微软雅黑" panose="020B0503020204020204" pitchFamily="34" charset="-122"/>
              </a:rPr>
              <a:t>。分别使用</a:t>
            </a:r>
            <a:r>
              <a:rPr lang="en-US" altLang="zh-CN">
                <a:latin typeface="微软雅黑" panose="020B0503020204020204" pitchFamily="34" charset="-122"/>
                <a:ea typeface="微软雅黑" panose="020B0503020204020204" pitchFamily="34" charset="-122"/>
              </a:rPr>
              <a:t>PnP</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MediaPipe</a:t>
            </a:r>
            <a:r>
              <a:rPr lang="zh-CN">
                <a:latin typeface="微软雅黑" panose="020B0503020204020204" pitchFamily="34" charset="-122"/>
                <a:ea typeface="微软雅黑" panose="020B0503020204020204" pitchFamily="34" charset="-122"/>
              </a:rPr>
              <a:t>两种方法估计十种不同头部姿态的三个欧拉角。</a:t>
            </a:r>
            <a:endParaRPr lang="zh-CN">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42670"/>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一、</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基于关键点的唇语识别方法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 name="文本框 6"/>
          <p:cNvSpPr txBox="1"/>
          <p:nvPr/>
        </p:nvSpPr>
        <p:spPr>
          <a:xfrm>
            <a:off x="1487170" y="1906270"/>
            <a:ext cx="6096000" cy="506730"/>
          </a:xfrm>
          <a:prstGeom prst="rect">
            <a:avLst/>
          </a:prstGeom>
          <a:noFill/>
        </p:spPr>
        <p:txBody>
          <a:bodyPr wrap="square" rtlCol="0" anchor="t">
            <a:spAutoFit/>
          </a:bodyPr>
          <a:p>
            <a:pPr fontAlgn="auto">
              <a:lnSpc>
                <a:spcPct val="150000"/>
              </a:lnSpc>
              <a:spcBef>
                <a:spcPts val="0"/>
              </a:spcBef>
              <a:spcAft>
                <a:spcPts val="0"/>
              </a:spcAft>
              <a:defRPr/>
            </a:pPr>
            <a:r>
              <a:rPr lang="en-US" altLang="zh-CN" b="1" dirty="0">
                <a:solidFill>
                  <a:prstClr val="black"/>
                </a:solidFill>
                <a:latin typeface="微软雅黑" panose="020B0503020204020204" pitchFamily="34" charset="-122"/>
                <a:cs typeface="+mn-ea"/>
                <a:sym typeface="+mn-lt"/>
              </a:rPr>
              <a:t>1</a:t>
            </a:r>
            <a:r>
              <a:rPr lang="zh-CN" altLang="en-US" b="1" dirty="0">
                <a:solidFill>
                  <a:prstClr val="black"/>
                </a:solidFill>
                <a:latin typeface="微软雅黑" panose="020B0503020204020204" pitchFamily="34" charset="-122"/>
                <a:cs typeface="+mn-ea"/>
                <a:sym typeface="+mn-lt"/>
              </a:rPr>
              <a:t>、头部姿态估计和验证</a:t>
            </a:r>
            <a:endParaRPr lang="zh-CN" altLang="en-US" b="1" dirty="0">
              <a:solidFill>
                <a:prstClr val="black"/>
              </a:solidFill>
              <a:latin typeface="微软雅黑" panose="020B0503020204020204" pitchFamily="34" charset="-122"/>
              <a:cs typeface="+mn-ea"/>
              <a:sym typeface="+mn-lt"/>
            </a:endParaRPr>
          </a:p>
        </p:txBody>
      </p:sp>
      <p:graphicFrame>
        <p:nvGraphicFramePr>
          <p:cNvPr id="10" name="表格 9"/>
          <p:cNvGraphicFramePr/>
          <p:nvPr>
            <p:custDataLst>
              <p:tags r:id="rId2"/>
            </p:custDataLst>
          </p:nvPr>
        </p:nvGraphicFramePr>
        <p:xfrm>
          <a:off x="646430" y="4387215"/>
          <a:ext cx="10745470" cy="1784985"/>
        </p:xfrm>
        <a:graphic>
          <a:graphicData uri="http://schemas.openxmlformats.org/drawingml/2006/table">
            <a:tbl>
              <a:tblPr/>
              <a:tblGrid>
                <a:gridCol w="723265"/>
                <a:gridCol w="1228090"/>
                <a:gridCol w="840740"/>
                <a:gridCol w="838200"/>
                <a:gridCol w="840105"/>
                <a:gridCol w="838835"/>
                <a:gridCol w="838200"/>
                <a:gridCol w="767080"/>
                <a:gridCol w="767080"/>
                <a:gridCol w="765175"/>
                <a:gridCol w="767080"/>
                <a:gridCol w="764540"/>
                <a:gridCol w="767080"/>
              </a:tblGrid>
              <a:tr h="295275">
                <a:tc rowSpan="2">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Yaw</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PnP</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-87.12</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-70.22</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-54.10</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-32.32</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-20.29</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6.40</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12.67</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32.54</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54.94</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69.33</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90.01</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4640">
                <a:tc vMerge="1">
                  <a:tcPr>
                    <a:lnB w="12700" cap="flat" cmpd="sng">
                      <a:solidFill>
                        <a:srgbClr val="000000"/>
                      </a:solidFill>
                      <a:prstDash val="solid"/>
                      <a:headEnd type="none" w="med" len="med"/>
                      <a:tailEnd type="none" w="med" len="med"/>
                    </a:lnB>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MediaPipe</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-86.12</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-71.93</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-56.78</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-33.33</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-18.77</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5.87</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13.01</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31.00</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54.63</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70.01</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88.92</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5275">
                <a:tc rowSpan="2">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Pitch</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PnP</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30.14</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29.73</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29.89</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29.42</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31.11</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29.57</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31.72</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30.50</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29.41</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27.97</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26.22</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5275">
                <a:tc vMerge="1">
                  <a:tcPr>
                    <a:lnB w="12700" cap="flat" cmpd="sng">
                      <a:solidFill>
                        <a:srgbClr val="000000"/>
                      </a:solidFill>
                      <a:prstDash val="solid"/>
                      <a:headEnd type="none" w="med" len="med"/>
                      <a:tailEnd type="none" w="med" len="med"/>
                    </a:lnB>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MediaPipe</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29.42</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30.06</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29.41</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30.33</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29.53</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27.90</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29.66</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29.83</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30.83</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28.92</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25.78</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4640">
                <a:tc rowSpan="2">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Roll</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PnP</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86.02</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89.29</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92.98</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95.25</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94.97</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95.31</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97.07</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94.50</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92.59</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92.33</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93.32</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9880">
                <a:tc vMerge="1">
                  <a:tcPr>
                    <a:lnB w="12700" cap="flat" cmpd="sng">
                      <a:solidFill>
                        <a:srgbClr val="000000"/>
                      </a:solidFill>
                      <a:prstDash val="solid"/>
                      <a:headEnd type="none" w="med" len="med"/>
                      <a:tailEnd type="none" w="med" len="med"/>
                    </a:lnB>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MediaPipe</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87.33</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90.20</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87.02</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90.29</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93.22</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95.76</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97.65</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94.51</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92.52</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95.42</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0">
                          <a:solidFill>
                            <a:srgbClr val="000000"/>
                          </a:solidFill>
                          <a:latin typeface="Times New Roman" panose="02020603050405020304" pitchFamily="18" charset="0"/>
                          <a:cs typeface="Times New Roman" panose="02020603050405020304" pitchFamily="18" charset="0"/>
                        </a:rPr>
                        <a:t>94.21</a:t>
                      </a:r>
                      <a:endParaRPr lang="en-US" altLang="en-US" sz="16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a:noFill/>
                    </a:lnL>
                    <a:lnR cap="flat">
                      <a:noFill/>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6" name="文本框 5"/>
          <p:cNvSpPr txBox="1"/>
          <p:nvPr/>
        </p:nvSpPr>
        <p:spPr>
          <a:xfrm>
            <a:off x="1621790" y="2413000"/>
            <a:ext cx="9701530" cy="2030095"/>
          </a:xfrm>
          <a:prstGeom prst="rect">
            <a:avLst/>
          </a:prstGeom>
          <a:noFill/>
          <a:ln w="9525">
            <a:noFill/>
          </a:ln>
        </p:spPr>
        <p:txBody>
          <a:bodyPr wrap="square">
            <a:spAutoFit/>
          </a:bodyPr>
          <a:p>
            <a:pPr indent="266700" fontAlgn="auto">
              <a:lnSpc>
                <a:spcPct val="150000"/>
              </a:lnSpc>
            </a:pPr>
            <a:r>
              <a:rPr lang="zh-CN" b="0">
                <a:latin typeface="微软雅黑" panose="020B0503020204020204" pitchFamily="34" charset="-122"/>
                <a:ea typeface="微软雅黑" panose="020B0503020204020204" pitchFamily="34" charset="-122"/>
                <a:cs typeface="微软雅黑" panose="020B0503020204020204" pitchFamily="34" charset="-122"/>
              </a:rPr>
              <a:t>本实验中，召集了三位用户，在实验室环境中使用摄像头采集面部图像数据。每位用户均对十种不同的头部姿态进行采集，共计采集了</a:t>
            </a:r>
            <a:r>
              <a:rPr lang="en-US" altLang="zh-CN" b="0">
                <a:latin typeface="微软雅黑" panose="020B0503020204020204" pitchFamily="34" charset="-122"/>
                <a:ea typeface="微软雅黑" panose="020B0503020204020204" pitchFamily="34" charset="-122"/>
                <a:cs typeface="微软雅黑" panose="020B0503020204020204" pitchFamily="34" charset="-122"/>
              </a:rPr>
              <a:t>30</a:t>
            </a:r>
            <a:r>
              <a:rPr lang="zh-CN">
                <a:latin typeface="微软雅黑" panose="020B0503020204020204" pitchFamily="34" charset="-122"/>
                <a:ea typeface="微软雅黑" panose="020B0503020204020204" pitchFamily="34" charset="-122"/>
                <a:cs typeface="微软雅黑" panose="020B0503020204020204" pitchFamily="34" charset="-122"/>
                <a:sym typeface="+mn-ea"/>
              </a:rPr>
              <a:t>张面部图像。对于其中一位用户，</a:t>
            </a:r>
            <a:r>
              <a:rPr lang="en-US">
                <a:latin typeface="微软雅黑" panose="020B0503020204020204" pitchFamily="34" charset="-122"/>
                <a:ea typeface="微软雅黑" panose="020B0503020204020204" pitchFamily="34" charset="-122"/>
                <a:cs typeface="微软雅黑" panose="020B0503020204020204" pitchFamily="34" charset="-122"/>
                <a:sym typeface="+mn-ea"/>
              </a:rPr>
              <a:t>Mediapipe</a:t>
            </a:r>
            <a:r>
              <a:rPr lang="zh-CN">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atin typeface="微软雅黑" panose="020B0503020204020204" pitchFamily="34" charset="-122"/>
                <a:ea typeface="微软雅黑" panose="020B0503020204020204" pitchFamily="34" charset="-122"/>
                <a:cs typeface="微软雅黑" panose="020B0503020204020204" pitchFamily="34" charset="-122"/>
                <a:sym typeface="+mn-ea"/>
              </a:rPr>
              <a:t>PnP</a:t>
            </a:r>
            <a:r>
              <a:rPr lang="zh-CN">
                <a:latin typeface="微软雅黑" panose="020B0503020204020204" pitchFamily="34" charset="-122"/>
                <a:ea typeface="微软雅黑" panose="020B0503020204020204" pitchFamily="34" charset="-122"/>
                <a:cs typeface="微软雅黑" panose="020B0503020204020204" pitchFamily="34" charset="-122"/>
                <a:sym typeface="+mn-ea"/>
              </a:rPr>
              <a:t>两种不同算法欧拉角表示的估计结果如下。</a:t>
            </a:r>
            <a:r>
              <a:rPr lang="zh-CN" b="1">
                <a:latin typeface="微软雅黑" panose="020B0503020204020204" pitchFamily="34" charset="-122"/>
                <a:ea typeface="微软雅黑" panose="020B0503020204020204" pitchFamily="34" charset="-122"/>
                <a:cs typeface="微软雅黑" panose="020B0503020204020204" pitchFamily="34" charset="-122"/>
                <a:sym typeface="+mn-ea"/>
              </a:rPr>
              <a:t>经过假设检验发现，两种方法之间不存在显著差异。</a:t>
            </a:r>
            <a:r>
              <a:rPr lang="zh-CN">
                <a:latin typeface="微软雅黑" panose="020B0503020204020204" pitchFamily="34" charset="-122"/>
                <a:ea typeface="微软雅黑" panose="020B0503020204020204" pitchFamily="34" charset="-122"/>
                <a:cs typeface="微软雅黑" panose="020B0503020204020204" pitchFamily="34" charset="-122"/>
                <a:sym typeface="+mn-ea"/>
              </a:rPr>
              <a:t>因此在之后的计算中使用</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MediaPipe</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深度信息进行头部姿态估计。</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pPr indent="266700"/>
            <a:endParaRPr lang="en-US" altLang="zh-CN"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校徽打底"/>
          <p:cNvSpPr/>
          <p:nvPr/>
        </p:nvSpPr>
        <p:spPr>
          <a:xfrm>
            <a:off x="2594996" y="-144438"/>
            <a:ext cx="7002008" cy="7002008"/>
          </a:xfrm>
          <a:prstGeom prst="rect">
            <a:avLst/>
          </a:prstGeom>
          <a:blipFill dpi="0" rotWithShape="1">
            <a:blip r:embed="rId1">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nvGrpSpPr>
        <p:grpSpPr bwMode="auto">
          <a:xfrm>
            <a:off x="-1" y="309563"/>
            <a:ext cx="12192001" cy="542925"/>
            <a:chOff x="-1" y="309966"/>
            <a:chExt cx="12192001" cy="542441"/>
          </a:xfrm>
        </p:grpSpPr>
        <p:sp>
          <p:nvSpPr>
            <p:cNvPr id="2" name="矩形 1"/>
            <p:cNvSpPr/>
            <p:nvPr/>
          </p:nvSpPr>
          <p:spPr>
            <a:xfrm>
              <a:off x="-1" y="309966"/>
              <a:ext cx="2341563"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cs typeface="+mn-ea"/>
                  <a:sym typeface="+mn-lt"/>
                </a:rPr>
                <a:t>论文主要内容</a:t>
              </a:r>
              <a:endParaRPr lang="zh-CN" altLang="en-US" sz="2800" b="1" dirty="0">
                <a:cs typeface="+mn-ea"/>
                <a:sym typeface="+mn-lt"/>
              </a:endParaRPr>
            </a:p>
          </p:txBody>
        </p:sp>
        <p:sp>
          <p:nvSpPr>
            <p:cNvPr id="3" name="矩形 2"/>
            <p:cNvSpPr/>
            <p:nvPr/>
          </p:nvSpPr>
          <p:spPr>
            <a:xfrm>
              <a:off x="2378532" y="309966"/>
              <a:ext cx="123825"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5" name="直接连接符 4"/>
            <p:cNvCxnSpPr/>
            <p:nvPr/>
          </p:nvCxnSpPr>
          <p:spPr>
            <a:xfrm>
              <a:off x="1844675" y="833374"/>
              <a:ext cx="10347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fontAlgn="auto">
              <a:spcBef>
                <a:spcPts val="0"/>
              </a:spcBef>
              <a:spcAft>
                <a:spcPts val="0"/>
              </a:spcAft>
              <a:defRPr/>
            </a:pPr>
            <a:endParaRPr lang="zh-CN" altLang="en-US">
              <a:latin typeface="+mn-lt"/>
              <a:ea typeface="+mn-ea"/>
              <a:cs typeface="+mn-ea"/>
              <a:sym typeface="+mn-lt"/>
            </a:endParaRPr>
          </a:p>
        </p:txBody>
      </p:sp>
      <p:sp>
        <p:nvSpPr>
          <p:cNvPr id="24" name="矩形 2"/>
          <p:cNvSpPr>
            <a:spLocks noChangeArrowheads="1"/>
          </p:cNvSpPr>
          <p:nvPr/>
        </p:nvSpPr>
        <p:spPr bwMode="auto">
          <a:xfrm>
            <a:off x="184150" y="1083310"/>
            <a:ext cx="9554210" cy="674370"/>
          </a:xfrm>
          <a:prstGeom prst="rect">
            <a:avLst/>
          </a:prstGeom>
          <a:noFill/>
          <a:ln w="9525">
            <a:noFill/>
            <a:miter lim="800000"/>
          </a:ln>
        </p:spPr>
        <p:txBody>
          <a:bodyPr wrap="square" lIns="121917" tIns="60958" rIns="121917" bIns="60958">
            <a:spAutoFit/>
          </a:bodyPr>
          <a:lstStyle/>
          <a:p>
            <a:pPr fontAlgn="auto">
              <a:lnSpc>
                <a:spcPct val="150000"/>
              </a:lnSpc>
              <a:spcBef>
                <a:spcPts val="0"/>
              </a:spcBef>
              <a:spcAft>
                <a:spcPts val="0"/>
              </a:spcAft>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lt"/>
              </a:rPr>
              <a:t>一、</a:t>
            </a:r>
            <a:r>
              <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rPr>
              <a:t>基于关键点的唇语识别方法</a:t>
            </a:r>
            <a:endParaRPr lang="zh-CN" sz="2400" b="1"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7" name="文本框 6"/>
          <p:cNvSpPr txBox="1"/>
          <p:nvPr/>
        </p:nvSpPr>
        <p:spPr>
          <a:xfrm>
            <a:off x="184150" y="1906270"/>
            <a:ext cx="6096000" cy="506730"/>
          </a:xfrm>
          <a:prstGeom prst="rect">
            <a:avLst/>
          </a:prstGeom>
          <a:noFill/>
        </p:spPr>
        <p:txBody>
          <a:bodyPr wrap="square" rtlCol="0" anchor="t">
            <a:spAutoFit/>
          </a:bodyPr>
          <a:p>
            <a:pPr fontAlgn="auto">
              <a:lnSpc>
                <a:spcPct val="150000"/>
              </a:lnSpc>
              <a:spcBef>
                <a:spcPts val="0"/>
              </a:spcBef>
              <a:spcAft>
                <a:spcPts val="0"/>
              </a:spcAft>
              <a:defRPr/>
            </a:pPr>
            <a:r>
              <a:rPr lang="en-US" altLang="zh-CN" b="1" dirty="0">
                <a:solidFill>
                  <a:prstClr val="black"/>
                </a:solidFill>
                <a:latin typeface="微软雅黑" panose="020B0503020204020204" pitchFamily="34" charset="-122"/>
                <a:cs typeface="+mn-ea"/>
                <a:sym typeface="+mn-lt"/>
              </a:rPr>
              <a:t>2</a:t>
            </a:r>
            <a:r>
              <a:rPr lang="zh-CN" altLang="en-US" b="1" dirty="0">
                <a:solidFill>
                  <a:prstClr val="black"/>
                </a:solidFill>
                <a:latin typeface="微软雅黑" panose="020B0503020204020204" pitchFamily="34" charset="-122"/>
                <a:cs typeface="+mn-ea"/>
                <a:sym typeface="+mn-lt"/>
              </a:rPr>
              <a:t>、脸部正面关键点的获取</a:t>
            </a:r>
            <a:endParaRPr lang="zh-CN" altLang="en-US" b="1" dirty="0">
              <a:solidFill>
                <a:prstClr val="black"/>
              </a:solidFill>
              <a:latin typeface="微软雅黑" panose="020B0503020204020204" pitchFamily="34" charset="-122"/>
              <a:cs typeface="+mn-ea"/>
              <a:sym typeface="+mn-lt"/>
            </a:endParaRPr>
          </a:p>
        </p:txBody>
      </p:sp>
      <p:pic>
        <p:nvPicPr>
          <p:cNvPr id="25" name="图片 277"/>
          <p:cNvPicPr>
            <a:picLocks noChangeAspect="1"/>
          </p:cNvPicPr>
          <p:nvPr>
            <p:custDataLst>
              <p:tags r:id="rId2"/>
            </p:custDataLst>
          </p:nvPr>
        </p:nvPicPr>
        <p:blipFill>
          <a:blip r:embed="rId3"/>
          <a:stretch>
            <a:fillRect/>
          </a:stretch>
        </p:blipFill>
        <p:spPr>
          <a:xfrm>
            <a:off x="5843905" y="2825115"/>
            <a:ext cx="6006465" cy="2844800"/>
          </a:xfrm>
          <a:prstGeom prst="rect">
            <a:avLst/>
          </a:prstGeom>
          <a:noFill/>
          <a:ln>
            <a:noFill/>
          </a:ln>
        </p:spPr>
      </p:pic>
      <p:sp>
        <p:nvSpPr>
          <p:cNvPr id="100" name="文本框 99"/>
          <p:cNvSpPr txBox="1"/>
          <p:nvPr/>
        </p:nvSpPr>
        <p:spPr>
          <a:xfrm>
            <a:off x="475615" y="2894965"/>
            <a:ext cx="5186680" cy="2999740"/>
          </a:xfrm>
          <a:prstGeom prst="rect">
            <a:avLst/>
          </a:prstGeom>
          <a:noFill/>
          <a:ln w="9525">
            <a:noFill/>
          </a:ln>
        </p:spPr>
        <p:txBody>
          <a:bodyPr wrap="square">
            <a:spAutoFit/>
          </a:bodyPr>
          <a:p>
            <a:pPr indent="266700" fontAlgn="auto">
              <a:lnSpc>
                <a:spcPct val="150000"/>
              </a:lnSpc>
            </a:pPr>
            <a:r>
              <a:rPr lang="zh-CN" b="0">
                <a:latin typeface="微软雅黑" panose="020B0503020204020204" pitchFamily="34" charset="-122"/>
                <a:ea typeface="微软雅黑" panose="020B0503020204020204" pitchFamily="34" charset="-122"/>
              </a:rPr>
              <a:t>在脸部关键点检测的基础上，通过深度信息计算出头部姿态。之后，</a:t>
            </a:r>
            <a:r>
              <a:rPr lang="zh-CN" b="1">
                <a:latin typeface="微软雅黑" panose="020B0503020204020204" pitchFamily="34" charset="-122"/>
                <a:ea typeface="微软雅黑" panose="020B0503020204020204" pitchFamily="34" charset="-122"/>
              </a:rPr>
              <a:t>利用头部姿态的欧拉角向量计算旋转矩阵</a:t>
            </a:r>
            <a:r>
              <a:rPr lang="zh-CN" b="0">
                <a:latin typeface="微软雅黑" panose="020B0503020204020204" pitchFamily="34" charset="-122"/>
                <a:ea typeface="微软雅黑" panose="020B0503020204020204" pitchFamily="34" charset="-122"/>
              </a:rPr>
              <a:t>。然后利用旋转矩阵将不同头部姿态的脸部关键点进行空间变换，计算得到脸部正面关键点。</a:t>
            </a:r>
            <a:r>
              <a:rPr lang="zh-CN" b="1">
                <a:latin typeface="微软雅黑" panose="020B0503020204020204" pitchFamily="34" charset="-122"/>
                <a:ea typeface="微软雅黑" panose="020B0503020204020204" pitchFamily="34" charset="-122"/>
                <a:sym typeface="+mn-ea"/>
              </a:rPr>
              <a:t>在计算脸部正面关键点时，将脸部中心点作为人脸的三维坐标原点，并使用两眼间距对坐标进行归一化。</a:t>
            </a:r>
            <a:endParaRPr lang="zh-CN" altLang="en-US" b="1">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tags/tag1.xml><?xml version="1.0" encoding="utf-8"?>
<p:tagLst xmlns:p="http://schemas.openxmlformats.org/presentationml/2006/main">
  <p:tag name="PA" val="v4.2.5"/>
  <p:tag name="KSO_WM_DIAGRAM_VIRTUALLY_FRAME" val="{&quot;height&quot;:456.07496062992124,&quot;left&quot;:0,&quot;top&quot;:24.37503937007874,&quot;width&quot;:960}"/>
</p:tagLst>
</file>

<file path=ppt/tags/tag10.xml><?xml version="1.0" encoding="utf-8"?>
<p:tagLst xmlns:p="http://schemas.openxmlformats.org/presentationml/2006/main">
  <p:tag name="KSO_WM_DIAGRAM_VIRTUALLY_FRAME" val="{&quot;height&quot;:456.07496062992124,&quot;left&quot;:0,&quot;top&quot;:24.37503937007874,&quot;width&quot;:960}"/>
</p:tagLst>
</file>

<file path=ppt/tags/tag100.xml><?xml version="1.0" encoding="utf-8"?>
<p:tagLst xmlns:p="http://schemas.openxmlformats.org/presentationml/2006/main">
  <p:tag name="KSO_WM_DIAGRAM_VIRTUALLY_FRAME" val="{&quot;height&quot;:320.230157480315,&quot;left&quot;:96.12503937007872,&quot;top&quot;:147.93062992125982,&quot;width&quot;:767.7499212598425}"/>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commondata" val="eyJoZGlkIjoiOGEyYzgyMGJkNzRkOGVkOGJiZTk3YmQ5NWZlNGNkNTcifQ=="/>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PA" val="v4.2.5"/>
  <p:tag name="KSO_WM_DIAGRAM_VIRTUALLY_FRAME" val="{&quot;height&quot;:456.07496062992124,&quot;left&quot;:0,&quot;top&quot;:24.37503937007874,&quot;width&quot;:960}"/>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TABLE_ENDDRAG_ORIGIN_RECT" val="846*140"/>
  <p:tag name="TABLE_ENDDRAG_RECT" val="45*189*846*140"/>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TABLE_ENDDRAG_ORIGIN_RECT" val="509*172"/>
  <p:tag name="TABLE_ENDDRAG_RECT" val="125*336*509*172"/>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PA" val="v4.2.5"/>
  <p:tag name="KSO_WM_DIAGRAM_VIRTUALLY_FRAME" val="{&quot;height&quot;:456.07496062992124,&quot;left&quot;:0,&quot;top&quot;:24.37503937007874,&quot;width&quot;:960}"/>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TABLE_ENDDRAG_ORIGIN_RECT" val="472*145"/>
  <p:tag name="TABLE_ENDDRAG_RECT" val="7*264*472*145"/>
</p:tagLst>
</file>

<file path=ppt/tags/tag32.xml><?xml version="1.0" encoding="utf-8"?>
<p:tagLst xmlns:p="http://schemas.openxmlformats.org/presentationml/2006/main">
  <p:tag name="TABLE_ENDDRAG_ORIGIN_RECT" val="408*180"/>
  <p:tag name="TABLE_ENDDRAG_RECT" val="582*231*408*180"/>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PA" val="v4.2.5"/>
  <p:tag name="KSO_WM_DIAGRAM_VIRTUALLY_FRAME" val="{&quot;height&quot;:456.07496062992124,&quot;left&quot;:0,&quot;top&quot;:24.37503937007874,&quot;width&quot;:960}"/>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DIAGRAM_VIRTUALLY_FRAME" val="{&quot;height&quot;:456.07496062992124,&quot;left&quot;:0,&quot;top&quot;:24.37503937007874,&quot;width&quot;:960}"/>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DIAGRAM_VIRTUALLY_FRAME" val="{&quot;height&quot;:456.07496062992124,&quot;left&quot;:0,&quot;top&quot;:24.37503937007874,&quot;width&quot;:960}"/>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DIAGRAM_VIRTUALLY_FRAME" val="{&quot;height&quot;:456.07496062992124,&quot;left&quot;:0,&quot;top&quot;:24.37503937007874,&quot;width&quot;:960}"/>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DIAGRAM_VIRTUALLY_FRAME" val="{&quot;height&quot;:344.9707086614173,&quot;left&quot;:96.12496062992126,&quot;top&quot;:121.77488188976379,&quot;width&quot;:767.75}"/>
</p:tagLst>
</file>

<file path=ppt/tags/tag8.xml><?xml version="1.0" encoding="utf-8"?>
<p:tagLst xmlns:p="http://schemas.openxmlformats.org/presentationml/2006/main">
  <p:tag name="KSO_WM_DIAGRAM_VIRTUALLY_FRAME" val="{&quot;height&quot;:456.07496062992124,&quot;left&quot;:0,&quot;top&quot;:24.37503937007874,&quot;width&quot;:960}"/>
</p:tagLst>
</file>

<file path=ppt/tags/tag80.xml><?xml version="1.0" encoding="utf-8"?>
<p:tagLst xmlns:p="http://schemas.openxmlformats.org/presentationml/2006/main">
  <p:tag name="KSO_WM_DIAGRAM_VIRTUALLY_FRAME" val="{&quot;height&quot;:344.9707086614173,&quot;left&quot;:96.12496062992126,&quot;top&quot;:121.77488188976379,&quot;width&quot;:767.75}"/>
</p:tagLst>
</file>

<file path=ppt/tags/tag81.xml><?xml version="1.0" encoding="utf-8"?>
<p:tagLst xmlns:p="http://schemas.openxmlformats.org/presentationml/2006/main">
  <p:tag name="KSO_WM_DIAGRAM_VIRTUALLY_FRAME" val="{&quot;height&quot;:344.9707086614173,&quot;left&quot;:96.12496062992126,&quot;top&quot;:121.77488188976379,&quot;width&quot;:767.75}"/>
</p:tagLst>
</file>

<file path=ppt/tags/tag82.xml><?xml version="1.0" encoding="utf-8"?>
<p:tagLst xmlns:p="http://schemas.openxmlformats.org/presentationml/2006/main">
  <p:tag name="KSO_WM_DIAGRAM_VIRTUALLY_FRAME" val="{&quot;height&quot;:344.9707086614173,&quot;left&quot;:96.12496062992126,&quot;top&quot;:121.77488188976379,&quot;width&quot;:767.75}"/>
</p:tagLst>
</file>

<file path=ppt/tags/tag83.xml><?xml version="1.0" encoding="utf-8"?>
<p:tagLst xmlns:p="http://schemas.openxmlformats.org/presentationml/2006/main">
  <p:tag name="KSO_WM_DIAGRAM_VIRTUALLY_FRAME" val="{&quot;height&quot;:344.9707086614173,&quot;left&quot;:96.12496062992126,&quot;top&quot;:121.77488188976379,&quot;width&quot;:767.75}"/>
</p:tagLst>
</file>

<file path=ppt/tags/tag84.xml><?xml version="1.0" encoding="utf-8"?>
<p:tagLst xmlns:p="http://schemas.openxmlformats.org/presentationml/2006/main">
  <p:tag name="KSO_WM_DIAGRAM_VIRTUALLY_FRAME" val="{&quot;height&quot;:344.9707086614173,&quot;left&quot;:96.12496062992126,&quot;top&quot;:121.77488188976379,&quot;width&quot;:767.75}"/>
</p:tagLst>
</file>

<file path=ppt/tags/tag85.xml><?xml version="1.0" encoding="utf-8"?>
<p:tagLst xmlns:p="http://schemas.openxmlformats.org/presentationml/2006/main">
  <p:tag name="KSO_WM_DIAGRAM_VIRTUALLY_FRAME" val="{&quot;height&quot;:344.9707086614173,&quot;left&quot;:96.12496062992126,&quot;top&quot;:121.77488188976379,&quot;width&quot;:767.75}"/>
</p:tagLst>
</file>

<file path=ppt/tags/tag86.xml><?xml version="1.0" encoding="utf-8"?>
<p:tagLst xmlns:p="http://schemas.openxmlformats.org/presentationml/2006/main">
  <p:tag name="KSO_WM_DIAGRAM_VIRTUALLY_FRAME" val="{&quot;height&quot;:344.9707086614173,&quot;left&quot;:96.12496062992126,&quot;top&quot;:121.77488188976379,&quot;width&quot;:767.75}"/>
</p:tagLst>
</file>

<file path=ppt/tags/tag87.xml><?xml version="1.0" encoding="utf-8"?>
<p:tagLst xmlns:p="http://schemas.openxmlformats.org/presentationml/2006/main">
  <p:tag name="KSO_WM_DIAGRAM_VIRTUALLY_FRAME" val="{&quot;height&quot;:344.9707086614173,&quot;left&quot;:96.12496062992126,&quot;top&quot;:121.77488188976379,&quot;width&quot;:767.75}"/>
</p:tagLst>
</file>

<file path=ppt/tags/tag88.xml><?xml version="1.0" encoding="utf-8"?>
<p:tagLst xmlns:p="http://schemas.openxmlformats.org/presentationml/2006/main">
  <p:tag name="KSO_WM_DIAGRAM_VIRTUALLY_FRAME" val="{&quot;height&quot;:344.9707086614173,&quot;left&quot;:96.12496062992126,&quot;top&quot;:121.77488188976379,&quot;width&quot;:767.75}"/>
</p:tagLst>
</file>

<file path=ppt/tags/tag89.xml><?xml version="1.0" encoding="utf-8"?>
<p:tagLst xmlns:p="http://schemas.openxmlformats.org/presentationml/2006/main">
  <p:tag name="KSO_WM_DIAGRAM_VIRTUALLY_FRAME" val="{&quot;height&quot;:344.9707086614173,&quot;left&quot;:96.12496062992126,&quot;top&quot;:121.77488188976379,&quot;width&quot;:767.75}"/>
</p:tagLst>
</file>

<file path=ppt/tags/tag9.xml><?xml version="1.0" encoding="utf-8"?>
<p:tagLst xmlns:p="http://schemas.openxmlformats.org/presentationml/2006/main">
  <p:tag name="KSO_WM_DIAGRAM_VIRTUALLY_FRAME" val="{&quot;height&quot;:456.07496062992124,&quot;left&quot;:0,&quot;top&quot;:24.37503937007874,&quot;width&quot;:960}"/>
</p:tagLst>
</file>

<file path=ppt/tags/tag90.xml><?xml version="1.0" encoding="utf-8"?>
<p:tagLst xmlns:p="http://schemas.openxmlformats.org/presentationml/2006/main">
  <p:tag name="KSO_WM_DIAGRAM_VIRTUALLY_FRAME" val="{&quot;height&quot;:320.230157480315,&quot;left&quot;:96.12503937007872,&quot;top&quot;:147.93062992125982,&quot;width&quot;:767.7499212598425}"/>
</p:tagLst>
</file>

<file path=ppt/tags/tag91.xml><?xml version="1.0" encoding="utf-8"?>
<p:tagLst xmlns:p="http://schemas.openxmlformats.org/presentationml/2006/main">
  <p:tag name="KSO_WM_DIAGRAM_VIRTUALLY_FRAME" val="{&quot;height&quot;:320.230157480315,&quot;left&quot;:96.12503937007872,&quot;top&quot;:147.93062992125982,&quot;width&quot;:767.7499212598425}"/>
</p:tagLst>
</file>

<file path=ppt/tags/tag92.xml><?xml version="1.0" encoding="utf-8"?>
<p:tagLst xmlns:p="http://schemas.openxmlformats.org/presentationml/2006/main">
  <p:tag name="KSO_WM_DIAGRAM_VIRTUALLY_FRAME" val="{&quot;height&quot;:320.230157480315,&quot;left&quot;:96.12503937007872,&quot;top&quot;:147.93062992125982,&quot;width&quot;:767.7499212598425}"/>
</p:tagLst>
</file>

<file path=ppt/tags/tag93.xml><?xml version="1.0" encoding="utf-8"?>
<p:tagLst xmlns:p="http://schemas.openxmlformats.org/presentationml/2006/main">
  <p:tag name="KSO_WM_DIAGRAM_VIRTUALLY_FRAME" val="{&quot;height&quot;:320.230157480315,&quot;left&quot;:96.12503937007872,&quot;top&quot;:147.93062992125982,&quot;width&quot;:767.7499212598425}"/>
</p:tagLst>
</file>

<file path=ppt/tags/tag94.xml><?xml version="1.0" encoding="utf-8"?>
<p:tagLst xmlns:p="http://schemas.openxmlformats.org/presentationml/2006/main">
  <p:tag name="KSO_WM_DIAGRAM_VIRTUALLY_FRAME" val="{&quot;height&quot;:320.230157480315,&quot;left&quot;:96.12503937007872,&quot;top&quot;:147.93062992125982,&quot;width&quot;:767.7499212598425}"/>
</p:tagLst>
</file>

<file path=ppt/tags/tag95.xml><?xml version="1.0" encoding="utf-8"?>
<p:tagLst xmlns:p="http://schemas.openxmlformats.org/presentationml/2006/main">
  <p:tag name="KSO_WM_DIAGRAM_VIRTUALLY_FRAME" val="{&quot;height&quot;:320.230157480315,&quot;left&quot;:96.12503937007872,&quot;top&quot;:147.93062992125982,&quot;width&quot;:767.7499212598425}"/>
</p:tagLst>
</file>

<file path=ppt/tags/tag96.xml><?xml version="1.0" encoding="utf-8"?>
<p:tagLst xmlns:p="http://schemas.openxmlformats.org/presentationml/2006/main">
  <p:tag name="KSO_WM_DIAGRAM_VIRTUALLY_FRAME" val="{&quot;height&quot;:320.230157480315,&quot;left&quot;:96.12503937007872,&quot;top&quot;:147.93062992125982,&quot;width&quot;:767.7499212598425}"/>
</p:tagLst>
</file>

<file path=ppt/tags/tag97.xml><?xml version="1.0" encoding="utf-8"?>
<p:tagLst xmlns:p="http://schemas.openxmlformats.org/presentationml/2006/main">
  <p:tag name="KSO_WM_DIAGRAM_VIRTUALLY_FRAME" val="{&quot;height&quot;:320.230157480315,&quot;left&quot;:96.12503937007872,&quot;top&quot;:147.93062992125982,&quot;width&quot;:767.7499212598425}"/>
</p:tagLst>
</file>

<file path=ppt/tags/tag98.xml><?xml version="1.0" encoding="utf-8"?>
<p:tagLst xmlns:p="http://schemas.openxmlformats.org/presentationml/2006/main">
  <p:tag name="KSO_WM_DIAGRAM_VIRTUALLY_FRAME" val="{&quot;height&quot;:320.230157480315,&quot;left&quot;:96.12503937007872,&quot;top&quot;:147.93062992125982,&quot;width&quot;:767.7499212598425}"/>
</p:tagLst>
</file>

<file path=ppt/tags/tag99.xml><?xml version="1.0" encoding="utf-8"?>
<p:tagLst xmlns:p="http://schemas.openxmlformats.org/presentationml/2006/main">
  <p:tag name="KSO_WM_DIAGRAM_VIRTUALLY_FRAME" val="{&quot;height&quot;:320.230157480315,&quot;left&quot;:96.12503937007872,&quot;top&quot;:147.93062992125982,&quot;width&quot;:767.7499212598425}"/>
</p:tagLst>
</file>

<file path=ppt/theme/theme1.xml><?xml version="1.0" encoding="utf-8"?>
<a:theme xmlns:a="http://schemas.openxmlformats.org/drawingml/2006/main" name="94_Office 主题">
  <a:themeElements>
    <a:clrScheme name="扁平化">
      <a:dk1>
        <a:sysClr val="windowText" lastClr="000000"/>
      </a:dk1>
      <a:lt1>
        <a:sysClr val="window" lastClr="FFFFFF"/>
      </a:lt1>
      <a:dk2>
        <a:srgbClr val="44546A"/>
      </a:dk2>
      <a:lt2>
        <a:srgbClr val="E7E6E6"/>
      </a:lt2>
      <a:accent1>
        <a:srgbClr val="1045C9"/>
      </a:accent1>
      <a:accent2>
        <a:srgbClr val="E74C3C"/>
      </a:accent2>
      <a:accent3>
        <a:srgbClr val="00B050"/>
      </a:accent3>
      <a:accent4>
        <a:srgbClr val="E67E22"/>
      </a:accent4>
      <a:accent5>
        <a:srgbClr val="9B59B6"/>
      </a:accent5>
      <a:accent6>
        <a:srgbClr val="1ABC9C"/>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5562</Words>
  <Application>WPS 演示</Application>
  <PresentationFormat>宽屏</PresentationFormat>
  <Paragraphs>572</Paragraphs>
  <Slides>36</Slides>
  <Notes>27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49" baseType="lpstr">
      <vt:lpstr>Arial</vt:lpstr>
      <vt:lpstr>宋体</vt:lpstr>
      <vt:lpstr>Wingdings</vt:lpstr>
      <vt:lpstr>微软雅黑</vt:lpstr>
      <vt:lpstr>Calibri</vt:lpstr>
      <vt:lpstr>Times New Roman</vt:lpstr>
      <vt:lpstr>Cambria Math</vt:lpstr>
      <vt:lpstr>Arial Unicode MS</vt:lpstr>
      <vt:lpstr>华文中宋</vt:lpstr>
      <vt:lpstr>Wingdings</vt:lpstr>
      <vt:lpstr>94_Office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西北工业大学</Company>
  <LinksUpToDate>false</LinksUpToDate>
  <SharedDoc>false</SharedDoc>
  <HyperlinksChanged>false</HyperlinksChanged>
  <AppVersion>14.0000</AppVersion>
  <Manager>航空学院</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西北工业大学PPT模板</dc:title>
  <dc:creator>段公子</dc:creator>
  <cp:keywords>合作QQ：243001978</cp:keywords>
  <dc:description>工作室主页：http://gongdapaopao.yanj.cn/
合作QQ：243001978，承接PPT定制，PPT培训</dc:description>
  <dc:subject>微博@段公子爱做PPT</dc:subject>
  <cp:category>合作QQ：243001978</cp:category>
  <cp:lastModifiedBy>冯憬天</cp:lastModifiedBy>
  <cp:revision>2474</cp:revision>
  <dcterms:created xsi:type="dcterms:W3CDTF">2016-12-24T01:42:00Z</dcterms:created>
  <dcterms:modified xsi:type="dcterms:W3CDTF">2024-03-02T13:05:25Z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FF5C08ED1C7143FAAECCDFAA91B0C6F2_12</vt:lpwstr>
  </property>
</Properties>
</file>