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7E5BEB3-B301-4F45-B477-9E98503B6029}">
  <a:tblStyle styleId="{97E5BEB3-B301-4F45-B477-9E98503B6029}"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hyperlink" Target="http://techblog.youdao.com/?p=9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fxsjy/jieba" TargetMode="External"/><Relationship Id="rId4" Type="http://schemas.openxmlformats.org/officeDocument/2006/relationships/hyperlink" Target="https://github.com/ansjsun/ansj_seg" TargetMode="External"/><Relationship Id="rId5" Type="http://schemas.openxmlformats.org/officeDocument/2006/relationships/hyperlink" Target="http://nlp.stanford.edu/software/lex-parser.shtml" TargetMode="External"/><Relationship Id="rId6" Type="http://schemas.openxmlformats.org/officeDocument/2006/relationships/hyperlink" Target="https://code.google.com/p/fudannl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0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0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hyperlink" Target="http://xiaoquanzi.net/?p=15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hub.com/sk413025/misc" TargetMode="External"/><Relationship Id="rId4" Type="http://schemas.openxmlformats.org/officeDocument/2006/relationships/hyperlink" Target="https://code.google.com/p/word2vec/" TargetMode="External"/><Relationship Id="rId5" Type="http://schemas.openxmlformats.org/officeDocument/2006/relationships/hyperlink" Target="http://radimrehurek.com/2014/02/word2vec-tutoria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arxiv.org/pdf/1301.3781.pdf" TargetMode="External"/><Relationship Id="rId4" Type="http://schemas.openxmlformats.org/officeDocument/2006/relationships/hyperlink" Target="http://arxiv.org/pdf/1310.4546.pdf" TargetMode="External"/><Relationship Id="rId5" Type="http://schemas.openxmlformats.org/officeDocument/2006/relationships/hyperlink" Target="http://research.microsoft.com/pubs/189726/rvec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1583342"/>
            <a:ext cx="7772400" cy="1159856"/>
          </a:xfrm>
          <a:prstGeom prst="rect">
            <a:avLst/>
          </a:prstGeom>
        </p:spPr>
        <p:txBody>
          <a:bodyPr anchorCtr="0" anchor="b" bIns="91425" lIns="91425" rIns="91425" tIns="91425">
            <a:noAutofit/>
          </a:bodyPr>
          <a:lstStyle/>
          <a:p>
            <a:pPr lvl="0" rtl="0" algn="l">
              <a:spcBef>
                <a:spcPts val="0"/>
              </a:spcBef>
              <a:buNone/>
            </a:pPr>
            <a:r>
              <a:t/>
            </a:r>
            <a:endParaRPr/>
          </a:p>
          <a:p>
            <a:pPr>
              <a:spcBef>
                <a:spcPts val="0"/>
              </a:spcBef>
              <a:buNone/>
            </a:pPr>
            <a:r>
              <a:rPr lang="en"/>
              <a:t>Word2Vec</a:t>
            </a:r>
          </a:p>
        </p:txBody>
      </p:sp>
      <p:sp>
        <p:nvSpPr>
          <p:cNvPr id="24" name="Shape 24"/>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Jiawei  2014-06-30</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Context</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solidFill>
                  <a:schemeClr val="accent5"/>
                </a:solidFill>
              </a:rPr>
              <a:t>樹上</a:t>
            </a:r>
            <a:r>
              <a:rPr lang="en"/>
              <a:t> </a:t>
            </a:r>
            <a:r>
              <a:rPr lang="en">
                <a:solidFill>
                  <a:schemeClr val="accent1"/>
                </a:solidFill>
              </a:rPr>
              <a:t>的</a:t>
            </a:r>
            <a:r>
              <a:rPr lang="en"/>
              <a:t> 蘋果 </a:t>
            </a:r>
            <a:r>
              <a:rPr lang="en">
                <a:solidFill>
                  <a:schemeClr val="accent6"/>
                </a:solidFill>
              </a:rPr>
              <a:t>又 大 又 紅</a:t>
            </a:r>
          </a:p>
          <a:p>
            <a:pPr lvl="0" rtl="0">
              <a:spcBef>
                <a:spcPts val="0"/>
              </a:spcBef>
              <a:buNone/>
            </a:pPr>
            <a:r>
              <a:t/>
            </a:r>
            <a:endParaRPr/>
          </a:p>
          <a:p>
            <a:pPr rtl="0">
              <a:spcBef>
                <a:spcPts val="0"/>
              </a:spcBef>
              <a:buNone/>
            </a:pPr>
            <a:r>
              <a:rPr lang="en">
                <a:solidFill>
                  <a:schemeClr val="accent6"/>
                </a:solidFill>
              </a:rPr>
              <a:t>ipad</a:t>
            </a:r>
            <a:r>
              <a:rPr lang="en"/>
              <a:t>, </a:t>
            </a:r>
            <a:r>
              <a:rPr lang="en">
                <a:solidFill>
                  <a:schemeClr val="accent2"/>
                </a:solidFill>
              </a:rPr>
              <a:t>iphone</a:t>
            </a:r>
            <a:r>
              <a:rPr lang="en"/>
              <a:t> </a:t>
            </a:r>
            <a:r>
              <a:rPr lang="en">
                <a:solidFill>
                  <a:schemeClr val="dk2"/>
                </a:solidFill>
              </a:rPr>
              <a:t>是</a:t>
            </a:r>
            <a:r>
              <a:rPr lang="en"/>
              <a:t> 蘋果 </a:t>
            </a:r>
            <a:r>
              <a:rPr lang="en">
                <a:solidFill>
                  <a:schemeClr val="accent4"/>
                </a:solidFill>
              </a:rPr>
              <a:t>公司</a:t>
            </a:r>
            <a:r>
              <a:rPr lang="en"/>
              <a:t> </a:t>
            </a:r>
            <a:r>
              <a:rPr lang="en">
                <a:solidFill>
                  <a:schemeClr val="accent3"/>
                </a:solidFill>
              </a:rPr>
              <a:t>的</a:t>
            </a:r>
            <a:r>
              <a:rPr lang="en"/>
              <a:t> </a:t>
            </a:r>
            <a:r>
              <a:rPr lang="en">
                <a:solidFill>
                  <a:schemeClr val="accent5"/>
                </a:solidFill>
              </a:rPr>
              <a:t>電子產品</a:t>
            </a:r>
          </a:p>
          <a:p>
            <a:pPr rtl="0">
              <a:spcBef>
                <a:spcPts val="0"/>
              </a:spcBef>
              <a:buNone/>
            </a:pPr>
            <a:r>
              <a:t/>
            </a:r>
            <a:endParaRPr>
              <a:solidFill>
                <a:srgbClr val="000000"/>
              </a:solidFill>
            </a:endParaRPr>
          </a:p>
          <a:p>
            <a:pPr rtl="0">
              <a:spcBef>
                <a:spcPts val="0"/>
              </a:spcBef>
              <a:buNone/>
            </a:pPr>
            <a:r>
              <a:t/>
            </a:r>
            <a:endParaRPr>
              <a:solidFill>
                <a:srgbClr val="000000"/>
              </a:solidFill>
            </a:endParaRPr>
          </a:p>
          <a:p>
            <a:pPr lvl="0" rtl="0">
              <a:spcBef>
                <a:spcPts val="0"/>
              </a:spcBef>
              <a:buNone/>
            </a:pPr>
            <a:r>
              <a:rPr lang="en">
                <a:solidFill>
                  <a:srgbClr val="000000"/>
                </a:solidFill>
              </a:rPr>
              <a:t>(word 搭配不同 上下語句關係 , 有不同意思)</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Semantic</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0"/>
              </a:spcBef>
              <a:buNone/>
            </a:pPr>
            <a:r>
              <a:rPr lang="en" sz="2400">
                <a:solidFill>
                  <a:srgbClr val="000000"/>
                </a:solidFill>
                <a:latin typeface="Times New Roman"/>
                <a:ea typeface="Times New Roman"/>
                <a:cs typeface="Times New Roman"/>
                <a:sym typeface="Times New Roman"/>
              </a:rPr>
              <a:t>如果用 banana 搜尋這三份文件 ...</a:t>
            </a:r>
          </a:p>
          <a:p>
            <a:pPr indent="0" lvl="0" marL="0" rtl="0">
              <a:lnSpc>
                <a:spcPct val="115000"/>
              </a:lnSpc>
              <a:spcBef>
                <a:spcPts val="0"/>
              </a:spcBef>
              <a:buNone/>
            </a:pPr>
            <a:r>
              <a:t/>
            </a:r>
            <a:endParaRPr sz="2400">
              <a:solidFill>
                <a:srgbClr val="000000"/>
              </a:solidFill>
              <a:latin typeface="Times New Roman"/>
              <a:ea typeface="Times New Roman"/>
              <a:cs typeface="Times New Roman"/>
              <a:sym typeface="Times New Roman"/>
            </a:endParaRPr>
          </a:p>
          <a:p>
            <a:pPr indent="0" lvl="0" marL="0" rtl="0">
              <a:lnSpc>
                <a:spcPct val="115000"/>
              </a:lnSpc>
              <a:spcBef>
                <a:spcPts val="0"/>
              </a:spcBef>
              <a:buClr>
                <a:schemeClr val="dk1"/>
              </a:buClr>
              <a:buSzPct val="45833"/>
              <a:buFont typeface="Arial"/>
              <a:buNone/>
            </a:pPr>
            <a:r>
              <a:rPr lang="en" sz="2400">
                <a:solidFill>
                  <a:srgbClr val="000000"/>
                </a:solidFill>
                <a:latin typeface="Times New Roman"/>
                <a:ea typeface="Times New Roman"/>
                <a:cs typeface="Times New Roman"/>
                <a:sym typeface="Times New Roman"/>
              </a:rPr>
              <a:t>1. Yellow banana peels.</a:t>
            </a:r>
          </a:p>
          <a:p>
            <a:pPr indent="0" lvl="0" marL="0" rtl="0">
              <a:lnSpc>
                <a:spcPct val="115000"/>
              </a:lnSpc>
              <a:spcBef>
                <a:spcPts val="0"/>
              </a:spcBef>
              <a:buNone/>
            </a:pPr>
            <a:r>
              <a:t/>
            </a:r>
            <a:endParaRPr sz="2400">
              <a:solidFill>
                <a:srgbClr val="000000"/>
              </a:solidFill>
              <a:latin typeface="Times New Roman"/>
              <a:ea typeface="Times New Roman"/>
              <a:cs typeface="Times New Roman"/>
              <a:sym typeface="Times New Roman"/>
            </a:endParaRPr>
          </a:p>
          <a:p>
            <a:pPr indent="0" lvl="0" marL="0" rtl="0">
              <a:lnSpc>
                <a:spcPct val="115000"/>
              </a:lnSpc>
              <a:spcBef>
                <a:spcPts val="0"/>
              </a:spcBef>
              <a:buClr>
                <a:schemeClr val="dk1"/>
              </a:buClr>
              <a:buSzPct val="45833"/>
              <a:buFont typeface="Arial"/>
              <a:buNone/>
            </a:pPr>
            <a:r>
              <a:rPr lang="en" sz="2400">
                <a:solidFill>
                  <a:srgbClr val="000000"/>
                </a:solidFill>
                <a:latin typeface="Times New Roman"/>
                <a:ea typeface="Times New Roman"/>
                <a:cs typeface="Times New Roman"/>
                <a:sym typeface="Times New Roman"/>
              </a:rPr>
              <a:t>2. A banana is a long yellow fruit.</a:t>
            </a:r>
          </a:p>
          <a:p>
            <a:pPr indent="0" lvl="0" marL="0" rtl="0">
              <a:lnSpc>
                <a:spcPct val="115000"/>
              </a:lnSpc>
              <a:spcBef>
                <a:spcPts val="0"/>
              </a:spcBef>
              <a:buNone/>
            </a:pPr>
            <a:r>
              <a:t/>
            </a:r>
            <a:endParaRPr sz="2400">
              <a:solidFill>
                <a:srgbClr val="000000"/>
              </a:solidFill>
              <a:latin typeface="Times New Roman"/>
              <a:ea typeface="Times New Roman"/>
              <a:cs typeface="Times New Roman"/>
              <a:sym typeface="Times New Roman"/>
            </a:endParaRPr>
          </a:p>
          <a:p>
            <a:pPr indent="0" lvl="0" marL="0" rtl="0">
              <a:lnSpc>
                <a:spcPct val="115000"/>
              </a:lnSpc>
              <a:spcBef>
                <a:spcPts val="0"/>
              </a:spcBef>
              <a:buClr>
                <a:schemeClr val="dk1"/>
              </a:buClr>
              <a:buSzPct val="45833"/>
              <a:buFont typeface="Arial"/>
              <a:buNone/>
            </a:pPr>
            <a:r>
              <a:rPr lang="en" sz="2400">
                <a:solidFill>
                  <a:srgbClr val="000000"/>
                </a:solidFill>
                <a:latin typeface="Times New Roman"/>
                <a:ea typeface="Times New Roman"/>
                <a:cs typeface="Times New Roman"/>
                <a:sym typeface="Times New Roman"/>
              </a:rPr>
              <a:t>3. This mystery fruit is long and yellow and has a peel.</a:t>
            </a:r>
          </a:p>
          <a:p>
            <a:pPr>
              <a:spcBef>
                <a:spcPts val="0"/>
              </a:spcBef>
              <a:buNone/>
            </a:pPr>
            <a:r>
              <a:t/>
            </a:r>
            <a:endParaRPr>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Semantic</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0"/>
              </a:spcBef>
              <a:buNone/>
            </a:pPr>
            <a:r>
              <a:rPr lang="en" sz="2400">
                <a:solidFill>
                  <a:srgbClr val="000000"/>
                </a:solidFill>
              </a:rPr>
              <a:t>只能搜尋到 1, 2 號文件,  可是 3號文件也是 banana ...</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000000"/>
                </a:solidFill>
              </a:rPr>
              <a:t>1. Yellow banana peels.</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000000"/>
                </a:solidFill>
              </a:rPr>
              <a:t>2. A banana is a long yellow fruit.</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FF9900"/>
                </a:solidFill>
              </a:rPr>
              <a:t>3. This mystery fruit is long and yellow and has a peel.</a:t>
            </a:r>
          </a:p>
          <a:p>
            <a:pPr lvl="0" rtl="0">
              <a:spcBef>
                <a:spcPts val="0"/>
              </a:spcBef>
              <a:buNone/>
            </a:pPr>
            <a:r>
              <a:t/>
            </a:r>
            <a:endParaRPr>
              <a:solidFill>
                <a:srgbClr val="000000"/>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Semantic</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0"/>
              </a:spcBef>
              <a:buNone/>
            </a:pPr>
            <a:r>
              <a:rPr lang="en" sz="2400">
                <a:solidFill>
                  <a:srgbClr val="000000"/>
                </a:solidFill>
              </a:rPr>
              <a:t>善用 context 資訊, 能改善搜尋結果 (或尋找同義字)</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000000"/>
                </a:solidFill>
              </a:rPr>
              <a:t>1. </a:t>
            </a:r>
            <a:r>
              <a:rPr lang="en" sz="2400">
                <a:solidFill>
                  <a:schemeClr val="accent2"/>
                </a:solidFill>
              </a:rPr>
              <a:t>Yellow</a:t>
            </a:r>
            <a:r>
              <a:rPr lang="en" sz="2400">
                <a:solidFill>
                  <a:srgbClr val="000000"/>
                </a:solidFill>
              </a:rPr>
              <a:t> banana </a:t>
            </a:r>
            <a:r>
              <a:rPr lang="en" sz="2400">
                <a:solidFill>
                  <a:schemeClr val="accent3"/>
                </a:solidFill>
              </a:rPr>
              <a:t>peels</a:t>
            </a:r>
            <a:r>
              <a:rPr lang="en" sz="2400">
                <a:solidFill>
                  <a:srgbClr val="000000"/>
                </a:solidFill>
              </a:rPr>
              <a:t>.</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000000"/>
                </a:solidFill>
              </a:rPr>
              <a:t>2. A banana is a long </a:t>
            </a:r>
            <a:r>
              <a:rPr lang="en" sz="2400">
                <a:solidFill>
                  <a:schemeClr val="accent2"/>
                </a:solidFill>
              </a:rPr>
              <a:t>yellow</a:t>
            </a:r>
            <a:r>
              <a:rPr lang="en" sz="2400">
                <a:solidFill>
                  <a:srgbClr val="000000"/>
                </a:solidFill>
              </a:rPr>
              <a:t> </a:t>
            </a:r>
            <a:r>
              <a:rPr lang="en" sz="2400">
                <a:solidFill>
                  <a:schemeClr val="accent5"/>
                </a:solidFill>
              </a:rPr>
              <a:t>fruit</a:t>
            </a:r>
            <a:r>
              <a:rPr lang="en" sz="2400">
                <a:solidFill>
                  <a:srgbClr val="000000"/>
                </a:solidFill>
              </a:rPr>
              <a:t>.</a:t>
            </a:r>
          </a:p>
          <a:p>
            <a:pPr indent="0" lvl="0" marL="0" rtl="0">
              <a:lnSpc>
                <a:spcPct val="115000"/>
              </a:lnSpc>
              <a:spcBef>
                <a:spcPts val="0"/>
              </a:spcBef>
              <a:buNone/>
            </a:pPr>
            <a:r>
              <a:t/>
            </a:r>
            <a:endParaRPr sz="2400">
              <a:solidFill>
                <a:srgbClr val="000000"/>
              </a:solidFill>
            </a:endParaRPr>
          </a:p>
          <a:p>
            <a:pPr indent="0" lvl="0" marL="0" rtl="0">
              <a:lnSpc>
                <a:spcPct val="115000"/>
              </a:lnSpc>
              <a:spcBef>
                <a:spcPts val="0"/>
              </a:spcBef>
              <a:buNone/>
            </a:pPr>
            <a:r>
              <a:rPr lang="en" sz="2400">
                <a:solidFill>
                  <a:srgbClr val="000000"/>
                </a:solidFill>
              </a:rPr>
              <a:t>3. This mystery </a:t>
            </a:r>
            <a:r>
              <a:rPr lang="en" sz="2400">
                <a:solidFill>
                  <a:schemeClr val="accent5"/>
                </a:solidFill>
              </a:rPr>
              <a:t>fruit</a:t>
            </a:r>
            <a:r>
              <a:rPr lang="en" sz="2400">
                <a:solidFill>
                  <a:srgbClr val="000000"/>
                </a:solidFill>
              </a:rPr>
              <a:t> is long and </a:t>
            </a:r>
            <a:r>
              <a:rPr lang="en" sz="2400">
                <a:solidFill>
                  <a:schemeClr val="accent2"/>
                </a:solidFill>
              </a:rPr>
              <a:t>yellow</a:t>
            </a:r>
            <a:r>
              <a:rPr lang="en" sz="2400">
                <a:solidFill>
                  <a:srgbClr val="000000"/>
                </a:solidFill>
              </a:rPr>
              <a:t> and has a </a:t>
            </a:r>
            <a:r>
              <a:rPr lang="en" sz="2400">
                <a:solidFill>
                  <a:schemeClr val="accent3"/>
                </a:solidFill>
              </a:rPr>
              <a:t>peel</a:t>
            </a:r>
            <a:r>
              <a:rPr lang="en" sz="2400">
                <a:solidFill>
                  <a:srgbClr val="000000"/>
                </a:solidFill>
              </a:rPr>
              <a:t>.</a:t>
            </a:r>
          </a:p>
          <a:p>
            <a:pPr lvl="0" rtl="0">
              <a:spcBef>
                <a:spcPts val="0"/>
              </a:spcBef>
              <a:buNone/>
            </a:pPr>
            <a:r>
              <a:t/>
            </a:r>
            <a:endParaRPr>
              <a:solidFill>
                <a:srgbClr val="000000"/>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如何對一堆文章建立數學模型？</a:t>
            </a:r>
          </a:p>
        </p:txBody>
      </p:sp>
      <p:sp>
        <p:nvSpPr>
          <p:cNvPr id="103" name="Shape 103"/>
          <p:cNvSpPr txBox="1"/>
          <p:nvPr>
            <p:ph idx="1" type="body"/>
          </p:nvPr>
        </p:nvSpPr>
        <p:spPr>
          <a:xfrm>
            <a:off x="457200" y="1200150"/>
            <a:ext cx="3602100" cy="3725699"/>
          </a:xfrm>
          <a:prstGeom prst="rect">
            <a:avLst/>
          </a:prstGeom>
        </p:spPr>
        <p:txBody>
          <a:bodyPr anchorCtr="0" anchor="t" bIns="91425" lIns="91425" rIns="91425" tIns="91425">
            <a:noAutofit/>
          </a:bodyPr>
          <a:lstStyle/>
          <a:p>
            <a:pPr lvl="0" rtl="0">
              <a:lnSpc>
                <a:spcPct val="150000"/>
              </a:lnSpc>
              <a:spcBef>
                <a:spcPts val="0"/>
              </a:spcBef>
              <a:buClr>
                <a:schemeClr val="dk1"/>
              </a:buClr>
              <a:buSzPct val="110000"/>
              <a:buFont typeface="Arial"/>
              <a:buNone/>
            </a:pPr>
            <a:r>
              <a:rPr b="1" lang="en" sz="1000">
                <a:solidFill>
                  <a:srgbClr val="1F0909"/>
                </a:solidFill>
                <a:latin typeface="Times New Roman"/>
                <a:ea typeface="Times New Roman"/>
                <a:cs typeface="Times New Roman"/>
                <a:sym typeface="Times New Roman"/>
              </a:rPr>
              <a:t>Goalkeeper Keylor Navas knocking away a penalty kick of Greece’s Theofanis Gekas to open the door for Costa Rica’s victory in a shootout Sunday at the Arena Pernambuco in Recife, Brazil. Credit Yuri Kochetkov/European Pressphoto Agency</a:t>
            </a:r>
          </a:p>
          <a:p>
            <a:pPr lvl="0" rtl="0">
              <a:lnSpc>
                <a:spcPct val="150000"/>
              </a:lnSpc>
              <a:spcBef>
                <a:spcPts val="0"/>
              </a:spcBef>
              <a:spcAft>
                <a:spcPts val="5400"/>
              </a:spcAft>
              <a:buClr>
                <a:schemeClr val="dk1"/>
              </a:buClr>
              <a:buSzPct val="110000"/>
              <a:buFont typeface="Arial"/>
              <a:buNone/>
            </a:pPr>
            <a:r>
              <a:rPr b="1" lang="en" sz="1000">
                <a:solidFill>
                  <a:srgbClr val="1F0909"/>
                </a:solidFill>
                <a:latin typeface="Times New Roman"/>
                <a:ea typeface="Times New Roman"/>
                <a:cs typeface="Times New Roman"/>
                <a:sym typeface="Times New Roman"/>
              </a:rPr>
              <a:t>RECIFE, Brazil — Not every team can conjure attacks out of thin air with grace and panache. Not every goal is a firecracker that enchants the neutral fan. Not every game can be an instant classic, even if this rollicking World Cup has thus far made it seem so.See if Costa Rica cares one bit about it.Costa Rica gets to continue its dreamlike run at the World Cup after defeating Greece in a somnolent 1-1 game that had a penalty shootout tacked on as an exclamation point. Hailing from a country with a population roughly equal to that of Brooklyn and Queens combined, the Ticos have outlasted soccer titans and traditional powers to advance to their first World Cup quarterfinal.</a:t>
            </a:r>
          </a:p>
          <a:p>
            <a:pPr lvl="0" rtl="0">
              <a:lnSpc>
                <a:spcPct val="150000"/>
              </a:lnSpc>
              <a:spcBef>
                <a:spcPts val="0"/>
              </a:spcBef>
              <a:spcAft>
                <a:spcPts val="5400"/>
              </a:spcAft>
              <a:buClr>
                <a:schemeClr val="dk1"/>
              </a:buClr>
              <a:buSzPct val="110000"/>
              <a:buFont typeface="Arial"/>
              <a:buNone/>
            </a:pPr>
            <a:r>
              <a:rPr b="1" lang="en" sz="1000">
                <a:solidFill>
                  <a:srgbClr val="1F0909"/>
                </a:solidFill>
                <a:latin typeface="Times New Roman"/>
                <a:ea typeface="Times New Roman"/>
                <a:cs typeface="Times New Roman"/>
                <a:sym typeface="Times New Roman"/>
              </a:rPr>
              <a:t>“To the people in Costa Rica, those at home and on the streets, this is for you,” Coach Jorge Luis Pinto said.</a:t>
            </a:r>
          </a:p>
          <a:p>
            <a:pPr lvl="0" rtl="0">
              <a:lnSpc>
                <a:spcPct val="150000"/>
              </a:lnSpc>
              <a:spcBef>
                <a:spcPts val="0"/>
              </a:spcBef>
              <a:spcAft>
                <a:spcPts val="5400"/>
              </a:spcAft>
              <a:buClr>
                <a:schemeClr val="dk1"/>
              </a:buClr>
              <a:buSzPct val="110000"/>
              <a:buFont typeface="Arial"/>
              <a:buNone/>
            </a:pPr>
            <a:r>
              <a:rPr b="1" lang="en" sz="1000">
                <a:solidFill>
                  <a:srgbClr val="1F0909"/>
                </a:solidFill>
                <a:latin typeface="Times New Roman"/>
                <a:ea typeface="Times New Roman"/>
                <a:cs typeface="Times New Roman"/>
                <a:sym typeface="Times New Roman"/>
              </a:rPr>
              <a:t>The team’s next game, its next huge challenge, comes Saturday in Salvador against the Netherlands, which rallied Sunday afternoon to secure a thrilling late win over Mexico in Fortaleza. Little of that excitement carried over into the game here.</a:t>
            </a:r>
          </a:p>
          <a:p>
            <a:pPr indent="0" lvl="0" marL="0" rtl="0">
              <a:lnSpc>
                <a:spcPct val="115000"/>
              </a:lnSpc>
              <a:spcBef>
                <a:spcPts val="0"/>
              </a:spcBef>
              <a:buNone/>
            </a:pPr>
            <a:r>
              <a:t/>
            </a:r>
            <a:endParaRPr b="1" sz="1000">
              <a:latin typeface="Times New Roman"/>
              <a:ea typeface="Times New Roman"/>
              <a:cs typeface="Times New Roman"/>
              <a:sym typeface="Times New Roman"/>
            </a:endParaRPr>
          </a:p>
        </p:txBody>
      </p:sp>
      <p:sp>
        <p:nvSpPr>
          <p:cNvPr id="104" name="Shape 104"/>
          <p:cNvSpPr txBox="1"/>
          <p:nvPr>
            <p:ph idx="2" type="body"/>
          </p:nvPr>
        </p:nvSpPr>
        <p:spPr>
          <a:xfrm>
            <a:off x="4723025" y="1139575"/>
            <a:ext cx="3602100" cy="3725699"/>
          </a:xfrm>
          <a:prstGeom prst="rect">
            <a:avLst/>
          </a:prstGeom>
        </p:spPr>
        <p:txBody>
          <a:bodyPr anchorCtr="0" anchor="t" bIns="91425" lIns="91425" rIns="91425" tIns="91425">
            <a:noAutofit/>
          </a:bodyPr>
          <a:lstStyle/>
          <a:p>
            <a:pPr lvl="0" rtl="0">
              <a:lnSpc>
                <a:spcPct val="115000"/>
              </a:lnSpc>
              <a:spcBef>
                <a:spcPts val="0"/>
              </a:spcBef>
              <a:spcAft>
                <a:spcPts val="5400"/>
              </a:spcAft>
              <a:buClr>
                <a:schemeClr val="dk1"/>
              </a:buClr>
              <a:buSzPct val="110000"/>
              <a:buFont typeface="Arial"/>
              <a:buNone/>
            </a:pPr>
            <a:r>
              <a:rPr b="1" lang="en" sz="1000">
                <a:latin typeface="Times New Roman"/>
                <a:ea typeface="Times New Roman"/>
                <a:cs typeface="Times New Roman"/>
                <a:sym typeface="Times New Roman"/>
              </a:rPr>
              <a:t>It is the New York City driver’s public shame — a sentence of solitary front-seat confinement levied against those for whom subways, buses and taxis are insufficient.For at least 90 minutes each week, residents move their vehicles from their curbside berths, slide into formation behind a row of double-parked neighbors and moor together in a singular urban traffic jam, beholden to a hulking contraption whose distinguishing feature appears to be this: It swirls plastic bags and cigarette stubs briefly before returning them to the earth.But the ignominy of alternate-side-of-the-street parking, which allows city workers to clean roadways without the obstruction of parked cars, could soon be eased. A bill that will have a hearing before the City Council on Monday would allow drivers to return to parking spaces once the street sweepers pass, causing a potentially significant reduction in wait times for those doomed to mornings in their cars.Councilman Ydanis Rodriguez, a Democrat from Manhattan and the bill’s sponsor, said the legislation would prevent accidents by reducing the duration of double-parking; help the environment, with fewer cars idling or driving in search of spaces; and save New Yorkers “millions of dollars” in lost time.</a:t>
            </a:r>
          </a:p>
          <a:p>
            <a:pPr lvl="0" rtl="0">
              <a:lnSpc>
                <a:spcPct val="115000"/>
              </a:lnSpc>
              <a:spcBef>
                <a:spcPts val="0"/>
              </a:spcBef>
              <a:buClr>
                <a:schemeClr val="dk1"/>
              </a:buClr>
              <a:buSzPct val="110000"/>
              <a:buFont typeface="Arial"/>
              <a:buNone/>
            </a:pPr>
            <a:r>
              <a:rPr lang="en" sz="1000">
                <a:solidFill>
                  <a:srgbClr val="1F0909"/>
                </a:solidFill>
                <a:latin typeface="Times New Roman"/>
                <a:ea typeface="Times New Roman"/>
                <a:cs typeface="Times New Roman"/>
                <a:sym typeface="Times New Roman"/>
              </a:rPr>
              <a:t>Photo</a:t>
            </a:r>
          </a:p>
          <a:p>
            <a:pPr lvl="0" rtl="0">
              <a:lnSpc>
                <a:spcPct val="150000"/>
              </a:lnSpc>
              <a:spcBef>
                <a:spcPts val="0"/>
              </a:spcBef>
              <a:buClr>
                <a:schemeClr val="dk1"/>
              </a:buClr>
              <a:buFont typeface="Arial"/>
              <a:buNone/>
            </a:pPr>
            <a:r>
              <a:t/>
            </a:r>
            <a:endParaRPr sz="1000">
              <a:solidFill>
                <a:srgbClr val="1F0909"/>
              </a:solidFill>
              <a:latin typeface="Times New Roman"/>
              <a:ea typeface="Times New Roman"/>
              <a:cs typeface="Times New Roman"/>
              <a:sym typeface="Times New Roman"/>
            </a:endParaRPr>
          </a:p>
          <a:p>
            <a:pPr indent="0" lvl="0" marL="0" rtl="0">
              <a:lnSpc>
                <a:spcPct val="115000"/>
              </a:lnSpc>
              <a:spcBef>
                <a:spcPts val="0"/>
              </a:spcBef>
              <a:buNone/>
            </a:pPr>
            <a:r>
              <a:t/>
            </a:r>
            <a:endParaRPr sz="1000">
              <a:solidFill>
                <a:srgbClr val="1F0909"/>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343025" y="395287"/>
            <a:ext cx="6457950" cy="4352925"/>
          </a:xfrm>
          <a:prstGeom prst="rect">
            <a:avLst/>
          </a:prstGeom>
          <a:noFill/>
          <a:ln>
            <a:noFill/>
          </a:ln>
        </p:spPr>
      </p:pic>
      <p:sp>
        <p:nvSpPr>
          <p:cNvPr id="110" name="Shape 110"/>
          <p:cNvSpPr txBox="1"/>
          <p:nvPr/>
        </p:nvSpPr>
        <p:spPr>
          <a:xfrm>
            <a:off x="257525" y="230400"/>
            <a:ext cx="1836600" cy="643799"/>
          </a:xfrm>
          <a:prstGeom prst="rect">
            <a:avLst/>
          </a:prstGeom>
          <a:noFill/>
          <a:ln>
            <a:noFill/>
          </a:ln>
        </p:spPr>
        <p:txBody>
          <a:bodyPr anchorCtr="0" anchor="t" bIns="91425" lIns="91425" rIns="91425" tIns="91425">
            <a:noAutofit/>
          </a:bodyPr>
          <a:lstStyle/>
          <a:p>
            <a:pPr>
              <a:spcBef>
                <a:spcPts val="0"/>
              </a:spcBef>
              <a:buNone/>
            </a:pPr>
            <a:r>
              <a:rPr lang="en" sz="2400">
                <a:solidFill>
                  <a:schemeClr val="accent6"/>
                </a:solidFill>
                <a:latin typeface="Times New Roman"/>
                <a:ea typeface="Times New Roman"/>
                <a:cs typeface="Times New Roman"/>
                <a:sym typeface="Times New Roman"/>
              </a:rPr>
              <a:t>n=2, context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1595437" y="1014412"/>
            <a:ext cx="5953125" cy="3114675"/>
          </a:xfrm>
          <a:prstGeom prst="rect">
            <a:avLst/>
          </a:prstGeom>
          <a:noFill/>
          <a:ln>
            <a:noFill/>
          </a:ln>
        </p:spPr>
      </p:pic>
      <p:sp>
        <p:nvSpPr>
          <p:cNvPr id="116" name="Shape 116"/>
          <p:cNvSpPr txBox="1"/>
          <p:nvPr/>
        </p:nvSpPr>
        <p:spPr>
          <a:xfrm>
            <a:off x="3593300" y="3964350"/>
            <a:ext cx="1951800" cy="318600"/>
          </a:xfrm>
          <a:prstGeom prst="rect">
            <a:avLst/>
          </a:prstGeom>
          <a:noFill/>
          <a:ln>
            <a:noFill/>
          </a:ln>
        </p:spPr>
        <p:txBody>
          <a:bodyPr anchorCtr="0" anchor="t" bIns="91425" lIns="91425" rIns="91425" tIns="91425">
            <a:noAutofit/>
          </a:bodyPr>
          <a:lstStyle/>
          <a:p>
            <a:pPr>
              <a:spcBef>
                <a:spcPts val="0"/>
              </a:spcBef>
              <a:buNone/>
            </a:pPr>
            <a:r>
              <a:rPr b="1" lang="en" sz="1800">
                <a:solidFill>
                  <a:schemeClr val="accent6"/>
                </a:solidFill>
                <a:latin typeface="Trebuchet MS"/>
                <a:ea typeface="Trebuchet MS"/>
                <a:cs typeface="Trebuchet MS"/>
                <a:sym typeface="Trebuchet MS"/>
              </a:rPr>
              <a:t>共同出現次數</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1347787" y="304800"/>
            <a:ext cx="6448425" cy="4381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1562100" y="328612"/>
            <a:ext cx="6019800" cy="4486275"/>
          </a:xfrm>
          <a:prstGeom prst="rect">
            <a:avLst/>
          </a:prstGeom>
          <a:noFill/>
          <a:ln>
            <a:noFill/>
          </a:ln>
        </p:spPr>
      </p:pic>
      <p:sp>
        <p:nvSpPr>
          <p:cNvPr id="127" name="Shape 127"/>
          <p:cNvSpPr txBox="1"/>
          <p:nvPr/>
        </p:nvSpPr>
        <p:spPr>
          <a:xfrm>
            <a:off x="969050" y="3910125"/>
            <a:ext cx="1850099" cy="447300"/>
          </a:xfrm>
          <a:prstGeom prst="rect">
            <a:avLst/>
          </a:prstGeom>
          <a:noFill/>
          <a:ln>
            <a:noFill/>
          </a:ln>
        </p:spPr>
        <p:txBody>
          <a:bodyPr anchorCtr="0" anchor="t" bIns="91425" lIns="91425" rIns="91425" tIns="91425">
            <a:noAutofit/>
          </a:bodyPr>
          <a:lstStyle/>
          <a:p>
            <a:pPr>
              <a:spcBef>
                <a:spcPts val="0"/>
              </a:spcBef>
              <a:buNone/>
            </a:pPr>
            <a:r>
              <a:rPr b="1" lang="en" sz="1800">
                <a:solidFill>
                  <a:srgbClr val="FF0000"/>
                </a:solidFill>
              </a:rPr>
              <a:t>計算 相似度</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2657475" y="1228725"/>
            <a:ext cx="3829050" cy="26860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pic>
        <p:nvPicPr>
          <p:cNvPr id="29" name="Shape 29"/>
          <p:cNvPicPr preferRelativeResize="0"/>
          <p:nvPr/>
        </p:nvPicPr>
        <p:blipFill>
          <a:blip r:embed="rId3">
            <a:alphaModFix/>
          </a:blip>
          <a:stretch>
            <a:fillRect/>
          </a:stretch>
        </p:blipFill>
        <p:spPr>
          <a:xfrm>
            <a:off x="1413025" y="64924"/>
            <a:ext cx="6193875" cy="4825849"/>
          </a:xfrm>
          <a:prstGeom prst="rect">
            <a:avLst/>
          </a:prstGeom>
          <a:noFill/>
          <a:ln>
            <a:noFill/>
          </a:ln>
        </p:spPr>
      </p:pic>
      <p:sp>
        <p:nvSpPr>
          <p:cNvPr id="30" name="Shape 30"/>
          <p:cNvSpPr txBox="1"/>
          <p:nvPr/>
        </p:nvSpPr>
        <p:spPr>
          <a:xfrm>
            <a:off x="5525800" y="4627075"/>
            <a:ext cx="3556500" cy="358799"/>
          </a:xfrm>
          <a:prstGeom prst="rect">
            <a:avLst/>
          </a:prstGeom>
          <a:noFill/>
          <a:ln>
            <a:noFill/>
          </a:ln>
        </p:spPr>
        <p:txBody>
          <a:bodyPr anchorCtr="0" anchor="ctr" bIns="91425" lIns="91425" rIns="91425" tIns="91425">
            <a:noAutofit/>
          </a:bodyPr>
          <a:lstStyle/>
          <a:p>
            <a:pPr rtl="0">
              <a:spcBef>
                <a:spcPts val="0"/>
              </a:spcBef>
              <a:buNone/>
            </a:pPr>
            <a:r>
              <a:rPr lang="en">
                <a:solidFill>
                  <a:schemeClr val="dk1"/>
                </a:solidFill>
              </a:rPr>
              <a:t>來源：</a:t>
            </a:r>
          </a:p>
          <a:p>
            <a:pPr lvl="0" rtl="0">
              <a:spcBef>
                <a:spcPts val="0"/>
              </a:spcBef>
              <a:buNone/>
            </a:pPr>
            <a:r>
              <a:rPr lang="en" u="sng">
                <a:solidFill>
                  <a:schemeClr val="hlink"/>
                </a:solidFill>
                <a:hlinkClick r:id="rId4"/>
              </a:rPr>
              <a:t>http://techblog.youdao.com/?p=915</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452562" y="566737"/>
            <a:ext cx="6238875" cy="40100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搭配使用工具</a:t>
            </a:r>
          </a:p>
        </p:txBody>
      </p:sp>
      <p:sp>
        <p:nvSpPr>
          <p:cNvPr id="143" name="Shape 14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jieba</a:t>
            </a:r>
          </a:p>
          <a:p>
            <a:pPr rtl="0">
              <a:spcBef>
                <a:spcPts val="0"/>
              </a:spcBef>
              <a:buNone/>
            </a:pPr>
            <a:r>
              <a:rPr lang="en" sz="2400" u="sng">
                <a:solidFill>
                  <a:schemeClr val="hlink"/>
                </a:solidFill>
                <a:latin typeface="Times New Roman"/>
                <a:ea typeface="Times New Roman"/>
                <a:cs typeface="Times New Roman"/>
                <a:sym typeface="Times New Roman"/>
                <a:hlinkClick r:id="rId3"/>
              </a:rPr>
              <a:t>https://github.com/fxsjy/jieba</a:t>
            </a:r>
          </a:p>
          <a:p>
            <a:pPr rtl="0">
              <a:spcBef>
                <a:spcPts val="0"/>
              </a:spcBef>
              <a:buNone/>
            </a:pPr>
            <a:r>
              <a:rPr lang="en" sz="2400">
                <a:latin typeface="Times New Roman"/>
                <a:ea typeface="Times New Roman"/>
                <a:cs typeface="Times New Roman"/>
                <a:sym typeface="Times New Roman"/>
              </a:rPr>
              <a:t>ansj</a:t>
            </a:r>
          </a:p>
          <a:p>
            <a:pPr rtl="0">
              <a:spcBef>
                <a:spcPts val="0"/>
              </a:spcBef>
              <a:buNone/>
            </a:pPr>
            <a:r>
              <a:rPr lang="en" sz="2400" u="sng">
                <a:solidFill>
                  <a:schemeClr val="hlink"/>
                </a:solidFill>
                <a:latin typeface="Times New Roman"/>
                <a:ea typeface="Times New Roman"/>
                <a:cs typeface="Times New Roman"/>
                <a:sym typeface="Times New Roman"/>
                <a:hlinkClick r:id="rId4"/>
              </a:rPr>
              <a:t>https://github.com/ansjsun/ansj_seg</a:t>
            </a:r>
          </a:p>
          <a:p>
            <a:pPr rtl="0">
              <a:spcBef>
                <a:spcPts val="0"/>
              </a:spcBef>
              <a:buNone/>
            </a:pPr>
            <a:r>
              <a:rPr lang="en" sz="2400">
                <a:latin typeface="Times New Roman"/>
                <a:ea typeface="Times New Roman"/>
                <a:cs typeface="Times New Roman"/>
                <a:sym typeface="Times New Roman"/>
              </a:rPr>
              <a:t>stanford parser</a:t>
            </a:r>
          </a:p>
          <a:p>
            <a:pPr rtl="0">
              <a:spcBef>
                <a:spcPts val="0"/>
              </a:spcBef>
              <a:buNone/>
            </a:pPr>
            <a:r>
              <a:rPr lang="en" sz="2400" u="sng">
                <a:solidFill>
                  <a:schemeClr val="hlink"/>
                </a:solidFill>
                <a:latin typeface="Times New Roman"/>
                <a:ea typeface="Times New Roman"/>
                <a:cs typeface="Times New Roman"/>
                <a:sym typeface="Times New Roman"/>
                <a:hlinkClick r:id="rId5"/>
              </a:rPr>
              <a:t>http://nlp.stanford.edu/software/lex-parser.shtml</a:t>
            </a:r>
          </a:p>
          <a:p>
            <a:pPr rtl="0">
              <a:spcBef>
                <a:spcPts val="0"/>
              </a:spcBef>
              <a:buNone/>
            </a:pPr>
            <a:r>
              <a:rPr lang="en" sz="2400">
                <a:latin typeface="Times New Roman"/>
                <a:ea typeface="Times New Roman"/>
                <a:cs typeface="Times New Roman"/>
                <a:sym typeface="Times New Roman"/>
              </a:rPr>
              <a:t>fudannlp</a:t>
            </a:r>
          </a:p>
          <a:p>
            <a:pPr>
              <a:spcBef>
                <a:spcPts val="0"/>
              </a:spcBef>
              <a:buNone/>
            </a:pPr>
            <a:r>
              <a:rPr lang="en" sz="2400" u="sng">
                <a:solidFill>
                  <a:schemeClr val="hlink"/>
                </a:solidFill>
                <a:latin typeface="Times New Roman"/>
                <a:ea typeface="Times New Roman"/>
                <a:cs typeface="Times New Roman"/>
                <a:sym typeface="Times New Roman"/>
                <a:hlinkClick r:id="rId6"/>
              </a:rPr>
              <a:t>https://code.google.com/p/fudannlp/</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1499300" y="488000"/>
            <a:ext cx="6092124" cy="38839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552575" y="128587"/>
            <a:ext cx="6038850" cy="48863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3600">
                <a:latin typeface="Times New Roman"/>
                <a:ea typeface="Times New Roman"/>
                <a:cs typeface="Times New Roman"/>
                <a:sym typeface="Times New Roman"/>
              </a:rPr>
              <a:t>介紹了很多基本概念</a:t>
            </a:r>
          </a:p>
          <a:p>
            <a:pPr rtl="0">
              <a:spcBef>
                <a:spcPts val="0"/>
              </a:spcBef>
              <a:buNone/>
            </a:pPr>
            <a:r>
              <a:t/>
            </a:r>
            <a:endParaRPr b="1" sz="3600">
              <a:latin typeface="Times New Roman"/>
              <a:ea typeface="Times New Roman"/>
              <a:cs typeface="Times New Roman"/>
              <a:sym typeface="Times New Roman"/>
            </a:endParaRPr>
          </a:p>
          <a:p>
            <a:pPr>
              <a:spcBef>
                <a:spcPts val="0"/>
              </a:spcBef>
              <a:buNone/>
            </a:pPr>
            <a:r>
              <a:rPr b="1" lang="en" sz="3600">
                <a:latin typeface="Times New Roman"/>
                <a:ea typeface="Times New Roman"/>
                <a:cs typeface="Times New Roman"/>
                <a:sym typeface="Times New Roman"/>
              </a:rPr>
              <a:t>該來看看 Word2Vec長怎樣了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826471" y="0"/>
            <a:ext cx="5205057" cy="5143499"/>
          </a:xfrm>
          <a:prstGeom prst="rect">
            <a:avLst/>
          </a:prstGeom>
          <a:noFill/>
          <a:ln>
            <a:noFill/>
          </a:ln>
        </p:spPr>
      </p:pic>
      <p:pic>
        <p:nvPicPr>
          <p:cNvPr id="164" name="Shape 164"/>
          <p:cNvPicPr preferRelativeResize="0"/>
          <p:nvPr/>
        </p:nvPicPr>
        <p:blipFill>
          <a:blip r:embed="rId4">
            <a:alphaModFix/>
          </a:blip>
          <a:stretch>
            <a:fillRect/>
          </a:stretch>
        </p:blipFill>
        <p:spPr>
          <a:xfrm>
            <a:off x="6110712" y="239000"/>
            <a:ext cx="2886075" cy="2171700"/>
          </a:xfrm>
          <a:prstGeom prst="rect">
            <a:avLst/>
          </a:prstGeom>
          <a:noFill/>
          <a:ln>
            <a:noFill/>
          </a:ln>
        </p:spPr>
      </p:pic>
      <p:sp>
        <p:nvSpPr>
          <p:cNvPr id="165" name="Shape 165"/>
          <p:cNvSpPr/>
          <p:nvPr/>
        </p:nvSpPr>
        <p:spPr>
          <a:xfrm>
            <a:off x="5753400" y="752200"/>
            <a:ext cx="318600" cy="318600"/>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6" name="Shape 166"/>
          <p:cNvSpPr txBox="1"/>
          <p:nvPr/>
        </p:nvSpPr>
        <p:spPr>
          <a:xfrm>
            <a:off x="6031525" y="4251475"/>
            <a:ext cx="3000000" cy="393600"/>
          </a:xfrm>
          <a:prstGeom prst="rect">
            <a:avLst/>
          </a:prstGeom>
          <a:noFill/>
          <a:ln>
            <a:noFill/>
          </a:ln>
        </p:spPr>
        <p:txBody>
          <a:bodyPr anchorCtr="0" anchor="ctr" bIns="91425" lIns="91425" rIns="91425" tIns="91425">
            <a:noAutofit/>
          </a:bodyPr>
          <a:lstStyle/>
          <a:p>
            <a:pPr rtl="0">
              <a:spcBef>
                <a:spcPts val="0"/>
              </a:spcBef>
              <a:buNone/>
            </a:pPr>
            <a:r>
              <a:rPr lang="en"/>
              <a:t>來源：</a:t>
            </a:r>
          </a:p>
          <a:p>
            <a:pPr lvl="0" rtl="0">
              <a:spcBef>
                <a:spcPts val="0"/>
              </a:spcBef>
              <a:buNone/>
            </a:pPr>
            <a:r>
              <a:rPr lang="en" u="sng">
                <a:solidFill>
                  <a:schemeClr val="hlink"/>
                </a:solidFill>
                <a:hlinkClick r:id="rId5"/>
              </a:rPr>
              <a:t>http://xiaoquanzi.net/?p=156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a:latin typeface="Times New Roman"/>
                <a:ea typeface="Times New Roman"/>
                <a:cs typeface="Times New Roman"/>
                <a:sym typeface="Times New Roman"/>
              </a:rPr>
              <a:t>Neural Network</a:t>
            </a:r>
          </a:p>
        </p:txBody>
      </p:sp>
      <p:sp>
        <p:nvSpPr>
          <p:cNvPr id="172" name="Shape 172"/>
          <p:cNvSpPr/>
          <p:nvPr/>
        </p:nvSpPr>
        <p:spPr>
          <a:xfrm>
            <a:off x="4317175" y="2536175"/>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顏色</a:t>
            </a:r>
          </a:p>
        </p:txBody>
      </p:sp>
      <p:sp>
        <p:nvSpPr>
          <p:cNvPr id="173" name="Shape 173"/>
          <p:cNvSpPr/>
          <p:nvPr/>
        </p:nvSpPr>
        <p:spPr>
          <a:xfrm>
            <a:off x="4313575" y="3682025"/>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大小</a:t>
            </a:r>
          </a:p>
        </p:txBody>
      </p:sp>
      <p:sp>
        <p:nvSpPr>
          <p:cNvPr id="174" name="Shape 174"/>
          <p:cNvSpPr/>
          <p:nvPr/>
        </p:nvSpPr>
        <p:spPr>
          <a:xfrm>
            <a:off x="7891775" y="2430937"/>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r1</a:t>
            </a:r>
          </a:p>
        </p:txBody>
      </p:sp>
      <p:sp>
        <p:nvSpPr>
          <p:cNvPr id="175" name="Shape 175"/>
          <p:cNvSpPr/>
          <p:nvPr/>
        </p:nvSpPr>
        <p:spPr>
          <a:xfrm>
            <a:off x="7888175" y="3576787"/>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r2</a:t>
            </a:r>
          </a:p>
        </p:txBody>
      </p:sp>
      <p:sp>
        <p:nvSpPr>
          <p:cNvPr id="176" name="Shape 176"/>
          <p:cNvSpPr/>
          <p:nvPr/>
        </p:nvSpPr>
        <p:spPr>
          <a:xfrm>
            <a:off x="6153100" y="2116750"/>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h1</a:t>
            </a:r>
          </a:p>
        </p:txBody>
      </p:sp>
      <p:sp>
        <p:nvSpPr>
          <p:cNvPr id="177" name="Shape 177"/>
          <p:cNvSpPr/>
          <p:nvPr/>
        </p:nvSpPr>
        <p:spPr>
          <a:xfrm>
            <a:off x="6153100" y="3205975"/>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h2</a:t>
            </a:r>
          </a:p>
        </p:txBody>
      </p:sp>
      <p:sp>
        <p:nvSpPr>
          <p:cNvPr id="178" name="Shape 178"/>
          <p:cNvSpPr/>
          <p:nvPr/>
        </p:nvSpPr>
        <p:spPr>
          <a:xfrm>
            <a:off x="6153100" y="4219000"/>
            <a:ext cx="592200" cy="580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h3</a:t>
            </a:r>
          </a:p>
        </p:txBody>
      </p:sp>
      <p:cxnSp>
        <p:nvCxnSpPr>
          <p:cNvPr id="179" name="Shape 179"/>
          <p:cNvCxnSpPr>
            <a:stCxn id="172" idx="6"/>
            <a:endCxn id="176" idx="2"/>
          </p:cNvCxnSpPr>
          <p:nvPr/>
        </p:nvCxnSpPr>
        <p:spPr>
          <a:xfrm flipH="1" rot="10800000">
            <a:off x="4909375" y="2407024"/>
            <a:ext cx="1243800" cy="419400"/>
          </a:xfrm>
          <a:prstGeom prst="straightConnector1">
            <a:avLst/>
          </a:prstGeom>
          <a:noFill/>
          <a:ln cap="flat" cmpd="sng" w="19050">
            <a:solidFill>
              <a:srgbClr val="FF0000"/>
            </a:solidFill>
            <a:prstDash val="solid"/>
            <a:round/>
            <a:headEnd len="lg" w="lg" type="none"/>
            <a:tailEnd len="lg" w="lg" type="triangle"/>
          </a:ln>
        </p:spPr>
      </p:cxnSp>
      <p:cxnSp>
        <p:nvCxnSpPr>
          <p:cNvPr id="180" name="Shape 180"/>
          <p:cNvCxnSpPr>
            <a:stCxn id="173" idx="6"/>
            <a:endCxn id="176" idx="2"/>
          </p:cNvCxnSpPr>
          <p:nvPr/>
        </p:nvCxnSpPr>
        <p:spPr>
          <a:xfrm flipH="1" rot="10800000">
            <a:off x="4905775" y="2406874"/>
            <a:ext cx="1247400" cy="1565400"/>
          </a:xfrm>
          <a:prstGeom prst="straightConnector1">
            <a:avLst/>
          </a:prstGeom>
          <a:noFill/>
          <a:ln cap="flat" cmpd="sng" w="19050">
            <a:solidFill>
              <a:srgbClr val="FF0000"/>
            </a:solidFill>
            <a:prstDash val="solid"/>
            <a:round/>
            <a:headEnd len="lg" w="lg" type="none"/>
            <a:tailEnd len="lg" w="lg" type="triangle"/>
          </a:ln>
        </p:spPr>
      </p:cxnSp>
      <p:cxnSp>
        <p:nvCxnSpPr>
          <p:cNvPr id="181" name="Shape 181"/>
          <p:cNvCxnSpPr/>
          <p:nvPr/>
        </p:nvCxnSpPr>
        <p:spPr>
          <a:xfrm>
            <a:off x="4920925" y="2824300"/>
            <a:ext cx="1232099" cy="67200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endCxn id="177" idx="2"/>
          </p:cNvCxnSpPr>
          <p:nvPr/>
        </p:nvCxnSpPr>
        <p:spPr>
          <a:xfrm flipH="1" rot="10800000">
            <a:off x="4905699" y="3496225"/>
            <a:ext cx="1247400" cy="476100"/>
          </a:xfrm>
          <a:prstGeom prst="straightConnector1">
            <a:avLst/>
          </a:prstGeom>
          <a:noFill/>
          <a:ln cap="flat" cmpd="sng" w="19050">
            <a:solidFill>
              <a:schemeClr val="dk2"/>
            </a:solidFill>
            <a:prstDash val="solid"/>
            <a:round/>
            <a:headEnd len="lg" w="lg" type="none"/>
            <a:tailEnd len="lg" w="lg" type="triangle"/>
          </a:ln>
        </p:spPr>
      </p:cxnSp>
      <p:cxnSp>
        <p:nvCxnSpPr>
          <p:cNvPr id="183" name="Shape 183"/>
          <p:cNvCxnSpPr>
            <a:stCxn id="172" idx="6"/>
            <a:endCxn id="178" idx="2"/>
          </p:cNvCxnSpPr>
          <p:nvPr/>
        </p:nvCxnSpPr>
        <p:spPr>
          <a:xfrm>
            <a:off x="4909375" y="2826424"/>
            <a:ext cx="1243800" cy="1682699"/>
          </a:xfrm>
          <a:prstGeom prst="straightConnector1">
            <a:avLst/>
          </a:prstGeom>
          <a:noFill/>
          <a:ln cap="flat" cmpd="sng" w="19050">
            <a:solidFill>
              <a:schemeClr val="dk2"/>
            </a:solidFill>
            <a:prstDash val="solid"/>
            <a:round/>
            <a:headEnd len="lg" w="lg" type="none"/>
            <a:tailEnd len="lg" w="lg" type="triangle"/>
          </a:ln>
        </p:spPr>
      </p:cxnSp>
      <p:cxnSp>
        <p:nvCxnSpPr>
          <p:cNvPr id="184" name="Shape 184"/>
          <p:cNvCxnSpPr>
            <a:endCxn id="178" idx="2"/>
          </p:cNvCxnSpPr>
          <p:nvPr/>
        </p:nvCxnSpPr>
        <p:spPr>
          <a:xfrm>
            <a:off x="4909299" y="3996849"/>
            <a:ext cx="1243800" cy="512400"/>
          </a:xfrm>
          <a:prstGeom prst="straightConnector1">
            <a:avLst/>
          </a:prstGeom>
          <a:noFill/>
          <a:ln cap="flat" cmpd="sng" w="19050">
            <a:solidFill>
              <a:schemeClr val="dk2"/>
            </a:solidFill>
            <a:prstDash val="solid"/>
            <a:round/>
            <a:headEnd len="lg" w="lg" type="none"/>
            <a:tailEnd len="lg" w="lg" type="triangle"/>
          </a:ln>
        </p:spPr>
      </p:cxnSp>
      <p:graphicFrame>
        <p:nvGraphicFramePr>
          <p:cNvPr id="185" name="Shape 185"/>
          <p:cNvGraphicFramePr/>
          <p:nvPr/>
        </p:nvGraphicFramePr>
        <p:xfrm>
          <a:off x="481500" y="1238187"/>
          <a:ext cx="3000000" cy="3000000"/>
        </p:xfrm>
        <a:graphic>
          <a:graphicData uri="http://schemas.openxmlformats.org/drawingml/2006/table">
            <a:tbl>
              <a:tblPr>
                <a:noFill/>
                <a:tableStyleId>{97E5BEB3-B301-4F45-B477-9E98503B6029}</a:tableStyleId>
              </a:tblPr>
              <a:tblGrid>
                <a:gridCol w="1195850"/>
                <a:gridCol w="1033275"/>
                <a:gridCol w="1114550"/>
              </a:tblGrid>
              <a:tr h="381000">
                <a:tc>
                  <a:txBody>
                    <a:bodyPr>
                      <a:noAutofit/>
                    </a:bodyPr>
                    <a:lstStyle/>
                    <a:p>
                      <a:pPr>
                        <a:spcBef>
                          <a:spcPts val="0"/>
                        </a:spcBef>
                        <a:buNone/>
                      </a:pPr>
                      <a:r>
                        <a:rPr lang="en"/>
                        <a:t>顏色</a:t>
                      </a:r>
                    </a:p>
                  </a:txBody>
                  <a:tcPr marT="91425" marB="91425" marR="91425" marL="91425"/>
                </a:tc>
                <a:tc>
                  <a:txBody>
                    <a:bodyPr>
                      <a:noAutofit/>
                    </a:bodyPr>
                    <a:lstStyle/>
                    <a:p>
                      <a:pPr>
                        <a:spcBef>
                          <a:spcPts val="0"/>
                        </a:spcBef>
                        <a:buNone/>
                      </a:pPr>
                      <a:r>
                        <a:rPr lang="en"/>
                        <a:t>大小</a:t>
                      </a:r>
                    </a:p>
                  </a:txBody>
                  <a:tcPr marT="91425" marB="91425" marR="91425" marL="91425"/>
                </a:tc>
                <a:tc>
                  <a:txBody>
                    <a:bodyPr>
                      <a:noAutofit/>
                    </a:bodyPr>
                    <a:lstStyle/>
                    <a:p>
                      <a:pPr>
                        <a:spcBef>
                          <a:spcPts val="0"/>
                        </a:spcBef>
                        <a:buNone/>
                      </a:pPr>
                      <a:r>
                        <a:rPr lang="en"/>
                        <a:t>種類</a:t>
                      </a:r>
                    </a:p>
                  </a:txBody>
                  <a:tcPr marT="91425" marB="91425" marR="91425" marL="91425"/>
                </a:tc>
              </a:tr>
              <a:tr h="381000">
                <a:tc>
                  <a:txBody>
                    <a:bodyPr>
                      <a:noAutofit/>
                    </a:bodyPr>
                    <a:lstStyle/>
                    <a:p>
                      <a:pPr>
                        <a:spcBef>
                          <a:spcPts val="0"/>
                        </a:spcBef>
                        <a:buNone/>
                      </a:pPr>
                      <a:r>
                        <a:rPr lang="en"/>
                        <a:t>1 (red)</a:t>
                      </a:r>
                    </a:p>
                  </a:txBody>
                  <a:tcPr marT="91425" marB="91425" marR="91425" marL="91425"/>
                </a:tc>
                <a:tc>
                  <a:txBody>
                    <a:bodyPr>
                      <a:noAutofit/>
                    </a:bodyPr>
                    <a:lstStyle/>
                    <a:p>
                      <a:pPr>
                        <a:spcBef>
                          <a:spcPts val="0"/>
                        </a:spcBef>
                        <a:buNone/>
                      </a:pPr>
                      <a:r>
                        <a:rPr lang="en"/>
                        <a:t>11</a:t>
                      </a:r>
                    </a:p>
                  </a:txBody>
                  <a:tcPr marT="91425" marB="91425" marR="91425" marL="91425"/>
                </a:tc>
                <a:tc>
                  <a:txBody>
                    <a:bodyPr>
                      <a:noAutofit/>
                    </a:bodyPr>
                    <a:lstStyle/>
                    <a:p>
                      <a:pPr>
                        <a:spcBef>
                          <a:spcPts val="0"/>
                        </a:spcBef>
                        <a:buNone/>
                      </a:pPr>
                      <a:r>
                        <a:rPr lang="en"/>
                        <a:t>蘋果</a:t>
                      </a:r>
                    </a:p>
                  </a:txBody>
                  <a:tcPr marT="91425" marB="91425" marR="91425" marL="91425"/>
                </a:tc>
              </a:tr>
              <a:tr h="381000">
                <a:tc>
                  <a:txBody>
                    <a:bodyPr>
                      <a:noAutofit/>
                    </a:bodyPr>
                    <a:lstStyle/>
                    <a:p>
                      <a:pPr rtl="0">
                        <a:spcBef>
                          <a:spcPts val="0"/>
                        </a:spcBef>
                        <a:buNone/>
                      </a:pPr>
                      <a:r>
                        <a:rPr lang="en"/>
                        <a:t>0 (green)</a:t>
                      </a:r>
                    </a:p>
                  </a:txBody>
                  <a:tcPr marT="91425" marB="91425" marR="91425" marL="91425"/>
                </a:tc>
                <a:tc>
                  <a:txBody>
                    <a:bodyPr>
                      <a:noAutofit/>
                    </a:bodyPr>
                    <a:lstStyle/>
                    <a:p>
                      <a:pPr>
                        <a:spcBef>
                          <a:spcPts val="0"/>
                        </a:spcBef>
                        <a:buNone/>
                      </a:pPr>
                      <a:r>
                        <a:rPr lang="en"/>
                        <a:t>25</a:t>
                      </a:r>
                    </a:p>
                  </a:txBody>
                  <a:tcPr marT="91425" marB="91425" marR="91425" marL="91425"/>
                </a:tc>
                <a:tc>
                  <a:txBody>
                    <a:bodyPr>
                      <a:noAutofit/>
                    </a:bodyPr>
                    <a:lstStyle/>
                    <a:p>
                      <a:pPr>
                        <a:spcBef>
                          <a:spcPts val="0"/>
                        </a:spcBef>
                        <a:buNone/>
                      </a:pPr>
                      <a:r>
                        <a:rPr lang="en"/>
                        <a:t>西瓜</a:t>
                      </a:r>
                    </a:p>
                  </a:txBody>
                  <a:tcPr marT="91425" marB="91425" marR="91425" marL="91425"/>
                </a:tc>
              </a:tr>
              <a:tr h="381000">
                <a:tc>
                  <a:txBody>
                    <a:bodyPr>
                      <a:noAutofit/>
                    </a:bodyPr>
                    <a:lstStyle/>
                    <a:p>
                      <a:pPr>
                        <a:spcBef>
                          <a:spcPts val="0"/>
                        </a:spcBef>
                        <a:buNone/>
                      </a:pPr>
                      <a:r>
                        <a:rPr lang="en"/>
                        <a:t>1 (red)</a:t>
                      </a:r>
                    </a:p>
                  </a:txBody>
                  <a:tcPr marT="91425" marB="91425" marR="91425" marL="91425"/>
                </a:tc>
                <a:tc>
                  <a:txBody>
                    <a:bodyPr>
                      <a:noAutofit/>
                    </a:bodyPr>
                    <a:lstStyle/>
                    <a:p>
                      <a:pPr>
                        <a:spcBef>
                          <a:spcPts val="0"/>
                        </a:spcBef>
                        <a:buNone/>
                      </a:pPr>
                      <a:r>
                        <a:rPr lang="en"/>
                        <a:t>9</a:t>
                      </a:r>
                    </a:p>
                  </a:txBody>
                  <a:tcPr marT="91425" marB="91425" marR="91425" marL="91425"/>
                </a:tc>
                <a:tc>
                  <a:txBody>
                    <a:bodyPr>
                      <a:noAutofit/>
                    </a:bodyPr>
                    <a:lstStyle/>
                    <a:p>
                      <a:pPr>
                        <a:spcBef>
                          <a:spcPts val="0"/>
                        </a:spcBef>
                        <a:buNone/>
                      </a:pPr>
                      <a:r>
                        <a:rPr lang="en"/>
                        <a:t>蘋果</a:t>
                      </a:r>
                    </a:p>
                  </a:txBody>
                  <a:tcPr marT="91425" marB="91425" marR="91425" marL="91425"/>
                </a:tc>
              </a:tr>
            </a:tbl>
          </a:graphicData>
        </a:graphic>
      </p:graphicFrame>
      <p:sp>
        <p:nvSpPr>
          <p:cNvPr id="186" name="Shape 186"/>
          <p:cNvSpPr txBox="1"/>
          <p:nvPr/>
        </p:nvSpPr>
        <p:spPr>
          <a:xfrm>
            <a:off x="580525" y="3111650"/>
            <a:ext cx="2809800" cy="672000"/>
          </a:xfrm>
          <a:prstGeom prst="rect">
            <a:avLst/>
          </a:prstGeom>
          <a:noFill/>
          <a:ln>
            <a:noFill/>
          </a:ln>
        </p:spPr>
        <p:txBody>
          <a:bodyPr anchorCtr="0" anchor="t" bIns="91425" lIns="91425" rIns="91425" tIns="91425">
            <a:noAutofit/>
          </a:bodyPr>
          <a:lstStyle/>
          <a:p>
            <a:pPr>
              <a:spcBef>
                <a:spcPts val="0"/>
              </a:spcBef>
              <a:buNone/>
            </a:pPr>
            <a:r>
              <a:rPr lang="en"/>
              <a:t>h1 = 1 / exp( </a:t>
            </a:r>
            <a:r>
              <a:rPr lang="en">
                <a:solidFill>
                  <a:srgbClr val="FF0000"/>
                </a:solidFill>
              </a:rPr>
              <a:t>1*2  +  11*3</a:t>
            </a:r>
            <a:r>
              <a:rPr lang="en"/>
              <a:t> )</a:t>
            </a:r>
          </a:p>
        </p:txBody>
      </p:sp>
      <p:sp>
        <p:nvSpPr>
          <p:cNvPr id="187" name="Shape 187"/>
          <p:cNvSpPr txBox="1"/>
          <p:nvPr/>
        </p:nvSpPr>
        <p:spPr>
          <a:xfrm>
            <a:off x="5385175" y="2367100"/>
            <a:ext cx="232199" cy="144900"/>
          </a:xfrm>
          <a:prstGeom prst="rect">
            <a:avLst/>
          </a:prstGeom>
          <a:noFill/>
          <a:ln>
            <a:noFill/>
          </a:ln>
        </p:spPr>
        <p:txBody>
          <a:bodyPr anchorCtr="0" anchor="t" bIns="91425" lIns="91425" rIns="91425" tIns="91425">
            <a:noAutofit/>
          </a:bodyPr>
          <a:lstStyle/>
          <a:p>
            <a:pPr>
              <a:spcBef>
                <a:spcPts val="0"/>
              </a:spcBef>
              <a:buNone/>
            </a:pPr>
            <a:r>
              <a:rPr lang="en"/>
              <a:t>2</a:t>
            </a:r>
          </a:p>
        </p:txBody>
      </p:sp>
      <p:sp>
        <p:nvSpPr>
          <p:cNvPr id="188" name="Shape 188"/>
          <p:cNvSpPr txBox="1"/>
          <p:nvPr/>
        </p:nvSpPr>
        <p:spPr>
          <a:xfrm>
            <a:off x="5537575" y="2748100"/>
            <a:ext cx="232199" cy="144900"/>
          </a:xfrm>
          <a:prstGeom prst="rect">
            <a:avLst/>
          </a:prstGeom>
          <a:noFill/>
          <a:ln>
            <a:noFill/>
          </a:ln>
        </p:spPr>
        <p:txBody>
          <a:bodyPr anchorCtr="0" anchor="t" bIns="91425" lIns="91425" rIns="91425" tIns="91425">
            <a:noAutofit/>
          </a:bodyPr>
          <a:lstStyle/>
          <a:p>
            <a:pPr lvl="0" rtl="0">
              <a:spcBef>
                <a:spcPts val="0"/>
              </a:spcBef>
              <a:buNone/>
            </a:pPr>
            <a:r>
              <a:rPr lang="en"/>
              <a:t>3</a:t>
            </a:r>
          </a:p>
        </p:txBody>
      </p:sp>
      <p:cxnSp>
        <p:nvCxnSpPr>
          <p:cNvPr id="189" name="Shape 189"/>
          <p:cNvCxnSpPr>
            <a:stCxn id="176" idx="6"/>
            <a:endCxn id="174" idx="2"/>
          </p:cNvCxnSpPr>
          <p:nvPr/>
        </p:nvCxnSpPr>
        <p:spPr>
          <a:xfrm>
            <a:off x="6745300" y="2406999"/>
            <a:ext cx="1146600" cy="314100"/>
          </a:xfrm>
          <a:prstGeom prst="straightConnector1">
            <a:avLst/>
          </a:prstGeom>
          <a:noFill/>
          <a:ln cap="flat" cmpd="sng" w="19050">
            <a:solidFill>
              <a:schemeClr val="accent2"/>
            </a:solidFill>
            <a:prstDash val="solid"/>
            <a:round/>
            <a:headEnd len="lg" w="lg" type="none"/>
            <a:tailEnd len="lg" w="lg" type="triangle"/>
          </a:ln>
        </p:spPr>
      </p:cxnSp>
      <p:cxnSp>
        <p:nvCxnSpPr>
          <p:cNvPr id="190" name="Shape 190"/>
          <p:cNvCxnSpPr>
            <a:stCxn id="177" idx="6"/>
          </p:cNvCxnSpPr>
          <p:nvPr/>
        </p:nvCxnSpPr>
        <p:spPr>
          <a:xfrm flipH="1" rot="10800000">
            <a:off x="6745300" y="2750124"/>
            <a:ext cx="1136100" cy="746100"/>
          </a:xfrm>
          <a:prstGeom prst="straightConnector1">
            <a:avLst/>
          </a:prstGeom>
          <a:noFill/>
          <a:ln cap="flat" cmpd="sng" w="19050">
            <a:solidFill>
              <a:schemeClr val="accent2"/>
            </a:solidFill>
            <a:prstDash val="solid"/>
            <a:round/>
            <a:headEnd len="lg" w="lg" type="none"/>
            <a:tailEnd len="lg" w="lg" type="triangle"/>
          </a:ln>
        </p:spPr>
      </p:cxnSp>
      <p:cxnSp>
        <p:nvCxnSpPr>
          <p:cNvPr id="191" name="Shape 191"/>
          <p:cNvCxnSpPr>
            <a:stCxn id="178" idx="6"/>
            <a:endCxn id="174" idx="2"/>
          </p:cNvCxnSpPr>
          <p:nvPr/>
        </p:nvCxnSpPr>
        <p:spPr>
          <a:xfrm flipH="1" rot="10800000">
            <a:off x="6745300" y="2721249"/>
            <a:ext cx="1146600" cy="1788000"/>
          </a:xfrm>
          <a:prstGeom prst="straightConnector1">
            <a:avLst/>
          </a:prstGeom>
          <a:noFill/>
          <a:ln cap="flat" cmpd="sng" w="19050">
            <a:solidFill>
              <a:schemeClr val="accent2"/>
            </a:solidFill>
            <a:prstDash val="solid"/>
            <a:round/>
            <a:headEnd len="lg" w="lg" type="none"/>
            <a:tailEnd len="lg" w="lg" type="triangle"/>
          </a:ln>
        </p:spPr>
      </p:cxnSp>
      <p:cxnSp>
        <p:nvCxnSpPr>
          <p:cNvPr id="192" name="Shape 192"/>
          <p:cNvCxnSpPr>
            <a:stCxn id="176" idx="6"/>
            <a:endCxn id="175" idx="2"/>
          </p:cNvCxnSpPr>
          <p:nvPr/>
        </p:nvCxnSpPr>
        <p:spPr>
          <a:xfrm>
            <a:off x="6745300" y="2406999"/>
            <a:ext cx="1143000" cy="1460099"/>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a:stCxn id="177" idx="6"/>
            <a:endCxn id="175" idx="2"/>
          </p:cNvCxnSpPr>
          <p:nvPr/>
        </p:nvCxnSpPr>
        <p:spPr>
          <a:xfrm>
            <a:off x="6745300" y="3496224"/>
            <a:ext cx="1143000" cy="3708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stCxn id="178" idx="6"/>
            <a:endCxn id="175" idx="2"/>
          </p:cNvCxnSpPr>
          <p:nvPr/>
        </p:nvCxnSpPr>
        <p:spPr>
          <a:xfrm flipH="1" rot="10800000">
            <a:off x="6745300" y="3866949"/>
            <a:ext cx="1143000" cy="642300"/>
          </a:xfrm>
          <a:prstGeom prst="straightConnector1">
            <a:avLst/>
          </a:prstGeom>
          <a:noFill/>
          <a:ln cap="flat" cmpd="sng" w="19050">
            <a:solidFill>
              <a:schemeClr val="dk2"/>
            </a:solidFill>
            <a:prstDash val="solid"/>
            <a:round/>
            <a:headEnd len="lg" w="lg" type="none"/>
            <a:tailEnd len="lg" w="lg" type="triangle"/>
          </a:ln>
        </p:spPr>
      </p:cxnSp>
      <p:sp>
        <p:nvSpPr>
          <p:cNvPr id="195" name="Shape 195"/>
          <p:cNvSpPr txBox="1"/>
          <p:nvPr/>
        </p:nvSpPr>
        <p:spPr>
          <a:xfrm>
            <a:off x="7139850" y="2233175"/>
            <a:ext cx="232199" cy="144900"/>
          </a:xfrm>
          <a:prstGeom prst="rect">
            <a:avLst/>
          </a:prstGeom>
          <a:noFill/>
          <a:ln>
            <a:noFill/>
          </a:ln>
        </p:spPr>
        <p:txBody>
          <a:bodyPr anchorCtr="0" anchor="t" bIns="91425" lIns="91425" rIns="91425" tIns="91425">
            <a:noAutofit/>
          </a:bodyPr>
          <a:lstStyle/>
          <a:p>
            <a:pPr lvl="0" rtl="0">
              <a:spcBef>
                <a:spcPts val="0"/>
              </a:spcBef>
              <a:buNone/>
            </a:pPr>
            <a:r>
              <a:rPr lang="en"/>
              <a:t>5</a:t>
            </a:r>
          </a:p>
        </p:txBody>
      </p:sp>
      <p:sp>
        <p:nvSpPr>
          <p:cNvPr id="196" name="Shape 196"/>
          <p:cNvSpPr txBox="1"/>
          <p:nvPr/>
        </p:nvSpPr>
        <p:spPr>
          <a:xfrm>
            <a:off x="7292250" y="2766575"/>
            <a:ext cx="232199" cy="1449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97" name="Shape 197"/>
          <p:cNvSpPr txBox="1"/>
          <p:nvPr/>
        </p:nvSpPr>
        <p:spPr>
          <a:xfrm>
            <a:off x="7597050" y="2995175"/>
            <a:ext cx="232199" cy="144900"/>
          </a:xfrm>
          <a:prstGeom prst="rect">
            <a:avLst/>
          </a:prstGeom>
          <a:noFill/>
          <a:ln>
            <a:noFill/>
          </a:ln>
        </p:spPr>
        <p:txBody>
          <a:bodyPr anchorCtr="0" anchor="t" bIns="91425" lIns="91425" rIns="91425" tIns="91425">
            <a:noAutofit/>
          </a:bodyPr>
          <a:lstStyle/>
          <a:p>
            <a:pPr lvl="0" rtl="0">
              <a:spcBef>
                <a:spcPts val="0"/>
              </a:spcBef>
              <a:buNone/>
            </a:pPr>
            <a:r>
              <a:rPr lang="en"/>
              <a:t>7</a:t>
            </a:r>
          </a:p>
        </p:txBody>
      </p:sp>
      <p:sp>
        <p:nvSpPr>
          <p:cNvPr id="198" name="Shape 198"/>
          <p:cNvSpPr txBox="1"/>
          <p:nvPr/>
        </p:nvSpPr>
        <p:spPr>
          <a:xfrm>
            <a:off x="348325" y="3797450"/>
            <a:ext cx="3118199" cy="672000"/>
          </a:xfrm>
          <a:prstGeom prst="rect">
            <a:avLst/>
          </a:prstGeom>
          <a:noFill/>
          <a:ln>
            <a:noFill/>
          </a:ln>
        </p:spPr>
        <p:txBody>
          <a:bodyPr anchorCtr="0" anchor="t" bIns="91425" lIns="91425" rIns="91425" tIns="91425">
            <a:noAutofit/>
          </a:bodyPr>
          <a:lstStyle/>
          <a:p>
            <a:pPr lvl="0" rtl="0">
              <a:spcBef>
                <a:spcPts val="0"/>
              </a:spcBef>
              <a:buNone/>
            </a:pPr>
            <a:r>
              <a:rPr lang="en"/>
              <a:t>r1 = 1 / exp( </a:t>
            </a:r>
            <a:r>
              <a:rPr lang="en">
                <a:solidFill>
                  <a:schemeClr val="accent2"/>
                </a:solidFill>
              </a:rPr>
              <a:t>5*h1  +  6*h2 + 7*h3</a:t>
            </a:r>
            <a:r>
              <a:rPr lang="en"/>
              <a:t> )</a:t>
            </a:r>
          </a:p>
        </p:txBody>
      </p:sp>
      <p:sp>
        <p:nvSpPr>
          <p:cNvPr id="199" name="Shape 199"/>
          <p:cNvSpPr txBox="1"/>
          <p:nvPr/>
        </p:nvSpPr>
        <p:spPr>
          <a:xfrm>
            <a:off x="783775" y="4469450"/>
            <a:ext cx="2403300" cy="419399"/>
          </a:xfrm>
          <a:prstGeom prst="rect">
            <a:avLst/>
          </a:prstGeom>
          <a:noFill/>
          <a:ln>
            <a:noFill/>
          </a:ln>
        </p:spPr>
        <p:txBody>
          <a:bodyPr anchorCtr="0" anchor="t" bIns="91425" lIns="91425" rIns="91425" tIns="91425">
            <a:noAutofit/>
          </a:bodyPr>
          <a:lstStyle/>
          <a:p>
            <a:pPr>
              <a:spcBef>
                <a:spcPts val="0"/>
              </a:spcBef>
              <a:buNone/>
            </a:pPr>
            <a:r>
              <a:rPr lang="en"/>
              <a:t>if r1 &gt; r2  then 為 西瓜</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目的 和 Shannon game 是一樣的</a:t>
            </a:r>
          </a:p>
        </p:txBody>
      </p:sp>
      <p:sp>
        <p:nvSpPr>
          <p:cNvPr id="205" name="Shape 205"/>
          <p:cNvSpPr txBox="1"/>
          <p:nvPr/>
        </p:nvSpPr>
        <p:spPr>
          <a:xfrm>
            <a:off x="885075" y="213922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a:t>
            </a:r>
          </a:p>
        </p:txBody>
      </p:sp>
      <p:sp>
        <p:nvSpPr>
          <p:cNvPr id="206" name="Shape 206"/>
          <p:cNvSpPr txBox="1"/>
          <p:nvPr/>
        </p:nvSpPr>
        <p:spPr>
          <a:xfrm>
            <a:off x="1852450" y="2295450"/>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a:t>
            </a:r>
          </a:p>
        </p:txBody>
      </p:sp>
      <p:sp>
        <p:nvSpPr>
          <p:cNvPr id="207" name="Shape 207"/>
          <p:cNvSpPr txBox="1"/>
          <p:nvPr/>
        </p:nvSpPr>
        <p:spPr>
          <a:xfrm>
            <a:off x="1117850" y="3079200"/>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p>
        </p:txBody>
      </p:sp>
      <p:sp>
        <p:nvSpPr>
          <p:cNvPr id="208" name="Shape 208"/>
          <p:cNvSpPr txBox="1"/>
          <p:nvPr/>
        </p:nvSpPr>
        <p:spPr>
          <a:xfrm>
            <a:off x="1216350" y="1561950"/>
            <a:ext cx="1880999" cy="494700"/>
          </a:xfrm>
          <a:prstGeom prst="rect">
            <a:avLst/>
          </a:prstGeom>
          <a:noFill/>
          <a:ln>
            <a:noFill/>
          </a:ln>
        </p:spPr>
        <p:txBody>
          <a:bodyPr anchorCtr="0" anchor="t" bIns="91425" lIns="91425" rIns="91425" tIns="91425">
            <a:noAutofit/>
          </a:bodyPr>
          <a:lstStyle/>
          <a:p>
            <a:pPr>
              <a:spcBef>
                <a:spcPts val="0"/>
              </a:spcBef>
              <a:buNone/>
            </a:pPr>
            <a:r>
              <a:rPr b="1" lang="en" sz="2400">
                <a:latin typeface="Times New Roman"/>
                <a:ea typeface="Times New Roman"/>
                <a:cs typeface="Times New Roman"/>
                <a:sym typeface="Times New Roman"/>
              </a:rPr>
              <a:t>已知 context</a:t>
            </a:r>
          </a:p>
        </p:txBody>
      </p:sp>
      <p:sp>
        <p:nvSpPr>
          <p:cNvPr id="209" name="Shape 209"/>
          <p:cNvSpPr txBox="1"/>
          <p:nvPr/>
        </p:nvSpPr>
        <p:spPr>
          <a:xfrm>
            <a:off x="5908375" y="2341025"/>
            <a:ext cx="13584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rgbClr val="FF0000"/>
                </a:solidFill>
              </a:rPr>
              <a:t>蘋果</a:t>
            </a:r>
          </a:p>
        </p:txBody>
      </p:sp>
      <p:cxnSp>
        <p:nvCxnSpPr>
          <p:cNvPr id="210" name="Shape 210"/>
          <p:cNvCxnSpPr>
            <a:stCxn id="206" idx="3"/>
          </p:cNvCxnSpPr>
          <p:nvPr/>
        </p:nvCxnSpPr>
        <p:spPr>
          <a:xfrm flipH="1" rot="10800000">
            <a:off x="3733449" y="2717550"/>
            <a:ext cx="1884300" cy="6600"/>
          </a:xfrm>
          <a:prstGeom prst="straightConnector1">
            <a:avLst/>
          </a:prstGeom>
          <a:noFill/>
          <a:ln cap="flat" cmpd="sng" w="19050">
            <a:solidFill>
              <a:schemeClr val="dk2"/>
            </a:solidFill>
            <a:prstDash val="solid"/>
            <a:round/>
            <a:headEnd len="lg" w="lg" type="none"/>
            <a:tailEnd len="lg" w="lg" type="triangle"/>
          </a:ln>
        </p:spPr>
      </p:cxnSp>
      <p:sp>
        <p:nvSpPr>
          <p:cNvPr id="211" name="Shape 211"/>
          <p:cNvSpPr txBox="1"/>
          <p:nvPr/>
        </p:nvSpPr>
        <p:spPr>
          <a:xfrm>
            <a:off x="3821925" y="2921525"/>
            <a:ext cx="1880999" cy="494700"/>
          </a:xfrm>
          <a:prstGeom prst="rect">
            <a:avLst/>
          </a:prstGeom>
          <a:noFill/>
          <a:ln>
            <a:noFill/>
          </a:ln>
        </p:spPr>
        <p:txBody>
          <a:bodyPr anchorCtr="0" anchor="t" bIns="91425" lIns="91425" rIns="91425" tIns="91425">
            <a:noAutofit/>
          </a:bodyPr>
          <a:lstStyle/>
          <a:p>
            <a:pPr lvl="0" rtl="0">
              <a:spcBef>
                <a:spcPts val="0"/>
              </a:spcBef>
              <a:buNone/>
            </a:pPr>
            <a:r>
              <a:rPr b="1" lang="en" sz="2400">
                <a:latin typeface="Times New Roman"/>
                <a:ea typeface="Times New Roman"/>
                <a:cs typeface="Times New Roman"/>
                <a:sym typeface="Times New Roman"/>
              </a:rPr>
              <a:t>機率最高</a:t>
            </a:r>
          </a:p>
        </p:txBody>
      </p:sp>
      <p:sp>
        <p:nvSpPr>
          <p:cNvPr id="212" name="Shape 212"/>
          <p:cNvSpPr txBox="1"/>
          <p:nvPr/>
        </p:nvSpPr>
        <p:spPr>
          <a:xfrm>
            <a:off x="5524500" y="1648350"/>
            <a:ext cx="1880999" cy="494700"/>
          </a:xfrm>
          <a:prstGeom prst="rect">
            <a:avLst/>
          </a:prstGeom>
          <a:noFill/>
          <a:ln>
            <a:noFill/>
          </a:ln>
        </p:spPr>
        <p:txBody>
          <a:bodyPr anchorCtr="0" anchor="t" bIns="91425" lIns="91425" rIns="91425" tIns="91425">
            <a:noAutofit/>
          </a:bodyPr>
          <a:lstStyle/>
          <a:p>
            <a:pPr lvl="0" rtl="0" algn="ctr">
              <a:spcBef>
                <a:spcPts val="0"/>
              </a:spcBef>
              <a:buNone/>
            </a:pPr>
            <a:r>
              <a:rPr b="1" lang="en" sz="2400">
                <a:latin typeface="Times New Roman"/>
                <a:ea typeface="Times New Roman"/>
                <a:cs typeface="Times New Roman"/>
                <a:sym typeface="Times New Roman"/>
              </a:rPr>
              <a:t>出現</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p:nvPr/>
        </p:nvSpPr>
        <p:spPr>
          <a:xfrm>
            <a:off x="1033350" y="4098550"/>
            <a:ext cx="5863499" cy="7118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EFEFEF"/>
              </a:solidFill>
            </a:endParaRPr>
          </a:p>
        </p:txBody>
      </p:sp>
      <p:sp>
        <p:nvSpPr>
          <p:cNvPr id="218" name="Shape 2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600"/>
              </a:spcBef>
              <a:buNone/>
            </a:pPr>
            <a:r>
              <a:rPr lang="en" sz="3000">
                <a:solidFill>
                  <a:srgbClr val="000000"/>
                </a:solidFill>
              </a:rPr>
              <a:t>句子 :</a:t>
            </a:r>
            <a:r>
              <a:rPr b="0" lang="en" sz="3000">
                <a:solidFill>
                  <a:schemeClr val="accent6"/>
                </a:solidFill>
              </a:rPr>
              <a:t>  ipad</a:t>
            </a:r>
            <a:r>
              <a:rPr b="0" lang="en" sz="3000"/>
              <a:t>, </a:t>
            </a:r>
            <a:r>
              <a:rPr b="0" lang="en" sz="3000">
                <a:solidFill>
                  <a:schemeClr val="accent2"/>
                </a:solidFill>
              </a:rPr>
              <a:t>iphone</a:t>
            </a:r>
            <a:r>
              <a:rPr b="0" lang="en" sz="3000"/>
              <a:t> </a:t>
            </a:r>
            <a:r>
              <a:rPr b="0" lang="en" sz="3000">
                <a:solidFill>
                  <a:schemeClr val="dk2"/>
                </a:solidFill>
              </a:rPr>
              <a:t>是</a:t>
            </a:r>
            <a:r>
              <a:rPr b="0" lang="en" sz="3000"/>
              <a:t> 蘋果 </a:t>
            </a:r>
            <a:r>
              <a:rPr b="0" lang="en" sz="3000">
                <a:solidFill>
                  <a:schemeClr val="accent4"/>
                </a:solidFill>
              </a:rPr>
              <a:t>公司</a:t>
            </a:r>
            <a:r>
              <a:rPr b="0" lang="en" sz="3000"/>
              <a:t> </a:t>
            </a:r>
            <a:r>
              <a:rPr b="0" lang="en" sz="3000">
                <a:solidFill>
                  <a:schemeClr val="accent3"/>
                </a:solidFill>
              </a:rPr>
              <a:t>的</a:t>
            </a:r>
            <a:r>
              <a:rPr b="0" lang="en" sz="3000"/>
              <a:t> </a:t>
            </a:r>
            <a:r>
              <a:rPr b="0" lang="en" sz="3000">
                <a:solidFill>
                  <a:schemeClr val="accent5"/>
                </a:solidFill>
              </a:rPr>
              <a:t>電子產品</a:t>
            </a:r>
          </a:p>
        </p:txBody>
      </p:sp>
      <p:sp>
        <p:nvSpPr>
          <p:cNvPr id="219" name="Shape 219"/>
          <p:cNvSpPr txBox="1"/>
          <p:nvPr/>
        </p:nvSpPr>
        <p:spPr>
          <a:xfrm>
            <a:off x="1274975" y="390817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 ..</a:t>
            </a:r>
          </a:p>
        </p:txBody>
      </p:sp>
      <p:sp>
        <p:nvSpPr>
          <p:cNvPr id="220" name="Shape 220"/>
          <p:cNvSpPr txBox="1"/>
          <p:nvPr/>
        </p:nvSpPr>
        <p:spPr>
          <a:xfrm>
            <a:off x="2960700" y="39081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  ..</a:t>
            </a:r>
          </a:p>
        </p:txBody>
      </p:sp>
      <p:sp>
        <p:nvSpPr>
          <p:cNvPr id="221" name="Shape 221"/>
          <p:cNvSpPr txBox="1"/>
          <p:nvPr/>
        </p:nvSpPr>
        <p:spPr>
          <a:xfrm>
            <a:off x="5143500" y="39081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p>
        </p:txBody>
      </p:sp>
      <p:sp>
        <p:nvSpPr>
          <p:cNvPr id="222" name="Shape 222"/>
          <p:cNvSpPr/>
          <p:nvPr/>
        </p:nvSpPr>
        <p:spPr>
          <a:xfrm>
            <a:off x="3436725" y="2925875"/>
            <a:ext cx="592200" cy="56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23" name="Shape 223"/>
          <p:cNvCxnSpPr>
            <a:stCxn id="219" idx="0"/>
          </p:cNvCxnSpPr>
          <p:nvPr/>
        </p:nvCxnSpPr>
        <p:spPr>
          <a:xfrm flipH="1" rot="10800000">
            <a:off x="1936024" y="3343875"/>
            <a:ext cx="1326600" cy="564300"/>
          </a:xfrm>
          <a:prstGeom prst="straightConnector1">
            <a:avLst/>
          </a:prstGeom>
          <a:noFill/>
          <a:ln cap="flat" cmpd="sng" w="19050">
            <a:solidFill>
              <a:schemeClr val="dk2"/>
            </a:solidFill>
            <a:prstDash val="solid"/>
            <a:round/>
            <a:headEnd len="lg" w="lg" type="none"/>
            <a:tailEnd len="lg" w="lg" type="triangle"/>
          </a:ln>
        </p:spPr>
      </p:cxnSp>
      <p:cxnSp>
        <p:nvCxnSpPr>
          <p:cNvPr id="224" name="Shape 224"/>
          <p:cNvCxnSpPr>
            <a:endCxn id="222" idx="4"/>
          </p:cNvCxnSpPr>
          <p:nvPr/>
        </p:nvCxnSpPr>
        <p:spPr>
          <a:xfrm rot="10800000">
            <a:off x="3732825" y="3494675"/>
            <a:ext cx="29100" cy="580500"/>
          </a:xfrm>
          <a:prstGeom prst="straightConnector1">
            <a:avLst/>
          </a:prstGeom>
          <a:noFill/>
          <a:ln cap="flat" cmpd="sng" w="19050">
            <a:solidFill>
              <a:schemeClr val="dk2"/>
            </a:solidFill>
            <a:prstDash val="solid"/>
            <a:round/>
            <a:headEnd len="lg" w="lg" type="none"/>
            <a:tailEnd len="lg" w="lg" type="triangle"/>
          </a:ln>
        </p:spPr>
      </p:cxnSp>
      <p:cxnSp>
        <p:nvCxnSpPr>
          <p:cNvPr id="225" name="Shape 225"/>
          <p:cNvCxnSpPr/>
          <p:nvPr/>
        </p:nvCxnSpPr>
        <p:spPr>
          <a:xfrm rot="10800000">
            <a:off x="4214499" y="3378824"/>
            <a:ext cx="1265700" cy="684900"/>
          </a:xfrm>
          <a:prstGeom prst="straightConnector1">
            <a:avLst/>
          </a:prstGeom>
          <a:noFill/>
          <a:ln cap="flat" cmpd="sng" w="19050">
            <a:solidFill>
              <a:schemeClr val="dk2"/>
            </a:solidFill>
            <a:prstDash val="solid"/>
            <a:round/>
            <a:headEnd len="lg" w="lg" type="none"/>
            <a:tailEnd len="lg" w="lg" type="triangle"/>
          </a:ln>
        </p:spPr>
      </p:cxnSp>
      <p:sp>
        <p:nvSpPr>
          <p:cNvPr id="226" name="Shape 226"/>
          <p:cNvSpPr txBox="1"/>
          <p:nvPr/>
        </p:nvSpPr>
        <p:spPr>
          <a:xfrm>
            <a:off x="2525525" y="1645200"/>
            <a:ext cx="1194299"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樹上</a:t>
            </a:r>
          </a:p>
        </p:txBody>
      </p:sp>
      <p:sp>
        <p:nvSpPr>
          <p:cNvPr id="227" name="Shape 227"/>
          <p:cNvSpPr txBox="1"/>
          <p:nvPr/>
        </p:nvSpPr>
        <p:spPr>
          <a:xfrm>
            <a:off x="3820925" y="1645200"/>
            <a:ext cx="1194299"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蘋果</a:t>
            </a:r>
          </a:p>
        </p:txBody>
      </p:sp>
      <p:sp>
        <p:nvSpPr>
          <p:cNvPr id="228" name="Shape 228"/>
          <p:cNvSpPr txBox="1"/>
          <p:nvPr/>
        </p:nvSpPr>
        <p:spPr>
          <a:xfrm>
            <a:off x="4925350" y="1645200"/>
            <a:ext cx="17331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富士康 .. </a:t>
            </a:r>
          </a:p>
        </p:txBody>
      </p:sp>
      <p:sp>
        <p:nvSpPr>
          <p:cNvPr id="229" name="Shape 229"/>
          <p:cNvSpPr txBox="1"/>
          <p:nvPr/>
        </p:nvSpPr>
        <p:spPr>
          <a:xfrm>
            <a:off x="1382525" y="1645200"/>
            <a:ext cx="1194299"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紅</a:t>
            </a:r>
          </a:p>
        </p:txBody>
      </p:sp>
      <p:cxnSp>
        <p:nvCxnSpPr>
          <p:cNvPr id="230" name="Shape 230"/>
          <p:cNvCxnSpPr/>
          <p:nvPr/>
        </p:nvCxnSpPr>
        <p:spPr>
          <a:xfrm flipH="1" rot="10800000">
            <a:off x="3819900" y="2181449"/>
            <a:ext cx="267000" cy="605100"/>
          </a:xfrm>
          <a:prstGeom prst="straightConnector1">
            <a:avLst/>
          </a:prstGeom>
          <a:noFill/>
          <a:ln cap="flat" cmpd="sng" w="19050">
            <a:solidFill>
              <a:schemeClr val="dk2"/>
            </a:solidFill>
            <a:prstDash val="solid"/>
            <a:round/>
            <a:headEnd len="lg" w="lg" type="none"/>
            <a:tailEnd len="lg" w="lg" type="triangle"/>
          </a:ln>
        </p:spPr>
      </p:cxnSp>
      <p:cxnSp>
        <p:nvCxnSpPr>
          <p:cNvPr id="231" name="Shape 231"/>
          <p:cNvCxnSpPr>
            <a:endCxn id="226" idx="2"/>
          </p:cNvCxnSpPr>
          <p:nvPr/>
        </p:nvCxnSpPr>
        <p:spPr>
          <a:xfrm rot="10800000">
            <a:off x="3122674" y="2225699"/>
            <a:ext cx="488100" cy="595800"/>
          </a:xfrm>
          <a:prstGeom prst="straightConnector1">
            <a:avLst/>
          </a:prstGeom>
          <a:noFill/>
          <a:ln cap="flat" cmpd="sng" w="19050">
            <a:solidFill>
              <a:schemeClr val="dk2"/>
            </a:solidFill>
            <a:prstDash val="solid"/>
            <a:round/>
            <a:headEnd len="lg" w="lg" type="none"/>
            <a:tailEnd len="lg" w="lg" type="triangle"/>
          </a:ln>
        </p:spPr>
      </p:cxnSp>
      <p:cxnSp>
        <p:nvCxnSpPr>
          <p:cNvPr id="232" name="Shape 232"/>
          <p:cNvCxnSpPr>
            <a:endCxn id="229" idx="2"/>
          </p:cNvCxnSpPr>
          <p:nvPr/>
        </p:nvCxnSpPr>
        <p:spPr>
          <a:xfrm rot="10800000">
            <a:off x="1979674" y="2225699"/>
            <a:ext cx="1294500" cy="711900"/>
          </a:xfrm>
          <a:prstGeom prst="straightConnector1">
            <a:avLst/>
          </a:prstGeom>
          <a:noFill/>
          <a:ln cap="flat" cmpd="sng" w="19050">
            <a:solidFill>
              <a:schemeClr val="dk2"/>
            </a:solidFill>
            <a:prstDash val="solid"/>
            <a:round/>
            <a:headEnd len="lg" w="lg" type="none"/>
            <a:tailEnd len="lg" w="lg" type="triangle"/>
          </a:ln>
        </p:spPr>
      </p:cxnSp>
      <p:cxnSp>
        <p:nvCxnSpPr>
          <p:cNvPr id="233" name="Shape 233"/>
          <p:cNvCxnSpPr>
            <a:endCxn id="228" idx="2"/>
          </p:cNvCxnSpPr>
          <p:nvPr/>
        </p:nvCxnSpPr>
        <p:spPr>
          <a:xfrm flipH="1" rot="10800000">
            <a:off x="4058799" y="2225699"/>
            <a:ext cx="1733100" cy="700200"/>
          </a:xfrm>
          <a:prstGeom prst="straightConnector1">
            <a:avLst/>
          </a:prstGeom>
          <a:noFill/>
          <a:ln cap="flat" cmpd="sng" w="19050">
            <a:solidFill>
              <a:schemeClr val="dk2"/>
            </a:solidFill>
            <a:prstDash val="solid"/>
            <a:round/>
            <a:headEnd len="lg" w="lg" type="none"/>
            <a:tailEnd len="lg" w="lg" type="triangle"/>
          </a:ln>
        </p:spPr>
      </p:cxnSp>
      <p:sp>
        <p:nvSpPr>
          <p:cNvPr id="234" name="Shape 234"/>
          <p:cNvSpPr txBox="1"/>
          <p:nvPr/>
        </p:nvSpPr>
        <p:spPr>
          <a:xfrm>
            <a:off x="5395400" y="2466800"/>
            <a:ext cx="3615899" cy="8574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0000"/>
                </a:solidFill>
              </a:rPr>
              <a:t>分數 :</a:t>
            </a:r>
          </a:p>
          <a:p>
            <a:pPr lvl="0" rtl="0">
              <a:spcBef>
                <a:spcPts val="0"/>
              </a:spcBef>
              <a:buNone/>
            </a:pPr>
            <a:r>
              <a:rPr lang="en" sz="2400">
                <a:solidFill>
                  <a:srgbClr val="FF0000"/>
                </a:solidFill>
              </a:rPr>
              <a:t>讓 蘋果 &gt; 富士康 &gt; 樹上</a:t>
            </a:r>
          </a:p>
        </p:txBody>
      </p:sp>
      <p:sp>
        <p:nvSpPr>
          <p:cNvPr id="235" name="Shape 235"/>
          <p:cNvSpPr txBox="1"/>
          <p:nvPr/>
        </p:nvSpPr>
        <p:spPr>
          <a:xfrm>
            <a:off x="7134425" y="4076200"/>
            <a:ext cx="1733100" cy="457200"/>
          </a:xfrm>
          <a:prstGeom prst="rect">
            <a:avLst/>
          </a:prstGeom>
          <a:noFill/>
          <a:ln>
            <a:noFill/>
          </a:ln>
        </p:spPr>
        <p:txBody>
          <a:bodyPr anchorCtr="0" anchor="t" bIns="91425" lIns="91425" rIns="91425" tIns="91425">
            <a:noAutofit/>
          </a:bodyPr>
          <a:lstStyle/>
          <a:p>
            <a:pPr lvl="0" rtl="0">
              <a:spcBef>
                <a:spcPts val="0"/>
              </a:spcBef>
              <a:buNone/>
            </a:pPr>
            <a:r>
              <a:rPr lang="en" sz="3000"/>
              <a:t>+  </a:t>
            </a:r>
            <a:r>
              <a:rPr lang="en" sz="3000" u="sng"/>
              <a:t>蘋果</a:t>
            </a:r>
          </a:p>
        </p:txBody>
      </p:sp>
      <p:sp>
        <p:nvSpPr>
          <p:cNvPr id="236" name="Shape 236"/>
          <p:cNvSpPr txBox="1"/>
          <p:nvPr/>
        </p:nvSpPr>
        <p:spPr>
          <a:xfrm>
            <a:off x="6564125" y="1645200"/>
            <a:ext cx="23796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(total words)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nvSpPr>
        <p:spPr>
          <a:xfrm>
            <a:off x="1274975" y="375577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a:t>
            </a:r>
          </a:p>
          <a:p>
            <a:pPr lvl="0" rtl="0">
              <a:spcBef>
                <a:spcPts val="600"/>
              </a:spcBef>
              <a:buNone/>
            </a:pPr>
            <a:r>
              <a:rPr lang="en" sz="3000">
                <a:solidFill>
                  <a:schemeClr val="accent6"/>
                </a:solidFill>
              </a:rPr>
              <a:t>(2,6,3)</a:t>
            </a:r>
          </a:p>
        </p:txBody>
      </p:sp>
      <p:sp>
        <p:nvSpPr>
          <p:cNvPr id="242" name="Shape 242"/>
          <p:cNvSpPr txBox="1"/>
          <p:nvPr/>
        </p:nvSpPr>
        <p:spPr>
          <a:xfrm>
            <a:off x="29607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a:t>
            </a:r>
          </a:p>
          <a:p>
            <a:pPr lvl="0" rtl="0">
              <a:spcBef>
                <a:spcPts val="600"/>
              </a:spcBef>
              <a:buNone/>
            </a:pPr>
            <a:r>
              <a:rPr lang="en" sz="3000">
                <a:solidFill>
                  <a:schemeClr val="accent2"/>
                </a:solidFill>
              </a:rPr>
              <a:t>(3,1,4) </a:t>
            </a:r>
          </a:p>
        </p:txBody>
      </p:sp>
      <p:sp>
        <p:nvSpPr>
          <p:cNvPr id="243" name="Shape 243"/>
          <p:cNvSpPr txBox="1"/>
          <p:nvPr/>
        </p:nvSpPr>
        <p:spPr>
          <a:xfrm>
            <a:off x="51435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p>
          <a:p>
            <a:pPr lvl="0" rtl="0">
              <a:spcBef>
                <a:spcPts val="600"/>
              </a:spcBef>
              <a:buNone/>
            </a:pPr>
            <a:r>
              <a:rPr lang="en" sz="3000">
                <a:solidFill>
                  <a:schemeClr val="accent5"/>
                </a:solidFill>
              </a:rPr>
              <a:t>(4,5,2)</a:t>
            </a:r>
          </a:p>
        </p:txBody>
      </p:sp>
      <p:cxnSp>
        <p:nvCxnSpPr>
          <p:cNvPr id="244" name="Shape 244"/>
          <p:cNvCxnSpPr>
            <a:stCxn id="241" idx="0"/>
          </p:cNvCxnSpPr>
          <p:nvPr/>
        </p:nvCxnSpPr>
        <p:spPr>
          <a:xfrm flipH="1" rot="10800000">
            <a:off x="1936024" y="3191475"/>
            <a:ext cx="1326600" cy="564300"/>
          </a:xfrm>
          <a:prstGeom prst="straightConnector1">
            <a:avLst/>
          </a:prstGeom>
          <a:noFill/>
          <a:ln cap="flat" cmpd="sng" w="19050">
            <a:solidFill>
              <a:schemeClr val="dk2"/>
            </a:solidFill>
            <a:prstDash val="solid"/>
            <a:round/>
            <a:headEnd len="lg" w="lg" type="none"/>
            <a:tailEnd len="lg" w="lg" type="triangle"/>
          </a:ln>
        </p:spPr>
      </p:cxnSp>
      <p:cxnSp>
        <p:nvCxnSpPr>
          <p:cNvPr id="245" name="Shape 245"/>
          <p:cNvCxnSpPr>
            <a:endCxn id="246" idx="4"/>
          </p:cNvCxnSpPr>
          <p:nvPr/>
        </p:nvCxnSpPr>
        <p:spPr>
          <a:xfrm rot="10800000">
            <a:off x="3732825" y="3342275"/>
            <a:ext cx="29100" cy="580500"/>
          </a:xfrm>
          <a:prstGeom prst="straightConnector1">
            <a:avLst/>
          </a:prstGeom>
          <a:noFill/>
          <a:ln cap="flat" cmpd="sng" w="19050">
            <a:solidFill>
              <a:schemeClr val="dk2"/>
            </a:solidFill>
            <a:prstDash val="solid"/>
            <a:round/>
            <a:headEnd len="lg" w="lg" type="none"/>
            <a:tailEnd len="lg" w="lg" type="triangle"/>
          </a:ln>
        </p:spPr>
      </p:cxnSp>
      <p:cxnSp>
        <p:nvCxnSpPr>
          <p:cNvPr id="247" name="Shape 247"/>
          <p:cNvCxnSpPr/>
          <p:nvPr/>
        </p:nvCxnSpPr>
        <p:spPr>
          <a:xfrm rot="10800000">
            <a:off x="4214499" y="3226424"/>
            <a:ext cx="1265700" cy="684900"/>
          </a:xfrm>
          <a:prstGeom prst="straightConnector1">
            <a:avLst/>
          </a:prstGeom>
          <a:noFill/>
          <a:ln cap="flat" cmpd="sng" w="19050">
            <a:solidFill>
              <a:schemeClr val="dk2"/>
            </a:solidFill>
            <a:prstDash val="solid"/>
            <a:round/>
            <a:headEnd len="lg" w="lg" type="none"/>
            <a:tailEnd len="lg" w="lg" type="triangle"/>
          </a:ln>
        </p:spPr>
      </p:cxnSp>
      <p:sp>
        <p:nvSpPr>
          <p:cNvPr id="248" name="Shape 248"/>
          <p:cNvSpPr txBox="1"/>
          <p:nvPr/>
        </p:nvSpPr>
        <p:spPr>
          <a:xfrm>
            <a:off x="766300" y="807000"/>
            <a:ext cx="1505700" cy="580499"/>
          </a:xfrm>
          <a:prstGeom prst="rect">
            <a:avLst/>
          </a:prstGeom>
          <a:noFill/>
          <a:ln>
            <a:noFill/>
          </a:ln>
        </p:spPr>
        <p:txBody>
          <a:bodyPr anchorCtr="0" anchor="ctr" bIns="91425" lIns="91425" rIns="91425" tIns="91425">
            <a:noAutofit/>
          </a:bodyPr>
          <a:lstStyle/>
          <a:p>
            <a:pPr rtl="0">
              <a:spcBef>
                <a:spcPts val="0"/>
              </a:spcBef>
              <a:buNone/>
            </a:pPr>
            <a:r>
              <a:rPr lang="en" sz="3000">
                <a:solidFill>
                  <a:schemeClr val="dk1"/>
                </a:solidFill>
              </a:rPr>
              <a:t>.. 樹上</a:t>
            </a:r>
          </a:p>
          <a:p>
            <a:pPr lvl="0" rtl="0">
              <a:spcBef>
                <a:spcPts val="0"/>
              </a:spcBef>
              <a:buNone/>
            </a:pPr>
            <a:r>
              <a:rPr lang="en" sz="3000">
                <a:solidFill>
                  <a:schemeClr val="dk1"/>
                </a:solidFill>
              </a:rPr>
              <a:t>(2,1,1)</a:t>
            </a:r>
          </a:p>
        </p:txBody>
      </p:sp>
      <p:sp>
        <p:nvSpPr>
          <p:cNvPr id="249" name="Shape 249"/>
          <p:cNvSpPr txBox="1"/>
          <p:nvPr/>
        </p:nvSpPr>
        <p:spPr>
          <a:xfrm>
            <a:off x="3414550" y="734950"/>
            <a:ext cx="1358400" cy="580499"/>
          </a:xfrm>
          <a:prstGeom prst="rect">
            <a:avLst/>
          </a:prstGeom>
          <a:noFill/>
          <a:ln>
            <a:noFill/>
          </a:ln>
        </p:spPr>
        <p:txBody>
          <a:bodyPr anchorCtr="0" anchor="ctr" bIns="91425" lIns="91425" rIns="91425" tIns="91425">
            <a:noAutofit/>
          </a:bodyPr>
          <a:lstStyle/>
          <a:p>
            <a:pPr rtl="0">
              <a:spcBef>
                <a:spcPts val="0"/>
              </a:spcBef>
              <a:buNone/>
            </a:pPr>
            <a:r>
              <a:rPr lang="en" sz="3000">
                <a:solidFill>
                  <a:srgbClr val="FF9900"/>
                </a:solidFill>
              </a:rPr>
              <a:t>蘋果</a:t>
            </a:r>
          </a:p>
          <a:p>
            <a:pPr lvl="0" rtl="0">
              <a:spcBef>
                <a:spcPts val="0"/>
              </a:spcBef>
              <a:buNone/>
            </a:pPr>
            <a:r>
              <a:rPr lang="en" sz="3000">
                <a:solidFill>
                  <a:schemeClr val="dk1"/>
                </a:solidFill>
              </a:rPr>
              <a:t>(3,4,2)</a:t>
            </a:r>
          </a:p>
        </p:txBody>
      </p:sp>
      <p:sp>
        <p:nvSpPr>
          <p:cNvPr id="250" name="Shape 250"/>
          <p:cNvSpPr txBox="1"/>
          <p:nvPr/>
        </p:nvSpPr>
        <p:spPr>
          <a:xfrm>
            <a:off x="5573525" y="807000"/>
            <a:ext cx="1454099"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富士康</a:t>
            </a:r>
          </a:p>
        </p:txBody>
      </p:sp>
      <p:cxnSp>
        <p:nvCxnSpPr>
          <p:cNvPr id="251" name="Shape 251"/>
          <p:cNvCxnSpPr/>
          <p:nvPr/>
        </p:nvCxnSpPr>
        <p:spPr>
          <a:xfrm rot="10800000">
            <a:off x="3796800" y="1532550"/>
            <a:ext cx="23099" cy="796799"/>
          </a:xfrm>
          <a:prstGeom prst="straightConnector1">
            <a:avLst/>
          </a:prstGeom>
          <a:noFill/>
          <a:ln cap="flat" cmpd="sng" w="19050">
            <a:solidFill>
              <a:schemeClr val="dk2"/>
            </a:solidFill>
            <a:prstDash val="solid"/>
            <a:round/>
            <a:headEnd len="lg" w="lg" type="none"/>
            <a:tailEnd len="lg" w="lg" type="triangle"/>
          </a:ln>
        </p:spPr>
      </p:cxnSp>
      <p:cxnSp>
        <p:nvCxnSpPr>
          <p:cNvPr id="252" name="Shape 252"/>
          <p:cNvCxnSpPr/>
          <p:nvPr/>
        </p:nvCxnSpPr>
        <p:spPr>
          <a:xfrm rot="10800000">
            <a:off x="1904174" y="1544124"/>
            <a:ext cx="1358400" cy="789600"/>
          </a:xfrm>
          <a:prstGeom prst="straightConnector1">
            <a:avLst/>
          </a:prstGeom>
          <a:noFill/>
          <a:ln cap="flat" cmpd="sng" w="19050">
            <a:solidFill>
              <a:schemeClr val="dk2"/>
            </a:solidFill>
            <a:prstDash val="solid"/>
            <a:round/>
            <a:headEnd len="lg" w="lg" type="none"/>
            <a:tailEnd len="lg" w="lg" type="triangle"/>
          </a:ln>
        </p:spPr>
      </p:cxnSp>
      <p:cxnSp>
        <p:nvCxnSpPr>
          <p:cNvPr id="253" name="Shape 253"/>
          <p:cNvCxnSpPr>
            <a:endCxn id="250" idx="2"/>
          </p:cNvCxnSpPr>
          <p:nvPr/>
        </p:nvCxnSpPr>
        <p:spPr>
          <a:xfrm flipH="1" rot="10800000">
            <a:off x="4155275" y="1387500"/>
            <a:ext cx="2145300" cy="992700"/>
          </a:xfrm>
          <a:prstGeom prst="straightConnector1">
            <a:avLst/>
          </a:prstGeom>
          <a:noFill/>
          <a:ln cap="flat" cmpd="sng" w="19050">
            <a:solidFill>
              <a:schemeClr val="dk2"/>
            </a:solidFill>
            <a:prstDash val="solid"/>
            <a:round/>
            <a:headEnd len="lg" w="lg" type="none"/>
            <a:tailEnd len="lg" w="lg" type="triangle"/>
          </a:ln>
        </p:spPr>
      </p:cxnSp>
      <p:sp>
        <p:nvSpPr>
          <p:cNvPr id="254" name="Shape 254"/>
          <p:cNvSpPr txBox="1"/>
          <p:nvPr/>
        </p:nvSpPr>
        <p:spPr>
          <a:xfrm>
            <a:off x="5395400" y="2314400"/>
            <a:ext cx="3615899" cy="8574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accent6"/>
                </a:solidFill>
              </a:rPr>
              <a:t>分數 :</a:t>
            </a:r>
          </a:p>
          <a:p>
            <a:pPr lvl="0" rtl="0">
              <a:spcBef>
                <a:spcPts val="0"/>
              </a:spcBef>
              <a:buNone/>
            </a:pPr>
            <a:r>
              <a:rPr lang="en" sz="2400">
                <a:solidFill>
                  <a:schemeClr val="accent6"/>
                </a:solidFill>
              </a:rPr>
              <a:t>讓 蘋果 &gt; 富士康 &gt; 樹上</a:t>
            </a:r>
          </a:p>
        </p:txBody>
      </p:sp>
      <p:sp>
        <p:nvSpPr>
          <p:cNvPr id="255" name="Shape 255"/>
          <p:cNvSpPr txBox="1"/>
          <p:nvPr/>
        </p:nvSpPr>
        <p:spPr>
          <a:xfrm>
            <a:off x="2209800" y="2452200"/>
            <a:ext cx="3000000" cy="700200"/>
          </a:xfrm>
          <a:prstGeom prst="rect">
            <a:avLst/>
          </a:prstGeom>
          <a:noFill/>
          <a:ln>
            <a:noFill/>
          </a:ln>
        </p:spPr>
        <p:txBody>
          <a:bodyPr anchorCtr="0" anchor="ctr" bIns="91425" lIns="91425" rIns="91425" tIns="91425">
            <a:noAutofit/>
          </a:bodyPr>
          <a:lstStyle/>
          <a:p>
            <a:pPr lvl="0" rtl="0" algn="ctr">
              <a:spcBef>
                <a:spcPts val="0"/>
              </a:spcBef>
              <a:buNone/>
            </a:pPr>
            <a:r>
              <a:rPr lang="en" sz="3000"/>
              <a:t>(13, 14, 12)</a:t>
            </a:r>
          </a:p>
        </p:txBody>
      </p:sp>
      <p:sp>
        <p:nvSpPr>
          <p:cNvPr id="256" name="Shape 256"/>
          <p:cNvSpPr txBox="1"/>
          <p:nvPr/>
        </p:nvSpPr>
        <p:spPr>
          <a:xfrm>
            <a:off x="4667475" y="267050"/>
            <a:ext cx="3947699" cy="468000"/>
          </a:xfrm>
          <a:prstGeom prst="rect">
            <a:avLst/>
          </a:prstGeom>
          <a:noFill/>
          <a:ln>
            <a:noFill/>
          </a:ln>
        </p:spPr>
        <p:txBody>
          <a:bodyPr anchorCtr="0" anchor="t" bIns="91425" lIns="91425" rIns="91425" tIns="91425">
            <a:noAutofit/>
          </a:bodyPr>
          <a:lstStyle/>
          <a:p>
            <a:pPr>
              <a:spcBef>
                <a:spcPts val="0"/>
              </a:spcBef>
              <a:buNone/>
            </a:pPr>
            <a:r>
              <a:rPr lang="en" sz="2400">
                <a:solidFill>
                  <a:srgbClr val="FF9900"/>
                </a:solidFill>
              </a:rPr>
              <a:t>1 / exp(3*9 + 4*12 + 9*2) </a:t>
            </a:r>
          </a:p>
        </p:txBody>
      </p:sp>
      <p:sp>
        <p:nvSpPr>
          <p:cNvPr id="257" name="Shape 257"/>
          <p:cNvSpPr txBox="1"/>
          <p:nvPr/>
        </p:nvSpPr>
        <p:spPr>
          <a:xfrm>
            <a:off x="7271925" y="3651075"/>
            <a:ext cx="1733100" cy="457200"/>
          </a:xfrm>
          <a:prstGeom prst="rect">
            <a:avLst/>
          </a:prstGeom>
          <a:noFill/>
          <a:ln>
            <a:noFill/>
          </a:ln>
        </p:spPr>
        <p:txBody>
          <a:bodyPr anchorCtr="0" anchor="t" bIns="91425" lIns="91425" rIns="91425" tIns="91425">
            <a:noAutofit/>
          </a:bodyPr>
          <a:lstStyle/>
          <a:p>
            <a:pPr rtl="0">
              <a:spcBef>
                <a:spcPts val="0"/>
              </a:spcBef>
              <a:buNone/>
            </a:pPr>
            <a:r>
              <a:rPr b="1" lang="en" sz="3000" u="sng">
                <a:solidFill>
                  <a:srgbClr val="FF0000"/>
                </a:solidFill>
              </a:rPr>
              <a:t>蘋果</a:t>
            </a:r>
          </a:p>
          <a:p>
            <a:pPr lvl="0" rtl="0">
              <a:spcBef>
                <a:spcPts val="0"/>
              </a:spcBef>
              <a:buNone/>
            </a:pPr>
            <a:r>
              <a:rPr b="1" lang="en" sz="2400">
                <a:solidFill>
                  <a:srgbClr val="FF0000"/>
                </a:solidFill>
              </a:rPr>
              <a:t>(4,2,3)</a:t>
            </a:r>
          </a:p>
        </p:txBody>
      </p:sp>
      <p:sp>
        <p:nvSpPr>
          <p:cNvPr id="258" name="Shape 258"/>
          <p:cNvSpPr txBox="1"/>
          <p:nvPr/>
        </p:nvSpPr>
        <p:spPr>
          <a:xfrm>
            <a:off x="6868925" y="807000"/>
            <a:ext cx="23796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(total words)</a:t>
            </a:r>
          </a:p>
        </p:txBody>
      </p:sp>
      <p:cxnSp>
        <p:nvCxnSpPr>
          <p:cNvPr id="259" name="Shape 259"/>
          <p:cNvCxnSpPr/>
          <p:nvPr/>
        </p:nvCxnSpPr>
        <p:spPr>
          <a:xfrm rot="10800000">
            <a:off x="4601549" y="3117275"/>
            <a:ext cx="2940900" cy="6098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word2vec</a:t>
            </a:r>
          </a:p>
        </p:txBody>
      </p:sp>
      <p:pic>
        <p:nvPicPr>
          <p:cNvPr id="36" name="Shape 36"/>
          <p:cNvPicPr preferRelativeResize="0"/>
          <p:nvPr/>
        </p:nvPicPr>
        <p:blipFill>
          <a:blip r:embed="rId3">
            <a:alphaModFix/>
          </a:blip>
          <a:stretch>
            <a:fillRect/>
          </a:stretch>
        </p:blipFill>
        <p:spPr>
          <a:xfrm>
            <a:off x="0" y="1092843"/>
            <a:ext cx="9143999" cy="3719812"/>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nvSpPr>
        <p:spPr>
          <a:xfrm>
            <a:off x="335525" y="3755775"/>
            <a:ext cx="1423200"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 </a:t>
            </a:r>
            <a:r>
              <a:rPr lang="en" sz="2400">
                <a:solidFill>
                  <a:schemeClr val="accent6"/>
                </a:solidFill>
              </a:rPr>
              <a:t>+e</a:t>
            </a:r>
          </a:p>
        </p:txBody>
      </p:sp>
      <p:sp>
        <p:nvSpPr>
          <p:cNvPr id="265" name="Shape 265"/>
          <p:cNvSpPr txBox="1"/>
          <p:nvPr/>
        </p:nvSpPr>
        <p:spPr>
          <a:xfrm>
            <a:off x="18939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 </a:t>
            </a:r>
            <a:r>
              <a:rPr lang="en" sz="2400">
                <a:solidFill>
                  <a:schemeClr val="accent2"/>
                </a:solidFill>
              </a:rPr>
              <a:t>+e</a:t>
            </a:r>
            <a:r>
              <a:rPr lang="en" sz="3000">
                <a:solidFill>
                  <a:schemeClr val="accent2"/>
                </a:solidFill>
              </a:rPr>
              <a:t> </a:t>
            </a:r>
          </a:p>
        </p:txBody>
      </p:sp>
      <p:sp>
        <p:nvSpPr>
          <p:cNvPr id="266" name="Shape 266"/>
          <p:cNvSpPr txBox="1"/>
          <p:nvPr/>
        </p:nvSpPr>
        <p:spPr>
          <a:xfrm>
            <a:off x="3695700" y="3755775"/>
            <a:ext cx="20696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r>
              <a:rPr lang="en" sz="2400">
                <a:solidFill>
                  <a:schemeClr val="accent5"/>
                </a:solidFill>
              </a:rPr>
              <a:t>+e</a:t>
            </a:r>
          </a:p>
        </p:txBody>
      </p:sp>
      <p:cxnSp>
        <p:nvCxnSpPr>
          <p:cNvPr id="267" name="Shape 267"/>
          <p:cNvCxnSpPr>
            <a:stCxn id="264" idx="0"/>
          </p:cNvCxnSpPr>
          <p:nvPr/>
        </p:nvCxnSpPr>
        <p:spPr>
          <a:xfrm flipH="1" rot="10800000">
            <a:off x="1047125" y="3191475"/>
            <a:ext cx="1326600" cy="564300"/>
          </a:xfrm>
          <a:prstGeom prst="straightConnector1">
            <a:avLst/>
          </a:prstGeom>
          <a:noFill/>
          <a:ln cap="flat" cmpd="sng" w="19050">
            <a:solidFill>
              <a:schemeClr val="accent1"/>
            </a:solidFill>
            <a:prstDash val="solid"/>
            <a:round/>
            <a:headEnd len="lg" w="lg" type="triangle"/>
            <a:tailEnd len="lg" w="lg" type="none"/>
          </a:ln>
        </p:spPr>
      </p:cxnSp>
      <p:cxnSp>
        <p:nvCxnSpPr>
          <p:cNvPr id="268" name="Shape 268"/>
          <p:cNvCxnSpPr>
            <a:stCxn id="265" idx="0"/>
            <a:endCxn id="269" idx="4"/>
          </p:cNvCxnSpPr>
          <p:nvPr/>
        </p:nvCxnSpPr>
        <p:spPr>
          <a:xfrm flipH="1" rot="10800000">
            <a:off x="2834399" y="3342375"/>
            <a:ext cx="517499" cy="413400"/>
          </a:xfrm>
          <a:prstGeom prst="straightConnector1">
            <a:avLst/>
          </a:prstGeom>
          <a:noFill/>
          <a:ln cap="flat" cmpd="sng" w="19050">
            <a:solidFill>
              <a:schemeClr val="accent1"/>
            </a:solidFill>
            <a:prstDash val="solid"/>
            <a:round/>
            <a:headEnd len="lg" w="lg" type="triangle"/>
            <a:tailEnd len="lg" w="lg" type="none"/>
          </a:ln>
        </p:spPr>
      </p:cxnSp>
      <p:cxnSp>
        <p:nvCxnSpPr>
          <p:cNvPr id="270" name="Shape 270"/>
          <p:cNvCxnSpPr/>
          <p:nvPr/>
        </p:nvCxnSpPr>
        <p:spPr>
          <a:xfrm rot="10800000">
            <a:off x="4214599" y="3226575"/>
            <a:ext cx="446700" cy="653999"/>
          </a:xfrm>
          <a:prstGeom prst="straightConnector1">
            <a:avLst/>
          </a:prstGeom>
          <a:noFill/>
          <a:ln cap="flat" cmpd="sng" w="19050">
            <a:solidFill>
              <a:schemeClr val="accent1"/>
            </a:solidFill>
            <a:prstDash val="solid"/>
            <a:round/>
            <a:headEnd len="lg" w="lg" type="triangle"/>
            <a:tailEnd len="lg" w="lg" type="none"/>
          </a:ln>
        </p:spPr>
      </p:cxnSp>
      <p:sp>
        <p:nvSpPr>
          <p:cNvPr id="271" name="Shape 271"/>
          <p:cNvSpPr txBox="1"/>
          <p:nvPr/>
        </p:nvSpPr>
        <p:spPr>
          <a:xfrm>
            <a:off x="766300" y="807000"/>
            <a:ext cx="15057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 樹上</a:t>
            </a:r>
          </a:p>
          <a:p>
            <a:pPr lvl="0" rtl="0">
              <a:spcBef>
                <a:spcPts val="0"/>
              </a:spcBef>
              <a:buNone/>
            </a:pPr>
            <a:r>
              <a:rPr lang="en" sz="3000">
                <a:solidFill>
                  <a:schemeClr val="dk1"/>
                </a:solidFill>
              </a:rPr>
              <a:t>(2,1,1)</a:t>
            </a:r>
          </a:p>
        </p:txBody>
      </p:sp>
      <p:sp>
        <p:nvSpPr>
          <p:cNvPr id="272" name="Shape 272"/>
          <p:cNvSpPr txBox="1"/>
          <p:nvPr/>
        </p:nvSpPr>
        <p:spPr>
          <a:xfrm>
            <a:off x="3414550" y="734950"/>
            <a:ext cx="13584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rgbClr val="FF9900"/>
                </a:solidFill>
              </a:rPr>
              <a:t>蘋果</a:t>
            </a:r>
          </a:p>
          <a:p>
            <a:pPr lvl="0" rtl="0">
              <a:spcBef>
                <a:spcPts val="0"/>
              </a:spcBef>
              <a:buNone/>
            </a:pPr>
            <a:r>
              <a:rPr lang="en" sz="3000">
                <a:solidFill>
                  <a:schemeClr val="dk1"/>
                </a:solidFill>
              </a:rPr>
              <a:t>(3,4,2)</a:t>
            </a:r>
          </a:p>
        </p:txBody>
      </p:sp>
      <p:sp>
        <p:nvSpPr>
          <p:cNvPr id="273" name="Shape 273"/>
          <p:cNvSpPr txBox="1"/>
          <p:nvPr/>
        </p:nvSpPr>
        <p:spPr>
          <a:xfrm>
            <a:off x="5725925" y="807000"/>
            <a:ext cx="19863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富士康 ...</a:t>
            </a:r>
          </a:p>
        </p:txBody>
      </p:sp>
      <p:cxnSp>
        <p:nvCxnSpPr>
          <p:cNvPr id="274" name="Shape 274"/>
          <p:cNvCxnSpPr/>
          <p:nvPr/>
        </p:nvCxnSpPr>
        <p:spPr>
          <a:xfrm rot="10800000">
            <a:off x="3796800" y="1532550"/>
            <a:ext cx="23099" cy="796799"/>
          </a:xfrm>
          <a:prstGeom prst="straightConnector1">
            <a:avLst/>
          </a:prstGeom>
          <a:noFill/>
          <a:ln cap="flat" cmpd="sng" w="19050">
            <a:solidFill>
              <a:schemeClr val="accent1"/>
            </a:solidFill>
            <a:prstDash val="solid"/>
            <a:round/>
            <a:headEnd len="lg" w="lg" type="triangle"/>
            <a:tailEnd len="lg" w="lg" type="none"/>
          </a:ln>
        </p:spPr>
      </p:cxnSp>
      <p:cxnSp>
        <p:nvCxnSpPr>
          <p:cNvPr id="275" name="Shape 275"/>
          <p:cNvCxnSpPr/>
          <p:nvPr/>
        </p:nvCxnSpPr>
        <p:spPr>
          <a:xfrm rot="10800000">
            <a:off x="1904174" y="1544124"/>
            <a:ext cx="1358400" cy="789600"/>
          </a:xfrm>
          <a:prstGeom prst="straightConnector1">
            <a:avLst/>
          </a:prstGeom>
          <a:noFill/>
          <a:ln cap="flat" cmpd="sng" w="19050">
            <a:solidFill>
              <a:schemeClr val="accent1"/>
            </a:solidFill>
            <a:prstDash val="solid"/>
            <a:round/>
            <a:headEnd len="lg" w="lg" type="triangle"/>
            <a:tailEnd len="lg" w="lg" type="none"/>
          </a:ln>
        </p:spPr>
      </p:cxnSp>
      <p:cxnSp>
        <p:nvCxnSpPr>
          <p:cNvPr id="276" name="Shape 276"/>
          <p:cNvCxnSpPr/>
          <p:nvPr/>
        </p:nvCxnSpPr>
        <p:spPr>
          <a:xfrm flipH="1" rot="10800000">
            <a:off x="4573775" y="1446600"/>
            <a:ext cx="1913100" cy="933599"/>
          </a:xfrm>
          <a:prstGeom prst="straightConnector1">
            <a:avLst/>
          </a:prstGeom>
          <a:noFill/>
          <a:ln cap="flat" cmpd="sng" w="19050">
            <a:solidFill>
              <a:schemeClr val="accent1"/>
            </a:solidFill>
            <a:prstDash val="solid"/>
            <a:round/>
            <a:headEnd len="lg" w="lg" type="triangle"/>
            <a:tailEnd len="lg" w="lg" type="none"/>
          </a:ln>
        </p:spPr>
      </p:cxnSp>
      <p:sp>
        <p:nvSpPr>
          <p:cNvPr id="277" name="Shape 277"/>
          <p:cNvSpPr txBox="1"/>
          <p:nvPr/>
        </p:nvSpPr>
        <p:spPr>
          <a:xfrm>
            <a:off x="5395400" y="2314400"/>
            <a:ext cx="3615899" cy="857400"/>
          </a:xfrm>
          <a:prstGeom prst="rect">
            <a:avLst/>
          </a:prstGeom>
          <a:noFill/>
          <a:ln>
            <a:noFill/>
          </a:ln>
        </p:spPr>
        <p:txBody>
          <a:bodyPr anchorCtr="0" anchor="ctr" bIns="91425" lIns="91425" rIns="91425" tIns="91425">
            <a:noAutofit/>
          </a:bodyPr>
          <a:lstStyle/>
          <a:p>
            <a:pPr lvl="0" rtl="0">
              <a:spcBef>
                <a:spcPts val="0"/>
              </a:spcBef>
              <a:buNone/>
            </a:pPr>
            <a:r>
              <a:t/>
            </a:r>
            <a:endParaRPr sz="2400">
              <a:solidFill>
                <a:srgbClr val="FF0000"/>
              </a:solidFill>
            </a:endParaRPr>
          </a:p>
        </p:txBody>
      </p:sp>
      <p:sp>
        <p:nvSpPr>
          <p:cNvPr id="278" name="Shape 278"/>
          <p:cNvSpPr txBox="1"/>
          <p:nvPr/>
        </p:nvSpPr>
        <p:spPr>
          <a:xfrm>
            <a:off x="2209800" y="2452200"/>
            <a:ext cx="3000000" cy="700200"/>
          </a:xfrm>
          <a:prstGeom prst="rect">
            <a:avLst/>
          </a:prstGeom>
          <a:noFill/>
          <a:ln>
            <a:noFill/>
          </a:ln>
        </p:spPr>
        <p:txBody>
          <a:bodyPr anchorCtr="0" anchor="ctr" bIns="91425" lIns="91425" rIns="91425" tIns="91425">
            <a:noAutofit/>
          </a:bodyPr>
          <a:lstStyle/>
          <a:p>
            <a:pPr lvl="0" rtl="0" algn="ctr">
              <a:spcBef>
                <a:spcPts val="0"/>
              </a:spcBef>
              <a:buNone/>
            </a:pPr>
            <a:r>
              <a:rPr lang="en" sz="3000"/>
              <a:t>(13, 14, 12)</a:t>
            </a:r>
          </a:p>
        </p:txBody>
      </p:sp>
      <p:sp>
        <p:nvSpPr>
          <p:cNvPr id="279" name="Shape 279"/>
          <p:cNvSpPr txBox="1"/>
          <p:nvPr/>
        </p:nvSpPr>
        <p:spPr>
          <a:xfrm>
            <a:off x="4667475" y="267050"/>
            <a:ext cx="3947699" cy="4680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accent4"/>
                </a:solidFill>
              </a:rPr>
              <a:t>再將誤差 反向傳遞 做修正</a:t>
            </a:r>
          </a:p>
        </p:txBody>
      </p:sp>
      <p:sp>
        <p:nvSpPr>
          <p:cNvPr id="280" name="Shape 280"/>
          <p:cNvSpPr txBox="1"/>
          <p:nvPr/>
        </p:nvSpPr>
        <p:spPr>
          <a:xfrm>
            <a:off x="5824125" y="3879675"/>
            <a:ext cx="3110999" cy="4572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9900"/>
                </a:solidFill>
              </a:rPr>
              <a:t>富士康</a:t>
            </a:r>
            <a:r>
              <a:rPr lang="en" sz="2400">
                <a:solidFill>
                  <a:srgbClr val="FF9900"/>
                </a:solidFill>
              </a:rPr>
              <a:t>+e</a:t>
            </a:r>
            <a:r>
              <a:rPr lang="en" sz="3000"/>
              <a:t>  </a:t>
            </a:r>
            <a:r>
              <a:rPr lang="en" sz="3000">
                <a:solidFill>
                  <a:srgbClr val="FF0000"/>
                </a:solidFill>
              </a:rPr>
              <a:t>蘋果</a:t>
            </a:r>
            <a:r>
              <a:rPr lang="en" sz="3000"/>
              <a:t> </a:t>
            </a:r>
            <a:r>
              <a:rPr lang="en" sz="2400">
                <a:solidFill>
                  <a:srgbClr val="FF0000"/>
                </a:solidFill>
              </a:rPr>
              <a:t>+e</a:t>
            </a:r>
          </a:p>
        </p:txBody>
      </p:sp>
      <p:cxnSp>
        <p:nvCxnSpPr>
          <p:cNvPr id="281" name="Shape 281"/>
          <p:cNvCxnSpPr/>
          <p:nvPr/>
        </p:nvCxnSpPr>
        <p:spPr>
          <a:xfrm rot="10800000">
            <a:off x="4511949" y="3203375"/>
            <a:ext cx="1986300" cy="619799"/>
          </a:xfrm>
          <a:prstGeom prst="straightConnector1">
            <a:avLst/>
          </a:prstGeom>
          <a:noFill/>
          <a:ln cap="flat" cmpd="sng" w="19050">
            <a:solidFill>
              <a:schemeClr val="accent1"/>
            </a:solidFill>
            <a:prstDash val="solid"/>
            <a:round/>
            <a:headEnd len="lg" w="lg" type="triangle"/>
            <a:tailEnd len="lg" w="lg" type="none"/>
          </a:ln>
        </p:spPr>
      </p:cxnSp>
      <p:cxnSp>
        <p:nvCxnSpPr>
          <p:cNvPr id="282" name="Shape 282"/>
          <p:cNvCxnSpPr/>
          <p:nvPr/>
        </p:nvCxnSpPr>
        <p:spPr>
          <a:xfrm rot="10800000">
            <a:off x="4737099" y="2988549"/>
            <a:ext cx="3022200" cy="921600"/>
          </a:xfrm>
          <a:prstGeom prst="straightConnector1">
            <a:avLst/>
          </a:prstGeom>
          <a:noFill/>
          <a:ln cap="flat" cmpd="sng" w="19050">
            <a:solidFill>
              <a:schemeClr val="accent1"/>
            </a:solidFill>
            <a:prstDash val="solid"/>
            <a:round/>
            <a:headEnd len="lg" w="lg" type="triangle"/>
            <a:tailEnd len="lg" w="lg" type="none"/>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nvSpPr>
        <p:spPr>
          <a:xfrm>
            <a:off x="1274975" y="375577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a:t>
            </a:r>
          </a:p>
          <a:p>
            <a:pPr lvl="0" rtl="0">
              <a:spcBef>
                <a:spcPts val="600"/>
              </a:spcBef>
              <a:buNone/>
            </a:pPr>
            <a:r>
              <a:rPr lang="en" sz="3000">
                <a:solidFill>
                  <a:schemeClr val="accent6"/>
                </a:solidFill>
              </a:rPr>
              <a:t>(2,6,3)</a:t>
            </a:r>
          </a:p>
        </p:txBody>
      </p:sp>
      <p:sp>
        <p:nvSpPr>
          <p:cNvPr id="288" name="Shape 288"/>
          <p:cNvSpPr txBox="1"/>
          <p:nvPr/>
        </p:nvSpPr>
        <p:spPr>
          <a:xfrm>
            <a:off x="29607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a:t>
            </a:r>
          </a:p>
          <a:p>
            <a:pPr lvl="0" rtl="0">
              <a:spcBef>
                <a:spcPts val="600"/>
              </a:spcBef>
              <a:buNone/>
            </a:pPr>
            <a:r>
              <a:rPr lang="en" sz="3000">
                <a:solidFill>
                  <a:schemeClr val="accent2"/>
                </a:solidFill>
              </a:rPr>
              <a:t>(3,1,4) </a:t>
            </a:r>
          </a:p>
        </p:txBody>
      </p:sp>
      <p:sp>
        <p:nvSpPr>
          <p:cNvPr id="289" name="Shape 289"/>
          <p:cNvSpPr txBox="1"/>
          <p:nvPr/>
        </p:nvSpPr>
        <p:spPr>
          <a:xfrm>
            <a:off x="51435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p>
          <a:p>
            <a:pPr lvl="0" rtl="0">
              <a:spcBef>
                <a:spcPts val="600"/>
              </a:spcBef>
              <a:buNone/>
            </a:pPr>
            <a:r>
              <a:rPr lang="en" sz="3000">
                <a:solidFill>
                  <a:schemeClr val="accent5"/>
                </a:solidFill>
              </a:rPr>
              <a:t>(4,5,2)</a:t>
            </a:r>
          </a:p>
        </p:txBody>
      </p:sp>
      <p:cxnSp>
        <p:nvCxnSpPr>
          <p:cNvPr id="290" name="Shape 290"/>
          <p:cNvCxnSpPr>
            <a:stCxn id="287" idx="0"/>
          </p:cNvCxnSpPr>
          <p:nvPr/>
        </p:nvCxnSpPr>
        <p:spPr>
          <a:xfrm flipH="1" rot="10800000">
            <a:off x="1936024" y="3191475"/>
            <a:ext cx="1326600" cy="564300"/>
          </a:xfrm>
          <a:prstGeom prst="straightConnector1">
            <a:avLst/>
          </a:prstGeom>
          <a:noFill/>
          <a:ln cap="flat" cmpd="sng" w="19050">
            <a:solidFill>
              <a:schemeClr val="dk2"/>
            </a:solidFill>
            <a:prstDash val="solid"/>
            <a:round/>
            <a:headEnd len="lg" w="lg" type="none"/>
            <a:tailEnd len="lg" w="lg" type="triangle"/>
          </a:ln>
        </p:spPr>
      </p:cxnSp>
      <p:cxnSp>
        <p:nvCxnSpPr>
          <p:cNvPr id="291" name="Shape 291"/>
          <p:cNvCxnSpPr>
            <a:endCxn id="292" idx="4"/>
          </p:cNvCxnSpPr>
          <p:nvPr/>
        </p:nvCxnSpPr>
        <p:spPr>
          <a:xfrm rot="10800000">
            <a:off x="3732825" y="3342275"/>
            <a:ext cx="29100" cy="580500"/>
          </a:xfrm>
          <a:prstGeom prst="straightConnector1">
            <a:avLst/>
          </a:prstGeom>
          <a:noFill/>
          <a:ln cap="flat" cmpd="sng" w="19050">
            <a:solidFill>
              <a:schemeClr val="dk2"/>
            </a:solidFill>
            <a:prstDash val="solid"/>
            <a:round/>
            <a:headEnd len="lg" w="lg" type="none"/>
            <a:tailEnd len="lg" w="lg" type="triangle"/>
          </a:ln>
        </p:spPr>
      </p:cxnSp>
      <p:cxnSp>
        <p:nvCxnSpPr>
          <p:cNvPr id="293" name="Shape 293"/>
          <p:cNvCxnSpPr/>
          <p:nvPr/>
        </p:nvCxnSpPr>
        <p:spPr>
          <a:xfrm rot="10800000">
            <a:off x="4214499" y="3226424"/>
            <a:ext cx="1265700" cy="684900"/>
          </a:xfrm>
          <a:prstGeom prst="straightConnector1">
            <a:avLst/>
          </a:prstGeom>
          <a:noFill/>
          <a:ln cap="flat" cmpd="sng" w="19050">
            <a:solidFill>
              <a:schemeClr val="dk2"/>
            </a:solidFill>
            <a:prstDash val="solid"/>
            <a:round/>
            <a:headEnd len="lg" w="lg" type="none"/>
            <a:tailEnd len="lg" w="lg" type="triangle"/>
          </a:ln>
        </p:spPr>
      </p:cxnSp>
      <p:sp>
        <p:nvSpPr>
          <p:cNvPr id="294" name="Shape 294"/>
          <p:cNvSpPr txBox="1"/>
          <p:nvPr/>
        </p:nvSpPr>
        <p:spPr>
          <a:xfrm>
            <a:off x="766300" y="807000"/>
            <a:ext cx="15057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 樹上</a:t>
            </a:r>
          </a:p>
          <a:p>
            <a:pPr lvl="0" rtl="0">
              <a:spcBef>
                <a:spcPts val="0"/>
              </a:spcBef>
              <a:buNone/>
            </a:pPr>
            <a:r>
              <a:rPr lang="en" sz="3000">
                <a:solidFill>
                  <a:schemeClr val="dk1"/>
                </a:solidFill>
              </a:rPr>
              <a:t>(2,1,1)</a:t>
            </a:r>
          </a:p>
        </p:txBody>
      </p:sp>
      <p:sp>
        <p:nvSpPr>
          <p:cNvPr id="295" name="Shape 295"/>
          <p:cNvSpPr txBox="1"/>
          <p:nvPr/>
        </p:nvSpPr>
        <p:spPr>
          <a:xfrm>
            <a:off x="3414550" y="734950"/>
            <a:ext cx="1358400" cy="580499"/>
          </a:xfrm>
          <a:prstGeom prst="rect">
            <a:avLst/>
          </a:prstGeom>
          <a:noFill/>
          <a:ln>
            <a:noFill/>
          </a:ln>
        </p:spPr>
        <p:txBody>
          <a:bodyPr anchorCtr="0" anchor="ctr" bIns="91425" lIns="91425" rIns="91425" tIns="91425">
            <a:noAutofit/>
          </a:bodyPr>
          <a:lstStyle/>
          <a:p>
            <a:pPr lvl="0" rtl="0">
              <a:spcBef>
                <a:spcPts val="0"/>
              </a:spcBef>
              <a:buNone/>
            </a:pPr>
            <a:r>
              <a:rPr lang="en" sz="3000"/>
              <a:t>蘋果</a:t>
            </a:r>
          </a:p>
          <a:p>
            <a:pPr lvl="0" rtl="0">
              <a:spcBef>
                <a:spcPts val="0"/>
              </a:spcBef>
              <a:buNone/>
            </a:pPr>
            <a:r>
              <a:rPr lang="en" sz="3000">
                <a:solidFill>
                  <a:schemeClr val="dk1"/>
                </a:solidFill>
              </a:rPr>
              <a:t>(3,4,2)</a:t>
            </a:r>
          </a:p>
        </p:txBody>
      </p:sp>
      <p:sp>
        <p:nvSpPr>
          <p:cNvPr id="296" name="Shape 296"/>
          <p:cNvSpPr txBox="1"/>
          <p:nvPr/>
        </p:nvSpPr>
        <p:spPr>
          <a:xfrm>
            <a:off x="5725925" y="578400"/>
            <a:ext cx="1679400" cy="580499"/>
          </a:xfrm>
          <a:prstGeom prst="rect">
            <a:avLst/>
          </a:prstGeom>
          <a:noFill/>
          <a:ln>
            <a:noFill/>
          </a:ln>
        </p:spPr>
        <p:txBody>
          <a:bodyPr anchorCtr="0" anchor="ctr" bIns="91425" lIns="91425" rIns="91425" tIns="91425">
            <a:noAutofit/>
          </a:bodyPr>
          <a:lstStyle/>
          <a:p>
            <a:pPr rtl="0">
              <a:spcBef>
                <a:spcPts val="0"/>
              </a:spcBef>
              <a:buNone/>
            </a:pPr>
            <a:r>
              <a:rPr lang="en" sz="3000">
                <a:solidFill>
                  <a:schemeClr val="dk1"/>
                </a:solidFill>
              </a:rPr>
              <a:t>賈伯斯</a:t>
            </a:r>
          </a:p>
          <a:p>
            <a:pPr lvl="0" rtl="0">
              <a:spcBef>
                <a:spcPts val="0"/>
              </a:spcBef>
              <a:buNone/>
            </a:pPr>
            <a:r>
              <a:rPr lang="en" sz="3000">
                <a:solidFill>
                  <a:schemeClr val="dk1"/>
                </a:solidFill>
              </a:rPr>
              <a:t>(3, 1, 2)</a:t>
            </a:r>
          </a:p>
        </p:txBody>
      </p:sp>
      <p:cxnSp>
        <p:nvCxnSpPr>
          <p:cNvPr id="297" name="Shape 297"/>
          <p:cNvCxnSpPr/>
          <p:nvPr/>
        </p:nvCxnSpPr>
        <p:spPr>
          <a:xfrm rot="10800000">
            <a:off x="3796800" y="1532550"/>
            <a:ext cx="23099" cy="796799"/>
          </a:xfrm>
          <a:prstGeom prst="straightConnector1">
            <a:avLst/>
          </a:prstGeom>
          <a:noFill/>
          <a:ln cap="flat" cmpd="sng" w="19050">
            <a:solidFill>
              <a:schemeClr val="dk2"/>
            </a:solidFill>
            <a:prstDash val="solid"/>
            <a:round/>
            <a:headEnd len="lg" w="lg" type="none"/>
            <a:tailEnd len="lg" w="lg" type="triangle"/>
          </a:ln>
        </p:spPr>
      </p:cxnSp>
      <p:cxnSp>
        <p:nvCxnSpPr>
          <p:cNvPr id="298" name="Shape 298"/>
          <p:cNvCxnSpPr/>
          <p:nvPr/>
        </p:nvCxnSpPr>
        <p:spPr>
          <a:xfrm rot="10800000">
            <a:off x="1904174" y="1544124"/>
            <a:ext cx="1358400" cy="789600"/>
          </a:xfrm>
          <a:prstGeom prst="straightConnector1">
            <a:avLst/>
          </a:prstGeom>
          <a:noFill/>
          <a:ln cap="flat" cmpd="sng" w="19050">
            <a:solidFill>
              <a:schemeClr val="dk2"/>
            </a:solidFill>
            <a:prstDash val="solid"/>
            <a:round/>
            <a:headEnd len="lg" w="lg" type="none"/>
            <a:tailEnd len="lg" w="lg" type="triangle"/>
          </a:ln>
        </p:spPr>
      </p:cxnSp>
      <p:cxnSp>
        <p:nvCxnSpPr>
          <p:cNvPr id="299" name="Shape 299"/>
          <p:cNvCxnSpPr/>
          <p:nvPr/>
        </p:nvCxnSpPr>
        <p:spPr>
          <a:xfrm flipH="1" rot="10800000">
            <a:off x="4231475" y="1468499"/>
            <a:ext cx="2075700" cy="911700"/>
          </a:xfrm>
          <a:prstGeom prst="straightConnector1">
            <a:avLst/>
          </a:prstGeom>
          <a:noFill/>
          <a:ln cap="flat" cmpd="sng" w="19050">
            <a:solidFill>
              <a:srgbClr val="FF0000"/>
            </a:solidFill>
            <a:prstDash val="solid"/>
            <a:round/>
            <a:headEnd len="lg" w="lg" type="none"/>
            <a:tailEnd len="lg" w="lg" type="triangle"/>
          </a:ln>
        </p:spPr>
      </p:cxnSp>
      <p:sp>
        <p:nvSpPr>
          <p:cNvPr id="300" name="Shape 300"/>
          <p:cNvSpPr txBox="1"/>
          <p:nvPr/>
        </p:nvSpPr>
        <p:spPr>
          <a:xfrm>
            <a:off x="5395400" y="2314400"/>
            <a:ext cx="3615899" cy="8574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0000"/>
                </a:solidFill>
              </a:rPr>
              <a:t>分數 :</a:t>
            </a:r>
          </a:p>
          <a:p>
            <a:pPr lvl="0" rtl="0">
              <a:spcBef>
                <a:spcPts val="0"/>
              </a:spcBef>
              <a:buNone/>
            </a:pPr>
            <a:r>
              <a:rPr lang="en" sz="2400">
                <a:solidFill>
                  <a:srgbClr val="FF0000"/>
                </a:solidFill>
              </a:rPr>
              <a:t>賈伯斯 &gt; 蘋果 &gt; 富士康 ..</a:t>
            </a:r>
          </a:p>
        </p:txBody>
      </p:sp>
      <p:sp>
        <p:nvSpPr>
          <p:cNvPr id="301" name="Shape 301"/>
          <p:cNvSpPr txBox="1"/>
          <p:nvPr/>
        </p:nvSpPr>
        <p:spPr>
          <a:xfrm>
            <a:off x="2209800" y="2452200"/>
            <a:ext cx="3000000" cy="700200"/>
          </a:xfrm>
          <a:prstGeom prst="rect">
            <a:avLst/>
          </a:prstGeom>
          <a:noFill/>
          <a:ln>
            <a:noFill/>
          </a:ln>
        </p:spPr>
        <p:txBody>
          <a:bodyPr anchorCtr="0" anchor="ctr" bIns="91425" lIns="91425" rIns="91425" tIns="91425">
            <a:noAutofit/>
          </a:bodyPr>
          <a:lstStyle/>
          <a:p>
            <a:pPr lvl="0" rtl="0" algn="ctr">
              <a:spcBef>
                <a:spcPts val="0"/>
              </a:spcBef>
              <a:buNone/>
            </a:pPr>
            <a:r>
              <a:rPr lang="en" sz="3000"/>
              <a:t>(3, 14, 10)</a:t>
            </a:r>
          </a:p>
        </p:txBody>
      </p:sp>
      <p:sp>
        <p:nvSpPr>
          <p:cNvPr id="302" name="Shape 302"/>
          <p:cNvSpPr txBox="1"/>
          <p:nvPr/>
        </p:nvSpPr>
        <p:spPr>
          <a:xfrm>
            <a:off x="7271925" y="3727275"/>
            <a:ext cx="1733100" cy="457200"/>
          </a:xfrm>
          <a:prstGeom prst="rect">
            <a:avLst/>
          </a:prstGeom>
          <a:noFill/>
          <a:ln>
            <a:noFill/>
          </a:ln>
        </p:spPr>
        <p:txBody>
          <a:bodyPr anchorCtr="0" anchor="t" bIns="91425" lIns="91425" rIns="91425" tIns="91425">
            <a:noAutofit/>
          </a:bodyPr>
          <a:lstStyle/>
          <a:p>
            <a:pPr rtl="0">
              <a:spcBef>
                <a:spcPts val="0"/>
              </a:spcBef>
              <a:buNone/>
            </a:pPr>
            <a:r>
              <a:rPr lang="en" sz="3000" u="sng"/>
              <a:t>賈伯斯</a:t>
            </a:r>
          </a:p>
          <a:p>
            <a:pPr lvl="0" rtl="0">
              <a:spcBef>
                <a:spcPts val="0"/>
              </a:spcBef>
              <a:buNone/>
            </a:pPr>
            <a:r>
              <a:rPr lang="en" sz="3000" u="sng"/>
              <a:t>(4,2,1)</a:t>
            </a:r>
          </a:p>
        </p:txBody>
      </p:sp>
      <p:cxnSp>
        <p:nvCxnSpPr>
          <p:cNvPr id="303" name="Shape 303"/>
          <p:cNvCxnSpPr/>
          <p:nvPr/>
        </p:nvCxnSpPr>
        <p:spPr>
          <a:xfrm rot="10800000">
            <a:off x="4513225" y="3198499"/>
            <a:ext cx="3035999" cy="4338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589175" y="375577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a:t>
            </a:r>
            <a:r>
              <a:rPr lang="en" sz="2400">
                <a:solidFill>
                  <a:schemeClr val="accent6"/>
                </a:solidFill>
              </a:rPr>
              <a:t>+e</a:t>
            </a:r>
          </a:p>
        </p:txBody>
      </p:sp>
      <p:sp>
        <p:nvSpPr>
          <p:cNvPr id="309" name="Shape 309"/>
          <p:cNvSpPr txBox="1"/>
          <p:nvPr/>
        </p:nvSpPr>
        <p:spPr>
          <a:xfrm>
            <a:off x="1970100" y="3755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a:t>
            </a:r>
            <a:r>
              <a:rPr lang="en" sz="2400">
                <a:solidFill>
                  <a:schemeClr val="accent2"/>
                </a:solidFill>
              </a:rPr>
              <a:t>+e</a:t>
            </a:r>
            <a:r>
              <a:rPr lang="en" sz="3000">
                <a:solidFill>
                  <a:schemeClr val="accent2"/>
                </a:solidFill>
              </a:rPr>
              <a:t> </a:t>
            </a:r>
          </a:p>
        </p:txBody>
      </p:sp>
      <p:sp>
        <p:nvSpPr>
          <p:cNvPr id="310" name="Shape 310"/>
          <p:cNvSpPr txBox="1"/>
          <p:nvPr/>
        </p:nvSpPr>
        <p:spPr>
          <a:xfrm>
            <a:off x="3771900" y="3755775"/>
            <a:ext cx="1986300"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r>
              <a:rPr lang="en" sz="2400">
                <a:solidFill>
                  <a:schemeClr val="accent5"/>
                </a:solidFill>
              </a:rPr>
              <a:t>+e</a:t>
            </a:r>
          </a:p>
        </p:txBody>
      </p:sp>
      <p:cxnSp>
        <p:nvCxnSpPr>
          <p:cNvPr id="311" name="Shape 311"/>
          <p:cNvCxnSpPr>
            <a:stCxn id="308" idx="0"/>
          </p:cNvCxnSpPr>
          <p:nvPr/>
        </p:nvCxnSpPr>
        <p:spPr>
          <a:xfrm flipH="1" rot="10800000">
            <a:off x="1250224" y="3191475"/>
            <a:ext cx="1326600" cy="564300"/>
          </a:xfrm>
          <a:prstGeom prst="straightConnector1">
            <a:avLst/>
          </a:prstGeom>
          <a:noFill/>
          <a:ln cap="flat" cmpd="sng" w="19050">
            <a:solidFill>
              <a:schemeClr val="accent1"/>
            </a:solidFill>
            <a:prstDash val="solid"/>
            <a:round/>
            <a:headEnd len="lg" w="lg" type="triangle"/>
            <a:tailEnd len="lg" w="lg" type="none"/>
          </a:ln>
        </p:spPr>
      </p:cxnSp>
      <p:cxnSp>
        <p:nvCxnSpPr>
          <p:cNvPr id="312" name="Shape 312"/>
          <p:cNvCxnSpPr>
            <a:stCxn id="309" idx="0"/>
            <a:endCxn id="313" idx="4"/>
          </p:cNvCxnSpPr>
          <p:nvPr/>
        </p:nvCxnSpPr>
        <p:spPr>
          <a:xfrm flipH="1" rot="10800000">
            <a:off x="2910599" y="3342375"/>
            <a:ext cx="517499" cy="413400"/>
          </a:xfrm>
          <a:prstGeom prst="straightConnector1">
            <a:avLst/>
          </a:prstGeom>
          <a:noFill/>
          <a:ln cap="flat" cmpd="sng" w="19050">
            <a:solidFill>
              <a:schemeClr val="accent1"/>
            </a:solidFill>
            <a:prstDash val="solid"/>
            <a:round/>
            <a:headEnd len="lg" w="lg" type="triangle"/>
            <a:tailEnd len="lg" w="lg" type="none"/>
          </a:ln>
        </p:spPr>
      </p:cxnSp>
      <p:cxnSp>
        <p:nvCxnSpPr>
          <p:cNvPr id="314" name="Shape 314"/>
          <p:cNvCxnSpPr/>
          <p:nvPr/>
        </p:nvCxnSpPr>
        <p:spPr>
          <a:xfrm rot="10800000">
            <a:off x="4214599" y="3226575"/>
            <a:ext cx="446700" cy="653999"/>
          </a:xfrm>
          <a:prstGeom prst="straightConnector1">
            <a:avLst/>
          </a:prstGeom>
          <a:noFill/>
          <a:ln cap="flat" cmpd="sng" w="19050">
            <a:solidFill>
              <a:schemeClr val="accent1"/>
            </a:solidFill>
            <a:prstDash val="solid"/>
            <a:round/>
            <a:headEnd len="lg" w="lg" type="triangle"/>
            <a:tailEnd len="lg" w="lg" type="none"/>
          </a:ln>
        </p:spPr>
      </p:cxnSp>
      <p:sp>
        <p:nvSpPr>
          <p:cNvPr id="315" name="Shape 315"/>
          <p:cNvSpPr txBox="1"/>
          <p:nvPr/>
        </p:nvSpPr>
        <p:spPr>
          <a:xfrm>
            <a:off x="766300" y="807000"/>
            <a:ext cx="15057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 樹上</a:t>
            </a:r>
          </a:p>
          <a:p>
            <a:pPr lvl="0" rtl="0">
              <a:spcBef>
                <a:spcPts val="0"/>
              </a:spcBef>
              <a:buNone/>
            </a:pPr>
            <a:r>
              <a:rPr lang="en" sz="3000">
                <a:solidFill>
                  <a:schemeClr val="dk1"/>
                </a:solidFill>
              </a:rPr>
              <a:t>(2,1,1)</a:t>
            </a:r>
          </a:p>
        </p:txBody>
      </p:sp>
      <p:sp>
        <p:nvSpPr>
          <p:cNvPr id="316" name="Shape 316"/>
          <p:cNvSpPr txBox="1"/>
          <p:nvPr/>
        </p:nvSpPr>
        <p:spPr>
          <a:xfrm>
            <a:off x="3414550" y="734950"/>
            <a:ext cx="13584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rgbClr val="FF9900"/>
                </a:solidFill>
              </a:rPr>
              <a:t>蘋果</a:t>
            </a:r>
          </a:p>
          <a:p>
            <a:pPr lvl="0" rtl="0">
              <a:spcBef>
                <a:spcPts val="0"/>
              </a:spcBef>
              <a:buNone/>
            </a:pPr>
            <a:r>
              <a:rPr lang="en" sz="3000">
                <a:solidFill>
                  <a:schemeClr val="dk1"/>
                </a:solidFill>
              </a:rPr>
              <a:t>(3,4,2)</a:t>
            </a:r>
          </a:p>
        </p:txBody>
      </p:sp>
      <p:sp>
        <p:nvSpPr>
          <p:cNvPr id="317" name="Shape 317"/>
          <p:cNvSpPr txBox="1"/>
          <p:nvPr/>
        </p:nvSpPr>
        <p:spPr>
          <a:xfrm>
            <a:off x="5725925" y="807000"/>
            <a:ext cx="19863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賈伯斯 ...</a:t>
            </a:r>
          </a:p>
        </p:txBody>
      </p:sp>
      <p:cxnSp>
        <p:nvCxnSpPr>
          <p:cNvPr id="318" name="Shape 318"/>
          <p:cNvCxnSpPr/>
          <p:nvPr/>
        </p:nvCxnSpPr>
        <p:spPr>
          <a:xfrm rot="10800000">
            <a:off x="3796800" y="1532550"/>
            <a:ext cx="23099" cy="796799"/>
          </a:xfrm>
          <a:prstGeom prst="straightConnector1">
            <a:avLst/>
          </a:prstGeom>
          <a:noFill/>
          <a:ln cap="flat" cmpd="sng" w="19050">
            <a:solidFill>
              <a:schemeClr val="accent1"/>
            </a:solidFill>
            <a:prstDash val="solid"/>
            <a:round/>
            <a:headEnd len="lg" w="lg" type="triangle"/>
            <a:tailEnd len="lg" w="lg" type="none"/>
          </a:ln>
        </p:spPr>
      </p:cxnSp>
      <p:cxnSp>
        <p:nvCxnSpPr>
          <p:cNvPr id="319" name="Shape 319"/>
          <p:cNvCxnSpPr/>
          <p:nvPr/>
        </p:nvCxnSpPr>
        <p:spPr>
          <a:xfrm rot="10800000">
            <a:off x="1904174" y="1544124"/>
            <a:ext cx="1358400" cy="789600"/>
          </a:xfrm>
          <a:prstGeom prst="straightConnector1">
            <a:avLst/>
          </a:prstGeom>
          <a:noFill/>
          <a:ln cap="flat" cmpd="sng" w="19050">
            <a:solidFill>
              <a:schemeClr val="accent1"/>
            </a:solidFill>
            <a:prstDash val="solid"/>
            <a:round/>
            <a:headEnd len="lg" w="lg" type="triangle"/>
            <a:tailEnd len="lg" w="lg" type="none"/>
          </a:ln>
        </p:spPr>
      </p:cxnSp>
      <p:cxnSp>
        <p:nvCxnSpPr>
          <p:cNvPr id="320" name="Shape 320"/>
          <p:cNvCxnSpPr/>
          <p:nvPr/>
        </p:nvCxnSpPr>
        <p:spPr>
          <a:xfrm flipH="1" rot="10800000">
            <a:off x="4573775" y="1446600"/>
            <a:ext cx="1913100" cy="933599"/>
          </a:xfrm>
          <a:prstGeom prst="straightConnector1">
            <a:avLst/>
          </a:prstGeom>
          <a:noFill/>
          <a:ln cap="flat" cmpd="sng" w="19050">
            <a:solidFill>
              <a:schemeClr val="accent1"/>
            </a:solidFill>
            <a:prstDash val="solid"/>
            <a:round/>
            <a:headEnd len="lg" w="lg" type="triangle"/>
            <a:tailEnd len="lg" w="lg" type="none"/>
          </a:ln>
        </p:spPr>
      </p:cxnSp>
      <p:sp>
        <p:nvSpPr>
          <p:cNvPr id="321" name="Shape 321"/>
          <p:cNvSpPr txBox="1"/>
          <p:nvPr/>
        </p:nvSpPr>
        <p:spPr>
          <a:xfrm>
            <a:off x="5395400" y="2314400"/>
            <a:ext cx="3615899" cy="857400"/>
          </a:xfrm>
          <a:prstGeom prst="rect">
            <a:avLst/>
          </a:prstGeom>
          <a:noFill/>
          <a:ln>
            <a:noFill/>
          </a:ln>
        </p:spPr>
        <p:txBody>
          <a:bodyPr anchorCtr="0" anchor="ctr" bIns="91425" lIns="91425" rIns="91425" tIns="91425">
            <a:noAutofit/>
          </a:bodyPr>
          <a:lstStyle/>
          <a:p>
            <a:pPr lvl="0" rtl="0">
              <a:spcBef>
                <a:spcPts val="0"/>
              </a:spcBef>
              <a:buNone/>
            </a:pPr>
            <a:r>
              <a:t/>
            </a:r>
            <a:endParaRPr sz="2400">
              <a:solidFill>
                <a:srgbClr val="FF0000"/>
              </a:solidFill>
            </a:endParaRPr>
          </a:p>
        </p:txBody>
      </p:sp>
      <p:sp>
        <p:nvSpPr>
          <p:cNvPr id="322" name="Shape 322"/>
          <p:cNvSpPr txBox="1"/>
          <p:nvPr/>
        </p:nvSpPr>
        <p:spPr>
          <a:xfrm>
            <a:off x="2209800" y="2452200"/>
            <a:ext cx="3000000" cy="700200"/>
          </a:xfrm>
          <a:prstGeom prst="rect">
            <a:avLst/>
          </a:prstGeom>
          <a:noFill/>
          <a:ln>
            <a:noFill/>
          </a:ln>
        </p:spPr>
        <p:txBody>
          <a:bodyPr anchorCtr="0" anchor="ctr" bIns="91425" lIns="91425" rIns="91425" tIns="91425">
            <a:noAutofit/>
          </a:bodyPr>
          <a:lstStyle/>
          <a:p>
            <a:pPr lvl="0" rtl="0" algn="ctr">
              <a:spcBef>
                <a:spcPts val="0"/>
              </a:spcBef>
              <a:buNone/>
            </a:pPr>
            <a:r>
              <a:rPr lang="en" sz="3000"/>
              <a:t>(3, 14, 10)</a:t>
            </a:r>
          </a:p>
        </p:txBody>
      </p:sp>
      <p:sp>
        <p:nvSpPr>
          <p:cNvPr id="323" name="Shape 323"/>
          <p:cNvSpPr txBox="1"/>
          <p:nvPr/>
        </p:nvSpPr>
        <p:spPr>
          <a:xfrm>
            <a:off x="4667475" y="267050"/>
            <a:ext cx="3947699" cy="4680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accent4"/>
                </a:solidFill>
              </a:rPr>
              <a:t>再將誤差 反向傳遞 做修正</a:t>
            </a:r>
          </a:p>
        </p:txBody>
      </p:sp>
      <p:sp>
        <p:nvSpPr>
          <p:cNvPr id="324" name="Shape 324"/>
          <p:cNvSpPr txBox="1"/>
          <p:nvPr/>
        </p:nvSpPr>
        <p:spPr>
          <a:xfrm>
            <a:off x="5814400" y="3879675"/>
            <a:ext cx="3196800" cy="4572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9900"/>
                </a:solidFill>
              </a:rPr>
              <a:t>賈伯斯</a:t>
            </a:r>
            <a:r>
              <a:rPr lang="en" sz="2400">
                <a:solidFill>
                  <a:srgbClr val="FF9900"/>
                </a:solidFill>
              </a:rPr>
              <a:t>+e</a:t>
            </a:r>
            <a:r>
              <a:rPr lang="en" sz="3000"/>
              <a:t>   </a:t>
            </a:r>
            <a:r>
              <a:rPr lang="en" sz="3000">
                <a:solidFill>
                  <a:srgbClr val="4A86E8"/>
                </a:solidFill>
              </a:rPr>
              <a:t>蘋果 </a:t>
            </a:r>
            <a:r>
              <a:rPr lang="en" sz="2400">
                <a:solidFill>
                  <a:srgbClr val="4A86E8"/>
                </a:solidFill>
              </a:rPr>
              <a:t>+e</a:t>
            </a:r>
            <a:r>
              <a:rPr lang="en" sz="3000"/>
              <a:t> </a:t>
            </a:r>
          </a:p>
        </p:txBody>
      </p:sp>
      <p:cxnSp>
        <p:nvCxnSpPr>
          <p:cNvPr id="325" name="Shape 325"/>
          <p:cNvCxnSpPr/>
          <p:nvPr/>
        </p:nvCxnSpPr>
        <p:spPr>
          <a:xfrm rot="10800000">
            <a:off x="4511949" y="3203375"/>
            <a:ext cx="1986300" cy="619799"/>
          </a:xfrm>
          <a:prstGeom prst="straightConnector1">
            <a:avLst/>
          </a:prstGeom>
          <a:noFill/>
          <a:ln cap="flat" cmpd="sng" w="19050">
            <a:solidFill>
              <a:schemeClr val="accent1"/>
            </a:solidFill>
            <a:prstDash val="solid"/>
            <a:round/>
            <a:headEnd len="lg" w="lg" type="triangle"/>
            <a:tailEnd len="lg" w="lg" type="none"/>
          </a:ln>
        </p:spPr>
      </p:cxnSp>
      <p:cxnSp>
        <p:nvCxnSpPr>
          <p:cNvPr id="326" name="Shape 326"/>
          <p:cNvCxnSpPr/>
          <p:nvPr/>
        </p:nvCxnSpPr>
        <p:spPr>
          <a:xfrm rot="10800000">
            <a:off x="4770750" y="3049675"/>
            <a:ext cx="3002099" cy="765599"/>
          </a:xfrm>
          <a:prstGeom prst="straightConnector1">
            <a:avLst/>
          </a:prstGeom>
          <a:noFill/>
          <a:ln cap="flat" cmpd="sng" w="19050">
            <a:solidFill>
              <a:schemeClr val="accent1"/>
            </a:solidFill>
            <a:prstDash val="solid"/>
            <a:round/>
            <a:headEnd len="lg" w="lg" type="triangle"/>
            <a:tailEnd len="lg" w="lg" type="non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nvSpPr>
        <p:spPr>
          <a:xfrm>
            <a:off x="1274975" y="4136775"/>
            <a:ext cx="13220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6"/>
                </a:solidFill>
              </a:rPr>
              <a:t>ipad</a:t>
            </a:r>
          </a:p>
        </p:txBody>
      </p:sp>
      <p:sp>
        <p:nvSpPr>
          <p:cNvPr id="332" name="Shape 332"/>
          <p:cNvSpPr txBox="1"/>
          <p:nvPr/>
        </p:nvSpPr>
        <p:spPr>
          <a:xfrm>
            <a:off x="2960700" y="4136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2"/>
                </a:solidFill>
              </a:rPr>
              <a:t>iphone</a:t>
            </a:r>
          </a:p>
        </p:txBody>
      </p:sp>
      <p:sp>
        <p:nvSpPr>
          <p:cNvPr id="333" name="Shape 333"/>
          <p:cNvSpPr txBox="1"/>
          <p:nvPr/>
        </p:nvSpPr>
        <p:spPr>
          <a:xfrm>
            <a:off x="4686300" y="4136775"/>
            <a:ext cx="1880999" cy="857400"/>
          </a:xfrm>
          <a:prstGeom prst="rect">
            <a:avLst/>
          </a:prstGeom>
          <a:noFill/>
          <a:ln>
            <a:noFill/>
          </a:ln>
        </p:spPr>
        <p:txBody>
          <a:bodyPr anchorCtr="0" anchor="ctr" bIns="91425" lIns="91425" rIns="91425" tIns="91425">
            <a:noAutofit/>
          </a:bodyPr>
          <a:lstStyle/>
          <a:p>
            <a:pPr lvl="0" rtl="0">
              <a:spcBef>
                <a:spcPts val="600"/>
              </a:spcBef>
              <a:buNone/>
            </a:pPr>
            <a:r>
              <a:rPr lang="en" sz="3000">
                <a:solidFill>
                  <a:schemeClr val="accent5"/>
                </a:solidFill>
              </a:rPr>
              <a:t>電子產品</a:t>
            </a:r>
          </a:p>
        </p:txBody>
      </p:sp>
      <p:cxnSp>
        <p:nvCxnSpPr>
          <p:cNvPr id="334" name="Shape 334"/>
          <p:cNvCxnSpPr>
            <a:stCxn id="331" idx="0"/>
          </p:cNvCxnSpPr>
          <p:nvPr/>
        </p:nvCxnSpPr>
        <p:spPr>
          <a:xfrm flipH="1" rot="10800000">
            <a:off x="1936024" y="3572475"/>
            <a:ext cx="1326600" cy="564300"/>
          </a:xfrm>
          <a:prstGeom prst="straightConnector1">
            <a:avLst/>
          </a:prstGeom>
          <a:noFill/>
          <a:ln cap="flat" cmpd="sng" w="19050">
            <a:solidFill>
              <a:schemeClr val="dk2"/>
            </a:solidFill>
            <a:prstDash val="solid"/>
            <a:round/>
            <a:headEnd len="lg" w="lg" type="none"/>
            <a:tailEnd len="lg" w="lg" type="triangle"/>
          </a:ln>
        </p:spPr>
      </p:cxnSp>
      <p:cxnSp>
        <p:nvCxnSpPr>
          <p:cNvPr id="335" name="Shape 335"/>
          <p:cNvCxnSpPr/>
          <p:nvPr/>
        </p:nvCxnSpPr>
        <p:spPr>
          <a:xfrm rot="10800000">
            <a:off x="3732824" y="3723275"/>
            <a:ext cx="29100" cy="580499"/>
          </a:xfrm>
          <a:prstGeom prst="straightConnector1">
            <a:avLst/>
          </a:prstGeom>
          <a:noFill/>
          <a:ln cap="flat" cmpd="sng" w="19050">
            <a:solidFill>
              <a:schemeClr val="dk2"/>
            </a:solidFill>
            <a:prstDash val="solid"/>
            <a:round/>
            <a:headEnd len="lg" w="lg" type="none"/>
            <a:tailEnd len="lg" w="lg" type="triangle"/>
          </a:ln>
        </p:spPr>
      </p:cxnSp>
      <p:cxnSp>
        <p:nvCxnSpPr>
          <p:cNvPr id="336" name="Shape 336"/>
          <p:cNvCxnSpPr/>
          <p:nvPr/>
        </p:nvCxnSpPr>
        <p:spPr>
          <a:xfrm rot="10800000">
            <a:off x="4214499" y="3607424"/>
            <a:ext cx="1265700" cy="684900"/>
          </a:xfrm>
          <a:prstGeom prst="straightConnector1">
            <a:avLst/>
          </a:prstGeom>
          <a:noFill/>
          <a:ln cap="flat" cmpd="sng" w="19050">
            <a:solidFill>
              <a:schemeClr val="dk2"/>
            </a:solidFill>
            <a:prstDash val="solid"/>
            <a:round/>
            <a:headEnd len="lg" w="lg" type="none"/>
            <a:tailEnd len="lg" w="lg" type="triangle"/>
          </a:ln>
        </p:spPr>
      </p:cxnSp>
      <p:sp>
        <p:nvSpPr>
          <p:cNvPr id="337" name="Shape 337"/>
          <p:cNvSpPr txBox="1"/>
          <p:nvPr/>
        </p:nvSpPr>
        <p:spPr>
          <a:xfrm>
            <a:off x="766300" y="349800"/>
            <a:ext cx="15057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 樹上</a:t>
            </a:r>
          </a:p>
        </p:txBody>
      </p:sp>
      <p:sp>
        <p:nvSpPr>
          <p:cNvPr id="338" name="Shape 338"/>
          <p:cNvSpPr txBox="1"/>
          <p:nvPr/>
        </p:nvSpPr>
        <p:spPr>
          <a:xfrm>
            <a:off x="3414550" y="277750"/>
            <a:ext cx="13584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rgbClr val="FF9900"/>
                </a:solidFill>
              </a:rPr>
              <a:t>蘋果</a:t>
            </a:r>
          </a:p>
        </p:txBody>
      </p:sp>
      <p:sp>
        <p:nvSpPr>
          <p:cNvPr id="339" name="Shape 339"/>
          <p:cNvSpPr txBox="1"/>
          <p:nvPr/>
        </p:nvSpPr>
        <p:spPr>
          <a:xfrm>
            <a:off x="5573525" y="349800"/>
            <a:ext cx="1454099"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富士康</a:t>
            </a:r>
          </a:p>
        </p:txBody>
      </p:sp>
      <p:sp>
        <p:nvSpPr>
          <p:cNvPr id="340" name="Shape 340"/>
          <p:cNvSpPr txBox="1"/>
          <p:nvPr/>
        </p:nvSpPr>
        <p:spPr>
          <a:xfrm>
            <a:off x="5395400" y="2924000"/>
            <a:ext cx="3615899" cy="8574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accent6"/>
                </a:solidFill>
              </a:rPr>
              <a:t>分數 :</a:t>
            </a:r>
          </a:p>
          <a:p>
            <a:pPr lvl="0" rtl="0">
              <a:spcBef>
                <a:spcPts val="0"/>
              </a:spcBef>
              <a:buNone/>
            </a:pPr>
            <a:r>
              <a:rPr lang="en" sz="2400">
                <a:solidFill>
                  <a:schemeClr val="accent6"/>
                </a:solidFill>
              </a:rPr>
              <a:t>讓 蘋果 &gt; 富士康 &gt; 樹上</a:t>
            </a:r>
          </a:p>
        </p:txBody>
      </p:sp>
      <p:sp>
        <p:nvSpPr>
          <p:cNvPr id="341" name="Shape 341"/>
          <p:cNvSpPr txBox="1"/>
          <p:nvPr/>
        </p:nvSpPr>
        <p:spPr>
          <a:xfrm>
            <a:off x="2209800" y="2985600"/>
            <a:ext cx="3000000" cy="700200"/>
          </a:xfrm>
          <a:prstGeom prst="rect">
            <a:avLst/>
          </a:prstGeom>
          <a:noFill/>
          <a:ln>
            <a:noFill/>
          </a:ln>
        </p:spPr>
        <p:txBody>
          <a:bodyPr anchorCtr="0" anchor="ctr" bIns="91425" lIns="91425" rIns="91425" tIns="91425">
            <a:noAutofit/>
          </a:bodyPr>
          <a:lstStyle/>
          <a:p>
            <a:pPr lvl="0" rtl="0" algn="ctr">
              <a:spcBef>
                <a:spcPts val="0"/>
              </a:spcBef>
              <a:buNone/>
            </a:pPr>
            <a:r>
              <a:rPr lang="en" sz="3000"/>
              <a:t>(9, 12, 9)</a:t>
            </a:r>
          </a:p>
        </p:txBody>
      </p:sp>
      <p:sp>
        <p:nvSpPr>
          <p:cNvPr id="342" name="Shape 342"/>
          <p:cNvSpPr txBox="1"/>
          <p:nvPr/>
        </p:nvSpPr>
        <p:spPr>
          <a:xfrm>
            <a:off x="6814725" y="4336875"/>
            <a:ext cx="1733100" cy="457200"/>
          </a:xfrm>
          <a:prstGeom prst="rect">
            <a:avLst/>
          </a:prstGeom>
          <a:noFill/>
          <a:ln>
            <a:noFill/>
          </a:ln>
        </p:spPr>
        <p:txBody>
          <a:bodyPr anchorCtr="0" anchor="t" bIns="91425" lIns="91425" rIns="91425" tIns="91425">
            <a:noAutofit/>
          </a:bodyPr>
          <a:lstStyle/>
          <a:p>
            <a:pPr lvl="0" rtl="0">
              <a:spcBef>
                <a:spcPts val="0"/>
              </a:spcBef>
              <a:buNone/>
            </a:pPr>
            <a:r>
              <a:rPr b="1" lang="en" sz="3000" u="sng">
                <a:solidFill>
                  <a:srgbClr val="FF0000"/>
                </a:solidFill>
              </a:rPr>
              <a:t>蘋果</a:t>
            </a:r>
          </a:p>
        </p:txBody>
      </p:sp>
      <p:sp>
        <p:nvSpPr>
          <p:cNvPr id="343" name="Shape 343"/>
          <p:cNvSpPr txBox="1"/>
          <p:nvPr/>
        </p:nvSpPr>
        <p:spPr>
          <a:xfrm>
            <a:off x="6868925" y="349800"/>
            <a:ext cx="2379600" cy="580499"/>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rPr>
              <a:t>(total words)</a:t>
            </a:r>
          </a:p>
        </p:txBody>
      </p:sp>
      <p:sp>
        <p:nvSpPr>
          <p:cNvPr id="344" name="Shape 344"/>
          <p:cNvSpPr/>
          <p:nvPr/>
        </p:nvSpPr>
        <p:spPr>
          <a:xfrm>
            <a:off x="3490225" y="2319175"/>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5" name="Shape 345"/>
          <p:cNvSpPr/>
          <p:nvPr/>
        </p:nvSpPr>
        <p:spPr>
          <a:xfrm>
            <a:off x="3135425" y="1805675"/>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6" name="Shape 346"/>
          <p:cNvSpPr/>
          <p:nvPr/>
        </p:nvSpPr>
        <p:spPr>
          <a:xfrm>
            <a:off x="3839650" y="1798350"/>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7" name="Shape 347"/>
          <p:cNvSpPr/>
          <p:nvPr/>
        </p:nvSpPr>
        <p:spPr>
          <a:xfrm>
            <a:off x="2297225" y="1272275"/>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8" name="Shape 348"/>
          <p:cNvSpPr/>
          <p:nvPr/>
        </p:nvSpPr>
        <p:spPr>
          <a:xfrm>
            <a:off x="3001450" y="1264950"/>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9" name="Shape 349"/>
          <p:cNvSpPr/>
          <p:nvPr/>
        </p:nvSpPr>
        <p:spPr>
          <a:xfrm>
            <a:off x="3973625" y="1272275"/>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50" name="Shape 350"/>
          <p:cNvSpPr/>
          <p:nvPr/>
        </p:nvSpPr>
        <p:spPr>
          <a:xfrm>
            <a:off x="4677850" y="1264950"/>
            <a:ext cx="355800" cy="344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51" name="Shape 351"/>
          <p:cNvCxnSpPr>
            <a:stCxn id="344" idx="1"/>
          </p:cNvCxnSpPr>
          <p:nvPr/>
        </p:nvCxnSpPr>
        <p:spPr>
          <a:xfrm rot="10800000">
            <a:off x="3313430" y="2150355"/>
            <a:ext cx="228900" cy="219300"/>
          </a:xfrm>
          <a:prstGeom prst="straightConnector1">
            <a:avLst/>
          </a:prstGeom>
          <a:noFill/>
          <a:ln cap="flat" cmpd="sng" w="19050">
            <a:solidFill>
              <a:schemeClr val="dk2"/>
            </a:solidFill>
            <a:prstDash val="solid"/>
            <a:round/>
            <a:headEnd len="lg" w="lg" type="none"/>
            <a:tailEnd len="lg" w="lg" type="triangle"/>
          </a:ln>
        </p:spPr>
      </p:cxnSp>
      <p:cxnSp>
        <p:nvCxnSpPr>
          <p:cNvPr id="352" name="Shape 352"/>
          <p:cNvCxnSpPr>
            <a:stCxn id="345" idx="1"/>
            <a:endCxn id="347" idx="5"/>
          </p:cNvCxnSpPr>
          <p:nvPr/>
        </p:nvCxnSpPr>
        <p:spPr>
          <a:xfrm rot="10800000">
            <a:off x="2601030" y="1566355"/>
            <a:ext cx="586500" cy="289800"/>
          </a:xfrm>
          <a:prstGeom prst="straightConnector1">
            <a:avLst/>
          </a:prstGeom>
          <a:noFill/>
          <a:ln cap="flat" cmpd="sng" w="19050">
            <a:solidFill>
              <a:schemeClr val="dk2"/>
            </a:solidFill>
            <a:prstDash val="solid"/>
            <a:round/>
            <a:headEnd len="lg" w="lg" type="none"/>
            <a:tailEnd len="lg" w="lg" type="triangle"/>
          </a:ln>
        </p:spPr>
      </p:cxnSp>
      <p:cxnSp>
        <p:nvCxnSpPr>
          <p:cNvPr id="353" name="Shape 353"/>
          <p:cNvCxnSpPr>
            <a:endCxn id="348" idx="4"/>
          </p:cNvCxnSpPr>
          <p:nvPr/>
        </p:nvCxnSpPr>
        <p:spPr>
          <a:xfrm rot="10800000">
            <a:off x="3179350" y="1609650"/>
            <a:ext cx="69900" cy="273300"/>
          </a:xfrm>
          <a:prstGeom prst="straightConnector1">
            <a:avLst/>
          </a:prstGeom>
          <a:noFill/>
          <a:ln cap="flat" cmpd="sng" w="19050">
            <a:solidFill>
              <a:schemeClr val="dk2"/>
            </a:solidFill>
            <a:prstDash val="solid"/>
            <a:round/>
            <a:headEnd len="lg" w="lg" type="none"/>
            <a:tailEnd len="lg" w="lg" type="triangle"/>
          </a:ln>
        </p:spPr>
      </p:cxnSp>
      <p:cxnSp>
        <p:nvCxnSpPr>
          <p:cNvPr id="354" name="Shape 354"/>
          <p:cNvCxnSpPr>
            <a:stCxn id="346" idx="0"/>
          </p:cNvCxnSpPr>
          <p:nvPr/>
        </p:nvCxnSpPr>
        <p:spPr>
          <a:xfrm flipH="1" rot="10800000">
            <a:off x="4017550" y="1492350"/>
            <a:ext cx="69600" cy="306000"/>
          </a:xfrm>
          <a:prstGeom prst="straightConnector1">
            <a:avLst/>
          </a:prstGeom>
          <a:noFill/>
          <a:ln cap="flat" cmpd="sng" w="19050">
            <a:solidFill>
              <a:schemeClr val="dk2"/>
            </a:solidFill>
            <a:prstDash val="solid"/>
            <a:round/>
            <a:headEnd len="lg" w="lg" type="none"/>
            <a:tailEnd len="lg" w="lg" type="triangle"/>
          </a:ln>
        </p:spPr>
      </p:cxnSp>
      <p:cxnSp>
        <p:nvCxnSpPr>
          <p:cNvPr id="355" name="Shape 355"/>
          <p:cNvCxnSpPr>
            <a:stCxn id="346" idx="7"/>
            <a:endCxn id="350" idx="4"/>
          </p:cNvCxnSpPr>
          <p:nvPr/>
        </p:nvCxnSpPr>
        <p:spPr>
          <a:xfrm flipH="1" rot="10800000">
            <a:off x="4143344" y="1609730"/>
            <a:ext cx="712500" cy="239100"/>
          </a:xfrm>
          <a:prstGeom prst="straightConnector1">
            <a:avLst/>
          </a:prstGeom>
          <a:noFill/>
          <a:ln cap="flat" cmpd="sng" w="19050">
            <a:solidFill>
              <a:schemeClr val="dk2"/>
            </a:solidFill>
            <a:prstDash val="solid"/>
            <a:round/>
            <a:headEnd len="lg" w="lg" type="none"/>
            <a:tailEnd len="lg" w="lg" type="triangle"/>
          </a:ln>
        </p:spPr>
      </p:cxnSp>
      <p:cxnSp>
        <p:nvCxnSpPr>
          <p:cNvPr id="356" name="Shape 356"/>
          <p:cNvCxnSpPr>
            <a:stCxn id="344" idx="7"/>
            <a:endCxn id="346" idx="4"/>
          </p:cNvCxnSpPr>
          <p:nvPr/>
        </p:nvCxnSpPr>
        <p:spPr>
          <a:xfrm flipH="1" rot="10800000">
            <a:off x="3793919" y="2143155"/>
            <a:ext cx="223500" cy="226500"/>
          </a:xfrm>
          <a:prstGeom prst="straightConnector1">
            <a:avLst/>
          </a:prstGeom>
          <a:noFill/>
          <a:ln cap="flat" cmpd="sng" w="19050">
            <a:solidFill>
              <a:schemeClr val="dk2"/>
            </a:solidFill>
            <a:prstDash val="solid"/>
            <a:round/>
            <a:headEnd len="lg" w="lg" type="none"/>
            <a:tailEnd len="lg" w="lg" type="triangle"/>
          </a:ln>
        </p:spPr>
      </p:cxnSp>
      <p:sp>
        <p:nvSpPr>
          <p:cNvPr id="357" name="Shape 357"/>
          <p:cNvSpPr txBox="1"/>
          <p:nvPr/>
        </p:nvSpPr>
        <p:spPr>
          <a:xfrm>
            <a:off x="5694600" y="1526975"/>
            <a:ext cx="2916300" cy="684900"/>
          </a:xfrm>
          <a:prstGeom prst="rect">
            <a:avLst/>
          </a:prstGeom>
          <a:noFill/>
          <a:ln>
            <a:noFill/>
          </a:ln>
        </p:spPr>
        <p:txBody>
          <a:bodyPr anchorCtr="0" anchor="t" bIns="91425" lIns="91425" rIns="91425" tIns="91425">
            <a:noAutofit/>
          </a:bodyPr>
          <a:lstStyle/>
          <a:p>
            <a:pPr rtl="0">
              <a:spcBef>
                <a:spcPts val="0"/>
              </a:spcBef>
              <a:buNone/>
            </a:pPr>
            <a:r>
              <a:rPr lang="en" sz="2400"/>
              <a:t>根據單字出現頻率</a:t>
            </a:r>
          </a:p>
          <a:p>
            <a:pPr>
              <a:spcBef>
                <a:spcPts val="0"/>
              </a:spcBef>
              <a:buNone/>
            </a:pPr>
            <a:r>
              <a:rPr lang="en" sz="2400"/>
              <a:t>建立 Huffman Tree</a:t>
            </a:r>
          </a:p>
        </p:txBody>
      </p:sp>
      <p:sp>
        <p:nvSpPr>
          <p:cNvPr id="358" name="Shape 358"/>
          <p:cNvSpPr txBox="1"/>
          <p:nvPr/>
        </p:nvSpPr>
        <p:spPr>
          <a:xfrm>
            <a:off x="838100" y="1805675"/>
            <a:ext cx="1645199" cy="792299"/>
          </a:xfrm>
          <a:prstGeom prst="rect">
            <a:avLst/>
          </a:prstGeom>
          <a:noFill/>
          <a:ln>
            <a:noFill/>
          </a:ln>
        </p:spPr>
        <p:txBody>
          <a:bodyPr anchorCtr="0" anchor="t" bIns="91425" lIns="91425" rIns="91425" tIns="91425">
            <a:noAutofit/>
          </a:bodyPr>
          <a:lstStyle/>
          <a:p>
            <a:pPr>
              <a:spcBef>
                <a:spcPts val="0"/>
              </a:spcBef>
              <a:buNone/>
            </a:pPr>
            <a:r>
              <a:rPr lang="en" sz="2400"/>
              <a:t>只需更新父節點</a:t>
            </a:r>
          </a:p>
        </p:txBody>
      </p:sp>
      <p:cxnSp>
        <p:nvCxnSpPr>
          <p:cNvPr id="359" name="Shape 359"/>
          <p:cNvCxnSpPr/>
          <p:nvPr/>
        </p:nvCxnSpPr>
        <p:spPr>
          <a:xfrm rot="10800000">
            <a:off x="4499875" y="3605300"/>
            <a:ext cx="2480099" cy="7520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Reference</a:t>
            </a:r>
          </a:p>
        </p:txBody>
      </p:sp>
      <p:sp>
        <p:nvSpPr>
          <p:cNvPr id="365" name="Shape 3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code</a:t>
            </a:r>
          </a:p>
          <a:p>
            <a:pPr rtl="0">
              <a:spcBef>
                <a:spcPts val="0"/>
              </a:spcBef>
              <a:buNone/>
            </a:pPr>
            <a:r>
              <a:rPr b="1" lang="en" sz="2400" u="sng">
                <a:solidFill>
                  <a:schemeClr val="hlink"/>
                </a:solidFill>
                <a:latin typeface="Times New Roman"/>
                <a:ea typeface="Times New Roman"/>
                <a:cs typeface="Times New Roman"/>
                <a:sym typeface="Times New Roman"/>
                <a:hlinkClick r:id="rId3"/>
              </a:rPr>
              <a:t>https://github.com/sk413025/misc</a:t>
            </a:r>
          </a:p>
          <a:p>
            <a:pPr rtl="0">
              <a:spcBef>
                <a:spcPts val="0"/>
              </a:spcBef>
              <a:buNone/>
            </a:pPr>
            <a:r>
              <a:t/>
            </a:r>
            <a:endParaRPr sz="2400">
              <a:solidFill>
                <a:srgbClr val="000000"/>
              </a:solidFill>
              <a:latin typeface="Times New Roman"/>
              <a:ea typeface="Times New Roman"/>
              <a:cs typeface="Times New Roman"/>
              <a:sym typeface="Times New Roman"/>
            </a:endParaRPr>
          </a:p>
          <a:p>
            <a:pPr rtl="0">
              <a:spcBef>
                <a:spcPts val="0"/>
              </a:spcBef>
              <a:buNone/>
            </a:pPr>
            <a:r>
              <a:rPr lang="en" sz="2400">
                <a:solidFill>
                  <a:srgbClr val="000000"/>
                </a:solidFill>
                <a:latin typeface="Times New Roman"/>
                <a:ea typeface="Times New Roman"/>
                <a:cs typeface="Times New Roman"/>
                <a:sym typeface="Times New Roman"/>
              </a:rPr>
              <a:t>Word2Vec + paper</a:t>
            </a:r>
          </a:p>
          <a:p>
            <a:pPr rtl="0">
              <a:spcBef>
                <a:spcPts val="0"/>
              </a:spcBef>
              <a:buNone/>
            </a:pPr>
            <a:r>
              <a:rPr lang="en" sz="2400" u="sng">
                <a:solidFill>
                  <a:schemeClr val="hlink"/>
                </a:solidFill>
                <a:latin typeface="Times New Roman"/>
                <a:ea typeface="Times New Roman"/>
                <a:cs typeface="Times New Roman"/>
                <a:sym typeface="Times New Roman"/>
                <a:hlinkClick r:id="rId4"/>
              </a:rPr>
              <a:t>https://code.google.com/p/word2vec/</a:t>
            </a:r>
          </a:p>
          <a:p>
            <a:pPr rtl="0">
              <a:spcBef>
                <a:spcPts val="0"/>
              </a:spcBef>
              <a:buNone/>
            </a:pPr>
            <a:r>
              <a:t/>
            </a:r>
            <a:endParaRPr sz="2400">
              <a:solidFill>
                <a:srgbClr val="000000"/>
              </a:solidFill>
              <a:latin typeface="Times New Roman"/>
              <a:ea typeface="Times New Roman"/>
              <a:cs typeface="Times New Roman"/>
              <a:sym typeface="Times New Roman"/>
            </a:endParaRPr>
          </a:p>
          <a:p>
            <a:pPr rtl="0">
              <a:spcBef>
                <a:spcPts val="0"/>
              </a:spcBef>
              <a:buNone/>
            </a:pPr>
            <a:r>
              <a:rPr lang="en" sz="2400">
                <a:solidFill>
                  <a:srgbClr val="000000"/>
                </a:solidFill>
                <a:latin typeface="Times New Roman"/>
                <a:ea typeface="Times New Roman"/>
                <a:cs typeface="Times New Roman"/>
                <a:sym typeface="Times New Roman"/>
              </a:rPr>
              <a:t>gensim tutorial</a:t>
            </a:r>
          </a:p>
          <a:p>
            <a:pPr rtl="0">
              <a:spcBef>
                <a:spcPts val="0"/>
              </a:spcBef>
              <a:buNone/>
            </a:pPr>
            <a:r>
              <a:rPr lang="en" sz="2400" u="sng">
                <a:solidFill>
                  <a:schemeClr val="hlink"/>
                </a:solidFill>
                <a:latin typeface="Times New Roman"/>
                <a:ea typeface="Times New Roman"/>
                <a:cs typeface="Times New Roman"/>
                <a:sym typeface="Times New Roman"/>
                <a:hlinkClick r:id="rId5"/>
              </a:rPr>
              <a:t>http://radimrehurek.com/2014/02/word2vec-tutorial/</a:t>
            </a:r>
          </a:p>
          <a:p>
            <a:pPr>
              <a:spcBef>
                <a:spcPts val="0"/>
              </a:spcBef>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pic>
        <p:nvPicPr>
          <p:cNvPr id="370" name="Shape 370"/>
          <p:cNvPicPr preferRelativeResize="0"/>
          <p:nvPr/>
        </p:nvPicPr>
        <p:blipFill>
          <a:blip r:embed="rId3">
            <a:alphaModFix/>
          </a:blip>
          <a:stretch>
            <a:fillRect/>
          </a:stretch>
        </p:blipFill>
        <p:spPr>
          <a:xfrm>
            <a:off x="110059" y="0"/>
            <a:ext cx="8923880" cy="5143499"/>
          </a:xfrm>
          <a:prstGeom prst="rect">
            <a:avLst/>
          </a:prstGeom>
          <a:noFill/>
          <a:ln>
            <a:noFill/>
          </a:ln>
        </p:spPr>
      </p:pic>
      <p:cxnSp>
        <p:nvCxnSpPr>
          <p:cNvPr id="371" name="Shape 371"/>
          <p:cNvCxnSpPr/>
          <p:nvPr/>
        </p:nvCxnSpPr>
        <p:spPr>
          <a:xfrm>
            <a:off x="176200" y="413375"/>
            <a:ext cx="2453100" cy="13499"/>
          </a:xfrm>
          <a:prstGeom prst="straightConnector1">
            <a:avLst/>
          </a:prstGeom>
          <a:noFill/>
          <a:ln cap="flat" cmpd="sng" w="19050">
            <a:solidFill>
              <a:srgbClr val="FF0000"/>
            </a:solidFill>
            <a:prstDash val="solid"/>
            <a:round/>
            <a:headEnd len="lg" w="lg" type="none"/>
            <a:tailEnd len="lg" w="lg" type="none"/>
          </a:ln>
        </p:spPr>
      </p:cxnSp>
      <p:sp>
        <p:nvSpPr>
          <p:cNvPr id="372" name="Shape 372"/>
          <p:cNvSpPr/>
          <p:nvPr/>
        </p:nvSpPr>
        <p:spPr>
          <a:xfrm>
            <a:off x="1221000" y="249075"/>
            <a:ext cx="303900" cy="318300"/>
          </a:xfrm>
          <a:prstGeom prst="mathMultiply">
            <a:avLst>
              <a:gd fmla="val 23520" name="adj1"/>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73" name="Shape 373"/>
          <p:cNvPicPr preferRelativeResize="0"/>
          <p:nvPr/>
        </p:nvPicPr>
        <p:blipFill>
          <a:blip r:embed="rId4">
            <a:alphaModFix/>
          </a:blip>
          <a:stretch>
            <a:fillRect/>
          </a:stretch>
        </p:blipFill>
        <p:spPr>
          <a:xfrm>
            <a:off x="4690650" y="2538000"/>
            <a:ext cx="2453099" cy="24530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應用</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機器翻譯</a:t>
            </a:r>
          </a:p>
          <a:p>
            <a:pPr rtl="0">
              <a:spcBef>
                <a:spcPts val="0"/>
              </a:spcBef>
              <a:buNone/>
            </a:pPr>
            <a:r>
              <a:rPr lang="en" sz="2400">
                <a:latin typeface="Times New Roman"/>
                <a:ea typeface="Times New Roman"/>
                <a:cs typeface="Times New Roman"/>
                <a:sym typeface="Times New Roman"/>
              </a:rPr>
              <a:t>古文翻譯</a:t>
            </a:r>
          </a:p>
          <a:p>
            <a:pPr>
              <a:spcBef>
                <a:spcPts val="0"/>
              </a:spcBef>
              <a:buNone/>
            </a:pPr>
            <a:r>
              <a:rPr lang="en" sz="2400">
                <a:latin typeface="Times New Roman"/>
                <a:ea typeface="Times New Roman"/>
                <a:cs typeface="Times New Roman"/>
                <a:sym typeface="Times New Roman"/>
              </a:rPr>
              <a:t>找同義字</a:t>
            </a:r>
          </a:p>
        </p:txBody>
      </p:sp>
      <p:pic>
        <p:nvPicPr>
          <p:cNvPr id="43" name="Shape 43"/>
          <p:cNvPicPr preferRelativeResize="0"/>
          <p:nvPr/>
        </p:nvPicPr>
        <p:blipFill>
          <a:blip r:embed="rId3">
            <a:alphaModFix/>
          </a:blip>
          <a:stretch>
            <a:fillRect/>
          </a:stretch>
        </p:blipFill>
        <p:spPr>
          <a:xfrm>
            <a:off x="2188875" y="514325"/>
            <a:ext cx="6867324" cy="41531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a:latin typeface="Times New Roman"/>
                <a:ea typeface="Times New Roman"/>
                <a:cs typeface="Times New Roman"/>
                <a:sym typeface="Times New Roman"/>
              </a:rPr>
              <a:t>Reference - Word2Vec </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190500" marR="190500" rtl="0">
              <a:lnSpc>
                <a:spcPct val="115000"/>
              </a:lnSpc>
              <a:spcBef>
                <a:spcPts val="1500"/>
              </a:spcBef>
              <a:spcAft>
                <a:spcPts val="1500"/>
              </a:spcAft>
              <a:buClr>
                <a:schemeClr val="dk1"/>
              </a:buClr>
              <a:buSzPct val="61111"/>
              <a:buFont typeface="Arial"/>
              <a:buNone/>
            </a:pPr>
            <a:r>
              <a:rPr lang="en" sz="1800">
                <a:highlight>
                  <a:srgbClr val="FFFFFF"/>
                </a:highlight>
                <a:latin typeface="Times New Roman"/>
                <a:ea typeface="Times New Roman"/>
                <a:cs typeface="Times New Roman"/>
                <a:sym typeface="Times New Roman"/>
              </a:rPr>
              <a:t>[1] Tomas Mikolov, Kai Chen, Greg Corrado, and Jeffrey Dean. </a:t>
            </a:r>
            <a:r>
              <a:rPr lang="en" sz="1800" u="sng">
                <a:solidFill>
                  <a:srgbClr val="0000CC"/>
                </a:solidFill>
                <a:highlight>
                  <a:srgbClr val="FFFFFF"/>
                </a:highlight>
                <a:latin typeface="Times New Roman"/>
                <a:ea typeface="Times New Roman"/>
                <a:cs typeface="Times New Roman"/>
                <a:sym typeface="Times New Roman"/>
                <a:hlinkClick r:id="rId3"/>
              </a:rPr>
              <a:t>Efficient Estimation of Word Representations in Vector Space</a:t>
            </a:r>
            <a:r>
              <a:rPr lang="en" sz="1800">
                <a:highlight>
                  <a:srgbClr val="FFFFFF"/>
                </a:highlight>
                <a:latin typeface="Times New Roman"/>
                <a:ea typeface="Times New Roman"/>
                <a:cs typeface="Times New Roman"/>
                <a:sym typeface="Times New Roman"/>
              </a:rPr>
              <a:t>. In Proceedings of Workshop at ICLR, 2013.</a:t>
            </a:r>
          </a:p>
          <a:p>
            <a:pPr indent="0" lvl="0" marL="190500" marR="190500" rtl="0">
              <a:lnSpc>
                <a:spcPct val="115000"/>
              </a:lnSpc>
              <a:spcBef>
                <a:spcPts val="1500"/>
              </a:spcBef>
              <a:spcAft>
                <a:spcPts val="1500"/>
              </a:spcAft>
              <a:buClr>
                <a:schemeClr val="dk1"/>
              </a:buClr>
              <a:buSzPct val="61111"/>
              <a:buFont typeface="Arial"/>
              <a:buNone/>
            </a:pPr>
            <a:r>
              <a:rPr lang="en" sz="1800">
                <a:highlight>
                  <a:srgbClr val="FFFFFF"/>
                </a:highlight>
                <a:latin typeface="Times New Roman"/>
                <a:ea typeface="Times New Roman"/>
                <a:cs typeface="Times New Roman"/>
                <a:sym typeface="Times New Roman"/>
              </a:rPr>
              <a:t>[2] Tomas Mikolov, Ilya Sutskever, Kai Chen, Greg Corrado, and Jeffrey Dean. </a:t>
            </a:r>
            <a:r>
              <a:rPr lang="en" sz="1800" u="sng">
                <a:solidFill>
                  <a:srgbClr val="0000CC"/>
                </a:solidFill>
                <a:highlight>
                  <a:srgbClr val="FFFFFF"/>
                </a:highlight>
                <a:latin typeface="Times New Roman"/>
                <a:ea typeface="Times New Roman"/>
                <a:cs typeface="Times New Roman"/>
                <a:sym typeface="Times New Roman"/>
                <a:hlinkClick r:id="rId4"/>
              </a:rPr>
              <a:t>Distributed Representations of Words and Phrases and their Compositionality</a:t>
            </a:r>
            <a:r>
              <a:rPr lang="en" sz="1800">
                <a:highlight>
                  <a:srgbClr val="FFFFFF"/>
                </a:highlight>
                <a:latin typeface="Times New Roman"/>
                <a:ea typeface="Times New Roman"/>
                <a:cs typeface="Times New Roman"/>
                <a:sym typeface="Times New Roman"/>
              </a:rPr>
              <a:t>. In Proceedings of NIPS, 2013.</a:t>
            </a:r>
          </a:p>
          <a:p>
            <a:pPr indent="0" lvl="0" marL="190500" marR="190500" rtl="0">
              <a:lnSpc>
                <a:spcPct val="115000"/>
              </a:lnSpc>
              <a:spcBef>
                <a:spcPts val="1500"/>
              </a:spcBef>
              <a:spcAft>
                <a:spcPts val="1500"/>
              </a:spcAft>
              <a:buClr>
                <a:schemeClr val="dk1"/>
              </a:buClr>
              <a:buSzPct val="61111"/>
              <a:buFont typeface="Arial"/>
              <a:buNone/>
            </a:pPr>
            <a:r>
              <a:rPr lang="en" sz="1800">
                <a:highlight>
                  <a:srgbClr val="FFFFFF"/>
                </a:highlight>
                <a:latin typeface="Times New Roman"/>
                <a:ea typeface="Times New Roman"/>
                <a:cs typeface="Times New Roman"/>
                <a:sym typeface="Times New Roman"/>
              </a:rPr>
              <a:t>[3] Tomas Mikolov, Wen-tau Yih, and Geoffrey Zweig. </a:t>
            </a:r>
            <a:r>
              <a:rPr lang="en" sz="1800" u="sng">
                <a:solidFill>
                  <a:srgbClr val="0000CC"/>
                </a:solidFill>
                <a:highlight>
                  <a:srgbClr val="FFFFFF"/>
                </a:highlight>
                <a:latin typeface="Times New Roman"/>
                <a:ea typeface="Times New Roman"/>
                <a:cs typeface="Times New Roman"/>
                <a:sym typeface="Times New Roman"/>
                <a:hlinkClick r:id="rId5"/>
              </a:rPr>
              <a:t>Linguistic Regularities in Continuous Space Word Representations</a:t>
            </a:r>
            <a:r>
              <a:rPr lang="en" sz="1800">
                <a:highlight>
                  <a:srgbClr val="FFFFFF"/>
                </a:highlight>
                <a:latin typeface="Times New Roman"/>
                <a:ea typeface="Times New Roman"/>
                <a:cs typeface="Times New Roman"/>
                <a:sym typeface="Times New Roman"/>
              </a:rPr>
              <a:t>. In Proceedings of NAACL HLT, 2013.</a:t>
            </a:r>
          </a:p>
          <a:p>
            <a:pPr>
              <a:spcBef>
                <a:spcPts val="0"/>
              </a:spcBef>
              <a:buNone/>
            </a:pPr>
            <a:r>
              <a:t/>
            </a:r>
            <a:endParaRPr sz="1800">
              <a:latin typeface="Times New Roman"/>
              <a:ea typeface="Times New Roman"/>
              <a:cs typeface="Times New Roman"/>
              <a:sym typeface="Times New Roman"/>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太神奇了 ...</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solidFill>
                  <a:schemeClr val="accent5"/>
                </a:solidFill>
                <a:latin typeface="Times New Roman"/>
                <a:ea typeface="Times New Roman"/>
                <a:cs typeface="Times New Roman"/>
                <a:sym typeface="Times New Roman"/>
              </a:rPr>
              <a:t>文章</a:t>
            </a:r>
            <a:r>
              <a:rPr b="1" lang="en">
                <a:latin typeface="Times New Roman"/>
                <a:ea typeface="Times New Roman"/>
                <a:cs typeface="Times New Roman"/>
                <a:sym typeface="Times New Roman"/>
              </a:rPr>
              <a:t> =&gt; </a:t>
            </a:r>
            <a:r>
              <a:rPr b="1" lang="en">
                <a:solidFill>
                  <a:schemeClr val="accent3"/>
                </a:solidFill>
                <a:latin typeface="Times New Roman"/>
                <a:ea typeface="Times New Roman"/>
                <a:cs typeface="Times New Roman"/>
                <a:sym typeface="Times New Roman"/>
              </a:rPr>
              <a:t>單字</a:t>
            </a:r>
            <a:r>
              <a:rPr b="1" lang="en">
                <a:latin typeface="Times New Roman"/>
                <a:ea typeface="Times New Roman"/>
                <a:cs typeface="Times New Roman"/>
                <a:sym typeface="Times New Roman"/>
              </a:rPr>
              <a:t>  =&gt; </a:t>
            </a:r>
            <a:r>
              <a:rPr b="1" lang="en">
                <a:solidFill>
                  <a:schemeClr val="accent2"/>
                </a:solidFill>
                <a:latin typeface="Times New Roman"/>
                <a:ea typeface="Times New Roman"/>
                <a:cs typeface="Times New Roman"/>
                <a:sym typeface="Times New Roman"/>
              </a:rPr>
              <a:t>vector</a:t>
            </a:r>
            <a:r>
              <a:rPr b="1" lang="en">
                <a:latin typeface="Times New Roman"/>
                <a:ea typeface="Times New Roman"/>
                <a:cs typeface="Times New Roman"/>
                <a:sym typeface="Times New Roman"/>
              </a:rPr>
              <a:t> …</a:t>
            </a:r>
          </a:p>
          <a:p>
            <a:pPr rtl="0">
              <a:spcBef>
                <a:spcPts val="0"/>
              </a:spcBef>
              <a:buNone/>
            </a:pPr>
            <a:r>
              <a:t/>
            </a:r>
            <a:endParaRPr>
              <a:latin typeface="Times New Roman"/>
              <a:ea typeface="Times New Roman"/>
              <a:cs typeface="Times New Roman"/>
              <a:sym typeface="Times New Roman"/>
            </a:endParaRPr>
          </a:p>
          <a:p>
            <a:pPr>
              <a:spcBef>
                <a:spcPts val="0"/>
              </a:spcBef>
              <a:buNone/>
            </a:pPr>
            <a:r>
              <a:rPr b="1" lang="en">
                <a:latin typeface="Times New Roman"/>
                <a:ea typeface="Times New Roman"/>
                <a:cs typeface="Times New Roman"/>
                <a:sym typeface="Times New Roman"/>
              </a:rPr>
              <a:t>HOW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Shonnon game</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15000"/>
              </a:lnSpc>
              <a:spcBef>
                <a:spcPts val="800"/>
              </a:spcBef>
              <a:buClr>
                <a:schemeClr val="dk1"/>
              </a:buClr>
              <a:buSzPct val="34375"/>
              <a:buFont typeface="Arial"/>
              <a:buNone/>
            </a:pPr>
            <a:r>
              <a:rPr b="1" lang="en" sz="3200">
                <a:solidFill>
                  <a:srgbClr val="000000"/>
                </a:solidFill>
              </a:rPr>
              <a:t>“</a:t>
            </a:r>
            <a:r>
              <a:rPr b="1" lang="en" sz="3200">
                <a:solidFill>
                  <a:srgbClr val="000000"/>
                </a:solidFill>
                <a:latin typeface="Times New Roman"/>
                <a:ea typeface="Times New Roman"/>
                <a:cs typeface="Times New Roman"/>
                <a:sym typeface="Times New Roman"/>
              </a:rPr>
              <a:t>large green ___________</a:t>
            </a:r>
            <a:r>
              <a:rPr b="1" lang="en" sz="3200">
                <a:solidFill>
                  <a:srgbClr val="000000"/>
                </a:solidFill>
              </a:rPr>
              <a:t>”</a:t>
            </a:r>
          </a:p>
          <a:p>
            <a:pPr indent="457200" lvl="0" marL="1828800" rtl="0">
              <a:lnSpc>
                <a:spcPct val="115000"/>
              </a:lnSpc>
              <a:spcBef>
                <a:spcPts val="800"/>
              </a:spcBef>
              <a:buClr>
                <a:schemeClr val="dk1"/>
              </a:buClr>
              <a:buSzPct val="34375"/>
              <a:buFont typeface="Arial"/>
              <a:buNone/>
            </a:pPr>
            <a:r>
              <a:rPr b="1" lang="en" sz="3200">
                <a:solidFill>
                  <a:srgbClr val="000000"/>
                </a:solidFill>
                <a:latin typeface="Times New Roman"/>
                <a:ea typeface="Times New Roman"/>
                <a:cs typeface="Times New Roman"/>
                <a:sym typeface="Times New Roman"/>
              </a:rPr>
              <a:t>  </a:t>
            </a:r>
            <a:r>
              <a:rPr b="1" i="1" lang="en" sz="2800">
                <a:solidFill>
                  <a:srgbClr val="000000"/>
                </a:solidFill>
                <a:latin typeface="Times New Roman"/>
                <a:ea typeface="Times New Roman"/>
                <a:cs typeface="Times New Roman"/>
                <a:sym typeface="Times New Roman"/>
              </a:rPr>
              <a:t>tree? mountain? frog? car?</a:t>
            </a:r>
          </a:p>
          <a:p>
            <a:pPr indent="0" lvl="0" marL="0" rtl="0">
              <a:lnSpc>
                <a:spcPct val="115000"/>
              </a:lnSpc>
              <a:spcBef>
                <a:spcPts val="800"/>
              </a:spcBef>
              <a:buClr>
                <a:schemeClr val="dk1"/>
              </a:buClr>
              <a:buSzPct val="34375"/>
              <a:buFont typeface="Arial"/>
              <a:buNone/>
            </a:pPr>
            <a:r>
              <a:rPr b="1" lang="en" sz="3200">
                <a:solidFill>
                  <a:srgbClr val="000000"/>
                </a:solidFill>
              </a:rPr>
              <a:t>“</a:t>
            </a:r>
            <a:r>
              <a:rPr b="1" lang="en" sz="3200">
                <a:solidFill>
                  <a:srgbClr val="000000"/>
                </a:solidFill>
                <a:latin typeface="Times New Roman"/>
                <a:ea typeface="Times New Roman"/>
                <a:cs typeface="Times New Roman"/>
                <a:sym typeface="Times New Roman"/>
              </a:rPr>
              <a:t>swallowed the large green ________</a:t>
            </a:r>
            <a:r>
              <a:rPr b="1" lang="en" sz="3200">
                <a:solidFill>
                  <a:srgbClr val="000000"/>
                </a:solidFill>
              </a:rPr>
              <a:t>”</a:t>
            </a:r>
          </a:p>
          <a:p>
            <a:pPr indent="2895600" lvl="0" marL="1828800" rtl="0">
              <a:lnSpc>
                <a:spcPct val="115000"/>
              </a:lnSpc>
              <a:spcBef>
                <a:spcPts val="700"/>
              </a:spcBef>
              <a:buClr>
                <a:schemeClr val="dk1"/>
              </a:buClr>
              <a:buSzPct val="39285"/>
              <a:buFont typeface="Arial"/>
              <a:buNone/>
            </a:pPr>
            <a:r>
              <a:rPr b="1" i="1" lang="en" sz="2800">
                <a:solidFill>
                  <a:srgbClr val="000000"/>
                </a:solidFill>
                <a:latin typeface="Times New Roman"/>
                <a:ea typeface="Times New Roman"/>
                <a:cs typeface="Times New Roman"/>
                <a:sym typeface="Times New Roman"/>
              </a:rPr>
              <a:t>  pill? broccoli? </a:t>
            </a:r>
          </a:p>
          <a:p>
            <a:pPr>
              <a:spcBef>
                <a:spcPts val="0"/>
              </a:spcBef>
              <a:buNone/>
            </a:pPr>
            <a:r>
              <a:t/>
            </a:r>
            <a:endParaRPr>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常看到的術語</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latin typeface="Times New Roman"/>
                <a:ea typeface="Times New Roman"/>
                <a:cs typeface="Times New Roman"/>
                <a:sym typeface="Times New Roman"/>
              </a:rPr>
              <a:t>word , sentence,  document</a:t>
            </a:r>
          </a:p>
          <a:p>
            <a:pPr rtl="0">
              <a:spcBef>
                <a:spcPts val="0"/>
              </a:spcBef>
              <a:buNone/>
            </a:pPr>
            <a:r>
              <a:t/>
            </a:r>
            <a:endParaRPr>
              <a:latin typeface="Times New Roman"/>
              <a:ea typeface="Times New Roman"/>
              <a:cs typeface="Times New Roman"/>
              <a:sym typeface="Times New Roman"/>
            </a:endParaRPr>
          </a:p>
          <a:p>
            <a:pPr rtl="0">
              <a:spcBef>
                <a:spcPts val="0"/>
              </a:spcBef>
              <a:buNone/>
            </a:pPr>
            <a:r>
              <a:rPr lang="en" sz="3600">
                <a:solidFill>
                  <a:srgbClr val="4A86E8"/>
                </a:solidFill>
                <a:latin typeface="Times New Roman"/>
                <a:ea typeface="Times New Roman"/>
                <a:cs typeface="Times New Roman"/>
                <a:sym typeface="Times New Roman"/>
              </a:rPr>
              <a:t>Context</a:t>
            </a:r>
            <a:r>
              <a:rPr lang="en">
                <a:latin typeface="Times New Roman"/>
                <a:ea typeface="Times New Roman"/>
                <a:cs typeface="Times New Roman"/>
                <a:sym typeface="Times New Roman"/>
              </a:rPr>
              <a:t> (上下文, 前後關係, 語境)</a:t>
            </a:r>
          </a:p>
          <a:p>
            <a:pPr rtl="0">
              <a:spcBef>
                <a:spcPts val="0"/>
              </a:spcBef>
              <a:buNone/>
            </a:pPr>
            <a:r>
              <a:t/>
            </a:r>
            <a:endParaRPr>
              <a:latin typeface="Times New Roman"/>
              <a:ea typeface="Times New Roman"/>
              <a:cs typeface="Times New Roman"/>
              <a:sym typeface="Times New Roman"/>
            </a:endParaRPr>
          </a:p>
          <a:p>
            <a:pPr>
              <a:spcBef>
                <a:spcPts val="0"/>
              </a:spcBef>
              <a:buNone/>
            </a:pPr>
            <a:r>
              <a:rPr lang="en" sz="3600">
                <a:solidFill>
                  <a:srgbClr val="4A86E8"/>
                </a:solidFill>
                <a:latin typeface="Times New Roman"/>
                <a:ea typeface="Times New Roman"/>
                <a:cs typeface="Times New Roman"/>
                <a:sym typeface="Times New Roman"/>
              </a:rPr>
              <a:t>Semantic</a:t>
            </a:r>
            <a:r>
              <a:rPr lang="en">
                <a:latin typeface="Times New Roman"/>
                <a:ea typeface="Times New Roman"/>
                <a:cs typeface="Times New Roman"/>
                <a:sym typeface="Times New Roman"/>
              </a:rPr>
              <a:t>  (語義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Context</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句子1 : ＊＊＊ 蘋果＊＊＊＊</a:t>
            </a:r>
          </a:p>
          <a:p>
            <a:pPr rtl="0">
              <a:spcBef>
                <a:spcPts val="0"/>
              </a:spcBef>
              <a:buNone/>
            </a:pPr>
            <a:r>
              <a:t/>
            </a:r>
            <a:endParaRPr/>
          </a:p>
          <a:p>
            <a:pPr rtl="0">
              <a:spcBef>
                <a:spcPts val="0"/>
              </a:spcBef>
              <a:buNone/>
            </a:pPr>
            <a:r>
              <a:rPr lang="en"/>
              <a:t>句子2 : ＊＊＊＊ 蘋果 ＊＊＊＊</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