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notesMasterIdLst>
    <p:notesMasterId r:id="rId37"/>
  </p:notesMasterIdLst>
  <p:sldIdLst>
    <p:sldId id="256" r:id="rId2"/>
    <p:sldId id="257" r:id="rId3"/>
    <p:sldId id="419" r:id="rId4"/>
    <p:sldId id="420" r:id="rId5"/>
    <p:sldId id="421" r:id="rId6"/>
    <p:sldId id="422" r:id="rId7"/>
    <p:sldId id="323" r:id="rId8"/>
    <p:sldId id="425" r:id="rId9"/>
    <p:sldId id="426" r:id="rId10"/>
    <p:sldId id="324" r:id="rId11"/>
    <p:sldId id="327" r:id="rId12"/>
    <p:sldId id="328" r:id="rId13"/>
    <p:sldId id="329" r:id="rId14"/>
    <p:sldId id="330" r:id="rId15"/>
    <p:sldId id="428" r:id="rId16"/>
    <p:sldId id="431" r:id="rId17"/>
    <p:sldId id="333" r:id="rId18"/>
    <p:sldId id="335" r:id="rId19"/>
    <p:sldId id="432" r:id="rId20"/>
    <p:sldId id="459" r:id="rId21"/>
    <p:sldId id="460" r:id="rId22"/>
    <p:sldId id="483" r:id="rId23"/>
    <p:sldId id="461" r:id="rId24"/>
    <p:sldId id="484" r:id="rId25"/>
    <p:sldId id="463" r:id="rId26"/>
    <p:sldId id="464" r:id="rId27"/>
    <p:sldId id="338" r:id="rId28"/>
    <p:sldId id="465" r:id="rId29"/>
    <p:sldId id="467" r:id="rId30"/>
    <p:sldId id="470" r:id="rId31"/>
    <p:sldId id="471" r:id="rId32"/>
    <p:sldId id="945" r:id="rId33"/>
    <p:sldId id="473" r:id="rId34"/>
    <p:sldId id="479" r:id="rId35"/>
    <p:sldId id="4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CAF784-8E48-497F-AA7B-629D96E2CDC0}" type="datetimeFigureOut">
              <a:rPr lang="en-IN" smtClean="0"/>
              <a:t>13-09-2022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38145-0A08-4F15-BDC7-15488DF272FE}" type="slidenum">
              <a:rPr lang="en-IN" smtClean="0"/>
              <a:t>‹#›</a:t>
            </a:fld>
            <a:endParaRPr lang="en-IN"/>
          </a:p>
        </p:txBody>
      </p:sp>
    </p:spTree>
    <p:extLst>
      <p:ext uri="{BB962C8B-B14F-4D97-AF65-F5344CB8AC3E}">
        <p14:creationId xmlns:p14="http://schemas.microsoft.com/office/powerpoint/2010/main" val="428871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CA77340-0F24-64E8-AD8B-3801EA32DA35}"/>
              </a:ext>
            </a:extLst>
          </p:cNvPr>
          <p:cNvSpPr>
            <a:spLocks noGrp="1" noChangeArrowheads="1"/>
          </p:cNvSpPr>
          <p:nvPr>
            <p:ph type="hdr" sz="quarter"/>
          </p:nvPr>
        </p:nvSpPr>
        <p:spPr>
          <a:ln/>
        </p:spPr>
        <p:txBody>
          <a:bodyPr/>
          <a:lstStyle/>
          <a:p>
            <a:r>
              <a:rPr lang="ko-KR" altLang="en-US"/>
              <a:t>Discrete Mathematics and its Applications</a:t>
            </a:r>
            <a:endParaRPr lang="en-US" altLang="ko-KR"/>
          </a:p>
        </p:txBody>
      </p:sp>
      <p:sp>
        <p:nvSpPr>
          <p:cNvPr id="3" name="Rectangle 3">
            <a:extLst>
              <a:ext uri="{FF2B5EF4-FFF2-40B4-BE49-F238E27FC236}">
                <a16:creationId xmlns:a16="http://schemas.microsoft.com/office/drawing/2014/main" id="{B553C013-7EB0-2A51-5647-C67FD91022A9}"/>
              </a:ext>
            </a:extLst>
          </p:cNvPr>
          <p:cNvSpPr>
            <a:spLocks noGrp="1" noChangeArrowheads="1"/>
          </p:cNvSpPr>
          <p:nvPr>
            <p:ph type="dt" idx="1"/>
          </p:nvPr>
        </p:nvSpPr>
        <p:spPr>
          <a:ln/>
        </p:spPr>
        <p:txBody>
          <a:bodyPr/>
          <a:lstStyle/>
          <a:p>
            <a:fld id="{819B57B0-9D73-407E-BF83-086CBDCD2B51}" type="datetime1">
              <a:rPr lang="ko-KR" altLang="en-US"/>
              <a:pPr/>
              <a:t>2022-09-13</a:t>
            </a:fld>
            <a:endParaRPr lang="en-US" altLang="ko-KR"/>
          </a:p>
        </p:txBody>
      </p:sp>
      <p:sp>
        <p:nvSpPr>
          <p:cNvPr id="4" name="Rectangle 6">
            <a:extLst>
              <a:ext uri="{FF2B5EF4-FFF2-40B4-BE49-F238E27FC236}">
                <a16:creationId xmlns:a16="http://schemas.microsoft.com/office/drawing/2014/main" id="{3489FA1E-4566-F939-39C0-EE5387D4A484}"/>
              </a:ext>
            </a:extLst>
          </p:cNvPr>
          <p:cNvSpPr>
            <a:spLocks noGrp="1" noChangeArrowheads="1"/>
          </p:cNvSpPr>
          <p:nvPr>
            <p:ph type="ftr" sz="quarter" idx="4"/>
          </p:nvPr>
        </p:nvSpPr>
        <p:spPr>
          <a:ln/>
        </p:spPr>
        <p:txBody>
          <a:bodyPr/>
          <a:lstStyle/>
          <a:p>
            <a:r>
              <a:rPr lang="ko-KR" altLang="en-US"/>
              <a:t>(c)2001-2002, Michael P. Frank</a:t>
            </a:r>
            <a:endParaRPr lang="en-US" altLang="ko-KR"/>
          </a:p>
        </p:txBody>
      </p:sp>
      <p:sp>
        <p:nvSpPr>
          <p:cNvPr id="5" name="Rectangle 7">
            <a:extLst>
              <a:ext uri="{FF2B5EF4-FFF2-40B4-BE49-F238E27FC236}">
                <a16:creationId xmlns:a16="http://schemas.microsoft.com/office/drawing/2014/main" id="{631F8B50-B45A-2686-FBF5-B1E25EC21ED8}"/>
              </a:ext>
            </a:extLst>
          </p:cNvPr>
          <p:cNvSpPr>
            <a:spLocks noGrp="1" noChangeArrowheads="1"/>
          </p:cNvSpPr>
          <p:nvPr>
            <p:ph type="sldNum" sz="quarter" idx="5"/>
          </p:nvPr>
        </p:nvSpPr>
        <p:spPr>
          <a:ln/>
        </p:spPr>
        <p:txBody>
          <a:bodyPr/>
          <a:lstStyle/>
          <a:p>
            <a:fld id="{2CA4ED05-8420-4FFF-B04D-5BC3207DCC94}" type="slidenum">
              <a:rPr lang="ko-KR" altLang="en-US"/>
              <a:pPr/>
              <a:t>3</a:t>
            </a:fld>
            <a:endParaRPr lang="en-US" altLang="ko-KR"/>
          </a:p>
        </p:txBody>
      </p:sp>
      <p:sp>
        <p:nvSpPr>
          <p:cNvPr id="826370" name="Rectangle 2">
            <a:extLst>
              <a:ext uri="{FF2B5EF4-FFF2-40B4-BE49-F238E27FC236}">
                <a16:creationId xmlns:a16="http://schemas.microsoft.com/office/drawing/2014/main" id="{682EDC27-F2D2-A301-6C7A-6B6FEF5A3FF9}"/>
              </a:ext>
            </a:extLst>
          </p:cNvPr>
          <p:cNvSpPr>
            <a:spLocks noGrp="1" noRot="1" noChangeAspect="1" noChangeArrowheads="1" noTextEdit="1"/>
          </p:cNvSpPr>
          <p:nvPr>
            <p:ph type="sldImg"/>
          </p:nvPr>
        </p:nvSpPr>
        <p:spPr>
          <a:ln/>
        </p:spPr>
      </p:sp>
      <p:sp>
        <p:nvSpPr>
          <p:cNvPr id="826371" name="Rectangle 3">
            <a:extLst>
              <a:ext uri="{FF2B5EF4-FFF2-40B4-BE49-F238E27FC236}">
                <a16:creationId xmlns:a16="http://schemas.microsoft.com/office/drawing/2014/main" id="{E92EB05F-94CC-69AE-2D21-A93704428283}"/>
              </a:ext>
            </a:extLst>
          </p:cNvPr>
          <p:cNvSpPr>
            <a:spLocks noGrp="1" noChangeArrowheads="1"/>
          </p:cNvSpPr>
          <p:nvPr>
            <p:ph type="body" idx="1"/>
          </p:nvPr>
        </p:nvSpPr>
        <p:spPr/>
        <p:txBody>
          <a:bodyPr/>
          <a:lstStyle/>
          <a:p>
            <a:r>
              <a:rPr lang="en-US" altLang="ko-KR">
                <a:ea typeface="굴림" panose="020B0503020000020004" pitchFamily="34" charset="-127"/>
              </a:rPr>
              <a:t>Read {a, b, c} as “the set whose elements are a, b, and c” or just “the set a, b, 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85A8422-7618-0EAE-E40E-C0BC0F6195CF}"/>
              </a:ext>
            </a:extLst>
          </p:cNvPr>
          <p:cNvSpPr>
            <a:spLocks noGrp="1" noChangeArrowheads="1"/>
          </p:cNvSpPr>
          <p:nvPr>
            <p:ph type="hdr" sz="quarter"/>
          </p:nvPr>
        </p:nvSpPr>
        <p:spPr>
          <a:ln/>
        </p:spPr>
        <p:txBody>
          <a:bodyPr/>
          <a:lstStyle/>
          <a:p>
            <a:r>
              <a:rPr lang="ko-KR" altLang="en-US"/>
              <a:t>Discrete Mathematics and its Applications</a:t>
            </a:r>
            <a:endParaRPr lang="en-US" altLang="ko-KR"/>
          </a:p>
        </p:txBody>
      </p:sp>
      <p:sp>
        <p:nvSpPr>
          <p:cNvPr id="3" name="Rectangle 3">
            <a:extLst>
              <a:ext uri="{FF2B5EF4-FFF2-40B4-BE49-F238E27FC236}">
                <a16:creationId xmlns:a16="http://schemas.microsoft.com/office/drawing/2014/main" id="{5DFC29F0-6395-39A7-021F-220516FB194B}"/>
              </a:ext>
            </a:extLst>
          </p:cNvPr>
          <p:cNvSpPr>
            <a:spLocks noGrp="1" noChangeArrowheads="1"/>
          </p:cNvSpPr>
          <p:nvPr>
            <p:ph type="dt" idx="1"/>
          </p:nvPr>
        </p:nvSpPr>
        <p:spPr>
          <a:ln/>
        </p:spPr>
        <p:txBody>
          <a:bodyPr/>
          <a:lstStyle/>
          <a:p>
            <a:fld id="{411674E3-7C53-464B-9414-D397AFA138A7}" type="datetime1">
              <a:rPr lang="ko-KR" altLang="en-US"/>
              <a:pPr/>
              <a:t>2022-09-13</a:t>
            </a:fld>
            <a:endParaRPr lang="en-US" altLang="ko-KR"/>
          </a:p>
        </p:txBody>
      </p:sp>
      <p:sp>
        <p:nvSpPr>
          <p:cNvPr id="4" name="Rectangle 6">
            <a:extLst>
              <a:ext uri="{FF2B5EF4-FFF2-40B4-BE49-F238E27FC236}">
                <a16:creationId xmlns:a16="http://schemas.microsoft.com/office/drawing/2014/main" id="{3B7A9A10-7481-5FF3-C55C-EB17215DC6C6}"/>
              </a:ext>
            </a:extLst>
          </p:cNvPr>
          <p:cNvSpPr>
            <a:spLocks noGrp="1" noChangeArrowheads="1"/>
          </p:cNvSpPr>
          <p:nvPr>
            <p:ph type="ftr" sz="quarter" idx="4"/>
          </p:nvPr>
        </p:nvSpPr>
        <p:spPr>
          <a:ln/>
        </p:spPr>
        <p:txBody>
          <a:bodyPr/>
          <a:lstStyle/>
          <a:p>
            <a:r>
              <a:rPr lang="ko-KR" altLang="en-US"/>
              <a:t>(c)2001-2002, Michael P. Frank</a:t>
            </a:r>
            <a:endParaRPr lang="en-US" altLang="ko-KR"/>
          </a:p>
        </p:txBody>
      </p:sp>
      <p:sp>
        <p:nvSpPr>
          <p:cNvPr id="5" name="Rectangle 7">
            <a:extLst>
              <a:ext uri="{FF2B5EF4-FFF2-40B4-BE49-F238E27FC236}">
                <a16:creationId xmlns:a16="http://schemas.microsoft.com/office/drawing/2014/main" id="{4E7E9CAF-88A2-6309-BB39-63A5C3C9B9A3}"/>
              </a:ext>
            </a:extLst>
          </p:cNvPr>
          <p:cNvSpPr>
            <a:spLocks noGrp="1" noChangeArrowheads="1"/>
          </p:cNvSpPr>
          <p:nvPr>
            <p:ph type="sldNum" sz="quarter" idx="5"/>
          </p:nvPr>
        </p:nvSpPr>
        <p:spPr>
          <a:ln/>
        </p:spPr>
        <p:txBody>
          <a:bodyPr/>
          <a:lstStyle/>
          <a:p>
            <a:fld id="{8EBB9001-74F3-4DDE-B2F9-21248655DCBA}" type="slidenum">
              <a:rPr lang="ko-KR" altLang="en-US"/>
              <a:pPr/>
              <a:t>15</a:t>
            </a:fld>
            <a:endParaRPr lang="en-US" altLang="ko-KR"/>
          </a:p>
        </p:txBody>
      </p:sp>
      <p:sp>
        <p:nvSpPr>
          <p:cNvPr id="829442" name="Rectangle 2">
            <a:extLst>
              <a:ext uri="{FF2B5EF4-FFF2-40B4-BE49-F238E27FC236}">
                <a16:creationId xmlns:a16="http://schemas.microsoft.com/office/drawing/2014/main" id="{0D09B5DE-A06F-EE91-52F7-F92A0A936B1D}"/>
              </a:ext>
            </a:extLst>
          </p:cNvPr>
          <p:cNvSpPr>
            <a:spLocks noGrp="1" noRot="1" noChangeAspect="1" noChangeArrowheads="1" noTextEdit="1"/>
          </p:cNvSpPr>
          <p:nvPr>
            <p:ph type="sldImg"/>
          </p:nvPr>
        </p:nvSpPr>
        <p:spPr>
          <a:ln/>
        </p:spPr>
      </p:sp>
      <p:sp>
        <p:nvSpPr>
          <p:cNvPr id="829443" name="Rectangle 3">
            <a:extLst>
              <a:ext uri="{FF2B5EF4-FFF2-40B4-BE49-F238E27FC236}">
                <a16:creationId xmlns:a16="http://schemas.microsoft.com/office/drawing/2014/main" id="{DDC27C2B-B153-74CE-F1C5-CCADE82148BE}"/>
              </a:ext>
            </a:extLst>
          </p:cNvPr>
          <p:cNvSpPr>
            <a:spLocks noGrp="1" noChangeArrowheads="1"/>
          </p:cNvSpPr>
          <p:nvPr>
            <p:ph type="body" idx="1"/>
          </p:nvPr>
        </p:nvSpPr>
        <p:spPr/>
        <p:txBody>
          <a:bodyPr/>
          <a:lstStyle/>
          <a:p>
            <a:r>
              <a:rPr lang="en-US" altLang="ko-KR">
                <a:ea typeface="굴림" panose="020B0503020000020004" pitchFamily="34" charset="-127"/>
              </a:rPr>
              <a:t>In general, any kind of object or structure, whether simple or complex, can be a member of a set.  In particular, sets themselves (being structures) can be members of sets.</a:t>
            </a:r>
          </a:p>
          <a:p>
            <a:endParaRPr lang="en-US" altLang="ko-KR">
              <a:ea typeface="굴림" panose="020B0503020000020004" pitchFamily="34" charset="-127"/>
            </a:endParaRPr>
          </a:p>
          <a:p>
            <a:r>
              <a:rPr lang="en-US" altLang="ko-KR">
                <a:ea typeface="굴림" panose="020B0503020000020004" pitchFamily="34" charset="-127"/>
              </a:rPr>
              <a:t>If you don’t understand the distinction between 1, {1}, {{1}}, you’ll make endless silly mistakes.  1 is a number, the number one.  {1} is NOT A NUMBER AT ALL!  It is a COMPLETELY DIFFERENT TYPE OF OBJECT!  Namely, it is a set.  What kind of set?  It is a singleton set, by which we mean a set that contains exactly one element.  In this case, its element happens to be the number 1.  Now, what is {{1}}?  It is also a set, and also a singleton set, but it is a COMPLETELY DIFFERENT TYPE of singleton set.  To see this, notice that {1} is a set of numbers, whereas {{1}} is not a set of numbers at all!  It is a SET OF SETS.  Its single element is not a number at all, but is a SET.  Namely, the set {1}.  In other words, {{1}} is the singleton set whose member is the singleton set whose member is 1.  Whereas, {1} is just the singleton set whose member is 1.  And, 1 is just 1.  All of these are distinct objects and you’ve got to learn to keep them separate!  Otherwise, you’ll never have a chance of understanding data types in programming languages.  For example, in most languages, we can have an array of numbers, or an array of arrays of numbers, etc.  These are all completely different types of objects and can never be compatible with each other.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C4B1B1E-9ADC-3B37-F489-7F7FA20D261C}"/>
              </a:ext>
            </a:extLst>
          </p:cNvPr>
          <p:cNvSpPr>
            <a:spLocks noGrp="1" noChangeArrowheads="1"/>
          </p:cNvSpPr>
          <p:nvPr>
            <p:ph type="hdr" sz="quarter"/>
          </p:nvPr>
        </p:nvSpPr>
        <p:spPr>
          <a:ln/>
        </p:spPr>
        <p:txBody>
          <a:bodyPr/>
          <a:lstStyle/>
          <a:p>
            <a:r>
              <a:rPr lang="ko-KR" altLang="en-US"/>
              <a:t>Discrete Mathematics and its Applications</a:t>
            </a:r>
            <a:endParaRPr lang="en-US" altLang="ko-KR"/>
          </a:p>
        </p:txBody>
      </p:sp>
      <p:sp>
        <p:nvSpPr>
          <p:cNvPr id="3" name="Rectangle 3">
            <a:extLst>
              <a:ext uri="{FF2B5EF4-FFF2-40B4-BE49-F238E27FC236}">
                <a16:creationId xmlns:a16="http://schemas.microsoft.com/office/drawing/2014/main" id="{50F2D448-095F-84BD-7963-136BDD76885B}"/>
              </a:ext>
            </a:extLst>
          </p:cNvPr>
          <p:cNvSpPr>
            <a:spLocks noGrp="1" noChangeArrowheads="1"/>
          </p:cNvSpPr>
          <p:nvPr>
            <p:ph type="dt" idx="1"/>
          </p:nvPr>
        </p:nvSpPr>
        <p:spPr>
          <a:ln/>
        </p:spPr>
        <p:txBody>
          <a:bodyPr/>
          <a:lstStyle/>
          <a:p>
            <a:fld id="{6EDCC40F-B0F0-4485-A42A-B683B401122B}" type="datetime1">
              <a:rPr lang="ko-KR" altLang="en-US"/>
              <a:pPr/>
              <a:t>2022-09-13</a:t>
            </a:fld>
            <a:endParaRPr lang="en-US" altLang="ko-KR"/>
          </a:p>
        </p:txBody>
      </p:sp>
      <p:sp>
        <p:nvSpPr>
          <p:cNvPr id="4" name="Rectangle 6">
            <a:extLst>
              <a:ext uri="{FF2B5EF4-FFF2-40B4-BE49-F238E27FC236}">
                <a16:creationId xmlns:a16="http://schemas.microsoft.com/office/drawing/2014/main" id="{18AF3728-1824-5F44-3340-D07A6DBC9E5C}"/>
              </a:ext>
            </a:extLst>
          </p:cNvPr>
          <p:cNvSpPr>
            <a:spLocks noGrp="1" noChangeArrowheads="1"/>
          </p:cNvSpPr>
          <p:nvPr>
            <p:ph type="ftr" sz="quarter" idx="4"/>
          </p:nvPr>
        </p:nvSpPr>
        <p:spPr>
          <a:ln/>
        </p:spPr>
        <p:txBody>
          <a:bodyPr/>
          <a:lstStyle/>
          <a:p>
            <a:r>
              <a:rPr lang="ko-KR" altLang="en-US"/>
              <a:t>(c)2001-2002, Michael P. Frank</a:t>
            </a:r>
            <a:endParaRPr lang="en-US" altLang="ko-KR"/>
          </a:p>
        </p:txBody>
      </p:sp>
      <p:sp>
        <p:nvSpPr>
          <p:cNvPr id="5" name="Rectangle 7">
            <a:extLst>
              <a:ext uri="{FF2B5EF4-FFF2-40B4-BE49-F238E27FC236}">
                <a16:creationId xmlns:a16="http://schemas.microsoft.com/office/drawing/2014/main" id="{E641DE9B-66E0-6A3D-0877-07D9A49FF7F0}"/>
              </a:ext>
            </a:extLst>
          </p:cNvPr>
          <p:cNvSpPr>
            <a:spLocks noGrp="1" noChangeArrowheads="1"/>
          </p:cNvSpPr>
          <p:nvPr>
            <p:ph type="sldNum" sz="quarter" idx="5"/>
          </p:nvPr>
        </p:nvSpPr>
        <p:spPr>
          <a:ln/>
        </p:spPr>
        <p:txBody>
          <a:bodyPr/>
          <a:lstStyle/>
          <a:p>
            <a:fld id="{AA11E96E-4D5A-4266-B94D-DCD4FF70F27D}" type="slidenum">
              <a:rPr lang="ko-KR" altLang="en-US"/>
              <a:pPr/>
              <a:t>16</a:t>
            </a:fld>
            <a:endParaRPr lang="en-US" altLang="ko-KR"/>
          </a:p>
        </p:txBody>
      </p:sp>
      <p:sp>
        <p:nvSpPr>
          <p:cNvPr id="830466" name="Rectangle 2">
            <a:extLst>
              <a:ext uri="{FF2B5EF4-FFF2-40B4-BE49-F238E27FC236}">
                <a16:creationId xmlns:a16="http://schemas.microsoft.com/office/drawing/2014/main" id="{0452EFAB-0D38-F65A-E633-65C147F23DCD}"/>
              </a:ext>
            </a:extLst>
          </p:cNvPr>
          <p:cNvSpPr>
            <a:spLocks noGrp="1" noRot="1" noChangeAspect="1" noChangeArrowheads="1" noTextEdit="1"/>
          </p:cNvSpPr>
          <p:nvPr>
            <p:ph type="sldImg"/>
          </p:nvPr>
        </p:nvSpPr>
        <p:spPr>
          <a:ln/>
        </p:spPr>
      </p:sp>
      <p:sp>
        <p:nvSpPr>
          <p:cNvPr id="830467" name="Rectangle 3">
            <a:extLst>
              <a:ext uri="{FF2B5EF4-FFF2-40B4-BE49-F238E27FC236}">
                <a16:creationId xmlns:a16="http://schemas.microsoft.com/office/drawing/2014/main" id="{3BC0A061-4B18-78B3-86E3-2DA7CC560F6A}"/>
              </a:ext>
            </a:extLst>
          </p:cNvPr>
          <p:cNvSpPr>
            <a:spLocks noGrp="1" noChangeArrowheads="1"/>
          </p:cNvSpPr>
          <p:nvPr>
            <p:ph type="body" idx="1"/>
          </p:nvPr>
        </p:nvSpPr>
        <p:spPr/>
        <p:txBody>
          <a:bodyPr/>
          <a:lstStyle/>
          <a:p>
            <a:r>
              <a:rPr lang="en-US" altLang="ko-KR">
                <a:ea typeface="굴림" panose="020B0503020000020004" pitchFamily="34" charset="-127"/>
              </a:rPr>
              <a:t>We’ll get to different sizes of infinite sets later, in the module on functions.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89B1E9D-23A1-6100-8A01-98F59DFDF56A}"/>
              </a:ext>
            </a:extLst>
          </p:cNvPr>
          <p:cNvSpPr>
            <a:spLocks noGrp="1" noChangeArrowheads="1"/>
          </p:cNvSpPr>
          <p:nvPr>
            <p:ph type="hdr" sz="quarter"/>
          </p:nvPr>
        </p:nvSpPr>
        <p:spPr>
          <a:ln/>
        </p:spPr>
        <p:txBody>
          <a:bodyPr/>
          <a:lstStyle/>
          <a:p>
            <a:r>
              <a:rPr lang="ko-KR" altLang="en-US"/>
              <a:t>Discrete Mathematics and its Applications</a:t>
            </a:r>
            <a:endParaRPr lang="en-US" altLang="ko-KR"/>
          </a:p>
        </p:txBody>
      </p:sp>
      <p:sp>
        <p:nvSpPr>
          <p:cNvPr id="3" name="Rectangle 3">
            <a:extLst>
              <a:ext uri="{FF2B5EF4-FFF2-40B4-BE49-F238E27FC236}">
                <a16:creationId xmlns:a16="http://schemas.microsoft.com/office/drawing/2014/main" id="{E4E89451-56EE-6256-3545-CD8C9F19313C}"/>
              </a:ext>
            </a:extLst>
          </p:cNvPr>
          <p:cNvSpPr>
            <a:spLocks noGrp="1" noChangeArrowheads="1"/>
          </p:cNvSpPr>
          <p:nvPr>
            <p:ph type="dt" idx="1"/>
          </p:nvPr>
        </p:nvSpPr>
        <p:spPr>
          <a:ln/>
        </p:spPr>
        <p:txBody>
          <a:bodyPr/>
          <a:lstStyle/>
          <a:p>
            <a:fld id="{5A34DDC6-07F1-4FD7-8B4C-27B920F528C1}" type="datetime1">
              <a:rPr lang="ko-KR" altLang="en-US"/>
              <a:pPr/>
              <a:t>2022-09-13</a:t>
            </a:fld>
            <a:endParaRPr lang="en-US" altLang="ko-KR"/>
          </a:p>
        </p:txBody>
      </p:sp>
      <p:sp>
        <p:nvSpPr>
          <p:cNvPr id="4" name="Rectangle 6">
            <a:extLst>
              <a:ext uri="{FF2B5EF4-FFF2-40B4-BE49-F238E27FC236}">
                <a16:creationId xmlns:a16="http://schemas.microsoft.com/office/drawing/2014/main" id="{BA909E72-4D41-3583-5397-8E1F6524ACEB}"/>
              </a:ext>
            </a:extLst>
          </p:cNvPr>
          <p:cNvSpPr>
            <a:spLocks noGrp="1" noChangeArrowheads="1"/>
          </p:cNvSpPr>
          <p:nvPr>
            <p:ph type="ftr" sz="quarter" idx="4"/>
          </p:nvPr>
        </p:nvSpPr>
        <p:spPr>
          <a:ln/>
        </p:spPr>
        <p:txBody>
          <a:bodyPr/>
          <a:lstStyle/>
          <a:p>
            <a:r>
              <a:rPr lang="ko-KR" altLang="en-US"/>
              <a:t>(c)2001-2002, Michael P. Frank</a:t>
            </a:r>
            <a:endParaRPr lang="en-US" altLang="ko-KR"/>
          </a:p>
        </p:txBody>
      </p:sp>
      <p:sp>
        <p:nvSpPr>
          <p:cNvPr id="5" name="Rectangle 7">
            <a:extLst>
              <a:ext uri="{FF2B5EF4-FFF2-40B4-BE49-F238E27FC236}">
                <a16:creationId xmlns:a16="http://schemas.microsoft.com/office/drawing/2014/main" id="{EDB8260F-FF88-C0A7-9A85-DDD162938DCD}"/>
              </a:ext>
            </a:extLst>
          </p:cNvPr>
          <p:cNvSpPr>
            <a:spLocks noGrp="1" noChangeArrowheads="1"/>
          </p:cNvSpPr>
          <p:nvPr>
            <p:ph type="sldNum" sz="quarter" idx="5"/>
          </p:nvPr>
        </p:nvSpPr>
        <p:spPr>
          <a:ln/>
        </p:spPr>
        <p:txBody>
          <a:bodyPr/>
          <a:lstStyle/>
          <a:p>
            <a:fld id="{B14DF8A0-BC07-48FC-8C4E-C8935D4EFEF1}" type="slidenum">
              <a:rPr lang="ko-KR" altLang="en-US"/>
              <a:pPr/>
              <a:t>28</a:t>
            </a:fld>
            <a:endParaRPr lang="en-US" altLang="ko-KR"/>
          </a:p>
        </p:txBody>
      </p:sp>
      <p:sp>
        <p:nvSpPr>
          <p:cNvPr id="835586" name="Rectangle 2">
            <a:extLst>
              <a:ext uri="{FF2B5EF4-FFF2-40B4-BE49-F238E27FC236}">
                <a16:creationId xmlns:a16="http://schemas.microsoft.com/office/drawing/2014/main" id="{011FD04F-5E79-DA48-D43B-C50B80949797}"/>
              </a:ext>
            </a:extLst>
          </p:cNvPr>
          <p:cNvSpPr>
            <a:spLocks noGrp="1" noRot="1" noChangeAspect="1" noChangeArrowheads="1" noTextEdit="1"/>
          </p:cNvSpPr>
          <p:nvPr>
            <p:ph type="sldImg"/>
          </p:nvPr>
        </p:nvSpPr>
        <p:spPr>
          <a:ln/>
        </p:spPr>
      </p:sp>
      <p:sp>
        <p:nvSpPr>
          <p:cNvPr id="835587" name="Rectangle 3">
            <a:extLst>
              <a:ext uri="{FF2B5EF4-FFF2-40B4-BE49-F238E27FC236}">
                <a16:creationId xmlns:a16="http://schemas.microsoft.com/office/drawing/2014/main" id="{E97D70A8-2063-5109-D85D-6BE652EAB248}"/>
              </a:ext>
            </a:extLst>
          </p:cNvPr>
          <p:cNvSpPr>
            <a:spLocks noGrp="1" noChangeArrowheads="1"/>
          </p:cNvSpPr>
          <p:nvPr>
            <p:ph type="body" idx="1"/>
          </p:nvPr>
        </p:nvSpPr>
        <p:spPr/>
        <p:txBody>
          <a:bodyPr/>
          <a:lstStyle/>
          <a:p>
            <a:r>
              <a:rPr lang="en-US" altLang="ko-KR">
                <a:ea typeface="굴림" panose="020B0503020000020004" pitchFamily="34" charset="-127"/>
              </a:rPr>
              <a:t>NOT (x in A -&gt; x in B) = NOT (x not in A or x in B) (defn. of implies) = x in A AND x not in B (DeMorgan’s law).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3D2E82-E0E8-3C59-171E-EFACBC07CDD1}"/>
              </a:ext>
            </a:extLst>
          </p:cNvPr>
          <p:cNvSpPr>
            <a:spLocks noGrp="1" noChangeArrowheads="1"/>
          </p:cNvSpPr>
          <p:nvPr>
            <p:ph type="hdr" sz="quarter"/>
          </p:nvPr>
        </p:nvSpPr>
        <p:spPr>
          <a:ln/>
        </p:spPr>
        <p:txBody>
          <a:bodyPr/>
          <a:lstStyle/>
          <a:p>
            <a:r>
              <a:rPr lang="ko-KR" altLang="en-US"/>
              <a:t>Discrete Mathematics and its Applications</a:t>
            </a:r>
            <a:endParaRPr lang="en-US" altLang="ko-KR"/>
          </a:p>
        </p:txBody>
      </p:sp>
      <p:sp>
        <p:nvSpPr>
          <p:cNvPr id="3" name="Rectangle 3">
            <a:extLst>
              <a:ext uri="{FF2B5EF4-FFF2-40B4-BE49-F238E27FC236}">
                <a16:creationId xmlns:a16="http://schemas.microsoft.com/office/drawing/2014/main" id="{64580D34-C441-4A6D-2E3C-1CC45F17629F}"/>
              </a:ext>
            </a:extLst>
          </p:cNvPr>
          <p:cNvSpPr>
            <a:spLocks noGrp="1" noChangeArrowheads="1"/>
          </p:cNvSpPr>
          <p:nvPr>
            <p:ph type="dt" idx="1"/>
          </p:nvPr>
        </p:nvSpPr>
        <p:spPr>
          <a:ln/>
        </p:spPr>
        <p:txBody>
          <a:bodyPr/>
          <a:lstStyle/>
          <a:p>
            <a:fld id="{02123B50-CFD1-4C59-8D83-F4861945EC25}" type="datetime1">
              <a:rPr lang="ko-KR" altLang="en-US"/>
              <a:pPr/>
              <a:t>2022-09-13</a:t>
            </a:fld>
            <a:endParaRPr lang="en-US" altLang="ko-KR"/>
          </a:p>
        </p:txBody>
      </p:sp>
      <p:sp>
        <p:nvSpPr>
          <p:cNvPr id="4" name="Rectangle 6">
            <a:extLst>
              <a:ext uri="{FF2B5EF4-FFF2-40B4-BE49-F238E27FC236}">
                <a16:creationId xmlns:a16="http://schemas.microsoft.com/office/drawing/2014/main" id="{B4AFCEF7-3B68-6379-21B3-5E9F5AABB541}"/>
              </a:ext>
            </a:extLst>
          </p:cNvPr>
          <p:cNvSpPr>
            <a:spLocks noGrp="1" noChangeArrowheads="1"/>
          </p:cNvSpPr>
          <p:nvPr>
            <p:ph type="ftr" sz="quarter" idx="4"/>
          </p:nvPr>
        </p:nvSpPr>
        <p:spPr>
          <a:ln/>
        </p:spPr>
        <p:txBody>
          <a:bodyPr/>
          <a:lstStyle/>
          <a:p>
            <a:r>
              <a:rPr lang="ko-KR" altLang="en-US"/>
              <a:t>(c)2001-2002, Michael P. Frank</a:t>
            </a:r>
            <a:endParaRPr lang="en-US" altLang="ko-KR"/>
          </a:p>
        </p:txBody>
      </p:sp>
      <p:sp>
        <p:nvSpPr>
          <p:cNvPr id="5" name="Rectangle 7">
            <a:extLst>
              <a:ext uri="{FF2B5EF4-FFF2-40B4-BE49-F238E27FC236}">
                <a16:creationId xmlns:a16="http://schemas.microsoft.com/office/drawing/2014/main" id="{EF9B8ADB-65D5-789B-EE8A-61DB325F2071}"/>
              </a:ext>
            </a:extLst>
          </p:cNvPr>
          <p:cNvSpPr>
            <a:spLocks noGrp="1" noChangeArrowheads="1"/>
          </p:cNvSpPr>
          <p:nvPr>
            <p:ph type="sldNum" sz="quarter" idx="5"/>
          </p:nvPr>
        </p:nvSpPr>
        <p:spPr>
          <a:ln/>
        </p:spPr>
        <p:txBody>
          <a:bodyPr/>
          <a:lstStyle/>
          <a:p>
            <a:fld id="{A83EC81B-50DE-4A5B-B091-47017CDCCC47}" type="slidenum">
              <a:rPr lang="ko-KR" altLang="en-US"/>
              <a:pPr/>
              <a:t>32</a:t>
            </a:fld>
            <a:endParaRPr lang="en-US" altLang="ko-KR"/>
          </a:p>
        </p:txBody>
      </p:sp>
      <p:sp>
        <p:nvSpPr>
          <p:cNvPr id="837634" name="Rectangle 2">
            <a:extLst>
              <a:ext uri="{FF2B5EF4-FFF2-40B4-BE49-F238E27FC236}">
                <a16:creationId xmlns:a16="http://schemas.microsoft.com/office/drawing/2014/main" id="{D980B83C-EA9F-6241-CECA-A23ADD16B29B}"/>
              </a:ext>
            </a:extLst>
          </p:cNvPr>
          <p:cNvSpPr>
            <a:spLocks noGrp="1" noRot="1" noChangeAspect="1" noChangeArrowheads="1" noTextEdit="1"/>
          </p:cNvSpPr>
          <p:nvPr>
            <p:ph type="sldImg"/>
          </p:nvPr>
        </p:nvSpPr>
        <p:spPr>
          <a:ln/>
        </p:spPr>
      </p:sp>
      <p:sp>
        <p:nvSpPr>
          <p:cNvPr id="837635" name="Rectangle 3">
            <a:extLst>
              <a:ext uri="{FF2B5EF4-FFF2-40B4-BE49-F238E27FC236}">
                <a16:creationId xmlns:a16="http://schemas.microsoft.com/office/drawing/2014/main" id="{F79D1A84-589C-37FB-5A0A-7309AE3423FF}"/>
              </a:ext>
            </a:extLst>
          </p:cNvPr>
          <p:cNvSpPr>
            <a:spLocks noGrp="1" noChangeArrowheads="1"/>
          </p:cNvSpPr>
          <p:nvPr>
            <p:ph type="body" idx="1"/>
          </p:nvPr>
        </p:nvSpPr>
        <p:spPr/>
        <p:txBody>
          <a:bodyPr/>
          <a:lstStyle/>
          <a:p>
            <a:r>
              <a:rPr lang="en-US" altLang="ko-KR">
                <a:ea typeface="굴림" panose="020B0503020000020004" pitchFamily="34" charset="-127"/>
              </a:rPr>
              <a:t>A membership table is like a truth table.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8099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38461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86BBA1-1CFF-41F4-B67C-0145905391E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3238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75741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779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015978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595681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405048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814779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8ED109-3281-46BF-86BD-1093667F1662}" type="datetimeFigureOut">
              <a:rPr lang="en-IN" smtClean="0"/>
              <a:t>13-09-2022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45449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8ED109-3281-46BF-86BD-1093667F1662}"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9422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8ED109-3281-46BF-86BD-1093667F1662}" type="datetimeFigureOut">
              <a:rPr lang="en-IN" smtClean="0"/>
              <a:t>13-09-2022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53400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8ED109-3281-46BF-86BD-1093667F1662}" type="datetimeFigureOut">
              <a:rPr lang="en-IN" smtClean="0"/>
              <a:t>13-09-2022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86530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ED109-3281-46BF-86BD-1093667F1662}" type="datetimeFigureOut">
              <a:rPr lang="en-IN" smtClean="0"/>
              <a:t>13-09-2022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64563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345833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8ED109-3281-46BF-86BD-1093667F1662}" type="datetimeFigureOut">
              <a:rPr lang="en-IN" smtClean="0"/>
              <a:t>13-09-2022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186BBA1-1CFF-41F4-B67C-0145905391E7}" type="slidenum">
              <a:rPr lang="en-IN" smtClean="0"/>
              <a:t>‹#›</a:t>
            </a:fld>
            <a:endParaRPr lang="en-IN"/>
          </a:p>
        </p:txBody>
      </p:sp>
    </p:spTree>
    <p:extLst>
      <p:ext uri="{BB962C8B-B14F-4D97-AF65-F5344CB8AC3E}">
        <p14:creationId xmlns:p14="http://schemas.microsoft.com/office/powerpoint/2010/main" val="149170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C8ED109-3281-46BF-86BD-1093667F1662}" type="datetimeFigureOut">
              <a:rPr lang="en-IN" smtClean="0"/>
              <a:t>13-09-2022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186BBA1-1CFF-41F4-B67C-0145905391E7}" type="slidenum">
              <a:rPr lang="en-IN" smtClean="0"/>
              <a:t>‹#›</a:t>
            </a:fld>
            <a:endParaRPr lang="en-IN"/>
          </a:p>
        </p:txBody>
      </p:sp>
    </p:spTree>
    <p:extLst>
      <p:ext uri="{BB962C8B-B14F-4D97-AF65-F5344CB8AC3E}">
        <p14:creationId xmlns:p14="http://schemas.microsoft.com/office/powerpoint/2010/main" val="2677587684"/>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audio" Target="../media/audio2.wav"/><Relationship Id="rId4" Type="http://schemas.openxmlformats.org/officeDocument/2006/relationships/audio" Target="../media/audio5.wav"/></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audio" Target="../media/audio7.wav"/><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DFCC-3E18-1E41-C83A-158CC98FE28D}"/>
              </a:ext>
            </a:extLst>
          </p:cNvPr>
          <p:cNvSpPr>
            <a:spLocks noGrp="1"/>
          </p:cNvSpPr>
          <p:nvPr>
            <p:ph type="ctrTitle"/>
          </p:nvPr>
        </p:nvSpPr>
        <p:spPr>
          <a:xfrm>
            <a:off x="2589213" y="2514600"/>
            <a:ext cx="8915399" cy="1489229"/>
          </a:xfrm>
        </p:spPr>
        <p:txBody>
          <a:bodyPr>
            <a:normAutofit/>
          </a:bodyPr>
          <a:lstStyle/>
          <a:p>
            <a:r>
              <a:rPr lang="en-IN" dirty="0"/>
              <a:t>Set Theory</a:t>
            </a:r>
          </a:p>
        </p:txBody>
      </p:sp>
      <p:sp>
        <p:nvSpPr>
          <p:cNvPr id="3" name="Subtitle 2">
            <a:extLst>
              <a:ext uri="{FF2B5EF4-FFF2-40B4-BE49-F238E27FC236}">
                <a16:creationId xmlns:a16="http://schemas.microsoft.com/office/drawing/2014/main" id="{81D136AC-3263-5EFF-7650-E320A33163E9}"/>
              </a:ext>
            </a:extLst>
          </p:cNvPr>
          <p:cNvSpPr>
            <a:spLocks noGrp="1"/>
          </p:cNvSpPr>
          <p:nvPr>
            <p:ph type="subTitle" idx="1"/>
          </p:nvPr>
        </p:nvSpPr>
        <p:spPr>
          <a:xfrm>
            <a:off x="2589213" y="5033108"/>
            <a:ext cx="8915399" cy="870554"/>
          </a:xfrm>
        </p:spPr>
        <p:txBody>
          <a:bodyPr>
            <a:normAutofit/>
          </a:bodyPr>
          <a:lstStyle/>
          <a:p>
            <a:r>
              <a:rPr lang="en-IN" dirty="0"/>
              <a:t>Prepared by </a:t>
            </a:r>
          </a:p>
          <a:p>
            <a:r>
              <a:rPr lang="en-IN" dirty="0"/>
              <a:t>Mogana N</a:t>
            </a:r>
          </a:p>
        </p:txBody>
      </p:sp>
    </p:spTree>
    <p:extLst>
      <p:ext uri="{BB962C8B-B14F-4D97-AF65-F5344CB8AC3E}">
        <p14:creationId xmlns:p14="http://schemas.microsoft.com/office/powerpoint/2010/main" val="919382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0377E72E-C55C-710C-75A4-A14E1A15F806}"/>
              </a:ext>
            </a:extLst>
          </p:cNvPr>
          <p:cNvSpPr>
            <a:spLocks noGrp="1" noChangeArrowheads="1"/>
          </p:cNvSpPr>
          <p:nvPr>
            <p:ph type="title"/>
          </p:nvPr>
        </p:nvSpPr>
        <p:spPr>
          <a:xfrm>
            <a:off x="2023368" y="419100"/>
            <a:ext cx="7772400" cy="990600"/>
          </a:xfrm>
        </p:spPr>
        <p:txBody>
          <a:bodyPr/>
          <a:lstStyle/>
          <a:p>
            <a:r>
              <a:rPr lang="en-US" altLang="en-US" dirty="0"/>
              <a:t>Examples for </a:t>
            </a:r>
            <a:r>
              <a:rPr lang="en-US" altLang="en-US" sz="3600" dirty="0">
                <a:solidFill>
                  <a:schemeClr val="tx1"/>
                </a:solidFill>
                <a:sym typeface="Symbol" panose="05050102010706020507" pitchFamily="18" charset="2"/>
              </a:rPr>
              <a:t>Standard </a:t>
            </a:r>
            <a:r>
              <a:rPr lang="en-US" altLang="en-US" dirty="0"/>
              <a:t>Sets</a:t>
            </a:r>
            <a:endParaRPr lang="en-CA" altLang="en-US" dirty="0"/>
          </a:p>
        </p:txBody>
      </p:sp>
      <p:sp>
        <p:nvSpPr>
          <p:cNvPr id="83971" name="Rectangle 3">
            <a:extLst>
              <a:ext uri="{FF2B5EF4-FFF2-40B4-BE49-F238E27FC236}">
                <a16:creationId xmlns:a16="http://schemas.microsoft.com/office/drawing/2014/main" id="{BC858491-F6B8-E22E-00D9-277ED0155339}"/>
              </a:ext>
            </a:extLst>
          </p:cNvPr>
          <p:cNvSpPr>
            <a:spLocks noGrp="1" noChangeArrowheads="1"/>
          </p:cNvSpPr>
          <p:nvPr>
            <p:ph idx="1"/>
          </p:nvPr>
        </p:nvSpPr>
        <p:spPr>
          <a:xfrm>
            <a:off x="1905000" y="1447800"/>
            <a:ext cx="8229600" cy="4495800"/>
          </a:xfrm>
        </p:spPr>
        <p:txBody>
          <a:bodyPr>
            <a:normAutofit/>
          </a:bodyPr>
          <a:lstStyle/>
          <a:p>
            <a:pPr marL="0" indent="0">
              <a:spcAft>
                <a:spcPct val="20000"/>
              </a:spcAft>
              <a:buNone/>
            </a:pPr>
            <a:endParaRPr lang="en-US" altLang="en-US" sz="2400" dirty="0">
              <a:solidFill>
                <a:schemeClr val="tx1"/>
              </a:solidFill>
              <a:sym typeface="Symbol" panose="05050102010706020507" pitchFamily="18" charset="2"/>
            </a:endParaRPr>
          </a:p>
          <a:p>
            <a:pPr marL="382588" indent="-382588">
              <a:spcAft>
                <a:spcPct val="20000"/>
              </a:spcAft>
              <a:buFontTx/>
              <a:buChar char="•"/>
            </a:pPr>
            <a:r>
              <a:rPr lang="en-US" altLang="en-US" sz="2400" dirty="0">
                <a:sym typeface="Symbol" panose="05050102010706020507" pitchFamily="18" charset="2"/>
              </a:rPr>
              <a:t>Whole numbers </a:t>
            </a:r>
            <a:r>
              <a:rPr lang="en-US" altLang="en-US" sz="2400" b="1" dirty="0">
                <a:sym typeface="Symbol" panose="05050102010706020507" pitchFamily="18" charset="2"/>
              </a:rPr>
              <a:t>W</a:t>
            </a:r>
            <a:r>
              <a:rPr lang="en-US" altLang="en-US" sz="2400" dirty="0">
                <a:sym typeface="Symbol" panose="05050102010706020507" pitchFamily="18" charset="2"/>
              </a:rPr>
              <a:t> = {0, 1, 2, 3, …}</a:t>
            </a:r>
          </a:p>
          <a:p>
            <a:pPr marL="382588" indent="-382588">
              <a:spcAft>
                <a:spcPct val="20000"/>
              </a:spcAft>
              <a:buFontTx/>
              <a:buChar char="•"/>
            </a:pPr>
            <a:r>
              <a:rPr lang="en-US" altLang="en-US" sz="2400" dirty="0">
                <a:sym typeface="Symbol" panose="05050102010706020507" pitchFamily="18" charset="2"/>
              </a:rPr>
              <a:t>Integers </a:t>
            </a:r>
            <a:r>
              <a:rPr lang="en-US" altLang="en-US" sz="2400" b="1" dirty="0">
                <a:sym typeface="Symbol" panose="05050102010706020507" pitchFamily="18" charset="2"/>
              </a:rPr>
              <a:t>Z</a:t>
            </a:r>
            <a:r>
              <a:rPr lang="en-US" altLang="en-US" sz="2400" dirty="0">
                <a:sym typeface="Symbol" panose="05050102010706020507" pitchFamily="18" charset="2"/>
              </a:rPr>
              <a:t> = {…, -2, -1, 0, 1, 2, …} </a:t>
            </a:r>
          </a:p>
          <a:p>
            <a:pPr marL="382588" indent="-382588">
              <a:spcAft>
                <a:spcPct val="20000"/>
              </a:spcAft>
              <a:buFontTx/>
              <a:buChar char="•"/>
            </a:pPr>
            <a:r>
              <a:rPr lang="en-US" altLang="en-US" sz="2400" dirty="0">
                <a:sym typeface="Symbol" panose="05050102010706020507" pitchFamily="18" charset="2"/>
              </a:rPr>
              <a:t>Positive Integers </a:t>
            </a:r>
            <a:r>
              <a:rPr lang="en-US" altLang="en-US" sz="2400" b="1" dirty="0">
                <a:sym typeface="Symbol" panose="05050102010706020507" pitchFamily="18" charset="2"/>
              </a:rPr>
              <a:t>Z</a:t>
            </a:r>
            <a:r>
              <a:rPr lang="en-US" altLang="en-US" sz="2400" b="1" baseline="30000" dirty="0">
                <a:sym typeface="Symbol" panose="05050102010706020507" pitchFamily="18" charset="2"/>
              </a:rPr>
              <a:t>+</a:t>
            </a:r>
            <a:r>
              <a:rPr lang="en-US" altLang="en-US" sz="2400" dirty="0">
                <a:sym typeface="Symbol" panose="05050102010706020507" pitchFamily="18" charset="2"/>
              </a:rPr>
              <a:t> = {1, 2, 3, 4, …}</a:t>
            </a:r>
          </a:p>
          <a:p>
            <a:pPr marL="382588" indent="-382588">
              <a:spcAft>
                <a:spcPct val="20000"/>
              </a:spcAft>
              <a:buFontTx/>
              <a:buChar char="•"/>
            </a:pPr>
            <a:r>
              <a:rPr lang="en-US" altLang="en-US" sz="2400" dirty="0">
                <a:sym typeface="Symbol" panose="05050102010706020507" pitchFamily="18" charset="2"/>
              </a:rPr>
              <a:t>Real Numbers </a:t>
            </a:r>
            <a:r>
              <a:rPr lang="en-US" altLang="en-US" sz="2400" b="1" dirty="0">
                <a:sym typeface="Symbol" panose="05050102010706020507" pitchFamily="18" charset="2"/>
              </a:rPr>
              <a:t>R</a:t>
            </a:r>
            <a:r>
              <a:rPr lang="en-US" altLang="en-US" sz="2400" dirty="0">
                <a:sym typeface="Symbol" panose="05050102010706020507" pitchFamily="18" charset="2"/>
              </a:rPr>
              <a:t> = {47.3, -12, , …}</a:t>
            </a:r>
          </a:p>
          <a:p>
            <a:pPr marL="382588" indent="-382588">
              <a:spcAft>
                <a:spcPct val="20000"/>
              </a:spcAft>
              <a:buFontTx/>
              <a:buChar char="•"/>
            </a:pPr>
            <a:r>
              <a:rPr lang="en-US" altLang="en-US" sz="2400" dirty="0">
                <a:sym typeface="Symbol" panose="05050102010706020507" pitchFamily="18" charset="2"/>
              </a:rPr>
              <a:t>Rational Numbers </a:t>
            </a:r>
            <a:r>
              <a:rPr lang="en-US" altLang="en-US" sz="2400" b="1" dirty="0">
                <a:sym typeface="Symbol" panose="05050102010706020507" pitchFamily="18" charset="2"/>
              </a:rPr>
              <a:t>Q</a:t>
            </a:r>
            <a:r>
              <a:rPr lang="en-US" altLang="en-US" sz="2400" dirty="0">
                <a:sym typeface="Symbol" panose="05050102010706020507" pitchFamily="18" charset="2"/>
              </a:rPr>
              <a:t> = {1.5, 2.6, -3.8, 15, …}</a:t>
            </a:r>
            <a:br>
              <a:rPr lang="en-US" altLang="en-US" sz="2400" dirty="0">
                <a:sym typeface="Symbol" panose="05050102010706020507" pitchFamily="18" charset="2"/>
              </a:rPr>
            </a:br>
            <a:endParaRPr lang="en-US" altLang="en-US" sz="2400" dirty="0">
              <a:solidFill>
                <a:srgbClr val="00FFFF"/>
              </a:solidFill>
              <a:sym typeface="Symbol" panose="05050102010706020507" pitchFamily="18" charset="2"/>
            </a:endParaRPr>
          </a:p>
        </p:txBody>
      </p:sp>
      <p:sp>
        <p:nvSpPr>
          <p:cNvPr id="4" name="Slide Number Placeholder 5">
            <a:extLst>
              <a:ext uri="{FF2B5EF4-FFF2-40B4-BE49-F238E27FC236}">
                <a16:creationId xmlns:a16="http://schemas.microsoft.com/office/drawing/2014/main" id="{67823648-2421-4F93-4F06-F88324C45586}"/>
              </a:ext>
            </a:extLst>
          </p:cNvPr>
          <p:cNvSpPr>
            <a:spLocks noGrp="1"/>
          </p:cNvSpPr>
          <p:nvPr>
            <p:ph type="sldNum" sz="quarter" idx="12"/>
          </p:nvPr>
        </p:nvSpPr>
        <p:spPr/>
        <p:txBody>
          <a:bodyPr/>
          <a:lstStyle/>
          <a:p>
            <a:fld id="{5EF0EA93-4059-420C-BC0E-07D4B01EA83D}" type="slidenum">
              <a:rPr lang="en-CA" altLang="en-US"/>
              <a:pPr/>
              <a:t>10</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 calcmode="lin" valueType="num">
                                      <p:cBhvr>
                                        <p:cTn id="7" dur="1000" fill="hold"/>
                                        <p:tgtEl>
                                          <p:spTgt spid="8397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397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397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397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 calcmode="lin" valueType="num">
                                      <p:cBhvr>
                                        <p:cTn id="15" dur="1000" fill="hold"/>
                                        <p:tgtEl>
                                          <p:spTgt spid="83971">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83971">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8397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397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3971">
                                            <p:txEl>
                                              <p:pRg st="3" end="3"/>
                                            </p:txEl>
                                          </p:spTgt>
                                        </p:tgtEl>
                                        <p:attrNameLst>
                                          <p:attrName>style.visibility</p:attrName>
                                        </p:attrNameLst>
                                      </p:cBhvr>
                                      <p:to>
                                        <p:strVal val="visible"/>
                                      </p:to>
                                    </p:set>
                                    <p:anim calcmode="lin" valueType="num">
                                      <p:cBhvr>
                                        <p:cTn id="23" dur="1000" fill="hold"/>
                                        <p:tgtEl>
                                          <p:spTgt spid="83971">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83971">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8397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397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83971">
                                            <p:txEl>
                                              <p:pRg st="4" end="4"/>
                                            </p:txEl>
                                          </p:spTgt>
                                        </p:tgtEl>
                                        <p:attrNameLst>
                                          <p:attrName>style.visibility</p:attrName>
                                        </p:attrNameLst>
                                      </p:cBhvr>
                                      <p:to>
                                        <p:strVal val="visible"/>
                                      </p:to>
                                    </p:set>
                                    <p:anim calcmode="lin" valueType="num">
                                      <p:cBhvr>
                                        <p:cTn id="31" dur="1000" fill="hold"/>
                                        <p:tgtEl>
                                          <p:spTgt spid="83971">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83971">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8397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3971">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83971">
                                            <p:txEl>
                                              <p:pRg st="5" end="5"/>
                                            </p:txEl>
                                          </p:spTgt>
                                        </p:tgtEl>
                                        <p:attrNameLst>
                                          <p:attrName>style.visibility</p:attrName>
                                        </p:attrNameLst>
                                      </p:cBhvr>
                                      <p:to>
                                        <p:strVal val="visible"/>
                                      </p:to>
                                    </p:set>
                                    <p:anim calcmode="lin" valueType="num">
                                      <p:cBhvr>
                                        <p:cTn id="39" dur="1000" fill="hold"/>
                                        <p:tgtEl>
                                          <p:spTgt spid="83971">
                                            <p:txEl>
                                              <p:pRg st="5" end="5"/>
                                            </p:txEl>
                                          </p:spTgt>
                                        </p:tgtEl>
                                        <p:attrNameLst>
                                          <p:attrName>ppt_w</p:attrName>
                                        </p:attrNameLst>
                                      </p:cBhvr>
                                      <p:tavLst>
                                        <p:tav tm="0">
                                          <p:val>
                                            <p:fltVal val="0"/>
                                          </p:val>
                                        </p:tav>
                                        <p:tav tm="100000">
                                          <p:val>
                                            <p:strVal val="#ppt_w"/>
                                          </p:val>
                                        </p:tav>
                                      </p:tavLst>
                                    </p:anim>
                                    <p:anim calcmode="lin" valueType="num">
                                      <p:cBhvr>
                                        <p:cTn id="40" dur="1000" fill="hold"/>
                                        <p:tgtEl>
                                          <p:spTgt spid="83971">
                                            <p:txEl>
                                              <p:pRg st="5" end="5"/>
                                            </p:txEl>
                                          </p:spTgt>
                                        </p:tgtEl>
                                        <p:attrNameLst>
                                          <p:attrName>ppt_h</p:attrName>
                                        </p:attrNameLst>
                                      </p:cBhvr>
                                      <p:tavLst>
                                        <p:tav tm="0">
                                          <p:val>
                                            <p:fltVal val="0"/>
                                          </p:val>
                                        </p:tav>
                                        <p:tav tm="100000">
                                          <p:val>
                                            <p:strVal val="#ppt_h"/>
                                          </p:val>
                                        </p:tav>
                                      </p:tavLst>
                                    </p:anim>
                                    <p:anim calcmode="lin" valueType="num">
                                      <p:cBhvr>
                                        <p:cTn id="41" dur="1000" fill="hold"/>
                                        <p:tgtEl>
                                          <p:spTgt spid="8397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8397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5C9BD51-284F-A3BF-789A-6CFDE92F5989}"/>
              </a:ext>
            </a:extLst>
          </p:cNvPr>
          <p:cNvSpPr>
            <a:spLocks noGrp="1" noChangeArrowheads="1"/>
          </p:cNvSpPr>
          <p:nvPr>
            <p:ph type="title"/>
          </p:nvPr>
        </p:nvSpPr>
        <p:spPr>
          <a:xfrm>
            <a:off x="2209800" y="152400"/>
            <a:ext cx="7772400" cy="838200"/>
          </a:xfrm>
        </p:spPr>
        <p:txBody>
          <a:bodyPr/>
          <a:lstStyle/>
          <a:p>
            <a:r>
              <a:rPr lang="en-US" altLang="en-US" dirty="0"/>
              <a:t>Subsets</a:t>
            </a:r>
            <a:endParaRPr lang="en-CA" altLang="en-US" dirty="0"/>
          </a:p>
        </p:txBody>
      </p:sp>
      <p:sp>
        <p:nvSpPr>
          <p:cNvPr id="87043" name="Rectangle 3">
            <a:extLst>
              <a:ext uri="{FF2B5EF4-FFF2-40B4-BE49-F238E27FC236}">
                <a16:creationId xmlns:a16="http://schemas.microsoft.com/office/drawing/2014/main" id="{C62EBE67-E79C-D304-9335-6261F95DBB9D}"/>
              </a:ext>
            </a:extLst>
          </p:cNvPr>
          <p:cNvSpPr>
            <a:spLocks noGrp="1" noChangeArrowheads="1"/>
          </p:cNvSpPr>
          <p:nvPr>
            <p:ph idx="1"/>
          </p:nvPr>
        </p:nvSpPr>
        <p:spPr>
          <a:xfrm>
            <a:off x="1981200" y="990600"/>
            <a:ext cx="8229600" cy="3048000"/>
          </a:xfrm>
        </p:spPr>
        <p:txBody>
          <a:bodyPr>
            <a:normAutofit/>
          </a:bodyPr>
          <a:lstStyle/>
          <a:p>
            <a:pPr marL="0" indent="0">
              <a:lnSpc>
                <a:spcPct val="90000"/>
              </a:lnSpc>
            </a:pPr>
            <a:r>
              <a:rPr lang="en-US" altLang="en-US" sz="2400" dirty="0">
                <a:solidFill>
                  <a:schemeClr val="tx1"/>
                </a:solidFill>
                <a:sym typeface="Symbol" panose="05050102010706020507" pitchFamily="18" charset="2"/>
              </a:rPr>
              <a:t>A is a subset of B if and only if every element of A is also  an element of B.</a:t>
            </a:r>
          </a:p>
          <a:p>
            <a:pPr marL="0" indent="0">
              <a:lnSpc>
                <a:spcPct val="90000"/>
              </a:lnSpc>
            </a:pPr>
            <a:r>
              <a:rPr lang="en-US" altLang="en-US" sz="2400" dirty="0">
                <a:solidFill>
                  <a:schemeClr val="tx1"/>
                </a:solidFill>
                <a:sym typeface="Symbol" panose="05050102010706020507" pitchFamily="18" charset="2"/>
              </a:rPr>
              <a:t> Subset denoted  </a:t>
            </a:r>
            <a:r>
              <a:rPr lang="en-US" altLang="en-US" sz="2400" b="1" dirty="0">
                <a:solidFill>
                  <a:schemeClr val="tx1"/>
                </a:solidFill>
                <a:sym typeface="Symbol" panose="05050102010706020507" pitchFamily="18" charset="2"/>
              </a:rPr>
              <a:t></a:t>
            </a:r>
            <a:r>
              <a:rPr lang="en-US" altLang="en-US" sz="2400" dirty="0">
                <a:solidFill>
                  <a:schemeClr val="tx1"/>
                </a:solidFill>
                <a:sym typeface="Symbol" panose="05050102010706020507" pitchFamily="18" charset="2"/>
              </a:rPr>
              <a:t>   -         “A is a subset of B”</a:t>
            </a:r>
          </a:p>
          <a:p>
            <a:pPr marL="0" indent="0">
              <a:lnSpc>
                <a:spcPct val="90000"/>
              </a:lnSpc>
            </a:pPr>
            <a:r>
              <a:rPr lang="en-US" altLang="en-US" sz="2400" dirty="0">
                <a:solidFill>
                  <a:schemeClr val="tx1"/>
                </a:solidFill>
                <a:sym typeface="Symbol" panose="05050102010706020507" pitchFamily="18" charset="2"/>
              </a:rPr>
              <a:t>We can completely formalize this:</a:t>
            </a:r>
          </a:p>
          <a:p>
            <a:pPr marL="0" indent="0">
              <a:lnSpc>
                <a:spcPct val="90000"/>
              </a:lnSpc>
              <a:buNone/>
            </a:pPr>
            <a:r>
              <a:rPr lang="en-US" altLang="en-US" sz="2400" dirty="0">
                <a:solidFill>
                  <a:schemeClr val="tx1"/>
                </a:solidFill>
                <a:sym typeface="Symbol" panose="05050102010706020507" pitchFamily="18" charset="2"/>
              </a:rPr>
              <a:t>		A </a:t>
            </a:r>
            <a:r>
              <a:rPr lang="en-US" altLang="en-US" sz="2400" b="1" dirty="0">
                <a:solidFill>
                  <a:schemeClr val="tx1"/>
                </a:solidFill>
                <a:sym typeface="Symbol" panose="05050102010706020507" pitchFamily="18" charset="2"/>
              </a:rPr>
              <a:t></a:t>
            </a:r>
            <a:r>
              <a:rPr lang="en-US" altLang="en-US" sz="2400" dirty="0">
                <a:solidFill>
                  <a:schemeClr val="tx1"/>
                </a:solidFill>
                <a:sym typeface="Symbol" panose="05050102010706020507" pitchFamily="18" charset="2"/>
              </a:rPr>
              <a:t> B  x (</a:t>
            </a:r>
            <a:r>
              <a:rPr lang="en-US" altLang="en-US" sz="2400" dirty="0" err="1">
                <a:solidFill>
                  <a:schemeClr val="tx1"/>
                </a:solidFill>
                <a:sym typeface="Symbol" panose="05050102010706020507" pitchFamily="18" charset="2"/>
              </a:rPr>
              <a:t>xA</a:t>
            </a:r>
            <a:r>
              <a:rPr lang="en-US" altLang="en-US" sz="2400" dirty="0">
                <a:solidFill>
                  <a:schemeClr val="tx1"/>
                </a:solidFill>
                <a:sym typeface="Symbol" panose="05050102010706020507" pitchFamily="18" charset="2"/>
              </a:rPr>
              <a:t>  </a:t>
            </a:r>
            <a:r>
              <a:rPr lang="en-US" altLang="en-US" sz="2400" dirty="0" err="1">
                <a:solidFill>
                  <a:schemeClr val="tx1"/>
                </a:solidFill>
                <a:sym typeface="Symbol" panose="05050102010706020507" pitchFamily="18" charset="2"/>
              </a:rPr>
              <a:t>xB</a:t>
            </a:r>
            <a:r>
              <a:rPr lang="en-US" altLang="en-US" sz="2400" dirty="0">
                <a:solidFill>
                  <a:schemeClr val="tx1"/>
                </a:solidFill>
                <a:sym typeface="Symbol" panose="05050102010706020507" pitchFamily="18" charset="2"/>
              </a:rPr>
              <a:t>)</a:t>
            </a:r>
          </a:p>
          <a:p>
            <a:pPr marL="0" indent="0">
              <a:lnSpc>
                <a:spcPct val="90000"/>
              </a:lnSpc>
            </a:pPr>
            <a:endParaRPr lang="en-US" altLang="en-US" sz="2400" dirty="0">
              <a:solidFill>
                <a:schemeClr val="tx1"/>
              </a:solidFill>
              <a:sym typeface="Symbol" panose="05050102010706020507" pitchFamily="18" charset="2"/>
            </a:endParaRPr>
          </a:p>
          <a:p>
            <a:pPr marL="0" indent="0">
              <a:lnSpc>
                <a:spcPct val="90000"/>
              </a:lnSpc>
            </a:pPr>
            <a:r>
              <a:rPr lang="en-US" altLang="en-US" sz="2400" dirty="0">
                <a:solidFill>
                  <a:schemeClr val="tx1"/>
                </a:solidFill>
                <a:sym typeface="Symbol" panose="05050102010706020507" pitchFamily="18" charset="2"/>
              </a:rPr>
              <a:t>Examples: - </a:t>
            </a:r>
          </a:p>
        </p:txBody>
      </p:sp>
      <p:sp>
        <p:nvSpPr>
          <p:cNvPr id="4" name="Slide Number Placeholder 5">
            <a:extLst>
              <a:ext uri="{FF2B5EF4-FFF2-40B4-BE49-F238E27FC236}">
                <a16:creationId xmlns:a16="http://schemas.microsoft.com/office/drawing/2014/main" id="{4F5AA334-67F5-7E00-AAFC-C7767F50A005}"/>
              </a:ext>
            </a:extLst>
          </p:cNvPr>
          <p:cNvSpPr>
            <a:spLocks noGrp="1"/>
          </p:cNvSpPr>
          <p:nvPr>
            <p:ph type="sldNum" sz="quarter" idx="12"/>
          </p:nvPr>
        </p:nvSpPr>
        <p:spPr/>
        <p:txBody>
          <a:bodyPr/>
          <a:lstStyle/>
          <a:p>
            <a:fld id="{CEED544A-C310-4C57-BB71-874F1AE74D90}" type="slidenum">
              <a:rPr lang="en-CA" altLang="en-US"/>
              <a:pPr/>
              <a:t>11</a:t>
            </a:fld>
            <a:endParaRPr lang="en-CA" altLang="en-US"/>
          </a:p>
        </p:txBody>
      </p:sp>
      <p:sp>
        <p:nvSpPr>
          <p:cNvPr id="87044" name="Text Box 4">
            <a:extLst>
              <a:ext uri="{FF2B5EF4-FFF2-40B4-BE49-F238E27FC236}">
                <a16:creationId xmlns:a16="http://schemas.microsoft.com/office/drawing/2014/main" id="{D9950B32-FF8B-EFDE-46AC-980F6B601190}"/>
              </a:ext>
            </a:extLst>
          </p:cNvPr>
          <p:cNvSpPr txBox="1">
            <a:spLocks noChangeArrowheads="1"/>
          </p:cNvSpPr>
          <p:nvPr/>
        </p:nvSpPr>
        <p:spPr bwMode="auto">
          <a:xfrm>
            <a:off x="3276600" y="4114800"/>
            <a:ext cx="5638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effectLst>
                  <a:outerShdw blurRad="38100" dist="38100" dir="2700000" algn="tl">
                    <a:srgbClr val="000000"/>
                  </a:outerShdw>
                </a:effectLst>
              </a:rPr>
              <a:t>A = {3, 9}, B = {5, 9, 1, 3},          </a:t>
            </a:r>
          </a:p>
        </p:txBody>
      </p:sp>
      <p:sp>
        <p:nvSpPr>
          <p:cNvPr id="87045" name="Text Box 5">
            <a:extLst>
              <a:ext uri="{FF2B5EF4-FFF2-40B4-BE49-F238E27FC236}">
                <a16:creationId xmlns:a16="http://schemas.microsoft.com/office/drawing/2014/main" id="{351BE193-24F0-39D0-353D-54A7A4FF3329}"/>
              </a:ext>
            </a:extLst>
          </p:cNvPr>
          <p:cNvSpPr txBox="1">
            <a:spLocks noChangeArrowheads="1"/>
          </p:cNvSpPr>
          <p:nvPr/>
        </p:nvSpPr>
        <p:spPr bwMode="auto">
          <a:xfrm>
            <a:off x="8915400" y="41148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66FF33"/>
                </a:solidFill>
                <a:effectLst>
                  <a:outerShdw blurRad="38100" dist="38100" dir="2700000" algn="tl">
                    <a:srgbClr val="000000"/>
                  </a:outerShdw>
                </a:effectLst>
              </a:rPr>
              <a:t>true</a:t>
            </a:r>
          </a:p>
        </p:txBody>
      </p:sp>
      <p:sp>
        <p:nvSpPr>
          <p:cNvPr id="87046" name="Text Box 6">
            <a:extLst>
              <a:ext uri="{FF2B5EF4-FFF2-40B4-BE49-F238E27FC236}">
                <a16:creationId xmlns:a16="http://schemas.microsoft.com/office/drawing/2014/main" id="{4580332B-64ED-6950-ECF9-3444A23C230A}"/>
              </a:ext>
            </a:extLst>
          </p:cNvPr>
          <p:cNvSpPr txBox="1">
            <a:spLocks noChangeArrowheads="1"/>
          </p:cNvSpPr>
          <p:nvPr/>
        </p:nvSpPr>
        <p:spPr bwMode="auto">
          <a:xfrm>
            <a:off x="3276600" y="4800600"/>
            <a:ext cx="548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effectLst>
                  <a:outerShdw blurRad="38100" dist="38100" dir="2700000" algn="tl">
                    <a:srgbClr val="000000"/>
                  </a:outerShdw>
                </a:effectLst>
              </a:rPr>
              <a:t>A = {3, 3, 3, 9}, B = {5, 9, 1, 3},   </a:t>
            </a:r>
          </a:p>
        </p:txBody>
      </p:sp>
      <p:sp>
        <p:nvSpPr>
          <p:cNvPr id="87047" name="Text Box 7">
            <a:extLst>
              <a:ext uri="{FF2B5EF4-FFF2-40B4-BE49-F238E27FC236}">
                <a16:creationId xmlns:a16="http://schemas.microsoft.com/office/drawing/2014/main" id="{1E58AA5D-B190-AAE7-2E97-5109A471D361}"/>
              </a:ext>
            </a:extLst>
          </p:cNvPr>
          <p:cNvSpPr txBox="1">
            <a:spLocks noChangeArrowheads="1"/>
          </p:cNvSpPr>
          <p:nvPr/>
        </p:nvSpPr>
        <p:spPr bwMode="auto">
          <a:xfrm>
            <a:off x="8915400" y="54864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3300"/>
                </a:solidFill>
                <a:effectLst>
                  <a:outerShdw blurRad="38100" dist="38100" dir="2700000" algn="tl">
                    <a:srgbClr val="000000"/>
                  </a:outerShdw>
                </a:effectLst>
              </a:rPr>
              <a:t>false</a:t>
            </a:r>
          </a:p>
        </p:txBody>
      </p:sp>
      <p:sp>
        <p:nvSpPr>
          <p:cNvPr id="87048" name="Text Box 8">
            <a:extLst>
              <a:ext uri="{FF2B5EF4-FFF2-40B4-BE49-F238E27FC236}">
                <a16:creationId xmlns:a16="http://schemas.microsoft.com/office/drawing/2014/main" id="{57704595-8A77-457F-B725-E8B80A476C1B}"/>
              </a:ext>
            </a:extLst>
          </p:cNvPr>
          <p:cNvSpPr txBox="1">
            <a:spLocks noChangeArrowheads="1"/>
          </p:cNvSpPr>
          <p:nvPr/>
        </p:nvSpPr>
        <p:spPr bwMode="auto">
          <a:xfrm>
            <a:off x="8915400" y="4800600"/>
            <a:ext cx="106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66FF33"/>
                </a:solidFill>
                <a:effectLst>
                  <a:outerShdw blurRad="38100" dist="38100" dir="2700000" algn="tl">
                    <a:srgbClr val="000000"/>
                  </a:outerShdw>
                </a:effectLst>
              </a:rPr>
              <a:t>true</a:t>
            </a:r>
          </a:p>
        </p:txBody>
      </p:sp>
      <p:sp>
        <p:nvSpPr>
          <p:cNvPr id="87049" name="Text Box 9">
            <a:extLst>
              <a:ext uri="{FF2B5EF4-FFF2-40B4-BE49-F238E27FC236}">
                <a16:creationId xmlns:a16="http://schemas.microsoft.com/office/drawing/2014/main" id="{9C4CE174-71D1-77E4-347D-D2FB4F893097}"/>
              </a:ext>
            </a:extLst>
          </p:cNvPr>
          <p:cNvSpPr txBox="1">
            <a:spLocks noChangeArrowheads="1"/>
          </p:cNvSpPr>
          <p:nvPr/>
        </p:nvSpPr>
        <p:spPr bwMode="auto">
          <a:xfrm>
            <a:off x="3276598" y="5486400"/>
            <a:ext cx="54864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effectLst>
                  <a:outerShdw blurRad="38100" dist="38100" dir="2700000" algn="tl">
                    <a:srgbClr val="000000"/>
                  </a:outerShdw>
                </a:effectLst>
              </a:rPr>
              <a:t>A = {1, 2, 3}, B = {2, 3, 4},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 calcmode="lin" valueType="num">
                                      <p:cBhvr>
                                        <p:cTn id="7" dur="500" fill="hold"/>
                                        <p:tgtEl>
                                          <p:spTgt spid="870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704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7043">
                                            <p:txEl>
                                              <p:pRg st="1" end="1"/>
                                            </p:txEl>
                                          </p:spTgt>
                                        </p:tgtEl>
                                        <p:attrNameLst>
                                          <p:attrName>style.visibility</p:attrName>
                                        </p:attrNameLst>
                                      </p:cBhvr>
                                      <p:to>
                                        <p:strVal val="visible"/>
                                      </p:to>
                                    </p:set>
                                    <p:anim calcmode="lin" valueType="num">
                                      <p:cBhvr>
                                        <p:cTn id="13" dur="500" fill="hold"/>
                                        <p:tgtEl>
                                          <p:spTgt spid="8704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704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7043">
                                            <p:txEl>
                                              <p:pRg st="2" end="2"/>
                                            </p:txEl>
                                          </p:spTgt>
                                        </p:tgtEl>
                                        <p:attrNameLst>
                                          <p:attrName>style.visibility</p:attrName>
                                        </p:attrNameLst>
                                      </p:cBhvr>
                                      <p:to>
                                        <p:strVal val="visible"/>
                                      </p:to>
                                    </p:set>
                                    <p:anim calcmode="lin" valueType="num">
                                      <p:cBhvr>
                                        <p:cTn id="19" dur="500" fill="hold"/>
                                        <p:tgtEl>
                                          <p:spTgt spid="8704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704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7043">
                                            <p:txEl>
                                              <p:pRg st="3" end="3"/>
                                            </p:txEl>
                                          </p:spTgt>
                                        </p:tgtEl>
                                        <p:attrNameLst>
                                          <p:attrName>style.visibility</p:attrName>
                                        </p:attrNameLst>
                                      </p:cBhvr>
                                      <p:to>
                                        <p:strVal val="visible"/>
                                      </p:to>
                                    </p:set>
                                    <p:anim calcmode="lin" valueType="num">
                                      <p:cBhvr>
                                        <p:cTn id="25" dur="500" fill="hold"/>
                                        <p:tgtEl>
                                          <p:spTgt spid="8704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704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7043">
                                            <p:txEl>
                                              <p:pRg st="5" end="5"/>
                                            </p:txEl>
                                          </p:spTgt>
                                        </p:tgtEl>
                                        <p:attrNameLst>
                                          <p:attrName>style.visibility</p:attrName>
                                        </p:attrNameLst>
                                      </p:cBhvr>
                                      <p:to>
                                        <p:strVal val="visible"/>
                                      </p:to>
                                    </p:set>
                                    <p:anim calcmode="lin" valueType="num">
                                      <p:cBhvr>
                                        <p:cTn id="31" dur="500" fill="hold"/>
                                        <p:tgtEl>
                                          <p:spTgt spid="87043">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8704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7044"/>
                                        </p:tgtEl>
                                        <p:attrNameLst>
                                          <p:attrName>style.visibility</p:attrName>
                                        </p:attrNameLst>
                                      </p:cBhvr>
                                      <p:to>
                                        <p:strVal val="visible"/>
                                      </p:to>
                                    </p:set>
                                    <p:anim calcmode="lin" valueType="num">
                                      <p:cBhvr additive="base">
                                        <p:cTn id="37" dur="500" fill="hold"/>
                                        <p:tgtEl>
                                          <p:spTgt spid="87044"/>
                                        </p:tgtEl>
                                        <p:attrNameLst>
                                          <p:attrName>ppt_x</p:attrName>
                                        </p:attrNameLst>
                                      </p:cBhvr>
                                      <p:tavLst>
                                        <p:tav tm="0">
                                          <p:val>
                                            <p:strVal val="0-#ppt_w/2"/>
                                          </p:val>
                                        </p:tav>
                                        <p:tav tm="100000">
                                          <p:val>
                                            <p:strVal val="#ppt_x"/>
                                          </p:val>
                                        </p:tav>
                                      </p:tavLst>
                                    </p:anim>
                                    <p:anim calcmode="lin" valueType="num">
                                      <p:cBhvr additive="base">
                                        <p:cTn id="38"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87045"/>
                                        </p:tgtEl>
                                        <p:attrNameLst>
                                          <p:attrName>style.visibility</p:attrName>
                                        </p:attrNameLst>
                                      </p:cBhvr>
                                      <p:to>
                                        <p:strVal val="visible"/>
                                      </p:to>
                                    </p:set>
                                    <p:anim calcmode="lin" valueType="num">
                                      <p:cBhvr additive="base">
                                        <p:cTn id="43" dur="500" fill="hold"/>
                                        <p:tgtEl>
                                          <p:spTgt spid="87045"/>
                                        </p:tgtEl>
                                        <p:attrNameLst>
                                          <p:attrName>ppt_x</p:attrName>
                                        </p:attrNameLst>
                                      </p:cBhvr>
                                      <p:tavLst>
                                        <p:tav tm="0">
                                          <p:val>
                                            <p:strVal val="1+#ppt_w/2"/>
                                          </p:val>
                                        </p:tav>
                                        <p:tav tm="100000">
                                          <p:val>
                                            <p:strVal val="#ppt_x"/>
                                          </p:val>
                                        </p:tav>
                                      </p:tavLst>
                                    </p:anim>
                                    <p:anim calcmode="lin" valueType="num">
                                      <p:cBhvr additive="base">
                                        <p:cTn id="44"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7046"/>
                                        </p:tgtEl>
                                        <p:attrNameLst>
                                          <p:attrName>style.visibility</p:attrName>
                                        </p:attrNameLst>
                                      </p:cBhvr>
                                      <p:to>
                                        <p:strVal val="visible"/>
                                      </p:to>
                                    </p:set>
                                    <p:anim calcmode="lin" valueType="num">
                                      <p:cBhvr additive="base">
                                        <p:cTn id="49" dur="500" fill="hold"/>
                                        <p:tgtEl>
                                          <p:spTgt spid="87046"/>
                                        </p:tgtEl>
                                        <p:attrNameLst>
                                          <p:attrName>ppt_x</p:attrName>
                                        </p:attrNameLst>
                                      </p:cBhvr>
                                      <p:tavLst>
                                        <p:tav tm="0">
                                          <p:val>
                                            <p:strVal val="0-#ppt_w/2"/>
                                          </p:val>
                                        </p:tav>
                                        <p:tav tm="100000">
                                          <p:val>
                                            <p:strVal val="#ppt_x"/>
                                          </p:val>
                                        </p:tav>
                                      </p:tavLst>
                                    </p:anim>
                                    <p:anim calcmode="lin" valueType="num">
                                      <p:cBhvr additive="base">
                                        <p:cTn id="50" dur="500" fill="hold"/>
                                        <p:tgtEl>
                                          <p:spTgt spid="8704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7048"/>
                                        </p:tgtEl>
                                        <p:attrNameLst>
                                          <p:attrName>style.visibility</p:attrName>
                                        </p:attrNameLst>
                                      </p:cBhvr>
                                      <p:to>
                                        <p:strVal val="visible"/>
                                      </p:to>
                                    </p:set>
                                    <p:anim calcmode="lin" valueType="num">
                                      <p:cBhvr additive="base">
                                        <p:cTn id="55" dur="500" fill="hold"/>
                                        <p:tgtEl>
                                          <p:spTgt spid="87048"/>
                                        </p:tgtEl>
                                        <p:attrNameLst>
                                          <p:attrName>ppt_x</p:attrName>
                                        </p:attrNameLst>
                                      </p:cBhvr>
                                      <p:tavLst>
                                        <p:tav tm="0">
                                          <p:val>
                                            <p:strVal val="1+#ppt_w/2"/>
                                          </p:val>
                                        </p:tav>
                                        <p:tav tm="100000">
                                          <p:val>
                                            <p:strVal val="#ppt_x"/>
                                          </p:val>
                                        </p:tav>
                                      </p:tavLst>
                                    </p:anim>
                                    <p:anim calcmode="lin" valueType="num">
                                      <p:cBhvr additive="base">
                                        <p:cTn id="56" dur="500" fill="hold"/>
                                        <p:tgtEl>
                                          <p:spTgt spid="8704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7049"/>
                                        </p:tgtEl>
                                        <p:attrNameLst>
                                          <p:attrName>style.visibility</p:attrName>
                                        </p:attrNameLst>
                                      </p:cBhvr>
                                      <p:to>
                                        <p:strVal val="visible"/>
                                      </p:to>
                                    </p:set>
                                    <p:anim calcmode="lin" valueType="num">
                                      <p:cBhvr additive="base">
                                        <p:cTn id="61" dur="500" fill="hold"/>
                                        <p:tgtEl>
                                          <p:spTgt spid="87049"/>
                                        </p:tgtEl>
                                        <p:attrNameLst>
                                          <p:attrName>ppt_x</p:attrName>
                                        </p:attrNameLst>
                                      </p:cBhvr>
                                      <p:tavLst>
                                        <p:tav tm="0">
                                          <p:val>
                                            <p:strVal val="0-#ppt_w/2"/>
                                          </p:val>
                                        </p:tav>
                                        <p:tav tm="100000">
                                          <p:val>
                                            <p:strVal val="#ppt_x"/>
                                          </p:val>
                                        </p:tav>
                                      </p:tavLst>
                                    </p:anim>
                                    <p:anim calcmode="lin" valueType="num">
                                      <p:cBhvr additive="base">
                                        <p:cTn id="62" dur="500" fill="hold"/>
                                        <p:tgtEl>
                                          <p:spTgt spid="87049"/>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87047"/>
                                        </p:tgtEl>
                                        <p:attrNameLst>
                                          <p:attrName>style.visibility</p:attrName>
                                        </p:attrNameLst>
                                      </p:cBhvr>
                                      <p:to>
                                        <p:strVal val="visible"/>
                                      </p:to>
                                    </p:set>
                                    <p:anim calcmode="lin" valueType="num">
                                      <p:cBhvr additive="base">
                                        <p:cTn id="67" dur="500" fill="hold"/>
                                        <p:tgtEl>
                                          <p:spTgt spid="87047"/>
                                        </p:tgtEl>
                                        <p:attrNameLst>
                                          <p:attrName>ppt_x</p:attrName>
                                        </p:attrNameLst>
                                      </p:cBhvr>
                                      <p:tavLst>
                                        <p:tav tm="0">
                                          <p:val>
                                            <p:strVal val="1+#ppt_w/2"/>
                                          </p:val>
                                        </p:tav>
                                        <p:tav tm="100000">
                                          <p:val>
                                            <p:strVal val="#ppt_x"/>
                                          </p:val>
                                        </p:tav>
                                      </p:tavLst>
                                    </p:anim>
                                    <p:anim calcmode="lin" valueType="num">
                                      <p:cBhvr additive="base">
                                        <p:cTn id="68"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P spid="87044" grpId="0" autoUpdateAnimBg="0"/>
      <p:bldP spid="87045" grpId="0" autoUpdateAnimBg="0"/>
      <p:bldP spid="87046" grpId="0" autoUpdateAnimBg="0"/>
      <p:bldP spid="87047" grpId="0" autoUpdateAnimBg="0"/>
      <p:bldP spid="87048" grpId="0" autoUpdateAnimBg="0"/>
      <p:bldP spid="870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5A676AA-29FC-A205-AFA6-48665EAA10E3}"/>
              </a:ext>
            </a:extLst>
          </p:cNvPr>
          <p:cNvSpPr>
            <a:spLocks noGrp="1" noChangeArrowheads="1"/>
          </p:cNvSpPr>
          <p:nvPr>
            <p:ph type="title"/>
          </p:nvPr>
        </p:nvSpPr>
        <p:spPr>
          <a:xfrm>
            <a:off x="2209800" y="152400"/>
            <a:ext cx="7772400" cy="914400"/>
          </a:xfrm>
        </p:spPr>
        <p:txBody>
          <a:bodyPr/>
          <a:lstStyle/>
          <a:p>
            <a:r>
              <a:rPr lang="en-US" altLang="en-US" dirty="0"/>
              <a:t>Subsets Rules </a:t>
            </a:r>
            <a:endParaRPr lang="en-CA" altLang="en-US" dirty="0"/>
          </a:p>
        </p:txBody>
      </p:sp>
      <p:sp>
        <p:nvSpPr>
          <p:cNvPr id="88067" name="Rectangle 3">
            <a:extLst>
              <a:ext uri="{FF2B5EF4-FFF2-40B4-BE49-F238E27FC236}">
                <a16:creationId xmlns:a16="http://schemas.microsoft.com/office/drawing/2014/main" id="{D9CD69F4-F151-5127-58C3-4A15A85CA737}"/>
              </a:ext>
            </a:extLst>
          </p:cNvPr>
          <p:cNvSpPr>
            <a:spLocks noGrp="1" noChangeArrowheads="1"/>
          </p:cNvSpPr>
          <p:nvPr>
            <p:ph idx="1"/>
          </p:nvPr>
        </p:nvSpPr>
        <p:spPr>
          <a:xfrm>
            <a:off x="1981200" y="914400"/>
            <a:ext cx="8382000" cy="1600200"/>
          </a:xfrm>
        </p:spPr>
        <p:txBody>
          <a:bodyPr>
            <a:normAutofit fontScale="55000" lnSpcReduction="20000"/>
          </a:bodyPr>
          <a:lstStyle/>
          <a:p>
            <a:pPr>
              <a:buFontTx/>
              <a:buChar char="•"/>
            </a:pPr>
            <a:r>
              <a:rPr lang="en-US" altLang="en-US" sz="2800" dirty="0">
                <a:sym typeface="Symbol" panose="05050102010706020507" pitchFamily="18" charset="2"/>
              </a:rPr>
              <a:t>A = B  (A </a:t>
            </a:r>
            <a:r>
              <a:rPr lang="en-US" altLang="en-US" sz="2800" b="1" dirty="0">
                <a:sym typeface="Symbol" panose="05050102010706020507" pitchFamily="18" charset="2"/>
              </a:rPr>
              <a:t></a:t>
            </a:r>
            <a:r>
              <a:rPr lang="en-US" altLang="en-US" sz="2800" dirty="0">
                <a:sym typeface="Symbol" panose="05050102010706020507" pitchFamily="18" charset="2"/>
              </a:rPr>
              <a:t> B) </a:t>
            </a:r>
            <a:r>
              <a:rPr lang="en-US" altLang="en-US" sz="2800" b="1" dirty="0">
                <a:sym typeface="Symbol" panose="05050102010706020507" pitchFamily="18" charset="2"/>
              </a:rPr>
              <a:t></a:t>
            </a:r>
            <a:r>
              <a:rPr lang="en-US" altLang="en-US" sz="2800" dirty="0">
                <a:sym typeface="Symbol" panose="05050102010706020507" pitchFamily="18" charset="2"/>
              </a:rPr>
              <a:t> (B </a:t>
            </a:r>
            <a:r>
              <a:rPr lang="en-US" altLang="en-US" sz="2800" b="1" dirty="0">
                <a:sym typeface="Symbol" panose="05050102010706020507" pitchFamily="18" charset="2"/>
              </a:rPr>
              <a:t></a:t>
            </a:r>
            <a:r>
              <a:rPr lang="en-US" altLang="en-US" sz="2800" dirty="0">
                <a:sym typeface="Symbol" panose="05050102010706020507" pitchFamily="18" charset="2"/>
              </a:rPr>
              <a:t> A) </a:t>
            </a:r>
          </a:p>
          <a:p>
            <a:pPr>
              <a:buFontTx/>
              <a:buChar char="•"/>
            </a:pPr>
            <a:r>
              <a:rPr lang="en-US" altLang="en-US" sz="2800" dirty="0">
                <a:sym typeface="Symbol" panose="05050102010706020507" pitchFamily="18" charset="2"/>
              </a:rPr>
              <a:t>(A </a:t>
            </a:r>
            <a:r>
              <a:rPr lang="en-US" altLang="en-US" sz="2800" b="1" dirty="0">
                <a:sym typeface="Symbol" panose="05050102010706020507" pitchFamily="18" charset="2"/>
              </a:rPr>
              <a:t></a:t>
            </a:r>
            <a:r>
              <a:rPr lang="en-US" altLang="en-US" sz="2800" dirty="0">
                <a:sym typeface="Symbol" panose="05050102010706020507" pitchFamily="18" charset="2"/>
              </a:rPr>
              <a:t> B) </a:t>
            </a:r>
            <a:r>
              <a:rPr lang="en-US" altLang="en-US" sz="2800" b="1" dirty="0">
                <a:sym typeface="Symbol" panose="05050102010706020507" pitchFamily="18" charset="2"/>
              </a:rPr>
              <a:t></a:t>
            </a:r>
            <a:r>
              <a:rPr lang="en-US" altLang="en-US" sz="2800" dirty="0">
                <a:sym typeface="Symbol" panose="05050102010706020507" pitchFamily="18" charset="2"/>
              </a:rPr>
              <a:t> (B </a:t>
            </a:r>
            <a:r>
              <a:rPr lang="en-US" altLang="en-US" sz="2800" b="1" dirty="0">
                <a:sym typeface="Symbol" panose="05050102010706020507" pitchFamily="18" charset="2"/>
              </a:rPr>
              <a:t></a:t>
            </a:r>
            <a:r>
              <a:rPr lang="en-US" altLang="en-US" sz="2800" dirty="0">
                <a:sym typeface="Symbol" panose="05050102010706020507" pitchFamily="18" charset="2"/>
              </a:rPr>
              <a:t> C)  A </a:t>
            </a:r>
            <a:r>
              <a:rPr lang="en-US" altLang="en-US" sz="2800" b="1" dirty="0">
                <a:sym typeface="Symbol" panose="05050102010706020507" pitchFamily="18" charset="2"/>
              </a:rPr>
              <a:t></a:t>
            </a:r>
            <a:r>
              <a:rPr lang="en-US" altLang="en-US" sz="2800" dirty="0">
                <a:sym typeface="Symbol" panose="05050102010706020507" pitchFamily="18" charset="2"/>
              </a:rPr>
              <a:t> C  </a:t>
            </a:r>
          </a:p>
          <a:p>
            <a:pPr>
              <a:buFontTx/>
              <a:buChar char="•"/>
            </a:pPr>
            <a:r>
              <a:rPr lang="en-US" altLang="en-US" sz="2800" b="1" dirty="0">
                <a:sym typeface="Symbol" panose="05050102010706020507" pitchFamily="18" charset="2"/>
              </a:rPr>
              <a:t> </a:t>
            </a:r>
            <a:r>
              <a:rPr lang="en-US" altLang="en-US" sz="2800" dirty="0">
                <a:sym typeface="Symbol" panose="05050102010706020507" pitchFamily="18" charset="2"/>
              </a:rPr>
              <a:t> A for any set A </a:t>
            </a:r>
          </a:p>
          <a:p>
            <a:pPr>
              <a:buFontTx/>
              <a:buChar char="•"/>
            </a:pPr>
            <a:r>
              <a:rPr lang="en-US" altLang="en-US" sz="2800" dirty="0">
                <a:sym typeface="Symbol" panose="05050102010706020507" pitchFamily="18" charset="2"/>
              </a:rPr>
              <a:t>A</a:t>
            </a:r>
            <a:r>
              <a:rPr lang="en-US" altLang="en-US" sz="2800" b="1" dirty="0">
                <a:sym typeface="Symbol" panose="05050102010706020507" pitchFamily="18" charset="2"/>
              </a:rPr>
              <a:t> </a:t>
            </a:r>
            <a:r>
              <a:rPr lang="en-US" altLang="en-US" sz="2800" dirty="0">
                <a:sym typeface="Symbol" panose="05050102010706020507" pitchFamily="18" charset="2"/>
              </a:rPr>
              <a:t> A for any set A</a:t>
            </a:r>
          </a:p>
          <a:p>
            <a:pPr>
              <a:buFontTx/>
              <a:buChar char="•"/>
            </a:pPr>
            <a:r>
              <a:rPr lang="en-US" altLang="en-US" sz="2800" dirty="0">
                <a:sym typeface="Symbol" panose="05050102010706020507" pitchFamily="18" charset="2"/>
              </a:rPr>
              <a:t>Representation using Venn Diagram given below:</a:t>
            </a:r>
          </a:p>
        </p:txBody>
      </p:sp>
      <p:sp>
        <p:nvSpPr>
          <p:cNvPr id="4" name="Slide Number Placeholder 5">
            <a:extLst>
              <a:ext uri="{FF2B5EF4-FFF2-40B4-BE49-F238E27FC236}">
                <a16:creationId xmlns:a16="http://schemas.microsoft.com/office/drawing/2014/main" id="{F72424D9-B7D5-A479-19B3-23897C24E87E}"/>
              </a:ext>
            </a:extLst>
          </p:cNvPr>
          <p:cNvSpPr>
            <a:spLocks noGrp="1"/>
          </p:cNvSpPr>
          <p:nvPr>
            <p:ph type="sldNum" sz="quarter" idx="12"/>
          </p:nvPr>
        </p:nvSpPr>
        <p:spPr/>
        <p:txBody>
          <a:bodyPr/>
          <a:lstStyle/>
          <a:p>
            <a:fld id="{47D66269-F1C4-45A0-BAC3-E55576A7AE6E}" type="slidenum">
              <a:rPr lang="en-CA" altLang="en-US"/>
              <a:pPr/>
              <a:t>12</a:t>
            </a:fld>
            <a:endParaRPr lang="en-CA" altLang="en-US"/>
          </a:p>
        </p:txBody>
      </p:sp>
      <p:grpSp>
        <p:nvGrpSpPr>
          <p:cNvPr id="88068" name="Group 4">
            <a:extLst>
              <a:ext uri="{FF2B5EF4-FFF2-40B4-BE49-F238E27FC236}">
                <a16:creationId xmlns:a16="http://schemas.microsoft.com/office/drawing/2014/main" id="{BE9CBF22-9E11-7525-9116-2DE59C1DBA61}"/>
              </a:ext>
            </a:extLst>
          </p:cNvPr>
          <p:cNvGrpSpPr>
            <a:grpSpLocks/>
          </p:cNvGrpSpPr>
          <p:nvPr/>
        </p:nvGrpSpPr>
        <p:grpSpPr bwMode="auto">
          <a:xfrm>
            <a:off x="3200400" y="2667000"/>
            <a:ext cx="5638800" cy="3505200"/>
            <a:chOff x="1056" y="1680"/>
            <a:chExt cx="3552" cy="2208"/>
          </a:xfrm>
        </p:grpSpPr>
        <p:sp>
          <p:nvSpPr>
            <p:cNvPr id="88069" name="Rectangle 5">
              <a:extLst>
                <a:ext uri="{FF2B5EF4-FFF2-40B4-BE49-F238E27FC236}">
                  <a16:creationId xmlns:a16="http://schemas.microsoft.com/office/drawing/2014/main" id="{A1DADC6C-2C6A-9C1B-CDC3-95D69D633CBB}"/>
                </a:ext>
              </a:extLst>
            </p:cNvPr>
            <p:cNvSpPr>
              <a:spLocks noChangeArrowheads="1"/>
            </p:cNvSpPr>
            <p:nvPr/>
          </p:nvSpPr>
          <p:spPr bwMode="auto">
            <a:xfrm>
              <a:off x="1056" y="1680"/>
              <a:ext cx="3552" cy="2208"/>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0" name="Text Box 6">
              <a:extLst>
                <a:ext uri="{FF2B5EF4-FFF2-40B4-BE49-F238E27FC236}">
                  <a16:creationId xmlns:a16="http://schemas.microsoft.com/office/drawing/2014/main" id="{EA77AC22-9D88-5ED1-1A54-17356E48FE11}"/>
                </a:ext>
              </a:extLst>
            </p:cNvPr>
            <p:cNvSpPr txBox="1">
              <a:spLocks noChangeArrowheads="1"/>
            </p:cNvSpPr>
            <p:nvPr/>
          </p:nvSpPr>
          <p:spPr bwMode="auto">
            <a:xfrm>
              <a:off x="4176" y="1728"/>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bg1"/>
                  </a:solidFill>
                  <a:effectLst>
                    <a:outerShdw blurRad="38100" dist="38100" dir="2700000" algn="tl">
                      <a:srgbClr val="000000"/>
                    </a:outerShdw>
                  </a:effectLst>
                </a:rPr>
                <a:t>U</a:t>
              </a:r>
            </a:p>
          </p:txBody>
        </p:sp>
      </p:grpSp>
      <p:grpSp>
        <p:nvGrpSpPr>
          <p:cNvPr id="88071" name="Group 7">
            <a:extLst>
              <a:ext uri="{FF2B5EF4-FFF2-40B4-BE49-F238E27FC236}">
                <a16:creationId xmlns:a16="http://schemas.microsoft.com/office/drawing/2014/main" id="{8A832E79-2ADC-414A-6619-E9384E7BF393}"/>
              </a:ext>
            </a:extLst>
          </p:cNvPr>
          <p:cNvGrpSpPr>
            <a:grpSpLocks/>
          </p:cNvGrpSpPr>
          <p:nvPr/>
        </p:nvGrpSpPr>
        <p:grpSpPr bwMode="auto">
          <a:xfrm>
            <a:off x="5486400" y="3962400"/>
            <a:ext cx="914400" cy="914400"/>
            <a:chOff x="2496" y="2496"/>
            <a:chExt cx="576" cy="576"/>
          </a:xfrm>
        </p:grpSpPr>
        <p:sp>
          <p:nvSpPr>
            <p:cNvPr id="88072" name="Oval 8">
              <a:extLst>
                <a:ext uri="{FF2B5EF4-FFF2-40B4-BE49-F238E27FC236}">
                  <a16:creationId xmlns:a16="http://schemas.microsoft.com/office/drawing/2014/main" id="{E34BDEBE-5A25-F4CD-6D5E-EDE120AAD0AB}"/>
                </a:ext>
              </a:extLst>
            </p:cNvPr>
            <p:cNvSpPr>
              <a:spLocks noChangeArrowheads="1"/>
            </p:cNvSpPr>
            <p:nvPr/>
          </p:nvSpPr>
          <p:spPr bwMode="auto">
            <a:xfrm>
              <a:off x="2496" y="2496"/>
              <a:ext cx="576" cy="576"/>
            </a:xfrm>
            <a:prstGeom prst="ellipse">
              <a:avLst/>
            </a:prstGeom>
            <a:noFill/>
            <a:ln w="19050">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3" name="Text Box 9">
              <a:extLst>
                <a:ext uri="{FF2B5EF4-FFF2-40B4-BE49-F238E27FC236}">
                  <a16:creationId xmlns:a16="http://schemas.microsoft.com/office/drawing/2014/main" id="{5F05B0BB-8C36-E47E-45F5-8B8A6025C915}"/>
                </a:ext>
              </a:extLst>
            </p:cNvPr>
            <p:cNvSpPr txBox="1">
              <a:spLocks noChangeArrowheads="1"/>
            </p:cNvSpPr>
            <p:nvPr/>
          </p:nvSpPr>
          <p:spPr bwMode="auto">
            <a:xfrm>
              <a:off x="2640" y="2592"/>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9900"/>
                  </a:solidFill>
                  <a:effectLst>
                    <a:outerShdw blurRad="38100" dist="38100" dir="2700000" algn="tl">
                      <a:srgbClr val="000000"/>
                    </a:outerShdw>
                  </a:effectLst>
                </a:rPr>
                <a:t>A</a:t>
              </a:r>
            </a:p>
          </p:txBody>
        </p:sp>
      </p:grpSp>
      <p:grpSp>
        <p:nvGrpSpPr>
          <p:cNvPr id="88074" name="Group 10">
            <a:extLst>
              <a:ext uri="{FF2B5EF4-FFF2-40B4-BE49-F238E27FC236}">
                <a16:creationId xmlns:a16="http://schemas.microsoft.com/office/drawing/2014/main" id="{06F6A4DA-1E8A-6E94-A110-573D1E1F43C9}"/>
              </a:ext>
            </a:extLst>
          </p:cNvPr>
          <p:cNvGrpSpPr>
            <a:grpSpLocks/>
          </p:cNvGrpSpPr>
          <p:nvPr/>
        </p:nvGrpSpPr>
        <p:grpSpPr bwMode="auto">
          <a:xfrm>
            <a:off x="4648200" y="3276600"/>
            <a:ext cx="2058988" cy="2052638"/>
            <a:chOff x="1968" y="2064"/>
            <a:chExt cx="1297" cy="1293"/>
          </a:xfrm>
        </p:grpSpPr>
        <p:sp>
          <p:nvSpPr>
            <p:cNvPr id="88075" name="Oval 11">
              <a:extLst>
                <a:ext uri="{FF2B5EF4-FFF2-40B4-BE49-F238E27FC236}">
                  <a16:creationId xmlns:a16="http://schemas.microsoft.com/office/drawing/2014/main" id="{2692D6BC-2B7C-AD5E-0AAC-8FB39A0B887F}"/>
                </a:ext>
              </a:extLst>
            </p:cNvPr>
            <p:cNvSpPr>
              <a:spLocks noChangeArrowheads="1"/>
            </p:cNvSpPr>
            <p:nvPr/>
          </p:nvSpPr>
          <p:spPr bwMode="auto">
            <a:xfrm>
              <a:off x="1968" y="2064"/>
              <a:ext cx="1297" cy="1293"/>
            </a:xfrm>
            <a:prstGeom prst="ellipse">
              <a:avLst/>
            </a:prstGeom>
            <a:noFill/>
            <a:ln w="1905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6" name="Text Box 12">
              <a:extLst>
                <a:ext uri="{FF2B5EF4-FFF2-40B4-BE49-F238E27FC236}">
                  <a16:creationId xmlns:a16="http://schemas.microsoft.com/office/drawing/2014/main" id="{A81CE951-5313-D4B2-0C12-D97F7B85CA99}"/>
                </a:ext>
              </a:extLst>
            </p:cNvPr>
            <p:cNvSpPr txBox="1">
              <a:spLocks noChangeArrowheads="1"/>
            </p:cNvSpPr>
            <p:nvPr/>
          </p:nvSpPr>
          <p:spPr bwMode="auto">
            <a:xfrm>
              <a:off x="2160" y="2400"/>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66FF33"/>
                  </a:solidFill>
                  <a:effectLst>
                    <a:outerShdw blurRad="38100" dist="38100" dir="2700000" algn="tl">
                      <a:srgbClr val="000000"/>
                    </a:outerShdw>
                  </a:effectLst>
                </a:rPr>
                <a:t>B</a:t>
              </a:r>
            </a:p>
          </p:txBody>
        </p:sp>
      </p:grpSp>
      <p:grpSp>
        <p:nvGrpSpPr>
          <p:cNvPr id="88077" name="Group 13">
            <a:extLst>
              <a:ext uri="{FF2B5EF4-FFF2-40B4-BE49-F238E27FC236}">
                <a16:creationId xmlns:a16="http://schemas.microsoft.com/office/drawing/2014/main" id="{C9B02E3B-465A-C1A8-AD86-B9C107074814}"/>
              </a:ext>
            </a:extLst>
          </p:cNvPr>
          <p:cNvGrpSpPr>
            <a:grpSpLocks/>
          </p:cNvGrpSpPr>
          <p:nvPr/>
        </p:nvGrpSpPr>
        <p:grpSpPr bwMode="auto">
          <a:xfrm>
            <a:off x="4343400" y="2971800"/>
            <a:ext cx="3429000" cy="2819400"/>
            <a:chOff x="1776" y="1872"/>
            <a:chExt cx="2160" cy="1776"/>
          </a:xfrm>
        </p:grpSpPr>
        <p:sp>
          <p:nvSpPr>
            <p:cNvPr id="88078" name="Oval 14">
              <a:extLst>
                <a:ext uri="{FF2B5EF4-FFF2-40B4-BE49-F238E27FC236}">
                  <a16:creationId xmlns:a16="http://schemas.microsoft.com/office/drawing/2014/main" id="{EFA7689C-5092-DCAF-4FFF-439D5A874B2C}"/>
                </a:ext>
              </a:extLst>
            </p:cNvPr>
            <p:cNvSpPr>
              <a:spLocks noChangeArrowheads="1"/>
            </p:cNvSpPr>
            <p:nvPr/>
          </p:nvSpPr>
          <p:spPr bwMode="auto">
            <a:xfrm>
              <a:off x="1776" y="1872"/>
              <a:ext cx="2160" cy="1776"/>
            </a:xfrm>
            <a:prstGeom prst="ellipse">
              <a:avLst/>
            </a:prstGeom>
            <a:noFill/>
            <a:ln w="1905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8079" name="Text Box 15">
              <a:extLst>
                <a:ext uri="{FF2B5EF4-FFF2-40B4-BE49-F238E27FC236}">
                  <a16:creationId xmlns:a16="http://schemas.microsoft.com/office/drawing/2014/main" id="{E69C4E44-6514-8987-5B86-4BF3FCD9DD50}"/>
                </a:ext>
              </a:extLst>
            </p:cNvPr>
            <p:cNvSpPr txBox="1">
              <a:spLocks noChangeArrowheads="1"/>
            </p:cNvSpPr>
            <p:nvPr/>
          </p:nvSpPr>
          <p:spPr bwMode="auto">
            <a:xfrm>
              <a:off x="3456" y="2544"/>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33CC"/>
                  </a:solidFill>
                  <a:effectLst>
                    <a:outerShdw blurRad="38100" dist="38100" dir="2700000" algn="tl">
                      <a:srgbClr val="000000"/>
                    </a:outerShdw>
                  </a:effectLst>
                </a:rPr>
                <a:t>C</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500" fill="hold"/>
                                        <p:tgtEl>
                                          <p:spTgt spid="88067">
                                            <p:txEl>
                                              <p:pRg st="0" end="0"/>
                                            </p:txEl>
                                          </p:spTgt>
                                        </p:tgtEl>
                                        <p:attrNameLst>
                                          <p:attrName>ppt_w</p:attrName>
                                        </p:attrNameLst>
                                      </p:cBhvr>
                                      <p:tavLst>
                                        <p:tav tm="0">
                                          <p:val>
                                            <p:strVal val="4*#ppt_w"/>
                                          </p:val>
                                        </p:tav>
                                        <p:tav tm="100000">
                                          <p:val>
                                            <p:strVal val="#ppt_w"/>
                                          </p:val>
                                        </p:tav>
                                      </p:tavLst>
                                    </p:anim>
                                    <p:anim calcmode="lin" valueType="num">
                                      <p:cBhvr>
                                        <p:cTn id="8" dur="500" fill="hold"/>
                                        <p:tgtEl>
                                          <p:spTgt spid="88067">
                                            <p:txEl>
                                              <p:pRg st="0" end="0"/>
                                            </p:txEl>
                                          </p:spTgt>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p:cTn id="13" dur="500" fill="hold"/>
                                        <p:tgtEl>
                                          <p:spTgt spid="88067">
                                            <p:txEl>
                                              <p:pRg st="1" end="1"/>
                                            </p:txEl>
                                          </p:spTgt>
                                        </p:tgtEl>
                                        <p:attrNameLst>
                                          <p:attrName>ppt_w</p:attrName>
                                        </p:attrNameLst>
                                      </p:cBhvr>
                                      <p:tavLst>
                                        <p:tav tm="0">
                                          <p:val>
                                            <p:strVal val="4*#ppt_w"/>
                                          </p:val>
                                        </p:tav>
                                        <p:tav tm="100000">
                                          <p:val>
                                            <p:strVal val="#ppt_w"/>
                                          </p:val>
                                        </p:tav>
                                      </p:tavLst>
                                    </p:anim>
                                    <p:anim calcmode="lin" valueType="num">
                                      <p:cBhvr>
                                        <p:cTn id="14" dur="500" fill="hold"/>
                                        <p:tgtEl>
                                          <p:spTgt spid="88067">
                                            <p:txEl>
                                              <p:pRg st="1" end="1"/>
                                            </p:txEl>
                                          </p:spTgt>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p:cTn id="19" dur="500" fill="hold"/>
                                        <p:tgtEl>
                                          <p:spTgt spid="88067">
                                            <p:txEl>
                                              <p:pRg st="2" end="2"/>
                                            </p:txEl>
                                          </p:spTgt>
                                        </p:tgtEl>
                                        <p:attrNameLst>
                                          <p:attrName>ppt_w</p:attrName>
                                        </p:attrNameLst>
                                      </p:cBhvr>
                                      <p:tavLst>
                                        <p:tav tm="0">
                                          <p:val>
                                            <p:strVal val="4*#ppt_w"/>
                                          </p:val>
                                        </p:tav>
                                        <p:tav tm="100000">
                                          <p:val>
                                            <p:strVal val="#ppt_w"/>
                                          </p:val>
                                        </p:tav>
                                      </p:tavLst>
                                    </p:anim>
                                    <p:anim calcmode="lin" valueType="num">
                                      <p:cBhvr>
                                        <p:cTn id="20" dur="500" fill="hold"/>
                                        <p:tgtEl>
                                          <p:spTgt spid="88067">
                                            <p:txEl>
                                              <p:pRg st="2" end="2"/>
                                            </p:txEl>
                                          </p:spTgt>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p:cTn id="25" dur="500" fill="hold"/>
                                        <p:tgtEl>
                                          <p:spTgt spid="88067">
                                            <p:txEl>
                                              <p:pRg st="3" end="3"/>
                                            </p:txEl>
                                          </p:spTgt>
                                        </p:tgtEl>
                                        <p:attrNameLst>
                                          <p:attrName>ppt_w</p:attrName>
                                        </p:attrNameLst>
                                      </p:cBhvr>
                                      <p:tavLst>
                                        <p:tav tm="0">
                                          <p:val>
                                            <p:strVal val="4*#ppt_w"/>
                                          </p:val>
                                        </p:tav>
                                        <p:tav tm="100000">
                                          <p:val>
                                            <p:strVal val="#ppt_w"/>
                                          </p:val>
                                        </p:tav>
                                      </p:tavLst>
                                    </p:anim>
                                    <p:anim calcmode="lin" valueType="num">
                                      <p:cBhvr>
                                        <p:cTn id="26" dur="500" fill="hold"/>
                                        <p:tgtEl>
                                          <p:spTgt spid="88067">
                                            <p:txEl>
                                              <p:pRg st="3" end="3"/>
                                            </p:txEl>
                                          </p:spTgt>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p:cTn id="31" dur="500" fill="hold"/>
                                        <p:tgtEl>
                                          <p:spTgt spid="88067">
                                            <p:txEl>
                                              <p:pRg st="4" end="4"/>
                                            </p:txEl>
                                          </p:spTgt>
                                        </p:tgtEl>
                                        <p:attrNameLst>
                                          <p:attrName>ppt_w</p:attrName>
                                        </p:attrNameLst>
                                      </p:cBhvr>
                                      <p:tavLst>
                                        <p:tav tm="0">
                                          <p:val>
                                            <p:strVal val="4*#ppt_w"/>
                                          </p:val>
                                        </p:tav>
                                        <p:tav tm="100000">
                                          <p:val>
                                            <p:strVal val="#ppt_w"/>
                                          </p:val>
                                        </p:tav>
                                      </p:tavLst>
                                    </p:anim>
                                    <p:anim calcmode="lin" valueType="num">
                                      <p:cBhvr>
                                        <p:cTn id="32" dur="500" fill="hold"/>
                                        <p:tgtEl>
                                          <p:spTgt spid="88067">
                                            <p:txEl>
                                              <p:pRg st="4" end="4"/>
                                            </p:txEl>
                                          </p:spTgt>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nodeType="clickEffect">
                                  <p:stCondLst>
                                    <p:cond delay="0"/>
                                  </p:stCondLst>
                                  <p:childTnLst>
                                    <p:set>
                                      <p:cBhvr>
                                        <p:cTn id="36" dur="1" fill="hold">
                                          <p:stCondLst>
                                            <p:cond delay="0"/>
                                          </p:stCondLst>
                                        </p:cTn>
                                        <p:tgtEl>
                                          <p:spTgt spid="88068"/>
                                        </p:tgtEl>
                                        <p:attrNameLst>
                                          <p:attrName>style.visibility</p:attrName>
                                        </p:attrNameLst>
                                      </p:cBhvr>
                                      <p:to>
                                        <p:strVal val="visible"/>
                                      </p:to>
                                    </p:set>
                                    <p:anim calcmode="lin" valueType="num">
                                      <p:cBhvr>
                                        <p:cTn id="37" dur="500" fill="hold"/>
                                        <p:tgtEl>
                                          <p:spTgt spid="88068"/>
                                        </p:tgtEl>
                                        <p:attrNameLst>
                                          <p:attrName>ppt_w</p:attrName>
                                        </p:attrNameLst>
                                      </p:cBhvr>
                                      <p:tavLst>
                                        <p:tav tm="0">
                                          <p:val>
                                            <p:fltVal val="0"/>
                                          </p:val>
                                        </p:tav>
                                        <p:tav tm="100000">
                                          <p:val>
                                            <p:strVal val="#ppt_w"/>
                                          </p:val>
                                        </p:tav>
                                      </p:tavLst>
                                    </p:anim>
                                    <p:anim calcmode="lin" valueType="num">
                                      <p:cBhvr>
                                        <p:cTn id="38" dur="500" fill="hold"/>
                                        <p:tgtEl>
                                          <p:spTgt spid="8806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nodeType="clickEffect">
                                  <p:stCondLst>
                                    <p:cond delay="0"/>
                                  </p:stCondLst>
                                  <p:childTnLst>
                                    <p:set>
                                      <p:cBhvr>
                                        <p:cTn id="42" dur="1" fill="hold">
                                          <p:stCondLst>
                                            <p:cond delay="0"/>
                                          </p:stCondLst>
                                        </p:cTn>
                                        <p:tgtEl>
                                          <p:spTgt spid="88071"/>
                                        </p:tgtEl>
                                        <p:attrNameLst>
                                          <p:attrName>style.visibility</p:attrName>
                                        </p:attrNameLst>
                                      </p:cBhvr>
                                      <p:to>
                                        <p:strVal val="visible"/>
                                      </p:to>
                                    </p:set>
                                    <p:anim calcmode="lin" valueType="num">
                                      <p:cBhvr>
                                        <p:cTn id="43" dur="500" fill="hold"/>
                                        <p:tgtEl>
                                          <p:spTgt spid="88071"/>
                                        </p:tgtEl>
                                        <p:attrNameLst>
                                          <p:attrName>ppt_w</p:attrName>
                                        </p:attrNameLst>
                                      </p:cBhvr>
                                      <p:tavLst>
                                        <p:tav tm="0">
                                          <p:val>
                                            <p:fltVal val="0"/>
                                          </p:val>
                                        </p:tav>
                                        <p:tav tm="100000">
                                          <p:val>
                                            <p:strVal val="#ppt_w"/>
                                          </p:val>
                                        </p:tav>
                                      </p:tavLst>
                                    </p:anim>
                                    <p:anim calcmode="lin" valueType="num">
                                      <p:cBhvr>
                                        <p:cTn id="44" dur="500" fill="hold"/>
                                        <p:tgtEl>
                                          <p:spTgt spid="8807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88074"/>
                                        </p:tgtEl>
                                        <p:attrNameLst>
                                          <p:attrName>style.visibility</p:attrName>
                                        </p:attrNameLst>
                                      </p:cBhvr>
                                      <p:to>
                                        <p:strVal val="visible"/>
                                      </p:to>
                                    </p:set>
                                    <p:anim calcmode="lin" valueType="num">
                                      <p:cBhvr>
                                        <p:cTn id="49" dur="500" fill="hold"/>
                                        <p:tgtEl>
                                          <p:spTgt spid="88074"/>
                                        </p:tgtEl>
                                        <p:attrNameLst>
                                          <p:attrName>ppt_w</p:attrName>
                                        </p:attrNameLst>
                                      </p:cBhvr>
                                      <p:tavLst>
                                        <p:tav tm="0">
                                          <p:val>
                                            <p:fltVal val="0"/>
                                          </p:val>
                                        </p:tav>
                                        <p:tav tm="100000">
                                          <p:val>
                                            <p:strVal val="#ppt_w"/>
                                          </p:val>
                                        </p:tav>
                                      </p:tavLst>
                                    </p:anim>
                                    <p:anim calcmode="lin" valueType="num">
                                      <p:cBhvr>
                                        <p:cTn id="50" dur="500" fill="hold"/>
                                        <p:tgtEl>
                                          <p:spTgt spid="88074"/>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nodeType="clickEffect">
                                  <p:stCondLst>
                                    <p:cond delay="0"/>
                                  </p:stCondLst>
                                  <p:childTnLst>
                                    <p:set>
                                      <p:cBhvr>
                                        <p:cTn id="54" dur="1" fill="hold">
                                          <p:stCondLst>
                                            <p:cond delay="0"/>
                                          </p:stCondLst>
                                        </p:cTn>
                                        <p:tgtEl>
                                          <p:spTgt spid="88077"/>
                                        </p:tgtEl>
                                        <p:attrNameLst>
                                          <p:attrName>style.visibility</p:attrName>
                                        </p:attrNameLst>
                                      </p:cBhvr>
                                      <p:to>
                                        <p:strVal val="visible"/>
                                      </p:to>
                                    </p:set>
                                    <p:anim calcmode="lin" valueType="num">
                                      <p:cBhvr>
                                        <p:cTn id="55" dur="500" fill="hold"/>
                                        <p:tgtEl>
                                          <p:spTgt spid="88077"/>
                                        </p:tgtEl>
                                        <p:attrNameLst>
                                          <p:attrName>ppt_w</p:attrName>
                                        </p:attrNameLst>
                                      </p:cBhvr>
                                      <p:tavLst>
                                        <p:tav tm="0">
                                          <p:val>
                                            <p:fltVal val="0"/>
                                          </p:val>
                                        </p:tav>
                                        <p:tav tm="100000">
                                          <p:val>
                                            <p:strVal val="#ppt_w"/>
                                          </p:val>
                                        </p:tav>
                                      </p:tavLst>
                                    </p:anim>
                                    <p:anim calcmode="lin" valueType="num">
                                      <p:cBhvr>
                                        <p:cTn id="56" dur="500" fill="hold"/>
                                        <p:tgtEl>
                                          <p:spTgt spid="880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7AF2049-D83C-ED17-B596-8E78F52FE7E0}"/>
              </a:ext>
            </a:extLst>
          </p:cNvPr>
          <p:cNvSpPr>
            <a:spLocks noGrp="1" noChangeArrowheads="1"/>
          </p:cNvSpPr>
          <p:nvPr>
            <p:ph type="title"/>
          </p:nvPr>
        </p:nvSpPr>
        <p:spPr>
          <a:xfrm>
            <a:off x="2209800" y="152400"/>
            <a:ext cx="7772400" cy="990600"/>
          </a:xfrm>
        </p:spPr>
        <p:txBody>
          <a:bodyPr/>
          <a:lstStyle/>
          <a:p>
            <a:r>
              <a:rPr lang="en-US" altLang="en-US" dirty="0"/>
              <a:t>Proper Subsets/ Strict Subset</a:t>
            </a:r>
            <a:endParaRPr lang="en-CA" altLang="en-US" dirty="0"/>
          </a:p>
        </p:txBody>
      </p:sp>
      <p:sp>
        <p:nvSpPr>
          <p:cNvPr id="89091" name="Rectangle 3">
            <a:extLst>
              <a:ext uri="{FF2B5EF4-FFF2-40B4-BE49-F238E27FC236}">
                <a16:creationId xmlns:a16="http://schemas.microsoft.com/office/drawing/2014/main" id="{99CE57E9-C29E-333E-9315-792FDA7022A7}"/>
              </a:ext>
            </a:extLst>
          </p:cNvPr>
          <p:cNvSpPr>
            <a:spLocks noGrp="1" noChangeArrowheads="1"/>
          </p:cNvSpPr>
          <p:nvPr>
            <p:ph idx="1"/>
          </p:nvPr>
        </p:nvSpPr>
        <p:spPr>
          <a:xfrm>
            <a:off x="1981200" y="1143000"/>
            <a:ext cx="8229600" cy="4876800"/>
          </a:xfrm>
        </p:spPr>
        <p:txBody>
          <a:bodyPr>
            <a:normAutofit/>
          </a:bodyPr>
          <a:lstStyle/>
          <a:p>
            <a:endParaRPr lang="en-US" altLang="en-US" sz="2400" dirty="0">
              <a:solidFill>
                <a:schemeClr val="tx1"/>
              </a:solidFill>
              <a:sym typeface="Symbol" panose="05050102010706020507" pitchFamily="18" charset="2"/>
            </a:endParaRPr>
          </a:p>
          <a:p>
            <a:r>
              <a:rPr lang="en-US" altLang="en-US" sz="2400" dirty="0">
                <a:solidFill>
                  <a:schemeClr val="tx1"/>
                </a:solidFill>
                <a:sym typeface="Symbol" panose="05050102010706020507" pitchFamily="18" charset="2"/>
              </a:rPr>
              <a:t>Proper subset is defined as </a:t>
            </a:r>
          </a:p>
          <a:p>
            <a:pPr marL="0" indent="0">
              <a:buNone/>
            </a:pPr>
            <a:r>
              <a:rPr lang="en-US" altLang="en-US" sz="2400" dirty="0">
                <a:solidFill>
                  <a:schemeClr val="tx1"/>
                </a:solidFill>
                <a:sym typeface="Symbol" panose="05050102010706020507" pitchFamily="18" charset="2"/>
              </a:rPr>
              <a:t>	A  B  x (</a:t>
            </a:r>
            <a:r>
              <a:rPr lang="en-US" altLang="en-US" sz="2400" dirty="0" err="1">
                <a:solidFill>
                  <a:schemeClr val="tx1"/>
                </a:solidFill>
                <a:sym typeface="Symbol" panose="05050102010706020507" pitchFamily="18" charset="2"/>
              </a:rPr>
              <a:t>xA</a:t>
            </a:r>
            <a:r>
              <a:rPr lang="en-US" altLang="en-US" sz="2400" dirty="0">
                <a:solidFill>
                  <a:schemeClr val="tx1"/>
                </a:solidFill>
                <a:sym typeface="Symbol" panose="05050102010706020507" pitchFamily="18" charset="2"/>
              </a:rPr>
              <a:t>  </a:t>
            </a:r>
            <a:r>
              <a:rPr lang="en-US" altLang="en-US" sz="2400" dirty="0" err="1">
                <a:solidFill>
                  <a:schemeClr val="tx1"/>
                </a:solidFill>
                <a:sym typeface="Symbol" panose="05050102010706020507" pitchFamily="18" charset="2"/>
              </a:rPr>
              <a:t>xB</a:t>
            </a:r>
            <a:r>
              <a:rPr lang="en-US" altLang="en-US" sz="2400" dirty="0">
                <a:solidFill>
                  <a:schemeClr val="tx1"/>
                </a:solidFill>
                <a:sym typeface="Symbol" panose="05050102010706020507" pitchFamily="18" charset="2"/>
              </a:rPr>
              <a:t>)  x (</a:t>
            </a:r>
            <a:r>
              <a:rPr lang="en-US" altLang="en-US" sz="2400" dirty="0" err="1">
                <a:solidFill>
                  <a:schemeClr val="tx1"/>
                </a:solidFill>
                <a:sym typeface="Symbol" panose="05050102010706020507" pitchFamily="18" charset="2"/>
              </a:rPr>
              <a:t>xB</a:t>
            </a:r>
            <a:r>
              <a:rPr lang="en-US" altLang="en-US" sz="2400" dirty="0">
                <a:solidFill>
                  <a:schemeClr val="tx1"/>
                </a:solidFill>
                <a:sym typeface="Symbol" panose="05050102010706020507" pitchFamily="18" charset="2"/>
              </a:rPr>
              <a:t>  </a:t>
            </a:r>
            <a:r>
              <a:rPr lang="en-US" altLang="en-US" sz="2400" dirty="0" err="1">
                <a:solidFill>
                  <a:schemeClr val="tx1"/>
                </a:solidFill>
                <a:sym typeface="Symbol" panose="05050102010706020507" pitchFamily="18" charset="2"/>
              </a:rPr>
              <a:t>xA</a:t>
            </a:r>
            <a:r>
              <a:rPr lang="en-US" altLang="en-US" sz="2400" dirty="0">
                <a:solidFill>
                  <a:schemeClr val="tx1"/>
                </a:solidFill>
                <a:sym typeface="Symbol" panose="05050102010706020507" pitchFamily="18" charset="2"/>
              </a:rPr>
              <a:t>)</a:t>
            </a:r>
          </a:p>
          <a:p>
            <a:r>
              <a:rPr lang="en-US" altLang="en-US" sz="2400" dirty="0">
                <a:solidFill>
                  <a:schemeClr val="tx1"/>
                </a:solidFill>
                <a:sym typeface="Symbol" panose="05050102010706020507" pitchFamily="18" charset="2"/>
              </a:rPr>
              <a:t>It is denoted as A  B  </a:t>
            </a:r>
          </a:p>
          <a:p>
            <a:pPr marL="0" indent="0">
              <a:buNone/>
            </a:pPr>
            <a:endParaRPr lang="en-US" altLang="en-US" sz="2400" dirty="0">
              <a:solidFill>
                <a:schemeClr val="tx1"/>
              </a:solidFill>
              <a:sym typeface="Symbol" panose="05050102010706020507" pitchFamily="18" charset="2"/>
            </a:endParaRPr>
          </a:p>
          <a:p>
            <a:pPr marL="0" indent="0">
              <a:buNone/>
            </a:pPr>
            <a:r>
              <a:rPr lang="en-US" altLang="en-US" sz="2400" dirty="0">
                <a:solidFill>
                  <a:schemeClr val="tx1"/>
                </a:solidFill>
                <a:sym typeface="Symbol" panose="05050102010706020507" pitchFamily="18" charset="2"/>
              </a:rPr>
              <a:t>  </a:t>
            </a:r>
          </a:p>
          <a:p>
            <a:endParaRPr lang="en-US" altLang="en-US" sz="2400" dirty="0">
              <a:solidFill>
                <a:schemeClr val="tx1"/>
              </a:solidFill>
              <a:sym typeface="Symbol" panose="05050102010706020507" pitchFamily="18" charset="2"/>
            </a:endParaRPr>
          </a:p>
        </p:txBody>
      </p:sp>
      <p:sp>
        <p:nvSpPr>
          <p:cNvPr id="4" name="Slide Number Placeholder 5">
            <a:extLst>
              <a:ext uri="{FF2B5EF4-FFF2-40B4-BE49-F238E27FC236}">
                <a16:creationId xmlns:a16="http://schemas.microsoft.com/office/drawing/2014/main" id="{F7977552-033F-85FE-E59E-CEA52A4E7489}"/>
              </a:ext>
            </a:extLst>
          </p:cNvPr>
          <p:cNvSpPr>
            <a:spLocks noGrp="1"/>
          </p:cNvSpPr>
          <p:nvPr>
            <p:ph type="sldNum" sz="quarter" idx="12"/>
          </p:nvPr>
        </p:nvSpPr>
        <p:spPr/>
        <p:txBody>
          <a:bodyPr/>
          <a:lstStyle/>
          <a:p>
            <a:fld id="{B456D1FC-3658-410C-8174-CF0E12F5882D}" type="slidenum">
              <a:rPr lang="en-CA" altLang="en-US"/>
              <a:pPr/>
              <a:t>13</a:t>
            </a:fld>
            <a:endParaRPr lang="en-CA" altLang="en-US"/>
          </a:p>
        </p:txBody>
      </p:sp>
      <p:sp>
        <p:nvSpPr>
          <p:cNvPr id="3" name="Oval 5">
            <a:extLst>
              <a:ext uri="{FF2B5EF4-FFF2-40B4-BE49-F238E27FC236}">
                <a16:creationId xmlns:a16="http://schemas.microsoft.com/office/drawing/2014/main" id="{5928151B-7500-0D45-3BB9-F9C029DC4E59}"/>
              </a:ext>
            </a:extLst>
          </p:cNvPr>
          <p:cNvSpPr>
            <a:spLocks noChangeArrowheads="1"/>
          </p:cNvSpPr>
          <p:nvPr/>
        </p:nvSpPr>
        <p:spPr bwMode="auto">
          <a:xfrm>
            <a:off x="3505200" y="3265660"/>
            <a:ext cx="4419600" cy="2133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dirty="0"/>
              <a:t>A</a:t>
            </a:r>
          </a:p>
        </p:txBody>
      </p:sp>
      <p:sp>
        <p:nvSpPr>
          <p:cNvPr id="6" name="Oval 6">
            <a:extLst>
              <a:ext uri="{FF2B5EF4-FFF2-40B4-BE49-F238E27FC236}">
                <a16:creationId xmlns:a16="http://schemas.microsoft.com/office/drawing/2014/main" id="{5C0E412F-FDB2-FF2C-BA0C-F675122066E2}"/>
              </a:ext>
            </a:extLst>
          </p:cNvPr>
          <p:cNvSpPr>
            <a:spLocks noChangeArrowheads="1"/>
          </p:cNvSpPr>
          <p:nvPr/>
        </p:nvSpPr>
        <p:spPr bwMode="auto">
          <a:xfrm>
            <a:off x="3962400" y="3733800"/>
            <a:ext cx="1828800" cy="1295400"/>
          </a:xfrm>
          <a:prstGeom prst="ellipse">
            <a:avLst/>
          </a:prstGeom>
          <a:solidFill>
            <a:srgbClr val="FF99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 name="TextBox 6">
            <a:extLst>
              <a:ext uri="{FF2B5EF4-FFF2-40B4-BE49-F238E27FC236}">
                <a16:creationId xmlns:a16="http://schemas.microsoft.com/office/drawing/2014/main" id="{9449488F-939F-EDC0-5D3E-551D8FA633CA}"/>
              </a:ext>
            </a:extLst>
          </p:cNvPr>
          <p:cNvSpPr txBox="1"/>
          <p:nvPr/>
        </p:nvSpPr>
        <p:spPr>
          <a:xfrm>
            <a:off x="4609707" y="4147794"/>
            <a:ext cx="480767" cy="369332"/>
          </a:xfrm>
          <a:prstGeom prst="rect">
            <a:avLst/>
          </a:prstGeom>
          <a:noFill/>
        </p:spPr>
        <p:txBody>
          <a:bodyPr wrap="square" rtlCol="0">
            <a:spAutoFit/>
          </a:bodyPr>
          <a:lstStyle/>
          <a:p>
            <a:r>
              <a:rPr lang="en-IN" dirty="0"/>
              <a:t>A</a:t>
            </a:r>
          </a:p>
        </p:txBody>
      </p:sp>
      <p:sp>
        <p:nvSpPr>
          <p:cNvPr id="8" name="TextBox 7">
            <a:extLst>
              <a:ext uri="{FF2B5EF4-FFF2-40B4-BE49-F238E27FC236}">
                <a16:creationId xmlns:a16="http://schemas.microsoft.com/office/drawing/2014/main" id="{CF25AB46-F6FB-72D6-32A1-1D38CD9329C6}"/>
              </a:ext>
            </a:extLst>
          </p:cNvPr>
          <p:cNvSpPr txBox="1"/>
          <p:nvPr/>
        </p:nvSpPr>
        <p:spPr>
          <a:xfrm>
            <a:off x="6334812" y="3978111"/>
            <a:ext cx="707011" cy="369332"/>
          </a:xfrm>
          <a:prstGeom prst="rect">
            <a:avLst/>
          </a:prstGeom>
          <a:noFill/>
        </p:spPr>
        <p:txBody>
          <a:bodyPr wrap="square" rtlCol="0">
            <a:spAutoFit/>
          </a:bodyPr>
          <a:lstStyle/>
          <a:p>
            <a:r>
              <a:rPr lang="en-IN" dirty="0"/>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 calcmode="lin" valueType="num">
                                      <p:cBhvr>
                                        <p:cTn id="7" dur="1000" fill="hold"/>
                                        <p:tgtEl>
                                          <p:spTgt spid="89091">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89091">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89091">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9091">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anim calcmode="lin" valueType="num">
                                      <p:cBhvr>
                                        <p:cTn id="15" dur="1000" fill="hold"/>
                                        <p:tgtEl>
                                          <p:spTgt spid="89091">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89091">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89091">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89091">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9091">
                                            <p:txEl>
                                              <p:pRg st="3" end="3"/>
                                            </p:txEl>
                                          </p:spTgt>
                                        </p:tgtEl>
                                        <p:attrNameLst>
                                          <p:attrName>style.visibility</p:attrName>
                                        </p:attrNameLst>
                                      </p:cBhvr>
                                      <p:to>
                                        <p:strVal val="visible"/>
                                      </p:to>
                                    </p:set>
                                    <p:anim calcmode="lin" valueType="num">
                                      <p:cBhvr>
                                        <p:cTn id="23" dur="1000" fill="hold"/>
                                        <p:tgtEl>
                                          <p:spTgt spid="89091">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89091">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8909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9091">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89091">
                                            <p:txEl>
                                              <p:pRg st="5" end="5"/>
                                            </p:txEl>
                                          </p:spTgt>
                                        </p:tgtEl>
                                        <p:attrNameLst>
                                          <p:attrName>style.visibility</p:attrName>
                                        </p:attrNameLst>
                                      </p:cBhvr>
                                      <p:to>
                                        <p:strVal val="visible"/>
                                      </p:to>
                                    </p:set>
                                    <p:anim calcmode="lin" valueType="num">
                                      <p:cBhvr>
                                        <p:cTn id="31" dur="1000" fill="hold"/>
                                        <p:tgtEl>
                                          <p:spTgt spid="89091">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89091">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8909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8909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6D3215A-ED79-BDB0-EB36-3715F44327C0}"/>
              </a:ext>
            </a:extLst>
          </p:cNvPr>
          <p:cNvSpPr>
            <a:spLocks noGrp="1" noChangeArrowheads="1"/>
          </p:cNvSpPr>
          <p:nvPr>
            <p:ph type="title"/>
          </p:nvPr>
        </p:nvSpPr>
        <p:spPr>
          <a:xfrm>
            <a:off x="2209800" y="152400"/>
            <a:ext cx="7772400" cy="990600"/>
          </a:xfrm>
        </p:spPr>
        <p:txBody>
          <a:bodyPr/>
          <a:lstStyle/>
          <a:p>
            <a:r>
              <a:rPr lang="en-US" altLang="en-US"/>
              <a:t>Cardinality of Sets</a:t>
            </a:r>
            <a:endParaRPr lang="en-CA" altLang="en-US"/>
          </a:p>
        </p:txBody>
      </p:sp>
      <p:sp>
        <p:nvSpPr>
          <p:cNvPr id="90115" name="Rectangle 3">
            <a:extLst>
              <a:ext uri="{FF2B5EF4-FFF2-40B4-BE49-F238E27FC236}">
                <a16:creationId xmlns:a16="http://schemas.microsoft.com/office/drawing/2014/main" id="{40DF4CDC-7653-A287-EC2C-E8A94F5E0947}"/>
              </a:ext>
            </a:extLst>
          </p:cNvPr>
          <p:cNvSpPr>
            <a:spLocks noGrp="1" noChangeArrowheads="1"/>
          </p:cNvSpPr>
          <p:nvPr>
            <p:ph idx="1"/>
          </p:nvPr>
        </p:nvSpPr>
        <p:spPr>
          <a:xfrm>
            <a:off x="1981200" y="1143000"/>
            <a:ext cx="8229600" cy="2438400"/>
          </a:xfrm>
        </p:spPr>
        <p:txBody>
          <a:bodyPr>
            <a:normAutofit fontScale="85000" lnSpcReduction="20000"/>
          </a:bodyPr>
          <a:lstStyle/>
          <a:p>
            <a:pPr marL="0" indent="0"/>
            <a:r>
              <a:rPr lang="en-US" altLang="en-US" sz="2400" dirty="0">
                <a:solidFill>
                  <a:schemeClr val="tx1"/>
                </a:solidFill>
                <a:sym typeface="Symbol" panose="05050102010706020507" pitchFamily="18" charset="2"/>
              </a:rPr>
              <a:t>If a set S contains n distinct elements we call S a finite set with cardinality n.</a:t>
            </a:r>
          </a:p>
          <a:p>
            <a:pPr marL="0" indent="0">
              <a:buNone/>
            </a:pPr>
            <a:endParaRPr lang="en-US" altLang="en-US" sz="2400" dirty="0">
              <a:solidFill>
                <a:schemeClr val="tx1"/>
              </a:solidFill>
              <a:sym typeface="Symbol" panose="05050102010706020507" pitchFamily="18" charset="2"/>
            </a:endParaRPr>
          </a:p>
          <a:p>
            <a:pPr marL="0" indent="0"/>
            <a:r>
              <a:rPr lang="en-US" altLang="en-US" sz="2400" dirty="0">
                <a:solidFill>
                  <a:schemeClr val="tx1"/>
                </a:solidFill>
                <a:sym typeface="Symbol" panose="05050102010706020507" pitchFamily="18" charset="2"/>
              </a:rPr>
              <a:t>Represented as | |</a:t>
            </a:r>
          </a:p>
          <a:p>
            <a:pPr marL="0" indent="0">
              <a:buNone/>
            </a:pPr>
            <a:endParaRPr lang="en-US" altLang="en-US" sz="2400" dirty="0">
              <a:solidFill>
                <a:schemeClr val="tx1"/>
              </a:solidFill>
              <a:sym typeface="Symbol" panose="05050102010706020507" pitchFamily="18" charset="2"/>
            </a:endParaRPr>
          </a:p>
          <a:p>
            <a:pPr marL="0" indent="0"/>
            <a:r>
              <a:rPr lang="en-US" altLang="en-US" sz="2400" dirty="0">
                <a:solidFill>
                  <a:schemeClr val="tx1"/>
                </a:solidFill>
                <a:sym typeface="Symbol" panose="05050102010706020507" pitchFamily="18" charset="2"/>
              </a:rPr>
              <a:t>Examples:</a:t>
            </a:r>
          </a:p>
          <a:p>
            <a:pPr marL="400050" lvl="1" indent="0"/>
            <a:r>
              <a:rPr lang="en-US" altLang="en-US" sz="2200" dirty="0">
                <a:solidFill>
                  <a:schemeClr val="tx1"/>
                </a:solidFill>
                <a:sym typeface="Symbol" panose="05050102010706020507" pitchFamily="18" charset="2"/>
              </a:rPr>
              <a:t>A = {Mercedes, BMW, Porsche},   |A| = 3</a:t>
            </a:r>
          </a:p>
        </p:txBody>
      </p:sp>
      <p:sp>
        <p:nvSpPr>
          <p:cNvPr id="4" name="Slide Number Placeholder 5">
            <a:extLst>
              <a:ext uri="{FF2B5EF4-FFF2-40B4-BE49-F238E27FC236}">
                <a16:creationId xmlns:a16="http://schemas.microsoft.com/office/drawing/2014/main" id="{1441F168-50EF-F205-5AE1-28012D16858D}"/>
              </a:ext>
            </a:extLst>
          </p:cNvPr>
          <p:cNvSpPr>
            <a:spLocks noGrp="1"/>
          </p:cNvSpPr>
          <p:nvPr>
            <p:ph type="sldNum" sz="quarter" idx="12"/>
          </p:nvPr>
        </p:nvSpPr>
        <p:spPr/>
        <p:txBody>
          <a:bodyPr/>
          <a:lstStyle/>
          <a:p>
            <a:fld id="{AC35E938-FC9C-414A-B7C1-818D8A3644A9}" type="slidenum">
              <a:rPr lang="en-CA" altLang="en-US"/>
              <a:pPr/>
              <a:t>14</a:t>
            </a:fld>
            <a:endParaRPr lang="en-CA" altLang="en-US"/>
          </a:p>
        </p:txBody>
      </p:sp>
      <p:sp>
        <p:nvSpPr>
          <p:cNvPr id="90116" name="Text Box 4">
            <a:extLst>
              <a:ext uri="{FF2B5EF4-FFF2-40B4-BE49-F238E27FC236}">
                <a16:creationId xmlns:a16="http://schemas.microsoft.com/office/drawing/2014/main" id="{DAB15087-CE79-D93D-2AD2-43072511F442}"/>
              </a:ext>
            </a:extLst>
          </p:cNvPr>
          <p:cNvSpPr txBox="1">
            <a:spLocks noChangeArrowheads="1"/>
          </p:cNvSpPr>
          <p:nvPr/>
        </p:nvSpPr>
        <p:spPr bwMode="auto">
          <a:xfrm>
            <a:off x="1981200" y="3505200"/>
            <a:ext cx="533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B = {1, {2, 3}, {4, 5}, 6}</a:t>
            </a:r>
          </a:p>
        </p:txBody>
      </p:sp>
      <p:sp>
        <p:nvSpPr>
          <p:cNvPr id="90117" name="Text Box 5">
            <a:extLst>
              <a:ext uri="{FF2B5EF4-FFF2-40B4-BE49-F238E27FC236}">
                <a16:creationId xmlns:a16="http://schemas.microsoft.com/office/drawing/2014/main" id="{4F130697-3389-4C2B-9A38-786FB50BFF19}"/>
              </a:ext>
            </a:extLst>
          </p:cNvPr>
          <p:cNvSpPr txBox="1">
            <a:spLocks noChangeArrowheads="1"/>
          </p:cNvSpPr>
          <p:nvPr/>
        </p:nvSpPr>
        <p:spPr bwMode="auto">
          <a:xfrm>
            <a:off x="7543800" y="3505200"/>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 = 4</a:t>
            </a:r>
          </a:p>
        </p:txBody>
      </p:sp>
      <p:sp>
        <p:nvSpPr>
          <p:cNvPr id="90118" name="Text Box 6">
            <a:extLst>
              <a:ext uri="{FF2B5EF4-FFF2-40B4-BE49-F238E27FC236}">
                <a16:creationId xmlns:a16="http://schemas.microsoft.com/office/drawing/2014/main" id="{9501B68E-1FC1-176A-2439-4D9C19AB0439}"/>
              </a:ext>
            </a:extLst>
          </p:cNvPr>
          <p:cNvSpPr txBox="1">
            <a:spLocks noChangeArrowheads="1"/>
          </p:cNvSpPr>
          <p:nvPr/>
        </p:nvSpPr>
        <p:spPr bwMode="auto">
          <a:xfrm>
            <a:off x="1981200" y="4038600"/>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C = </a:t>
            </a:r>
            <a:r>
              <a:rPr lang="en-US" altLang="ko-KR" dirty="0">
                <a:ea typeface="굴림" panose="020B0503020000020004" pitchFamily="34" charset="-127"/>
                <a:sym typeface="Symbol" panose="05050102010706020507" pitchFamily="18" charset="2"/>
              </a:rPr>
              <a:t></a:t>
            </a:r>
            <a:r>
              <a:rPr lang="en-US" altLang="en-US" dirty="0">
                <a:effectLst>
                  <a:outerShdw blurRad="38100" dist="38100" dir="2700000" algn="tl">
                    <a:srgbClr val="000000"/>
                  </a:outerShdw>
                </a:effectLst>
              </a:rPr>
              <a:t> </a:t>
            </a:r>
          </a:p>
        </p:txBody>
      </p:sp>
      <p:sp>
        <p:nvSpPr>
          <p:cNvPr id="90119" name="Text Box 7">
            <a:extLst>
              <a:ext uri="{FF2B5EF4-FFF2-40B4-BE49-F238E27FC236}">
                <a16:creationId xmlns:a16="http://schemas.microsoft.com/office/drawing/2014/main" id="{AFF1BDAB-6B75-10FF-3BD0-07AE32973646}"/>
              </a:ext>
            </a:extLst>
          </p:cNvPr>
          <p:cNvSpPr txBox="1">
            <a:spLocks noChangeArrowheads="1"/>
          </p:cNvSpPr>
          <p:nvPr/>
        </p:nvSpPr>
        <p:spPr bwMode="auto">
          <a:xfrm>
            <a:off x="7543800" y="4038600"/>
            <a:ext cx="1676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 = 0</a:t>
            </a:r>
          </a:p>
        </p:txBody>
      </p:sp>
      <p:sp>
        <p:nvSpPr>
          <p:cNvPr id="90120" name="Text Box 8">
            <a:extLst>
              <a:ext uri="{FF2B5EF4-FFF2-40B4-BE49-F238E27FC236}">
                <a16:creationId xmlns:a16="http://schemas.microsoft.com/office/drawing/2014/main" id="{6E66B388-10F0-6DB8-2A76-C5928981B5BC}"/>
              </a:ext>
            </a:extLst>
          </p:cNvPr>
          <p:cNvSpPr txBox="1">
            <a:spLocks noChangeArrowheads="1"/>
          </p:cNvSpPr>
          <p:nvPr/>
        </p:nvSpPr>
        <p:spPr bwMode="auto">
          <a:xfrm>
            <a:off x="1981200" y="4572000"/>
            <a:ext cx="441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D = { x</a:t>
            </a:r>
            <a:r>
              <a:rPr lang="en-US" altLang="en-US" dirty="0">
                <a:sym typeface="Symbol" panose="05050102010706020507" pitchFamily="18" charset="2"/>
              </a:rPr>
              <a:t>  </a:t>
            </a:r>
            <a:r>
              <a:rPr lang="en-US" altLang="en-US" b="1" dirty="0">
                <a:effectLst>
                  <a:outerShdw blurRad="38100" dist="38100" dir="2700000" algn="tl">
                    <a:srgbClr val="000000"/>
                  </a:outerShdw>
                </a:effectLst>
              </a:rPr>
              <a:t>N </a:t>
            </a:r>
            <a:r>
              <a:rPr lang="en-US" altLang="en-US" dirty="0">
                <a:effectLst>
                  <a:outerShdw blurRad="38100" dist="38100" dir="2700000" algn="tl">
                    <a:srgbClr val="000000"/>
                  </a:outerShdw>
                </a:effectLst>
              </a:rPr>
              <a:t>| x &lt; 700 }</a:t>
            </a:r>
          </a:p>
        </p:txBody>
      </p:sp>
      <p:sp>
        <p:nvSpPr>
          <p:cNvPr id="90121" name="Text Box 9">
            <a:extLst>
              <a:ext uri="{FF2B5EF4-FFF2-40B4-BE49-F238E27FC236}">
                <a16:creationId xmlns:a16="http://schemas.microsoft.com/office/drawing/2014/main" id="{03256087-ABF9-4437-C52C-370B2550CB1B}"/>
              </a:ext>
            </a:extLst>
          </p:cNvPr>
          <p:cNvSpPr txBox="1">
            <a:spLocks noChangeArrowheads="1"/>
          </p:cNvSpPr>
          <p:nvPr/>
        </p:nvSpPr>
        <p:spPr bwMode="auto">
          <a:xfrm>
            <a:off x="7543800" y="457200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 = 7001</a:t>
            </a:r>
          </a:p>
        </p:txBody>
      </p:sp>
      <p:sp>
        <p:nvSpPr>
          <p:cNvPr id="90122" name="Text Box 10">
            <a:extLst>
              <a:ext uri="{FF2B5EF4-FFF2-40B4-BE49-F238E27FC236}">
                <a16:creationId xmlns:a16="http://schemas.microsoft.com/office/drawing/2014/main" id="{0C05B8BF-530D-B425-E0EB-448A0DCC7A3C}"/>
              </a:ext>
            </a:extLst>
          </p:cNvPr>
          <p:cNvSpPr txBox="1">
            <a:spLocks noChangeArrowheads="1"/>
          </p:cNvSpPr>
          <p:nvPr/>
        </p:nvSpPr>
        <p:spPr bwMode="auto">
          <a:xfrm>
            <a:off x="1981200" y="5181600"/>
            <a:ext cx="472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E = { x</a:t>
            </a:r>
            <a:r>
              <a:rPr lang="en-US" altLang="en-US" dirty="0">
                <a:sym typeface="Symbol" panose="05050102010706020507" pitchFamily="18" charset="2"/>
              </a:rPr>
              <a:t>  </a:t>
            </a:r>
            <a:r>
              <a:rPr lang="en-US" altLang="en-US" b="1" dirty="0">
                <a:effectLst>
                  <a:outerShdw blurRad="38100" dist="38100" dir="2700000" algn="tl">
                    <a:srgbClr val="000000"/>
                  </a:outerShdw>
                </a:effectLst>
              </a:rPr>
              <a:t>N </a:t>
            </a:r>
            <a:r>
              <a:rPr lang="en-US" altLang="en-US" dirty="0">
                <a:effectLst>
                  <a:outerShdw blurRad="38100" dist="38100" dir="2700000" algn="tl">
                    <a:srgbClr val="000000"/>
                  </a:outerShdw>
                </a:effectLst>
              </a:rPr>
              <a:t>| x &gt; 700 }</a:t>
            </a:r>
          </a:p>
        </p:txBody>
      </p:sp>
      <p:sp>
        <p:nvSpPr>
          <p:cNvPr id="90123" name="Text Box 11">
            <a:extLst>
              <a:ext uri="{FF2B5EF4-FFF2-40B4-BE49-F238E27FC236}">
                <a16:creationId xmlns:a16="http://schemas.microsoft.com/office/drawing/2014/main" id="{ECF63651-F539-3EDE-C678-166DB018291A}"/>
              </a:ext>
            </a:extLst>
          </p:cNvPr>
          <p:cNvSpPr txBox="1">
            <a:spLocks noChangeArrowheads="1"/>
          </p:cNvSpPr>
          <p:nvPr/>
        </p:nvSpPr>
        <p:spPr bwMode="auto">
          <a:xfrm>
            <a:off x="7543800" y="5181600"/>
            <a:ext cx="2971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3300"/>
                </a:solidFill>
                <a:effectLst>
                  <a:outerShdw blurRad="38100" dist="38100" dir="2700000" algn="tl">
                    <a:srgbClr val="000000"/>
                  </a:outerShdw>
                </a:effectLst>
              </a:rPr>
              <a:t>E is infinite!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additive="base">
                                        <p:cTn id="7" dur="500" fill="hold"/>
                                        <p:tgtEl>
                                          <p:spTgt spid="90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0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 calcmode="lin" valueType="num">
                                      <p:cBhvr additive="base">
                                        <p:cTn id="13" dur="500" fill="hold"/>
                                        <p:tgtEl>
                                          <p:spTgt spid="901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0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anim calcmode="lin" valueType="num">
                                      <p:cBhvr additive="base">
                                        <p:cTn id="19" dur="500" fill="hold"/>
                                        <p:tgtEl>
                                          <p:spTgt spid="901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0115">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0115">
                                            <p:txEl>
                                              <p:pRg st="5" end="5"/>
                                            </p:txEl>
                                          </p:spTgt>
                                        </p:tgtEl>
                                        <p:attrNameLst>
                                          <p:attrName>style.visibility</p:attrName>
                                        </p:attrNameLst>
                                      </p:cBhvr>
                                      <p:to>
                                        <p:strVal val="visible"/>
                                      </p:to>
                                    </p:set>
                                    <p:anim calcmode="lin" valueType="num">
                                      <p:cBhvr additive="base">
                                        <p:cTn id="23" dur="500" fill="hold"/>
                                        <p:tgtEl>
                                          <p:spTgt spid="9011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0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0116"/>
                                        </p:tgtEl>
                                        <p:attrNameLst>
                                          <p:attrName>style.visibility</p:attrName>
                                        </p:attrNameLst>
                                      </p:cBhvr>
                                      <p:to>
                                        <p:strVal val="visible"/>
                                      </p:to>
                                    </p:set>
                                    <p:anim calcmode="lin" valueType="num">
                                      <p:cBhvr additive="base">
                                        <p:cTn id="29" dur="500" fill="hold"/>
                                        <p:tgtEl>
                                          <p:spTgt spid="90116"/>
                                        </p:tgtEl>
                                        <p:attrNameLst>
                                          <p:attrName>ppt_x</p:attrName>
                                        </p:attrNameLst>
                                      </p:cBhvr>
                                      <p:tavLst>
                                        <p:tav tm="0">
                                          <p:val>
                                            <p:strVal val="0-#ppt_w/2"/>
                                          </p:val>
                                        </p:tav>
                                        <p:tav tm="100000">
                                          <p:val>
                                            <p:strVal val="#ppt_x"/>
                                          </p:val>
                                        </p:tav>
                                      </p:tavLst>
                                    </p:anim>
                                    <p:anim calcmode="lin" valueType="num">
                                      <p:cBhvr additive="base">
                                        <p:cTn id="30" dur="500" fill="hold"/>
                                        <p:tgtEl>
                                          <p:spTgt spid="9011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90117"/>
                                        </p:tgtEl>
                                        <p:attrNameLst>
                                          <p:attrName>style.visibility</p:attrName>
                                        </p:attrNameLst>
                                      </p:cBhvr>
                                      <p:to>
                                        <p:strVal val="visible"/>
                                      </p:to>
                                    </p:set>
                                    <p:anim calcmode="lin" valueType="num">
                                      <p:cBhvr additive="base">
                                        <p:cTn id="35" dur="500" fill="hold"/>
                                        <p:tgtEl>
                                          <p:spTgt spid="90117"/>
                                        </p:tgtEl>
                                        <p:attrNameLst>
                                          <p:attrName>ppt_x</p:attrName>
                                        </p:attrNameLst>
                                      </p:cBhvr>
                                      <p:tavLst>
                                        <p:tav tm="0">
                                          <p:val>
                                            <p:strVal val="1+#ppt_w/2"/>
                                          </p:val>
                                        </p:tav>
                                        <p:tav tm="100000">
                                          <p:val>
                                            <p:strVal val="#ppt_x"/>
                                          </p:val>
                                        </p:tav>
                                      </p:tavLst>
                                    </p:anim>
                                    <p:anim calcmode="lin" valueType="num">
                                      <p:cBhvr additive="base">
                                        <p:cTn id="36"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0118"/>
                                        </p:tgtEl>
                                        <p:attrNameLst>
                                          <p:attrName>style.visibility</p:attrName>
                                        </p:attrNameLst>
                                      </p:cBhvr>
                                      <p:to>
                                        <p:strVal val="visible"/>
                                      </p:to>
                                    </p:set>
                                    <p:anim calcmode="lin" valueType="num">
                                      <p:cBhvr additive="base">
                                        <p:cTn id="41" dur="500" fill="hold"/>
                                        <p:tgtEl>
                                          <p:spTgt spid="90118"/>
                                        </p:tgtEl>
                                        <p:attrNameLst>
                                          <p:attrName>ppt_x</p:attrName>
                                        </p:attrNameLst>
                                      </p:cBhvr>
                                      <p:tavLst>
                                        <p:tav tm="0">
                                          <p:val>
                                            <p:strVal val="0-#ppt_w/2"/>
                                          </p:val>
                                        </p:tav>
                                        <p:tav tm="100000">
                                          <p:val>
                                            <p:strVal val="#ppt_x"/>
                                          </p:val>
                                        </p:tav>
                                      </p:tavLst>
                                    </p:anim>
                                    <p:anim calcmode="lin" valueType="num">
                                      <p:cBhvr additive="base">
                                        <p:cTn id="42" dur="500" fill="hold"/>
                                        <p:tgtEl>
                                          <p:spTgt spid="9011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0119"/>
                                        </p:tgtEl>
                                        <p:attrNameLst>
                                          <p:attrName>style.visibility</p:attrName>
                                        </p:attrNameLst>
                                      </p:cBhvr>
                                      <p:to>
                                        <p:strVal val="visible"/>
                                      </p:to>
                                    </p:set>
                                    <p:anim calcmode="lin" valueType="num">
                                      <p:cBhvr additive="base">
                                        <p:cTn id="47" dur="500" fill="hold"/>
                                        <p:tgtEl>
                                          <p:spTgt spid="90119"/>
                                        </p:tgtEl>
                                        <p:attrNameLst>
                                          <p:attrName>ppt_x</p:attrName>
                                        </p:attrNameLst>
                                      </p:cBhvr>
                                      <p:tavLst>
                                        <p:tav tm="0">
                                          <p:val>
                                            <p:strVal val="1+#ppt_w/2"/>
                                          </p:val>
                                        </p:tav>
                                        <p:tav tm="100000">
                                          <p:val>
                                            <p:strVal val="#ppt_x"/>
                                          </p:val>
                                        </p:tav>
                                      </p:tavLst>
                                    </p:anim>
                                    <p:anim calcmode="lin" valueType="num">
                                      <p:cBhvr additive="base">
                                        <p:cTn id="48" dur="500" fill="hold"/>
                                        <p:tgtEl>
                                          <p:spTgt spid="90119"/>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90120"/>
                                        </p:tgtEl>
                                        <p:attrNameLst>
                                          <p:attrName>style.visibility</p:attrName>
                                        </p:attrNameLst>
                                      </p:cBhvr>
                                      <p:to>
                                        <p:strVal val="visible"/>
                                      </p:to>
                                    </p:set>
                                    <p:anim calcmode="lin" valueType="num">
                                      <p:cBhvr additive="base">
                                        <p:cTn id="53" dur="500" fill="hold"/>
                                        <p:tgtEl>
                                          <p:spTgt spid="90120"/>
                                        </p:tgtEl>
                                        <p:attrNameLst>
                                          <p:attrName>ppt_x</p:attrName>
                                        </p:attrNameLst>
                                      </p:cBhvr>
                                      <p:tavLst>
                                        <p:tav tm="0">
                                          <p:val>
                                            <p:strVal val="0-#ppt_w/2"/>
                                          </p:val>
                                        </p:tav>
                                        <p:tav tm="100000">
                                          <p:val>
                                            <p:strVal val="#ppt_x"/>
                                          </p:val>
                                        </p:tav>
                                      </p:tavLst>
                                    </p:anim>
                                    <p:anim calcmode="lin" valueType="num">
                                      <p:cBhvr additive="base">
                                        <p:cTn id="54" dur="500" fill="hold"/>
                                        <p:tgtEl>
                                          <p:spTgt spid="9012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90121"/>
                                        </p:tgtEl>
                                        <p:attrNameLst>
                                          <p:attrName>style.visibility</p:attrName>
                                        </p:attrNameLst>
                                      </p:cBhvr>
                                      <p:to>
                                        <p:strVal val="visible"/>
                                      </p:to>
                                    </p:set>
                                    <p:anim calcmode="lin" valueType="num">
                                      <p:cBhvr additive="base">
                                        <p:cTn id="59" dur="500" fill="hold"/>
                                        <p:tgtEl>
                                          <p:spTgt spid="90121"/>
                                        </p:tgtEl>
                                        <p:attrNameLst>
                                          <p:attrName>ppt_x</p:attrName>
                                        </p:attrNameLst>
                                      </p:cBhvr>
                                      <p:tavLst>
                                        <p:tav tm="0">
                                          <p:val>
                                            <p:strVal val="1+#ppt_w/2"/>
                                          </p:val>
                                        </p:tav>
                                        <p:tav tm="100000">
                                          <p:val>
                                            <p:strVal val="#ppt_x"/>
                                          </p:val>
                                        </p:tav>
                                      </p:tavLst>
                                    </p:anim>
                                    <p:anim calcmode="lin" valueType="num">
                                      <p:cBhvr additive="base">
                                        <p:cTn id="60" dur="500" fill="hold"/>
                                        <p:tgtEl>
                                          <p:spTgt spid="90121"/>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90122"/>
                                        </p:tgtEl>
                                        <p:attrNameLst>
                                          <p:attrName>style.visibility</p:attrName>
                                        </p:attrNameLst>
                                      </p:cBhvr>
                                      <p:to>
                                        <p:strVal val="visible"/>
                                      </p:to>
                                    </p:set>
                                    <p:anim calcmode="lin" valueType="num">
                                      <p:cBhvr additive="base">
                                        <p:cTn id="65" dur="500" fill="hold"/>
                                        <p:tgtEl>
                                          <p:spTgt spid="90122"/>
                                        </p:tgtEl>
                                        <p:attrNameLst>
                                          <p:attrName>ppt_x</p:attrName>
                                        </p:attrNameLst>
                                      </p:cBhvr>
                                      <p:tavLst>
                                        <p:tav tm="0">
                                          <p:val>
                                            <p:strVal val="0-#ppt_w/2"/>
                                          </p:val>
                                        </p:tav>
                                        <p:tav tm="100000">
                                          <p:val>
                                            <p:strVal val="#ppt_x"/>
                                          </p:val>
                                        </p:tav>
                                      </p:tavLst>
                                    </p:anim>
                                    <p:anim calcmode="lin" valueType="num">
                                      <p:cBhvr additive="base">
                                        <p:cTn id="66" dur="500" fill="hold"/>
                                        <p:tgtEl>
                                          <p:spTgt spid="90122"/>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90123"/>
                                        </p:tgtEl>
                                        <p:attrNameLst>
                                          <p:attrName>style.visibility</p:attrName>
                                        </p:attrNameLst>
                                      </p:cBhvr>
                                      <p:to>
                                        <p:strVal val="visible"/>
                                      </p:to>
                                    </p:set>
                                    <p:anim calcmode="lin" valueType="num">
                                      <p:cBhvr additive="base">
                                        <p:cTn id="71" dur="500" fill="hold"/>
                                        <p:tgtEl>
                                          <p:spTgt spid="90123"/>
                                        </p:tgtEl>
                                        <p:attrNameLst>
                                          <p:attrName>ppt_x</p:attrName>
                                        </p:attrNameLst>
                                      </p:cBhvr>
                                      <p:tavLst>
                                        <p:tav tm="0">
                                          <p:val>
                                            <p:strVal val="1+#ppt_w/2"/>
                                          </p:val>
                                        </p:tav>
                                        <p:tav tm="100000">
                                          <p:val>
                                            <p:strVal val="#ppt_x"/>
                                          </p:val>
                                        </p:tav>
                                      </p:tavLst>
                                    </p:anim>
                                    <p:anim calcmode="lin" valueType="num">
                                      <p:cBhvr additive="base">
                                        <p:cTn id="72" dur="500" fill="hold"/>
                                        <p:tgtEl>
                                          <p:spTgt spid="90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P spid="90116" grpId="0" autoUpdateAnimBg="0"/>
      <p:bldP spid="90117" grpId="0" autoUpdateAnimBg="0"/>
      <p:bldP spid="90118" grpId="0" autoUpdateAnimBg="0"/>
      <p:bldP spid="90119" grpId="0" autoUpdateAnimBg="0"/>
      <p:bldP spid="90120" grpId="0" autoUpdateAnimBg="0"/>
      <p:bldP spid="90121" grpId="0" autoUpdateAnimBg="0"/>
      <p:bldP spid="90122" grpId="0" autoUpdateAnimBg="0"/>
      <p:bldP spid="901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AA98BDC-02EF-D3A5-3B49-F765C4E803EC}"/>
              </a:ext>
            </a:extLst>
          </p:cNvPr>
          <p:cNvSpPr>
            <a:spLocks noGrp="1"/>
          </p:cNvSpPr>
          <p:nvPr>
            <p:ph type="sldNum" sz="quarter" idx="10"/>
          </p:nvPr>
        </p:nvSpPr>
        <p:spPr/>
        <p:txBody>
          <a:bodyPr/>
          <a:lstStyle/>
          <a:p>
            <a:fld id="{C1734E0F-D9F1-4915-AF14-6366F86F77A4}" type="slidenum">
              <a:rPr lang="ko-KR" altLang="en-US"/>
              <a:pPr/>
              <a:t>15</a:t>
            </a:fld>
            <a:endParaRPr lang="en-US" altLang="ko-KR"/>
          </a:p>
        </p:txBody>
      </p:sp>
      <p:sp>
        <p:nvSpPr>
          <p:cNvPr id="201730" name="Rectangle 2">
            <a:extLst>
              <a:ext uri="{FF2B5EF4-FFF2-40B4-BE49-F238E27FC236}">
                <a16:creationId xmlns:a16="http://schemas.microsoft.com/office/drawing/2014/main" id="{93543599-7CAA-4481-6FAB-981111548630}"/>
              </a:ext>
            </a:extLst>
          </p:cNvPr>
          <p:cNvSpPr>
            <a:spLocks noGrp="1" noChangeArrowheads="1"/>
          </p:cNvSpPr>
          <p:nvPr>
            <p:ph type="title"/>
          </p:nvPr>
        </p:nvSpPr>
        <p:spPr>
          <a:ln/>
        </p:spPr>
        <p:txBody>
          <a:bodyPr/>
          <a:lstStyle/>
          <a:p>
            <a:r>
              <a:rPr lang="en-US" altLang="ko-KR">
                <a:ea typeface="굴림" panose="020B0503020000020004" pitchFamily="34" charset="-127"/>
              </a:rPr>
              <a:t>Sets Are Objects, Too!</a:t>
            </a:r>
          </a:p>
        </p:txBody>
      </p:sp>
      <p:sp>
        <p:nvSpPr>
          <p:cNvPr id="201731" name="Rectangle 3">
            <a:extLst>
              <a:ext uri="{FF2B5EF4-FFF2-40B4-BE49-F238E27FC236}">
                <a16:creationId xmlns:a16="http://schemas.microsoft.com/office/drawing/2014/main" id="{A85212F3-741E-9C16-2D40-D941F3968FEA}"/>
              </a:ext>
            </a:extLst>
          </p:cNvPr>
          <p:cNvSpPr>
            <a:spLocks noGrp="1" noChangeArrowheads="1"/>
          </p:cNvSpPr>
          <p:nvPr>
            <p:ph type="body" idx="1"/>
          </p:nvPr>
        </p:nvSpPr>
        <p:spPr>
          <a:xfrm>
            <a:off x="2209800" y="1981200"/>
            <a:ext cx="7772400" cy="4191000"/>
          </a:xfrm>
          <a:ln/>
        </p:spPr>
        <p:txBody>
          <a:bodyPr/>
          <a:lstStyle/>
          <a:p>
            <a:r>
              <a:rPr lang="en-US" altLang="ko-KR">
                <a:ea typeface="굴림" panose="020B0503020000020004" pitchFamily="34" charset="-127"/>
              </a:rPr>
              <a:t>The objects that are elements of a set may </a:t>
            </a:r>
            <a:r>
              <a:rPr lang="en-US" altLang="ko-KR" i="1">
                <a:ea typeface="굴림" panose="020B0503020000020004" pitchFamily="34" charset="-127"/>
              </a:rPr>
              <a:t>themselves</a:t>
            </a:r>
            <a:r>
              <a:rPr lang="en-US" altLang="ko-KR">
                <a:ea typeface="굴림" panose="020B0503020000020004" pitchFamily="34" charset="-127"/>
              </a:rPr>
              <a:t> be sets.</a:t>
            </a:r>
          </a:p>
          <a:p>
            <a:r>
              <a:rPr lang="en-US" altLang="ko-KR" i="1">
                <a:ea typeface="굴림" panose="020B0503020000020004" pitchFamily="34" charset="-127"/>
              </a:rPr>
              <a:t>E.g. </a:t>
            </a:r>
            <a:r>
              <a:rPr lang="en-US" altLang="ko-KR">
                <a:ea typeface="굴림" panose="020B0503020000020004" pitchFamily="34" charset="-127"/>
              </a:rPr>
              <a:t>let </a:t>
            </a:r>
            <a:r>
              <a:rPr lang="en-US" altLang="ko-KR" i="1">
                <a:ea typeface="굴림" panose="020B0503020000020004" pitchFamily="34" charset="-127"/>
              </a:rPr>
              <a:t>S</a:t>
            </a:r>
            <a:r>
              <a:rPr lang="en-US" altLang="ko-KR">
                <a:ea typeface="굴림" panose="020B0503020000020004" pitchFamily="34" charset="-127"/>
              </a:rPr>
              <a:t>={</a:t>
            </a:r>
            <a:r>
              <a:rPr lang="en-US" altLang="ko-KR" i="1">
                <a:ea typeface="굴림" panose="020B0503020000020004" pitchFamily="34" charset="-127"/>
              </a:rPr>
              <a:t>x </a:t>
            </a:r>
            <a:r>
              <a:rPr lang="en-US" altLang="ko-KR">
                <a:ea typeface="굴림" panose="020B0503020000020004" pitchFamily="34" charset="-127"/>
              </a:rPr>
              <a:t>| </a:t>
            </a:r>
            <a:r>
              <a:rPr lang="en-US" altLang="ko-KR" i="1">
                <a:ea typeface="굴림" panose="020B0503020000020004" pitchFamily="34" charset="-127"/>
              </a:rPr>
              <a:t>x </a:t>
            </a:r>
            <a:r>
              <a:rPr lang="en-US" altLang="ko-KR">
                <a:ea typeface="굴림" panose="020B0503020000020004" pitchFamily="34" charset="-127"/>
                <a:sym typeface="Symbol" panose="05050102010706020507" pitchFamily="18" charset="2"/>
              </a:rPr>
              <a:t> {1,2,3}}</a:t>
            </a:r>
            <a:br>
              <a:rPr lang="en-US" altLang="ko-KR">
                <a:ea typeface="굴림" panose="020B0503020000020004" pitchFamily="34" charset="-127"/>
                <a:sym typeface="Symbol" panose="05050102010706020507" pitchFamily="18" charset="2"/>
              </a:rPr>
            </a:br>
            <a:r>
              <a:rPr lang="en-US" altLang="ko-KR">
                <a:ea typeface="굴림" panose="020B0503020000020004" pitchFamily="34" charset="-127"/>
                <a:sym typeface="Symbol" panose="05050102010706020507" pitchFamily="18" charset="2"/>
              </a:rPr>
              <a:t>then </a:t>
            </a:r>
            <a:r>
              <a:rPr lang="en-US" altLang="ko-KR" i="1">
                <a:ea typeface="굴림" panose="020B0503020000020004" pitchFamily="34" charset="-127"/>
                <a:sym typeface="Symbol" panose="05050102010706020507" pitchFamily="18" charset="2"/>
              </a:rPr>
              <a:t>S</a:t>
            </a:r>
            <a:r>
              <a:rPr lang="en-US" altLang="ko-KR">
                <a:ea typeface="굴림" panose="020B0503020000020004" pitchFamily="34" charset="-127"/>
                <a:sym typeface="Symbol" panose="05050102010706020507" pitchFamily="18" charset="2"/>
              </a:rPr>
              <a:t>={, </a:t>
            </a:r>
            <a:br>
              <a:rPr lang="en-US" altLang="ko-KR">
                <a:ea typeface="굴림" panose="020B0503020000020004" pitchFamily="34" charset="-127"/>
                <a:sym typeface="Symbol" panose="05050102010706020507" pitchFamily="18" charset="2"/>
              </a:rPr>
            </a:br>
            <a:r>
              <a:rPr lang="en-US" altLang="ko-KR">
                <a:ea typeface="굴림" panose="020B0503020000020004" pitchFamily="34" charset="-127"/>
                <a:sym typeface="Symbol" panose="05050102010706020507" pitchFamily="18" charset="2"/>
              </a:rPr>
              <a:t>              {1}, {2}, {3},</a:t>
            </a:r>
            <a:br>
              <a:rPr lang="en-US" altLang="ko-KR">
                <a:ea typeface="굴림" panose="020B0503020000020004" pitchFamily="34" charset="-127"/>
                <a:sym typeface="Symbol" panose="05050102010706020507" pitchFamily="18" charset="2"/>
              </a:rPr>
            </a:br>
            <a:r>
              <a:rPr lang="en-US" altLang="ko-KR">
                <a:ea typeface="굴림" panose="020B0503020000020004" pitchFamily="34" charset="-127"/>
                <a:sym typeface="Symbol" panose="05050102010706020507" pitchFamily="18" charset="2"/>
              </a:rPr>
              <a:t>              {1,2}, {1,3}, {2,3},</a:t>
            </a:r>
            <a:br>
              <a:rPr lang="en-US" altLang="ko-KR">
                <a:ea typeface="굴림" panose="020B0503020000020004" pitchFamily="34" charset="-127"/>
                <a:sym typeface="Symbol" panose="05050102010706020507" pitchFamily="18" charset="2"/>
              </a:rPr>
            </a:br>
            <a:r>
              <a:rPr lang="en-US" altLang="ko-KR">
                <a:ea typeface="굴림" panose="020B0503020000020004" pitchFamily="34" charset="-127"/>
                <a:sym typeface="Symbol" panose="05050102010706020507" pitchFamily="18" charset="2"/>
              </a:rPr>
              <a:t>              {1,2,3}}</a:t>
            </a:r>
          </a:p>
          <a:p>
            <a:r>
              <a:rPr lang="en-US" altLang="ko-KR">
                <a:ea typeface="굴림" panose="020B0503020000020004" pitchFamily="34" charset="-127"/>
                <a:sym typeface="Symbol" panose="05050102010706020507" pitchFamily="18" charset="2"/>
              </a:rPr>
              <a:t>Note that 1  {1}  {{1}}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4B97113-DE55-9D0E-E512-57D48F24437B}"/>
              </a:ext>
            </a:extLst>
          </p:cNvPr>
          <p:cNvSpPr>
            <a:spLocks noGrp="1"/>
          </p:cNvSpPr>
          <p:nvPr>
            <p:ph type="sldNum" sz="quarter" idx="10"/>
          </p:nvPr>
        </p:nvSpPr>
        <p:spPr/>
        <p:txBody>
          <a:bodyPr/>
          <a:lstStyle/>
          <a:p>
            <a:fld id="{873B34AD-47F1-4334-AFBC-C46F74700201}" type="slidenum">
              <a:rPr lang="ko-KR" altLang="en-US"/>
              <a:pPr/>
              <a:t>16</a:t>
            </a:fld>
            <a:endParaRPr lang="en-US" altLang="ko-KR"/>
          </a:p>
        </p:txBody>
      </p:sp>
      <p:sp>
        <p:nvSpPr>
          <p:cNvPr id="203778" name="Rectangle 2">
            <a:extLst>
              <a:ext uri="{FF2B5EF4-FFF2-40B4-BE49-F238E27FC236}">
                <a16:creationId xmlns:a16="http://schemas.microsoft.com/office/drawing/2014/main" id="{6D02AEB2-08C2-5A16-7052-704FC0E9D686}"/>
              </a:ext>
            </a:extLst>
          </p:cNvPr>
          <p:cNvSpPr>
            <a:spLocks noGrp="1" noChangeArrowheads="1"/>
          </p:cNvSpPr>
          <p:nvPr>
            <p:ph type="title"/>
          </p:nvPr>
        </p:nvSpPr>
        <p:spPr>
          <a:ln/>
        </p:spPr>
        <p:txBody>
          <a:bodyPr/>
          <a:lstStyle/>
          <a:p>
            <a:r>
              <a:rPr lang="en-US" altLang="ko-KR" dirty="0">
                <a:ea typeface="굴림" panose="020B0503020000020004" pitchFamily="34" charset="-127"/>
              </a:rPr>
              <a:t>The </a:t>
            </a:r>
            <a:r>
              <a:rPr lang="en-US" altLang="ko-KR" i="1" dirty="0">
                <a:ea typeface="굴림" panose="020B0503020000020004" pitchFamily="34" charset="-127"/>
              </a:rPr>
              <a:t>Power Set</a:t>
            </a:r>
            <a:r>
              <a:rPr lang="en-US" altLang="ko-KR" dirty="0">
                <a:ea typeface="굴림" panose="020B0503020000020004" pitchFamily="34" charset="-127"/>
              </a:rPr>
              <a:t> </a:t>
            </a:r>
          </a:p>
        </p:txBody>
      </p:sp>
      <p:sp>
        <p:nvSpPr>
          <p:cNvPr id="203779" name="Rectangle 3">
            <a:extLst>
              <a:ext uri="{FF2B5EF4-FFF2-40B4-BE49-F238E27FC236}">
                <a16:creationId xmlns:a16="http://schemas.microsoft.com/office/drawing/2014/main" id="{D533AAEB-69A4-D13E-DCEC-BCBB58133A15}"/>
              </a:ext>
            </a:extLst>
          </p:cNvPr>
          <p:cNvSpPr>
            <a:spLocks noGrp="1" noChangeArrowheads="1"/>
          </p:cNvSpPr>
          <p:nvPr>
            <p:ph type="body" idx="1"/>
          </p:nvPr>
        </p:nvSpPr>
        <p:spPr>
          <a:ln/>
        </p:spPr>
        <p:txBody>
          <a:bodyPr>
            <a:normAutofit fontScale="92500" lnSpcReduction="10000"/>
          </a:bodyPr>
          <a:lstStyle/>
          <a:p>
            <a:r>
              <a:rPr lang="en-US" altLang="ko-KR" dirty="0">
                <a:ea typeface="굴림" panose="020B0503020000020004" pitchFamily="34" charset="-127"/>
              </a:rPr>
              <a:t>The </a:t>
            </a:r>
            <a:r>
              <a:rPr lang="en-US" altLang="ko-KR" i="1" dirty="0">
                <a:ea typeface="굴림" panose="020B0503020000020004" pitchFamily="34" charset="-127"/>
              </a:rPr>
              <a:t>power set</a:t>
            </a:r>
            <a:r>
              <a:rPr lang="en-US" altLang="ko-KR" dirty="0">
                <a:ea typeface="굴림" panose="020B0503020000020004" pitchFamily="34" charset="-127"/>
              </a:rPr>
              <a:t> P(</a:t>
            </a:r>
            <a:r>
              <a:rPr lang="en-US" altLang="ko-KR" i="1" dirty="0">
                <a:ea typeface="굴림" panose="020B0503020000020004" pitchFamily="34" charset="-127"/>
              </a:rPr>
              <a:t>S</a:t>
            </a:r>
            <a:r>
              <a:rPr lang="en-US" altLang="ko-KR" dirty="0">
                <a:ea typeface="굴림" panose="020B0503020000020004" pitchFamily="34" charset="-127"/>
              </a:rPr>
              <a:t>) of a set </a:t>
            </a:r>
            <a:r>
              <a:rPr lang="en-US" altLang="ko-KR" i="1" dirty="0">
                <a:ea typeface="굴림" panose="020B0503020000020004" pitchFamily="34" charset="-127"/>
              </a:rPr>
              <a:t>S</a:t>
            </a:r>
            <a:r>
              <a:rPr lang="en-US" altLang="ko-KR" dirty="0">
                <a:ea typeface="굴림" panose="020B0503020000020004" pitchFamily="34" charset="-127"/>
              </a:rPr>
              <a:t> is the set of all subsets of </a:t>
            </a:r>
            <a:r>
              <a:rPr lang="en-US" altLang="ko-KR" i="1" dirty="0">
                <a:ea typeface="굴림" panose="020B0503020000020004" pitchFamily="34" charset="-127"/>
              </a:rPr>
              <a:t>S</a:t>
            </a:r>
            <a:r>
              <a:rPr lang="en-US" altLang="ko-KR" dirty="0">
                <a:ea typeface="굴림" panose="020B0503020000020004" pitchFamily="34" charset="-127"/>
              </a:rPr>
              <a:t>. </a:t>
            </a:r>
          </a:p>
          <a:p>
            <a:r>
              <a:rPr lang="en-US" altLang="ko-KR" dirty="0">
                <a:ea typeface="굴림" panose="020B0503020000020004" pitchFamily="34" charset="-127"/>
              </a:rPr>
              <a:t> P(</a:t>
            </a:r>
            <a:r>
              <a:rPr lang="en-US" altLang="ko-KR" i="1" dirty="0">
                <a:ea typeface="굴림" panose="020B0503020000020004" pitchFamily="34" charset="-127"/>
              </a:rPr>
              <a:t>S</a:t>
            </a:r>
            <a:r>
              <a:rPr lang="en-US" altLang="ko-KR" dirty="0">
                <a:ea typeface="굴림" panose="020B0503020000020004" pitchFamily="34" charset="-127"/>
              </a:rPr>
              <a:t>) = {</a:t>
            </a:r>
            <a:r>
              <a:rPr lang="en-US" altLang="ko-KR" i="1" dirty="0">
                <a:ea typeface="굴림" panose="020B0503020000020004" pitchFamily="34" charset="-127"/>
              </a:rPr>
              <a:t>x </a:t>
            </a:r>
            <a:r>
              <a:rPr lang="en-US" altLang="ko-KR" dirty="0">
                <a:ea typeface="굴림" panose="020B0503020000020004" pitchFamily="34" charset="-127"/>
              </a:rPr>
              <a:t>| </a:t>
            </a:r>
            <a:r>
              <a:rPr lang="en-US" altLang="ko-KR" i="1" dirty="0" err="1">
                <a:ea typeface="굴림" panose="020B0503020000020004" pitchFamily="34" charset="-127"/>
              </a:rPr>
              <a:t>x</a:t>
            </a:r>
            <a:r>
              <a:rPr lang="en-US" altLang="ko-KR" dirty="0" err="1">
                <a:ea typeface="굴림" panose="020B0503020000020004" pitchFamily="34" charset="-127"/>
                <a:sym typeface="Symbol" panose="05050102010706020507" pitchFamily="18" charset="2"/>
              </a:rPr>
              <a:t></a:t>
            </a:r>
            <a:r>
              <a:rPr lang="en-US" altLang="ko-KR" i="1" dirty="0" err="1">
                <a:ea typeface="굴림" panose="020B0503020000020004" pitchFamily="34" charset="-127"/>
              </a:rPr>
              <a:t>S</a:t>
            </a:r>
            <a:r>
              <a:rPr lang="en-US" altLang="ko-KR" dirty="0">
                <a:ea typeface="굴림" panose="020B0503020000020004" pitchFamily="34" charset="-127"/>
              </a:rPr>
              <a:t>}.</a:t>
            </a:r>
          </a:p>
          <a:p>
            <a:r>
              <a:rPr lang="en-US" altLang="ko-KR" i="1" dirty="0">
                <a:ea typeface="굴림" panose="020B0503020000020004" pitchFamily="34" charset="-127"/>
              </a:rPr>
              <a:t>E</a:t>
            </a:r>
            <a:r>
              <a:rPr lang="en-US" altLang="ko-KR" dirty="0">
                <a:ea typeface="굴림" panose="020B0503020000020004" pitchFamily="34" charset="-127"/>
              </a:rPr>
              <a:t>.</a:t>
            </a:r>
            <a:r>
              <a:rPr lang="en-US" altLang="ko-KR" i="1" dirty="0">
                <a:ea typeface="굴림" panose="020B0503020000020004" pitchFamily="34" charset="-127"/>
              </a:rPr>
              <a:t>g.</a:t>
            </a:r>
            <a:r>
              <a:rPr lang="en-US" altLang="ko-KR" dirty="0">
                <a:ea typeface="굴림" panose="020B0503020000020004" pitchFamily="34" charset="-127"/>
              </a:rPr>
              <a:t> P{</a:t>
            </a:r>
            <a:r>
              <a:rPr lang="en-US" altLang="ko-KR" dirty="0" err="1">
                <a:ea typeface="굴림" panose="020B0503020000020004" pitchFamily="34" charset="-127"/>
              </a:rPr>
              <a:t>a,b</a:t>
            </a:r>
            <a:r>
              <a:rPr lang="en-US" altLang="ko-KR" dirty="0">
                <a:ea typeface="굴림" panose="020B0503020000020004" pitchFamily="34" charset="-127"/>
              </a:rPr>
              <a:t>}) = </a:t>
            </a:r>
          </a:p>
          <a:p>
            <a:pPr marL="0" indent="0">
              <a:buNone/>
            </a:pPr>
            <a:r>
              <a:rPr lang="en-US" altLang="ko-KR" dirty="0">
                <a:ea typeface="굴림" panose="020B0503020000020004" pitchFamily="34" charset="-127"/>
              </a:rPr>
              <a:t>		{ </a:t>
            </a:r>
            <a:r>
              <a:rPr lang="en-US" altLang="ko-KR" dirty="0">
                <a:ea typeface="굴림" panose="020B0503020000020004" pitchFamily="34" charset="-127"/>
                <a:sym typeface="Symbol" panose="05050102010706020507" pitchFamily="18" charset="2"/>
              </a:rPr>
              <a:t></a:t>
            </a:r>
            <a:r>
              <a:rPr lang="en-US" altLang="ko-KR" dirty="0">
                <a:ea typeface="굴림" panose="020B0503020000020004" pitchFamily="34" charset="-127"/>
              </a:rPr>
              <a:t>, </a:t>
            </a:r>
          </a:p>
          <a:p>
            <a:pPr marL="0" indent="0">
              <a:buNone/>
            </a:pPr>
            <a:r>
              <a:rPr lang="en-US" altLang="ko-KR" dirty="0">
                <a:ea typeface="굴림" panose="020B0503020000020004" pitchFamily="34" charset="-127"/>
              </a:rPr>
              <a:t>		{a}, </a:t>
            </a:r>
          </a:p>
          <a:p>
            <a:pPr marL="0" indent="0">
              <a:buNone/>
            </a:pPr>
            <a:r>
              <a:rPr lang="en-US" altLang="ko-KR" dirty="0">
                <a:ea typeface="굴림" panose="020B0503020000020004" pitchFamily="34" charset="-127"/>
              </a:rPr>
              <a:t>		{b}, </a:t>
            </a:r>
          </a:p>
          <a:p>
            <a:pPr marL="0" indent="0">
              <a:buNone/>
            </a:pPr>
            <a:r>
              <a:rPr lang="en-US" altLang="ko-KR" dirty="0">
                <a:ea typeface="굴림" panose="020B0503020000020004" pitchFamily="34" charset="-127"/>
              </a:rPr>
              <a:t>		{</a:t>
            </a:r>
            <a:r>
              <a:rPr lang="en-US" altLang="ko-KR" dirty="0" err="1">
                <a:ea typeface="굴림" panose="020B0503020000020004" pitchFamily="34" charset="-127"/>
              </a:rPr>
              <a:t>a,b</a:t>
            </a:r>
            <a:r>
              <a:rPr lang="en-US" altLang="ko-KR" dirty="0">
                <a:ea typeface="굴림" panose="020B0503020000020004" pitchFamily="34" charset="-127"/>
              </a:rPr>
              <a:t>}}.</a:t>
            </a:r>
          </a:p>
          <a:p>
            <a:r>
              <a:rPr lang="en-US" altLang="ko-KR" dirty="0">
                <a:ea typeface="굴림" panose="020B0503020000020004" pitchFamily="34" charset="-127"/>
              </a:rPr>
              <a:t>For finite </a:t>
            </a:r>
            <a:r>
              <a:rPr lang="en-US" altLang="ko-KR" i="1" dirty="0">
                <a:ea typeface="굴림" panose="020B0503020000020004" pitchFamily="34" charset="-127"/>
              </a:rPr>
              <a:t>S</a:t>
            </a:r>
            <a:r>
              <a:rPr lang="en-US" altLang="ko-KR" dirty="0">
                <a:ea typeface="굴림" panose="020B0503020000020004" pitchFamily="34" charset="-127"/>
              </a:rPr>
              <a:t>,   |P(</a:t>
            </a:r>
            <a:r>
              <a:rPr lang="en-US" altLang="ko-KR" i="1" dirty="0">
                <a:ea typeface="굴림" panose="020B0503020000020004" pitchFamily="34" charset="-127"/>
              </a:rPr>
              <a:t>S</a:t>
            </a:r>
            <a:r>
              <a:rPr lang="en-US" altLang="ko-KR" dirty="0">
                <a:ea typeface="굴림" panose="020B0503020000020004" pitchFamily="34" charset="-127"/>
              </a:rPr>
              <a:t>)| = 2</a:t>
            </a:r>
            <a:r>
              <a:rPr lang="en-US" altLang="ko-KR" baseline="30000" dirty="0">
                <a:ea typeface="굴림" panose="020B0503020000020004" pitchFamily="34" charset="-127"/>
              </a:rPr>
              <a:t>|</a:t>
            </a:r>
            <a:r>
              <a:rPr lang="en-US" altLang="ko-KR" i="1" baseline="30000" dirty="0">
                <a:ea typeface="굴림" panose="020B0503020000020004" pitchFamily="34" charset="-127"/>
              </a:rPr>
              <a:t>S</a:t>
            </a:r>
            <a:r>
              <a:rPr lang="en-US" altLang="ko-KR" baseline="30000" dirty="0">
                <a:ea typeface="굴림" panose="020B0503020000020004" pitchFamily="34" charset="-127"/>
              </a:rPr>
              <a:t>|</a:t>
            </a:r>
            <a:r>
              <a:rPr lang="en-US" altLang="ko-KR" dirty="0">
                <a:ea typeface="굴림" panose="020B0503020000020004" pitchFamily="34" charset="-127"/>
              </a:rPr>
              <a:t>.</a:t>
            </a:r>
          </a:p>
          <a:p>
            <a:r>
              <a:rPr lang="en-US" altLang="en-US" sz="1800" dirty="0">
                <a:sym typeface="Symbol" panose="05050102010706020507" pitchFamily="18" charset="2"/>
              </a:rPr>
              <a:t>If A =  then P(A) = {}	</a:t>
            </a:r>
          </a:p>
          <a:p>
            <a:r>
              <a:rPr lang="en-US" altLang="en-US" sz="1800" dirty="0">
                <a:solidFill>
                  <a:schemeClr val="tx1"/>
                </a:solidFill>
                <a:sym typeface="Symbol" panose="05050102010706020507" pitchFamily="18" charset="2"/>
              </a:rPr>
              <a:t>Note: |A| = 0,  |P(A)| = 1 </a:t>
            </a:r>
          </a:p>
          <a:p>
            <a:endParaRPr lang="en-US" altLang="ko-KR" dirty="0">
              <a:ea typeface="굴림" panose="020B0503020000020004" pitchFamily="34"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08C9481-530F-FFBB-5AEC-7B7A2D88A1C2}"/>
              </a:ext>
            </a:extLst>
          </p:cNvPr>
          <p:cNvSpPr>
            <a:spLocks noGrp="1" noChangeArrowheads="1"/>
          </p:cNvSpPr>
          <p:nvPr>
            <p:ph type="title"/>
          </p:nvPr>
        </p:nvSpPr>
        <p:spPr>
          <a:xfrm>
            <a:off x="2209800" y="152400"/>
            <a:ext cx="7772400" cy="685800"/>
          </a:xfrm>
        </p:spPr>
        <p:txBody>
          <a:bodyPr/>
          <a:lstStyle/>
          <a:p>
            <a:r>
              <a:rPr lang="en-US" altLang="en-US" dirty="0"/>
              <a:t>Cartesian Product</a:t>
            </a:r>
            <a:endParaRPr lang="en-CA" altLang="en-US" dirty="0"/>
          </a:p>
        </p:txBody>
      </p:sp>
      <p:sp>
        <p:nvSpPr>
          <p:cNvPr id="93187" name="Rectangle 3">
            <a:extLst>
              <a:ext uri="{FF2B5EF4-FFF2-40B4-BE49-F238E27FC236}">
                <a16:creationId xmlns:a16="http://schemas.microsoft.com/office/drawing/2014/main" id="{D5DEE066-4603-DD01-5FC8-D8111DB2C8A7}"/>
              </a:ext>
            </a:extLst>
          </p:cNvPr>
          <p:cNvSpPr>
            <a:spLocks noGrp="1" noChangeArrowheads="1"/>
          </p:cNvSpPr>
          <p:nvPr>
            <p:ph idx="1"/>
          </p:nvPr>
        </p:nvSpPr>
        <p:spPr>
          <a:xfrm>
            <a:off x="1905000" y="838200"/>
            <a:ext cx="8305800" cy="5410200"/>
          </a:xfrm>
        </p:spPr>
        <p:txBody>
          <a:bodyPr>
            <a:normAutofit/>
          </a:bodyPr>
          <a:lstStyle/>
          <a:p>
            <a:pPr marL="0" indent="0">
              <a:lnSpc>
                <a:spcPct val="110000"/>
              </a:lnSpc>
            </a:pPr>
            <a:endParaRPr lang="en-US" altLang="en-US" sz="2400" dirty="0">
              <a:solidFill>
                <a:schemeClr val="tx1"/>
              </a:solidFill>
              <a:sym typeface="Symbol" panose="05050102010706020507" pitchFamily="18" charset="2"/>
            </a:endParaRPr>
          </a:p>
          <a:p>
            <a:pPr marL="0" indent="0">
              <a:lnSpc>
                <a:spcPct val="110000"/>
              </a:lnSpc>
            </a:pPr>
            <a:r>
              <a:rPr lang="en-US" altLang="en-US" sz="2400" dirty="0">
                <a:solidFill>
                  <a:schemeClr val="tx1"/>
                </a:solidFill>
                <a:sym typeface="Symbol" panose="05050102010706020507" pitchFamily="18" charset="2"/>
              </a:rPr>
              <a:t>The Cartesian product of two sets is defined as:</a:t>
            </a:r>
          </a:p>
          <a:p>
            <a:pPr marL="0" indent="0">
              <a:lnSpc>
                <a:spcPct val="110000"/>
              </a:lnSpc>
              <a:buNone/>
            </a:pPr>
            <a:r>
              <a:rPr lang="en-US" altLang="en-US" sz="2400" dirty="0">
                <a:solidFill>
                  <a:schemeClr val="tx1"/>
                </a:solidFill>
                <a:sym typeface="Symbol" panose="05050102010706020507" pitchFamily="18" charset="2"/>
              </a:rPr>
              <a:t>		AB = {(a, b) | </a:t>
            </a:r>
            <a:r>
              <a:rPr lang="en-US" altLang="en-US" sz="2400" dirty="0" err="1">
                <a:solidFill>
                  <a:schemeClr val="tx1"/>
                </a:solidFill>
                <a:sym typeface="Symbol" panose="05050102010706020507" pitchFamily="18" charset="2"/>
              </a:rPr>
              <a:t>aA</a:t>
            </a:r>
            <a:r>
              <a:rPr lang="en-US" altLang="en-US" sz="2400" dirty="0">
                <a:solidFill>
                  <a:schemeClr val="tx1"/>
                </a:solidFill>
                <a:sym typeface="Symbol" panose="05050102010706020507" pitchFamily="18" charset="2"/>
              </a:rPr>
              <a:t>  </a:t>
            </a:r>
            <a:r>
              <a:rPr lang="en-US" altLang="en-US" sz="2400" dirty="0" err="1">
                <a:solidFill>
                  <a:schemeClr val="tx1"/>
                </a:solidFill>
                <a:sym typeface="Symbol" panose="05050102010706020507" pitchFamily="18" charset="2"/>
              </a:rPr>
              <a:t>bB</a:t>
            </a:r>
            <a:r>
              <a:rPr lang="en-US" altLang="en-US" sz="2400" dirty="0">
                <a:solidFill>
                  <a:schemeClr val="tx1"/>
                </a:solidFill>
                <a:sym typeface="Symbol" panose="05050102010706020507" pitchFamily="18" charset="2"/>
              </a:rPr>
              <a:t>}</a:t>
            </a:r>
          </a:p>
          <a:p>
            <a:pPr marL="0" indent="0">
              <a:lnSpc>
                <a:spcPct val="110000"/>
              </a:lnSpc>
            </a:pPr>
            <a:r>
              <a:rPr lang="en-US" altLang="en-US" sz="2400" dirty="0">
                <a:solidFill>
                  <a:schemeClr val="tx1"/>
                </a:solidFill>
                <a:sym typeface="Symbol" panose="05050102010706020507" pitchFamily="18" charset="2"/>
              </a:rPr>
              <a:t>Example: </a:t>
            </a:r>
          </a:p>
          <a:p>
            <a:pPr marL="400050" lvl="1" indent="0">
              <a:lnSpc>
                <a:spcPct val="110000"/>
              </a:lnSpc>
              <a:buNone/>
            </a:pPr>
            <a:r>
              <a:rPr lang="en-US" altLang="en-US" sz="2200" dirty="0">
                <a:solidFill>
                  <a:schemeClr val="tx1"/>
                </a:solidFill>
                <a:sym typeface="Symbol" panose="05050102010706020507" pitchFamily="18" charset="2"/>
              </a:rPr>
              <a:t>A = {x, y}, B = {a, b, c}</a:t>
            </a:r>
            <a:br>
              <a:rPr lang="en-US" altLang="en-US" sz="2200" dirty="0">
                <a:solidFill>
                  <a:schemeClr val="tx1"/>
                </a:solidFill>
                <a:sym typeface="Symbol" panose="05050102010706020507" pitchFamily="18" charset="2"/>
              </a:rPr>
            </a:br>
            <a:r>
              <a:rPr lang="en-US" altLang="en-US" sz="2200" dirty="0">
                <a:solidFill>
                  <a:schemeClr val="tx1"/>
                </a:solidFill>
                <a:sym typeface="Symbol" panose="05050102010706020507" pitchFamily="18" charset="2"/>
              </a:rPr>
              <a:t>AB = {(x, a), (x, b), (x, c), (y, a), (y, b), (y, c)}</a:t>
            </a:r>
          </a:p>
        </p:txBody>
      </p:sp>
      <p:sp>
        <p:nvSpPr>
          <p:cNvPr id="4" name="Slide Number Placeholder 5">
            <a:extLst>
              <a:ext uri="{FF2B5EF4-FFF2-40B4-BE49-F238E27FC236}">
                <a16:creationId xmlns:a16="http://schemas.microsoft.com/office/drawing/2014/main" id="{FB5B1A52-C923-AACD-1697-7674421034E3}"/>
              </a:ext>
            </a:extLst>
          </p:cNvPr>
          <p:cNvSpPr>
            <a:spLocks noGrp="1"/>
          </p:cNvSpPr>
          <p:nvPr>
            <p:ph type="sldNum" sz="quarter" idx="12"/>
          </p:nvPr>
        </p:nvSpPr>
        <p:spPr/>
        <p:txBody>
          <a:bodyPr/>
          <a:lstStyle/>
          <a:p>
            <a:fld id="{28919E92-9BC3-46CA-8F56-717B32C317C1}" type="slidenum">
              <a:rPr lang="en-CA" altLang="en-US"/>
              <a:pPr/>
              <a:t>17</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93187">
                                            <p:txEl>
                                              <p:pRg st="2" end="2"/>
                                            </p:txEl>
                                          </p:spTgt>
                                        </p:tgtEl>
                                        <p:attrNameLst>
                                          <p:attrName>style.visibility</p:attrName>
                                        </p:attrNameLst>
                                      </p:cBhvr>
                                      <p:to>
                                        <p:strVal val="visible"/>
                                      </p:to>
                                    </p:set>
                                    <p:anim calcmode="lin" valueType="num">
                                      <p:cBhvr additive="base">
                                        <p:cTn id="13"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anim calcmode="lin" valueType="num">
                                      <p:cBhvr additive="base">
                                        <p:cTn id="19"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7">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anim calcmode="lin" valueType="num">
                                      <p:cBhvr additive="base">
                                        <p:cTn id="23"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3187">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0AD35AC-EA14-8EE8-F139-6683691FC225}"/>
              </a:ext>
            </a:extLst>
          </p:cNvPr>
          <p:cNvSpPr>
            <a:spLocks noGrp="1" noChangeArrowheads="1"/>
          </p:cNvSpPr>
          <p:nvPr>
            <p:ph type="title"/>
          </p:nvPr>
        </p:nvSpPr>
        <p:spPr>
          <a:xfrm>
            <a:off x="2023369" y="609601"/>
            <a:ext cx="7772400" cy="685800"/>
          </a:xfrm>
        </p:spPr>
        <p:txBody>
          <a:bodyPr/>
          <a:lstStyle/>
          <a:p>
            <a:r>
              <a:rPr lang="en-US" altLang="en-US" dirty="0"/>
              <a:t>Cartesian Product Rules</a:t>
            </a:r>
            <a:endParaRPr lang="en-CA" altLang="en-US" dirty="0"/>
          </a:p>
        </p:txBody>
      </p:sp>
      <p:sp>
        <p:nvSpPr>
          <p:cNvPr id="95235" name="Rectangle 3">
            <a:extLst>
              <a:ext uri="{FF2B5EF4-FFF2-40B4-BE49-F238E27FC236}">
                <a16:creationId xmlns:a16="http://schemas.microsoft.com/office/drawing/2014/main" id="{F2627CE1-CFE8-BB85-E84F-A18CF040FA01}"/>
              </a:ext>
            </a:extLst>
          </p:cNvPr>
          <p:cNvSpPr>
            <a:spLocks noGrp="1" noChangeArrowheads="1"/>
          </p:cNvSpPr>
          <p:nvPr>
            <p:ph idx="1"/>
          </p:nvPr>
        </p:nvSpPr>
        <p:spPr>
          <a:xfrm>
            <a:off x="1905000" y="1793288"/>
            <a:ext cx="8305800" cy="4455111"/>
          </a:xfrm>
        </p:spPr>
        <p:txBody>
          <a:bodyPr>
            <a:normAutofit/>
          </a:bodyPr>
          <a:lstStyle/>
          <a:p>
            <a:pPr marL="0" indent="0">
              <a:lnSpc>
                <a:spcPct val="110000"/>
              </a:lnSpc>
            </a:pPr>
            <a:r>
              <a:rPr lang="en-US" altLang="en-US" sz="2400" dirty="0">
                <a:solidFill>
                  <a:schemeClr val="tx1"/>
                </a:solidFill>
                <a:sym typeface="Symbol" panose="05050102010706020507" pitchFamily="18" charset="2"/>
              </a:rPr>
              <a:t>Note that:</a:t>
            </a:r>
          </a:p>
          <a:p>
            <a:pPr marL="0" indent="0">
              <a:lnSpc>
                <a:spcPct val="110000"/>
              </a:lnSpc>
              <a:buNone/>
            </a:pPr>
            <a:r>
              <a:rPr lang="en-US" altLang="en-US" sz="2400" dirty="0">
                <a:solidFill>
                  <a:schemeClr val="tx1"/>
                </a:solidFill>
                <a:sym typeface="Symbol" panose="05050102010706020507" pitchFamily="18" charset="2"/>
              </a:rPr>
              <a:t>	A = </a:t>
            </a:r>
          </a:p>
          <a:p>
            <a:pPr marL="0" indent="0">
              <a:lnSpc>
                <a:spcPct val="110000"/>
              </a:lnSpc>
              <a:buNone/>
            </a:pPr>
            <a:r>
              <a:rPr lang="en-US" altLang="en-US" sz="2400" dirty="0">
                <a:solidFill>
                  <a:schemeClr val="tx1"/>
                </a:solidFill>
                <a:sym typeface="Symbol" panose="05050102010706020507" pitchFamily="18" charset="2"/>
              </a:rPr>
              <a:t>	A = </a:t>
            </a:r>
          </a:p>
          <a:p>
            <a:pPr>
              <a:lnSpc>
                <a:spcPct val="110000"/>
              </a:lnSpc>
            </a:pPr>
            <a:r>
              <a:rPr lang="en-US" altLang="en-US" sz="2400" dirty="0">
                <a:solidFill>
                  <a:schemeClr val="tx1"/>
                </a:solidFill>
                <a:sym typeface="Symbol" panose="05050102010706020507" pitchFamily="18" charset="2"/>
              </a:rPr>
              <a:t>For non-empty sets A and B: AB  AB  BA</a:t>
            </a:r>
          </a:p>
          <a:p>
            <a:pPr marL="0" indent="0">
              <a:lnSpc>
                <a:spcPct val="110000"/>
              </a:lnSpc>
            </a:pPr>
            <a:r>
              <a:rPr lang="en-US" altLang="en-US" sz="2400" dirty="0">
                <a:solidFill>
                  <a:schemeClr val="tx1"/>
                </a:solidFill>
                <a:sym typeface="Symbol" panose="05050102010706020507" pitchFamily="18" charset="2"/>
              </a:rPr>
              <a:t>The Cartesian product of two or more sets is defined as:</a:t>
            </a:r>
          </a:p>
          <a:p>
            <a:pPr marL="0" indent="0">
              <a:lnSpc>
                <a:spcPct val="110000"/>
              </a:lnSpc>
            </a:pPr>
            <a:r>
              <a:rPr lang="en-US" altLang="en-US" sz="2400" dirty="0">
                <a:solidFill>
                  <a:schemeClr val="tx1"/>
                </a:solidFill>
                <a:sym typeface="Symbol" panose="05050102010706020507" pitchFamily="18" charset="2"/>
              </a:rPr>
              <a:t>A</a:t>
            </a:r>
            <a:r>
              <a:rPr lang="en-US" altLang="en-US" sz="2400" baseline="-25000" dirty="0">
                <a:solidFill>
                  <a:schemeClr val="tx1"/>
                </a:solidFill>
                <a:sym typeface="Symbol" panose="05050102010706020507" pitchFamily="18" charset="2"/>
              </a:rPr>
              <a:t>1</a:t>
            </a:r>
            <a:r>
              <a:rPr lang="en-US" altLang="en-US" sz="2400" dirty="0">
                <a:solidFill>
                  <a:schemeClr val="tx1"/>
                </a:solidFill>
                <a:sym typeface="Symbol" panose="05050102010706020507" pitchFamily="18" charset="2"/>
              </a:rPr>
              <a:t>A</a:t>
            </a:r>
            <a:r>
              <a:rPr lang="en-US" altLang="en-US" sz="2400" baseline="-25000" dirty="0">
                <a:solidFill>
                  <a:schemeClr val="tx1"/>
                </a:solidFill>
                <a:sym typeface="Symbol" panose="05050102010706020507" pitchFamily="18" charset="2"/>
              </a:rPr>
              <a:t>2</a:t>
            </a:r>
            <a:r>
              <a:rPr lang="en-US" altLang="en-US" sz="2400" dirty="0">
                <a:solidFill>
                  <a:schemeClr val="tx1"/>
                </a:solidFill>
                <a:sym typeface="Symbol" panose="05050102010706020507" pitchFamily="18" charset="2"/>
              </a:rPr>
              <a:t>…A</a:t>
            </a:r>
            <a:r>
              <a:rPr lang="en-US" altLang="en-US" sz="2400" baseline="-25000" dirty="0">
                <a:solidFill>
                  <a:schemeClr val="tx1"/>
                </a:solidFill>
                <a:sym typeface="Symbol" panose="05050102010706020507" pitchFamily="18" charset="2"/>
              </a:rPr>
              <a:t>n</a:t>
            </a:r>
            <a:r>
              <a:rPr lang="en-US" altLang="en-US" sz="2400" dirty="0">
                <a:solidFill>
                  <a:schemeClr val="tx1"/>
                </a:solidFill>
                <a:sym typeface="Symbol" panose="05050102010706020507" pitchFamily="18" charset="2"/>
              </a:rPr>
              <a:t> = {(a</a:t>
            </a:r>
            <a:r>
              <a:rPr lang="en-US" altLang="en-US" sz="2400" baseline="-25000" dirty="0">
                <a:solidFill>
                  <a:schemeClr val="tx1"/>
                </a:solidFill>
                <a:sym typeface="Symbol" panose="05050102010706020507" pitchFamily="18" charset="2"/>
              </a:rPr>
              <a:t>1</a:t>
            </a:r>
            <a:r>
              <a:rPr lang="en-US" altLang="en-US" sz="2400" dirty="0">
                <a:solidFill>
                  <a:schemeClr val="tx1"/>
                </a:solidFill>
                <a:sym typeface="Symbol" panose="05050102010706020507" pitchFamily="18" charset="2"/>
              </a:rPr>
              <a:t>, a</a:t>
            </a:r>
            <a:r>
              <a:rPr lang="en-US" altLang="en-US" sz="2400" baseline="-25000" dirty="0">
                <a:solidFill>
                  <a:schemeClr val="tx1"/>
                </a:solidFill>
                <a:sym typeface="Symbol" panose="05050102010706020507" pitchFamily="18" charset="2"/>
              </a:rPr>
              <a:t>2</a:t>
            </a:r>
            <a:r>
              <a:rPr lang="en-US" altLang="en-US" sz="2400" dirty="0">
                <a:solidFill>
                  <a:schemeClr val="tx1"/>
                </a:solidFill>
                <a:sym typeface="Symbol" panose="05050102010706020507" pitchFamily="18" charset="2"/>
              </a:rPr>
              <a:t>, …, a</a:t>
            </a:r>
            <a:r>
              <a:rPr lang="en-US" altLang="en-US" sz="2400" baseline="-25000" dirty="0">
                <a:solidFill>
                  <a:schemeClr val="tx1"/>
                </a:solidFill>
                <a:sym typeface="Symbol" panose="05050102010706020507" pitchFamily="18" charset="2"/>
              </a:rPr>
              <a:t>n</a:t>
            </a:r>
            <a:r>
              <a:rPr lang="en-US" altLang="en-US" sz="2400" dirty="0">
                <a:solidFill>
                  <a:schemeClr val="tx1"/>
                </a:solidFill>
                <a:sym typeface="Symbol" panose="05050102010706020507" pitchFamily="18" charset="2"/>
              </a:rPr>
              <a:t>) | </a:t>
            </a:r>
            <a:r>
              <a:rPr lang="en-US" altLang="en-US" sz="2400" dirty="0" err="1">
                <a:solidFill>
                  <a:schemeClr val="tx1"/>
                </a:solidFill>
                <a:sym typeface="Symbol" panose="05050102010706020507" pitchFamily="18" charset="2"/>
              </a:rPr>
              <a:t>a</a:t>
            </a:r>
            <a:r>
              <a:rPr lang="en-US" altLang="en-US" sz="2400" baseline="-25000" dirty="0" err="1">
                <a:solidFill>
                  <a:schemeClr val="tx1"/>
                </a:solidFill>
                <a:sym typeface="Symbol" panose="05050102010706020507" pitchFamily="18" charset="2"/>
              </a:rPr>
              <a:t>i</a:t>
            </a:r>
            <a:r>
              <a:rPr lang="en-US" altLang="en-US" sz="2400" dirty="0" err="1">
                <a:solidFill>
                  <a:schemeClr val="tx1"/>
                </a:solidFill>
                <a:sym typeface="Symbol" panose="05050102010706020507" pitchFamily="18" charset="2"/>
              </a:rPr>
              <a:t>A</a:t>
            </a:r>
            <a:r>
              <a:rPr lang="en-US" altLang="en-US" sz="2400" dirty="0">
                <a:solidFill>
                  <a:schemeClr val="tx1"/>
                </a:solidFill>
                <a:sym typeface="Symbol" panose="05050102010706020507" pitchFamily="18" charset="2"/>
              </a:rPr>
              <a:t> for 1  </a:t>
            </a:r>
            <a:r>
              <a:rPr lang="en-US" altLang="en-US" sz="2400" dirty="0" err="1">
                <a:solidFill>
                  <a:schemeClr val="tx1"/>
                </a:solidFill>
                <a:sym typeface="Symbol" panose="05050102010706020507" pitchFamily="18" charset="2"/>
              </a:rPr>
              <a:t>i</a:t>
            </a:r>
            <a:r>
              <a:rPr lang="en-US" altLang="en-US" sz="2400" dirty="0">
                <a:solidFill>
                  <a:schemeClr val="tx1"/>
                </a:solidFill>
                <a:sym typeface="Symbol" panose="05050102010706020507" pitchFamily="18" charset="2"/>
              </a:rPr>
              <a:t>  n}</a:t>
            </a:r>
          </a:p>
        </p:txBody>
      </p:sp>
      <p:sp>
        <p:nvSpPr>
          <p:cNvPr id="4" name="Slide Number Placeholder 5">
            <a:extLst>
              <a:ext uri="{FF2B5EF4-FFF2-40B4-BE49-F238E27FC236}">
                <a16:creationId xmlns:a16="http://schemas.microsoft.com/office/drawing/2014/main" id="{87851E08-6994-17D3-0AE2-2F9E297AA0A6}"/>
              </a:ext>
            </a:extLst>
          </p:cNvPr>
          <p:cNvSpPr>
            <a:spLocks noGrp="1"/>
          </p:cNvSpPr>
          <p:nvPr>
            <p:ph type="sldNum" sz="quarter" idx="12"/>
          </p:nvPr>
        </p:nvSpPr>
        <p:spPr/>
        <p:txBody>
          <a:bodyPr/>
          <a:lstStyle/>
          <a:p>
            <a:fld id="{671D1932-12F5-446E-9CA3-29EB5B7E40E8}" type="slidenum">
              <a:rPr lang="en-CA" altLang="en-US"/>
              <a:pPr/>
              <a:t>18</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500" fill="hold"/>
                                        <p:tgtEl>
                                          <p:spTgt spid="952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5235">
                                            <p:txEl>
                                              <p:pRg st="4" end="4"/>
                                            </p:txEl>
                                          </p:spTgt>
                                        </p:tgtEl>
                                        <p:attrNameLst>
                                          <p:attrName>style.visibility</p:attrName>
                                        </p:attrNameLst>
                                      </p:cBhvr>
                                      <p:to>
                                        <p:strVal val="visible"/>
                                      </p:to>
                                    </p:set>
                                    <p:anim calcmode="lin" valueType="num">
                                      <p:cBhvr additive="base">
                                        <p:cTn id="31" dur="500" fill="hold"/>
                                        <p:tgtEl>
                                          <p:spTgt spid="952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5235">
                                            <p:txEl>
                                              <p:pRg st="5" end="5"/>
                                            </p:txEl>
                                          </p:spTgt>
                                        </p:tgtEl>
                                        <p:attrNameLst>
                                          <p:attrName>style.visibility</p:attrName>
                                        </p:attrNameLst>
                                      </p:cBhvr>
                                      <p:to>
                                        <p:strVal val="visible"/>
                                      </p:to>
                                    </p:set>
                                    <p:anim calcmode="lin" valueType="num">
                                      <p:cBhvr additive="base">
                                        <p:cTn id="37" dur="500" fill="hold"/>
                                        <p:tgtEl>
                                          <p:spTgt spid="952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52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A72C-BBC8-FE5E-52C6-9FEFBA242074}"/>
              </a:ext>
            </a:extLst>
          </p:cNvPr>
          <p:cNvSpPr>
            <a:spLocks noGrp="1"/>
          </p:cNvSpPr>
          <p:nvPr>
            <p:ph type="title"/>
          </p:nvPr>
        </p:nvSpPr>
        <p:spPr/>
        <p:txBody>
          <a:bodyPr/>
          <a:lstStyle/>
          <a:p>
            <a:r>
              <a:rPr lang="en-IN" dirty="0"/>
              <a:t>Set Operations</a:t>
            </a:r>
          </a:p>
        </p:txBody>
      </p:sp>
      <p:sp>
        <p:nvSpPr>
          <p:cNvPr id="3" name="Content Placeholder 2">
            <a:extLst>
              <a:ext uri="{FF2B5EF4-FFF2-40B4-BE49-F238E27FC236}">
                <a16:creationId xmlns:a16="http://schemas.microsoft.com/office/drawing/2014/main" id="{1CF41BDD-7C11-BAAC-9952-7EC2299B2823}"/>
              </a:ext>
            </a:extLst>
          </p:cNvPr>
          <p:cNvSpPr>
            <a:spLocks noGrp="1"/>
          </p:cNvSpPr>
          <p:nvPr>
            <p:ph idx="1"/>
          </p:nvPr>
        </p:nvSpPr>
        <p:spPr/>
        <p:txBody>
          <a:bodyPr/>
          <a:lstStyle/>
          <a:p>
            <a:r>
              <a:rPr lang="en-IN" dirty="0"/>
              <a:t>Union</a:t>
            </a:r>
          </a:p>
          <a:p>
            <a:r>
              <a:rPr lang="en-IN" dirty="0"/>
              <a:t>Intersection</a:t>
            </a:r>
          </a:p>
          <a:p>
            <a:r>
              <a:rPr lang="en-IN" dirty="0"/>
              <a:t>Disjoint</a:t>
            </a:r>
          </a:p>
          <a:p>
            <a:r>
              <a:rPr lang="en-IN" dirty="0" err="1"/>
              <a:t>Complemnt</a:t>
            </a:r>
            <a:endParaRPr lang="en-IN" dirty="0"/>
          </a:p>
          <a:p>
            <a:r>
              <a:rPr lang="en-IN" dirty="0"/>
              <a:t>Difference</a:t>
            </a:r>
          </a:p>
          <a:p>
            <a:endParaRPr lang="en-IN" dirty="0"/>
          </a:p>
        </p:txBody>
      </p:sp>
    </p:spTree>
    <p:extLst>
      <p:ext uri="{BB962C8B-B14F-4D97-AF65-F5344CB8AC3E}">
        <p14:creationId xmlns:p14="http://schemas.microsoft.com/office/powerpoint/2010/main" val="410949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F13C-68E8-406A-3DE6-93E6CAA4DEA9}"/>
              </a:ext>
            </a:extLst>
          </p:cNvPr>
          <p:cNvSpPr>
            <a:spLocks noGrp="1"/>
          </p:cNvSpPr>
          <p:nvPr>
            <p:ph type="title"/>
          </p:nvPr>
        </p:nvSpPr>
        <p:spPr/>
        <p:txBody>
          <a:bodyPr/>
          <a:lstStyle/>
          <a:p>
            <a:r>
              <a:rPr lang="en-IN" dirty="0"/>
              <a:t>Set Theory Introduction</a:t>
            </a:r>
          </a:p>
        </p:txBody>
      </p:sp>
      <p:sp>
        <p:nvSpPr>
          <p:cNvPr id="3" name="Content Placeholder 2">
            <a:extLst>
              <a:ext uri="{FF2B5EF4-FFF2-40B4-BE49-F238E27FC236}">
                <a16:creationId xmlns:a16="http://schemas.microsoft.com/office/drawing/2014/main" id="{3AA6C177-4223-4762-FBB0-3E611305CF6C}"/>
              </a:ext>
            </a:extLst>
          </p:cNvPr>
          <p:cNvSpPr>
            <a:spLocks noGrp="1"/>
          </p:cNvSpPr>
          <p:nvPr>
            <p:ph idx="1"/>
          </p:nvPr>
        </p:nvSpPr>
        <p:spPr>
          <a:xfrm>
            <a:off x="2122866" y="1716350"/>
            <a:ext cx="8915400" cy="3777622"/>
          </a:xfrm>
        </p:spPr>
        <p:txBody>
          <a:bodyPr/>
          <a:lstStyle/>
          <a:p>
            <a:pPr marL="0" indent="0">
              <a:buNone/>
            </a:pPr>
            <a:r>
              <a:rPr lang="en-IN" dirty="0"/>
              <a:t> </a:t>
            </a:r>
          </a:p>
        </p:txBody>
      </p:sp>
      <p:sp>
        <p:nvSpPr>
          <p:cNvPr id="4" name="Content Placeholder 2">
            <a:extLst>
              <a:ext uri="{FF2B5EF4-FFF2-40B4-BE49-F238E27FC236}">
                <a16:creationId xmlns:a16="http://schemas.microsoft.com/office/drawing/2014/main" id="{FD142449-8B18-10EB-D09E-A11D7F200436}"/>
              </a:ext>
            </a:extLst>
          </p:cNvPr>
          <p:cNvSpPr txBox="1">
            <a:spLocks/>
          </p:cNvSpPr>
          <p:nvPr/>
        </p:nvSpPr>
        <p:spPr>
          <a:xfrm>
            <a:off x="2592925" y="1553593"/>
            <a:ext cx="754537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ko-KR" dirty="0">
                <a:ea typeface="굴림" panose="020B0503020000020004" pitchFamily="34" charset="-127"/>
              </a:rPr>
              <a:t>A </a:t>
            </a:r>
            <a:r>
              <a:rPr lang="en-US" altLang="ko-KR" i="1" dirty="0">
                <a:ea typeface="굴림" panose="020B0503020000020004" pitchFamily="34" charset="-127"/>
              </a:rPr>
              <a:t>set</a:t>
            </a:r>
            <a:r>
              <a:rPr lang="en-US" altLang="ko-KR" dirty="0">
                <a:ea typeface="굴림" panose="020B0503020000020004" pitchFamily="34" charset="-127"/>
              </a:rPr>
              <a:t> is a structure, representing an </a:t>
            </a:r>
            <a:r>
              <a:rPr lang="en-US" altLang="ko-KR" i="1" u="sng" dirty="0">
                <a:ea typeface="굴림" panose="020B0503020000020004" pitchFamily="34" charset="-127"/>
              </a:rPr>
              <a:t>unordered</a:t>
            </a:r>
            <a:r>
              <a:rPr lang="en-US" altLang="ko-KR" i="1" dirty="0">
                <a:ea typeface="굴림" panose="020B0503020000020004" pitchFamily="34" charset="-127"/>
              </a:rPr>
              <a:t> </a:t>
            </a:r>
            <a:r>
              <a:rPr lang="en-US" altLang="ko-KR" dirty="0">
                <a:ea typeface="굴림" panose="020B0503020000020004" pitchFamily="34" charset="-127"/>
              </a:rPr>
              <a:t>collection (group, plurality) of zero or more </a:t>
            </a:r>
            <a:r>
              <a:rPr lang="en-US" altLang="ko-KR" i="1" u="sng" dirty="0">
                <a:ea typeface="굴림" panose="020B0503020000020004" pitchFamily="34" charset="-127"/>
              </a:rPr>
              <a:t>distinct</a:t>
            </a:r>
            <a:r>
              <a:rPr lang="en-US" altLang="ko-KR" i="1" dirty="0">
                <a:ea typeface="굴림" panose="020B0503020000020004" pitchFamily="34" charset="-127"/>
              </a:rPr>
              <a:t> </a:t>
            </a:r>
            <a:r>
              <a:rPr lang="en-US" altLang="ko-KR" dirty="0">
                <a:ea typeface="굴림" panose="020B0503020000020004" pitchFamily="34" charset="-127"/>
              </a:rPr>
              <a:t>(different) objects.</a:t>
            </a:r>
          </a:p>
          <a:p>
            <a:pPr marL="0" indent="0" algn="just">
              <a:buNone/>
            </a:pPr>
            <a:endParaRPr lang="en-US" altLang="ko-KR" dirty="0">
              <a:ea typeface="굴림" panose="020B0503020000020004" pitchFamily="34" charset="-127"/>
            </a:endParaRPr>
          </a:p>
          <a:p>
            <a:pPr algn="just"/>
            <a:r>
              <a:rPr lang="en-US" altLang="ko-KR" dirty="0">
                <a:ea typeface="굴림" panose="020B0503020000020004" pitchFamily="34" charset="-127"/>
              </a:rPr>
              <a:t>Set theory deals with operations between, relations among, and statements about sets</a:t>
            </a:r>
          </a:p>
          <a:p>
            <a:pPr algn="just"/>
            <a:endParaRPr lang="en-US" dirty="0">
              <a:ea typeface="굴림" panose="020B0503020000020004" pitchFamily="34" charset="-127"/>
            </a:endParaRPr>
          </a:p>
          <a:p>
            <a:pPr algn="just"/>
            <a:r>
              <a:rPr lang="en-US" altLang="en-US" sz="1800" dirty="0">
                <a:sym typeface="Symbol" panose="05050102010706020507" pitchFamily="18" charset="2"/>
              </a:rPr>
              <a:t>Set: Collection of objects (“elements”)</a:t>
            </a:r>
          </a:p>
          <a:p>
            <a:pPr marL="0" indent="0" algn="just">
              <a:buNone/>
            </a:pPr>
            <a:endParaRPr lang="en-IN" dirty="0"/>
          </a:p>
        </p:txBody>
      </p:sp>
    </p:spTree>
    <p:extLst>
      <p:ext uri="{BB962C8B-B14F-4D97-AF65-F5344CB8AC3E}">
        <p14:creationId xmlns:p14="http://schemas.microsoft.com/office/powerpoint/2010/main" val="317444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93214C1-BAA1-34CC-90B2-900DD8498B87}"/>
              </a:ext>
            </a:extLst>
          </p:cNvPr>
          <p:cNvSpPr>
            <a:spLocks noGrp="1"/>
          </p:cNvSpPr>
          <p:nvPr>
            <p:ph type="sldNum" sz="quarter" idx="10"/>
          </p:nvPr>
        </p:nvSpPr>
        <p:spPr/>
        <p:txBody>
          <a:bodyPr/>
          <a:lstStyle/>
          <a:p>
            <a:fld id="{242A0BD0-7335-4496-8C8C-BC0DE6987BEA}" type="slidenum">
              <a:rPr lang="ko-KR" altLang="en-US"/>
              <a:pPr/>
              <a:t>20</a:t>
            </a:fld>
            <a:endParaRPr lang="en-US" altLang="ko-KR"/>
          </a:p>
        </p:txBody>
      </p:sp>
      <p:sp>
        <p:nvSpPr>
          <p:cNvPr id="235522" name="Rectangle 2">
            <a:extLst>
              <a:ext uri="{FF2B5EF4-FFF2-40B4-BE49-F238E27FC236}">
                <a16:creationId xmlns:a16="http://schemas.microsoft.com/office/drawing/2014/main" id="{4047AB1D-2F7E-B137-FCA7-BAA8E4090149}"/>
              </a:ext>
            </a:extLst>
          </p:cNvPr>
          <p:cNvSpPr>
            <a:spLocks noGrp="1" noChangeArrowheads="1"/>
          </p:cNvSpPr>
          <p:nvPr>
            <p:ph type="title"/>
          </p:nvPr>
        </p:nvSpPr>
        <p:spPr>
          <a:ln/>
        </p:spPr>
        <p:txBody>
          <a:bodyPr/>
          <a:lstStyle/>
          <a:p>
            <a:r>
              <a:rPr lang="en-US" altLang="ko-KR" dirty="0">
                <a:ea typeface="굴림" panose="020B0503020000020004" pitchFamily="34" charset="-127"/>
              </a:rPr>
              <a:t>The Union Operation</a:t>
            </a:r>
          </a:p>
        </p:txBody>
      </p:sp>
      <p:sp>
        <p:nvSpPr>
          <p:cNvPr id="235523" name="Rectangle 3">
            <a:extLst>
              <a:ext uri="{FF2B5EF4-FFF2-40B4-BE49-F238E27FC236}">
                <a16:creationId xmlns:a16="http://schemas.microsoft.com/office/drawing/2014/main" id="{E8A09CD4-A51E-7543-34D3-E6AABD89CC25}"/>
              </a:ext>
            </a:extLst>
          </p:cNvPr>
          <p:cNvSpPr>
            <a:spLocks noGrp="1" noChangeArrowheads="1"/>
          </p:cNvSpPr>
          <p:nvPr>
            <p:ph type="body" idx="1"/>
          </p:nvPr>
        </p:nvSpPr>
        <p:spPr>
          <a:xfrm>
            <a:off x="2166151" y="1811045"/>
            <a:ext cx="9338461" cy="4100177"/>
          </a:xfrm>
          <a:ln/>
        </p:spPr>
        <p:txBody>
          <a:bodyPr>
            <a:normAutofit lnSpcReduction="10000"/>
          </a:bodyPr>
          <a:lstStyle/>
          <a:p>
            <a:r>
              <a:rPr lang="en-US" altLang="ko-KR" sz="2400" dirty="0">
                <a:ea typeface="굴림" panose="020B0503020000020004" pitchFamily="34" charset="-127"/>
              </a:rPr>
              <a:t>For sets </a:t>
            </a:r>
            <a:r>
              <a:rPr lang="en-US" altLang="ko-KR" sz="2400" i="1" dirty="0">
                <a:ea typeface="굴림" panose="020B0503020000020004" pitchFamily="34" charset="-127"/>
              </a:rPr>
              <a:t>A</a:t>
            </a:r>
            <a:r>
              <a:rPr lang="en-US" altLang="ko-KR" sz="2400" dirty="0">
                <a:ea typeface="굴림" panose="020B0503020000020004" pitchFamily="34" charset="-127"/>
              </a:rPr>
              <a:t>, </a:t>
            </a:r>
            <a:r>
              <a:rPr lang="en-US" altLang="ko-KR" sz="2400" i="1" dirty="0">
                <a:ea typeface="굴림" panose="020B0503020000020004" pitchFamily="34" charset="-127"/>
              </a:rPr>
              <a:t>B</a:t>
            </a:r>
            <a:r>
              <a:rPr lang="en-US" altLang="ko-KR" sz="2400" dirty="0">
                <a:ea typeface="굴림" panose="020B0503020000020004" pitchFamily="34" charset="-127"/>
              </a:rPr>
              <a:t>, their</a:t>
            </a:r>
            <a:r>
              <a:rPr lang="en-US" altLang="ko-KR" sz="2400" i="1" dirty="0">
                <a:ea typeface="굴림" panose="020B0503020000020004" pitchFamily="34" charset="-127"/>
                <a:sym typeface="Symbol" panose="05050102010706020507" pitchFamily="18" charset="2"/>
              </a:rPr>
              <a:t> u</a:t>
            </a:r>
            <a:r>
              <a:rPr lang="en-US" altLang="ko-KR" sz="2400" i="1" dirty="0">
                <a:ea typeface="굴림" panose="020B0503020000020004" pitchFamily="34" charset="-127"/>
              </a:rPr>
              <a:t>nion</a:t>
            </a:r>
            <a:r>
              <a:rPr lang="en-US" altLang="ko-KR" sz="2400" dirty="0">
                <a:ea typeface="굴림" panose="020B0503020000020004" pitchFamily="34" charset="-127"/>
              </a:rPr>
              <a: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a:t>
            </a:r>
            <a:r>
              <a:rPr lang="en-US" altLang="ko-KR" sz="2400" dirty="0">
                <a:ea typeface="굴림" panose="020B0503020000020004" pitchFamily="34" charset="-127"/>
              </a:rPr>
              <a:t> is the set containing all elements that are either in </a:t>
            </a:r>
            <a:r>
              <a:rPr lang="en-US" altLang="ko-KR" sz="2400" i="1" dirty="0">
                <a:ea typeface="굴림" panose="020B0503020000020004" pitchFamily="34" charset="-127"/>
              </a:rPr>
              <a:t>A</a:t>
            </a:r>
            <a:r>
              <a:rPr lang="en-US" altLang="ko-KR" sz="2400" dirty="0">
                <a:ea typeface="굴림" panose="020B0503020000020004" pitchFamily="34" charset="-127"/>
              </a:rPr>
              <a:t>, </a:t>
            </a:r>
            <a:r>
              <a:rPr lang="en-US" altLang="ko-KR" sz="2400" b="1" dirty="0">
                <a:ea typeface="굴림" panose="020B0503020000020004" pitchFamily="34" charset="-127"/>
              </a:rPr>
              <a:t>or</a:t>
            </a:r>
            <a:r>
              <a:rPr lang="en-US" altLang="ko-KR" sz="2400" dirty="0">
                <a:ea typeface="굴림" panose="020B0503020000020004" pitchFamily="34" charset="-127"/>
              </a:rPr>
              <a:t> (“</a:t>
            </a:r>
            <a:r>
              <a:rPr lang="en-US" altLang="ko-KR" sz="2400" dirty="0">
                <a:ea typeface="굴림" panose="020B0503020000020004" pitchFamily="34" charset="-127"/>
                <a:sym typeface="Symbol" panose="05050102010706020507" pitchFamily="18" charset="2"/>
              </a:rPr>
              <a:t>”) </a:t>
            </a:r>
            <a:r>
              <a:rPr lang="en-US" altLang="ko-KR" sz="2400" dirty="0">
                <a:ea typeface="굴림" panose="020B0503020000020004" pitchFamily="34" charset="-127"/>
              </a:rPr>
              <a:t>in </a:t>
            </a:r>
            <a:r>
              <a:rPr lang="en-US" altLang="ko-KR" sz="2400" i="1" dirty="0">
                <a:ea typeface="굴림" panose="020B0503020000020004" pitchFamily="34" charset="-127"/>
              </a:rPr>
              <a:t>B</a:t>
            </a:r>
            <a:r>
              <a:rPr lang="en-US" altLang="ko-KR" sz="2400" dirty="0">
                <a:ea typeface="굴림" panose="020B0503020000020004" pitchFamily="34" charset="-127"/>
              </a:rPr>
              <a:t> (or, of course, in both).</a:t>
            </a:r>
          </a:p>
          <a:p>
            <a:r>
              <a:rPr lang="en-US" altLang="ko-KR" sz="2400" dirty="0">
                <a:ea typeface="굴림" panose="020B0503020000020004" pitchFamily="34" charset="-127"/>
              </a:rPr>
              <a:t>Formally</a:t>
            </a:r>
          </a:p>
          <a:p>
            <a:pPr lvl="1"/>
            <a:r>
              <a:rPr lang="en-US" altLang="ko-KR" sz="2400" dirty="0">
                <a:ea typeface="굴림" panose="020B0503020000020004" pitchFamily="34" charset="-127"/>
              </a:rPr>
              <a:t> </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r>
              <a:rPr lang="en-US" altLang="ko-KR" sz="2400" dirty="0">
                <a:ea typeface="굴림" panose="020B0503020000020004" pitchFamily="34" charset="-127"/>
              </a:rPr>
              <a: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a:t>
            </a:r>
            <a:r>
              <a:rPr lang="en-US" altLang="ko-KR" sz="2400" dirty="0">
                <a:ea typeface="굴림" panose="020B0503020000020004" pitchFamily="34" charset="-127"/>
                <a:sym typeface="Symbol" panose="05050102010706020507" pitchFamily="18" charset="2"/>
              </a:rPr>
              <a:t> = </a:t>
            </a:r>
            <a:r>
              <a:rPr lang="en-US" altLang="ko-KR" sz="2400" dirty="0">
                <a:ea typeface="굴림" panose="020B0503020000020004" pitchFamily="34" charset="-127"/>
              </a:rPr>
              <a:t>{</a:t>
            </a:r>
            <a:r>
              <a:rPr lang="en-US" altLang="ko-KR" sz="2400" i="1" dirty="0">
                <a:ea typeface="굴림" panose="020B0503020000020004" pitchFamily="34" charset="-127"/>
              </a:rPr>
              <a:t>x </a:t>
            </a:r>
            <a:r>
              <a:rPr lang="en-US" altLang="ko-KR" sz="2400" dirty="0">
                <a:ea typeface="굴림" panose="020B0503020000020004" pitchFamily="34" charset="-127"/>
              </a:rPr>
              <a:t>| </a:t>
            </a:r>
            <a:r>
              <a:rPr lang="en-US" altLang="ko-KR" sz="2400" i="1" dirty="0" err="1">
                <a:ea typeface="굴림" panose="020B0503020000020004" pitchFamily="34" charset="-127"/>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 </a:t>
            </a:r>
            <a:r>
              <a:rPr lang="en-US" altLang="ko-KR" sz="2400" b="1" dirty="0">
                <a:ea typeface="굴림" panose="020B0503020000020004" pitchFamily="34" charset="-127"/>
                <a:sym typeface="Symbol" panose="05050102010706020507" pitchFamily="18" charset="2"/>
              </a:rPr>
              <a:t></a:t>
            </a:r>
            <a:r>
              <a:rPr lang="en-US" altLang="ko-KR" sz="2400" dirty="0">
                <a:ea typeface="굴림" panose="020B0503020000020004" pitchFamily="34" charset="-127"/>
                <a:sym typeface="Symbol" panose="05050102010706020507" pitchFamily="18" charset="2"/>
              </a:rPr>
              <a:t> </a:t>
            </a:r>
            <a:r>
              <a:rPr lang="en-US" altLang="ko-KR" sz="2400" i="1" dirty="0" err="1">
                <a:ea typeface="굴림" panose="020B0503020000020004" pitchFamily="34" charset="-127"/>
                <a:sym typeface="Symbol" panose="05050102010706020507" pitchFamily="18" charset="2"/>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p>
          <a:p>
            <a:pPr lvl="1"/>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 </a:t>
            </a:r>
            <a:r>
              <a:rPr lang="en-US" altLang="ko-KR" sz="2400" dirty="0">
                <a:ea typeface="굴림" panose="020B0503020000020004" pitchFamily="34" charset="-127"/>
              </a:rPr>
              <a:t>(</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 </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 </a:t>
            </a:r>
            <a:r>
              <a:rPr lang="en-US" altLang="ko-KR" sz="2400" b="1" dirty="0">
                <a:ea typeface="굴림" panose="020B0503020000020004" pitchFamily="34" charset="-127"/>
                <a:sym typeface="Symbol" panose="05050102010706020507" pitchFamily="18" charset="2"/>
              </a:rPr>
              <a:t></a:t>
            </a:r>
            <a:r>
              <a:rPr lang="en-US" altLang="ko-KR" sz="2400" dirty="0">
                <a:ea typeface="굴림" panose="020B0503020000020004" pitchFamily="34" charset="-127"/>
              </a:rPr>
              <a: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 </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   {   superset}</a:t>
            </a:r>
          </a:p>
          <a:p>
            <a:pPr marL="0" indent="0">
              <a:buNone/>
            </a:pPr>
            <a:r>
              <a:rPr lang="en-US" altLang="en-US" sz="2400" dirty="0">
                <a:solidFill>
                  <a:schemeClr val="tx1"/>
                </a:solidFill>
                <a:sym typeface="Symbol" panose="05050102010706020507" pitchFamily="18" charset="2"/>
              </a:rPr>
              <a:t>Example</a:t>
            </a:r>
            <a:r>
              <a:rPr lang="en-US" altLang="en-US" sz="2400" dirty="0">
                <a:solidFill>
                  <a:srgbClr val="00FFFF"/>
                </a:solidFill>
                <a:sym typeface="Symbol" panose="05050102010706020507" pitchFamily="18" charset="2"/>
              </a:rPr>
              <a:t>:</a:t>
            </a:r>
            <a:r>
              <a:rPr lang="en-US" altLang="en-US" sz="2400" dirty="0">
                <a:sym typeface="Symbol" panose="05050102010706020507" pitchFamily="18" charset="2"/>
              </a:rPr>
              <a:t>  </a:t>
            </a:r>
          </a:p>
          <a:p>
            <a:pPr marL="0" indent="0">
              <a:buNone/>
            </a:pPr>
            <a:r>
              <a:rPr lang="en-US" altLang="en-US" sz="2400" dirty="0">
                <a:sym typeface="Symbol" panose="05050102010706020507" pitchFamily="18" charset="2"/>
              </a:rPr>
              <a:t>	*      A = {a, b}, B = {b, c, d}  , </a:t>
            </a:r>
            <a:r>
              <a:rPr lang="en-US" altLang="en-US" sz="2400" dirty="0">
                <a:solidFill>
                  <a:srgbClr val="00FFFF"/>
                </a:solidFill>
                <a:sym typeface="Symbol" panose="05050102010706020507" pitchFamily="18" charset="2"/>
              </a:rPr>
              <a:t> </a:t>
            </a:r>
            <a:r>
              <a:rPr lang="en-US" altLang="en-US" sz="2400" dirty="0">
                <a:sym typeface="Symbol" panose="05050102010706020507" pitchFamily="18" charset="2"/>
              </a:rPr>
              <a:t>AB = {a, b, c, d} </a:t>
            </a:r>
          </a:p>
          <a:p>
            <a:pPr marL="0" indent="0">
              <a:buNone/>
            </a:pPr>
            <a:r>
              <a:rPr lang="en-US" altLang="ko-KR" sz="2400" dirty="0">
                <a:ea typeface="굴림" panose="020B0503020000020004" pitchFamily="34" charset="-127"/>
              </a:rPr>
              <a:t>	*	   {</a:t>
            </a:r>
            <a:r>
              <a:rPr lang="en-US" altLang="ko-KR" sz="2400" dirty="0" err="1">
                <a:ea typeface="굴림" panose="020B0503020000020004" pitchFamily="34" charset="-127"/>
              </a:rPr>
              <a:t>a,b,c</a:t>
            </a:r>
            <a:r>
              <a:rPr lang="en-US" altLang="ko-KR" sz="2400" dirty="0">
                <a:ea typeface="굴림" panose="020B0503020000020004" pitchFamily="34" charset="-127"/>
              </a:rPr>
              <a:t>}</a:t>
            </a:r>
            <a:r>
              <a:rPr lang="en-US" altLang="ko-KR" sz="2400" dirty="0">
                <a:ea typeface="굴림" panose="020B0503020000020004" pitchFamily="34" charset="-127"/>
                <a:sym typeface="Symbol" panose="05050102010706020507" pitchFamily="18" charset="2"/>
              </a:rPr>
              <a:t>{2,3} = {a,b,c,2,3}</a:t>
            </a:r>
          </a:p>
          <a:p>
            <a:pPr marL="0" indent="0">
              <a:buNone/>
            </a:pPr>
            <a:endParaRPr lang="en-US" altLang="en-US" sz="2400" dirty="0">
              <a:sym typeface="Symbol" panose="05050102010706020507" pitchFamily="18" charset="2"/>
            </a:endParaRPr>
          </a:p>
          <a:p>
            <a:endParaRPr lang="en-US" altLang="ko-KR" sz="2600" dirty="0">
              <a:ea typeface="굴림" panose="020B0503020000020004" pitchFamily="34" charset="-127"/>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1F0432C-369B-A95D-6527-54F0C8FE4BCF}"/>
              </a:ext>
            </a:extLst>
          </p:cNvPr>
          <p:cNvSpPr>
            <a:spLocks noGrp="1"/>
          </p:cNvSpPr>
          <p:nvPr>
            <p:ph type="sldNum" sz="quarter" idx="10"/>
          </p:nvPr>
        </p:nvSpPr>
        <p:spPr/>
        <p:txBody>
          <a:bodyPr/>
          <a:lstStyle/>
          <a:p>
            <a:fld id="{89B02ED3-A10C-4014-8EF3-C796C69968E8}" type="slidenum">
              <a:rPr lang="ko-KR" altLang="en-US"/>
              <a:pPr/>
              <a:t>21</a:t>
            </a:fld>
            <a:endParaRPr lang="en-US" altLang="ko-KR"/>
          </a:p>
        </p:txBody>
      </p:sp>
      <p:sp>
        <p:nvSpPr>
          <p:cNvPr id="236546" name="Rectangle 2">
            <a:extLst>
              <a:ext uri="{FF2B5EF4-FFF2-40B4-BE49-F238E27FC236}">
                <a16:creationId xmlns:a16="http://schemas.microsoft.com/office/drawing/2014/main" id="{AC20EB57-97E5-490C-5849-022FBA7B24CB}"/>
              </a:ext>
            </a:extLst>
          </p:cNvPr>
          <p:cNvSpPr>
            <a:spLocks noGrp="1" noChangeArrowheads="1"/>
          </p:cNvSpPr>
          <p:nvPr>
            <p:ph type="body" idx="1"/>
          </p:nvPr>
        </p:nvSpPr>
        <p:spPr>
          <a:xfrm>
            <a:off x="1819922" y="1651247"/>
            <a:ext cx="9684690" cy="4259975"/>
          </a:xfrm>
          <a:ln/>
        </p:spPr>
        <p:txBody>
          <a:bodyPr/>
          <a:lstStyle/>
          <a:p>
            <a:r>
              <a:rPr lang="en-US" altLang="ko-KR" dirty="0">
                <a:solidFill>
                  <a:schemeClr val="accent2"/>
                </a:solidFill>
                <a:ea typeface="굴림" panose="020B0503020000020004" pitchFamily="34" charset="-127"/>
                <a:sym typeface="Symbol" panose="05050102010706020507" pitchFamily="18" charset="2"/>
              </a:rPr>
              <a:t>{2,3,5}</a:t>
            </a:r>
            <a:r>
              <a:rPr lang="en-US" altLang="ko-KR" dirty="0">
                <a:ea typeface="굴림" panose="020B0503020000020004" pitchFamily="34" charset="-127"/>
                <a:sym typeface="Symbol" panose="05050102010706020507" pitchFamily="18" charset="2"/>
              </a:rPr>
              <a:t></a:t>
            </a:r>
            <a:r>
              <a:rPr lang="en-US" altLang="ko-KR" dirty="0">
                <a:solidFill>
                  <a:srgbClr val="FF0000"/>
                </a:solidFill>
                <a:ea typeface="굴림" panose="020B0503020000020004" pitchFamily="34" charset="-127"/>
                <a:sym typeface="Symbol" panose="05050102010706020507" pitchFamily="18" charset="2"/>
              </a:rPr>
              <a:t>{3,5,7}</a:t>
            </a:r>
            <a:r>
              <a:rPr lang="en-US" altLang="ko-KR" dirty="0">
                <a:ea typeface="굴림" panose="020B0503020000020004" pitchFamily="34" charset="-127"/>
                <a:sym typeface="Symbol" panose="05050102010706020507" pitchFamily="18" charset="2"/>
              </a:rPr>
              <a:t> = {</a:t>
            </a:r>
            <a:r>
              <a:rPr lang="en-US" altLang="ko-KR" dirty="0">
                <a:solidFill>
                  <a:schemeClr val="accent2"/>
                </a:solidFill>
                <a:ea typeface="굴림" panose="020B0503020000020004" pitchFamily="34" charset="-127"/>
                <a:sym typeface="Symbol" panose="05050102010706020507" pitchFamily="18" charset="2"/>
              </a:rPr>
              <a:t>2,3,5</a:t>
            </a:r>
            <a:r>
              <a:rPr lang="en-US" altLang="ko-KR" dirty="0">
                <a:ea typeface="굴림" panose="020B0503020000020004" pitchFamily="34" charset="-127"/>
                <a:sym typeface="Symbol" panose="05050102010706020507" pitchFamily="18" charset="2"/>
              </a:rPr>
              <a:t>,</a:t>
            </a:r>
            <a:r>
              <a:rPr lang="en-US" altLang="ko-KR" dirty="0">
                <a:solidFill>
                  <a:srgbClr val="FF0000"/>
                </a:solidFill>
                <a:ea typeface="굴림" panose="020B0503020000020004" pitchFamily="34" charset="-127"/>
                <a:sym typeface="Symbol" panose="05050102010706020507" pitchFamily="18" charset="2"/>
              </a:rPr>
              <a:t>3,5,7</a:t>
            </a:r>
            <a:r>
              <a:rPr lang="en-US" altLang="ko-KR" dirty="0">
                <a:ea typeface="굴림" panose="020B0503020000020004" pitchFamily="34" charset="-127"/>
                <a:sym typeface="Symbol" panose="05050102010706020507" pitchFamily="18" charset="2"/>
              </a:rPr>
              <a:t>} =</a:t>
            </a:r>
            <a:r>
              <a:rPr lang="en-US" altLang="ko-KR" dirty="0">
                <a:solidFill>
                  <a:srgbClr val="006600"/>
                </a:solidFill>
                <a:ea typeface="굴림" panose="020B0503020000020004" pitchFamily="34" charset="-127"/>
                <a:sym typeface="Symbol" panose="05050102010706020507" pitchFamily="18" charset="2"/>
              </a:rPr>
              <a:t>{2,3,5,7} </a:t>
            </a:r>
            <a:endParaRPr lang="en-US" altLang="ko-KR" dirty="0">
              <a:ea typeface="굴림" panose="020B0503020000020004" pitchFamily="34" charset="-127"/>
              <a:sym typeface="Symbol" panose="05050102010706020507" pitchFamily="18" charset="2"/>
            </a:endParaRPr>
          </a:p>
        </p:txBody>
      </p:sp>
      <p:grpSp>
        <p:nvGrpSpPr>
          <p:cNvPr id="236547" name="Group 3">
            <a:extLst>
              <a:ext uri="{FF2B5EF4-FFF2-40B4-BE49-F238E27FC236}">
                <a16:creationId xmlns:a16="http://schemas.microsoft.com/office/drawing/2014/main" id="{1563F486-5451-44E0-006A-F9CC9834EDCD}"/>
              </a:ext>
            </a:extLst>
          </p:cNvPr>
          <p:cNvGrpSpPr>
            <a:grpSpLocks/>
          </p:cNvGrpSpPr>
          <p:nvPr/>
        </p:nvGrpSpPr>
        <p:grpSpPr bwMode="auto">
          <a:xfrm>
            <a:off x="2743200" y="3505200"/>
            <a:ext cx="3505200" cy="1981200"/>
            <a:chOff x="624" y="2400"/>
            <a:chExt cx="2208" cy="1248"/>
          </a:xfrm>
        </p:grpSpPr>
        <p:sp>
          <p:nvSpPr>
            <p:cNvPr id="236548" name="Oval 4">
              <a:extLst>
                <a:ext uri="{FF2B5EF4-FFF2-40B4-BE49-F238E27FC236}">
                  <a16:creationId xmlns:a16="http://schemas.microsoft.com/office/drawing/2014/main" id="{64135171-3DCB-633E-11A9-F52E66A2C9A7}"/>
                </a:ext>
              </a:extLst>
            </p:cNvPr>
            <p:cNvSpPr>
              <a:spLocks noChangeArrowheads="1"/>
            </p:cNvSpPr>
            <p:nvPr/>
          </p:nvSpPr>
          <p:spPr bwMode="auto">
            <a:xfrm>
              <a:off x="624" y="2400"/>
              <a:ext cx="1680" cy="960"/>
            </a:xfrm>
            <a:prstGeom prst="ellipse">
              <a:avLst/>
            </a:prstGeom>
            <a:solidFill>
              <a:srgbClr val="008000">
                <a:alpha val="50000"/>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6549" name="Oval 5">
              <a:extLst>
                <a:ext uri="{FF2B5EF4-FFF2-40B4-BE49-F238E27FC236}">
                  <a16:creationId xmlns:a16="http://schemas.microsoft.com/office/drawing/2014/main" id="{24E27F62-F404-D00A-32F6-231DA5438E55}"/>
                </a:ext>
              </a:extLst>
            </p:cNvPr>
            <p:cNvSpPr>
              <a:spLocks noChangeArrowheads="1"/>
            </p:cNvSpPr>
            <p:nvPr/>
          </p:nvSpPr>
          <p:spPr bwMode="auto">
            <a:xfrm>
              <a:off x="1104" y="2736"/>
              <a:ext cx="1728" cy="912"/>
            </a:xfrm>
            <a:prstGeom prst="ellipse">
              <a:avLst/>
            </a:prstGeom>
            <a:solidFill>
              <a:srgbClr val="008000">
                <a:alpha val="50000"/>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36550" name="Rectangle 6">
            <a:extLst>
              <a:ext uri="{FF2B5EF4-FFF2-40B4-BE49-F238E27FC236}">
                <a16:creationId xmlns:a16="http://schemas.microsoft.com/office/drawing/2014/main" id="{20AE4AEF-1FD0-7E4A-17F6-50608FDD70E6}"/>
              </a:ext>
            </a:extLst>
          </p:cNvPr>
          <p:cNvSpPr>
            <a:spLocks noGrp="1" noChangeArrowheads="1"/>
          </p:cNvSpPr>
          <p:nvPr>
            <p:ph type="title"/>
          </p:nvPr>
        </p:nvSpPr>
        <p:spPr>
          <a:ln/>
        </p:spPr>
        <p:txBody>
          <a:bodyPr/>
          <a:lstStyle/>
          <a:p>
            <a:r>
              <a:rPr lang="en-US" altLang="ko-KR" dirty="0">
                <a:ea typeface="굴림" panose="020B0503020000020004" pitchFamily="34" charset="-127"/>
              </a:rPr>
              <a:t>Union Operation- Venn Diagram</a:t>
            </a:r>
          </a:p>
        </p:txBody>
      </p:sp>
      <p:grpSp>
        <p:nvGrpSpPr>
          <p:cNvPr id="236554" name="Group 10">
            <a:extLst>
              <a:ext uri="{FF2B5EF4-FFF2-40B4-BE49-F238E27FC236}">
                <a16:creationId xmlns:a16="http://schemas.microsoft.com/office/drawing/2014/main" id="{75D405A0-AEB8-9618-072C-B31FDCA07E19}"/>
              </a:ext>
            </a:extLst>
          </p:cNvPr>
          <p:cNvGrpSpPr>
            <a:grpSpLocks/>
          </p:cNvGrpSpPr>
          <p:nvPr/>
        </p:nvGrpSpPr>
        <p:grpSpPr bwMode="auto">
          <a:xfrm>
            <a:off x="2743200" y="3505200"/>
            <a:ext cx="3505200" cy="1981200"/>
            <a:chOff x="624" y="2400"/>
            <a:chExt cx="2208" cy="1248"/>
          </a:xfrm>
        </p:grpSpPr>
        <p:sp>
          <p:nvSpPr>
            <p:cNvPr id="236555" name="Oval 11">
              <a:extLst>
                <a:ext uri="{FF2B5EF4-FFF2-40B4-BE49-F238E27FC236}">
                  <a16:creationId xmlns:a16="http://schemas.microsoft.com/office/drawing/2014/main" id="{8DA52EB0-0A76-2E5A-ED92-D0F7F0061152}"/>
                </a:ext>
              </a:extLst>
            </p:cNvPr>
            <p:cNvSpPr>
              <a:spLocks noChangeArrowheads="1"/>
            </p:cNvSpPr>
            <p:nvPr/>
          </p:nvSpPr>
          <p:spPr bwMode="auto">
            <a:xfrm>
              <a:off x="624" y="2400"/>
              <a:ext cx="1680" cy="96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6556" name="Oval 12">
              <a:extLst>
                <a:ext uri="{FF2B5EF4-FFF2-40B4-BE49-F238E27FC236}">
                  <a16:creationId xmlns:a16="http://schemas.microsoft.com/office/drawing/2014/main" id="{190DCE22-ED27-4367-9339-A0162D478340}"/>
                </a:ext>
              </a:extLst>
            </p:cNvPr>
            <p:cNvSpPr>
              <a:spLocks noChangeArrowheads="1"/>
            </p:cNvSpPr>
            <p:nvPr/>
          </p:nvSpPr>
          <p:spPr bwMode="auto">
            <a:xfrm>
              <a:off x="1104" y="2736"/>
              <a:ext cx="1728" cy="9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6557" name="WordArt 13">
              <a:extLst>
                <a:ext uri="{FF2B5EF4-FFF2-40B4-BE49-F238E27FC236}">
                  <a16:creationId xmlns:a16="http://schemas.microsoft.com/office/drawing/2014/main" id="{F58F8764-D08F-A2D7-0A09-AE8929269CD8}"/>
                </a:ext>
              </a:extLst>
            </p:cNvPr>
            <p:cNvSpPr>
              <a:spLocks noChangeArrowheads="1" noChangeShapeType="1" noTextEdit="1"/>
            </p:cNvSpPr>
            <p:nvPr/>
          </p:nvSpPr>
          <p:spPr bwMode="auto">
            <a:xfrm>
              <a:off x="1008" y="2640"/>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2</a:t>
              </a:r>
            </a:p>
          </p:txBody>
        </p:sp>
        <p:sp>
          <p:nvSpPr>
            <p:cNvPr id="236558" name="WordArt 14">
              <a:extLst>
                <a:ext uri="{FF2B5EF4-FFF2-40B4-BE49-F238E27FC236}">
                  <a16:creationId xmlns:a16="http://schemas.microsoft.com/office/drawing/2014/main" id="{5FFD8919-ACFC-1BC0-49D8-22366916E496}"/>
                </a:ext>
              </a:extLst>
            </p:cNvPr>
            <p:cNvSpPr>
              <a:spLocks noChangeArrowheads="1" noChangeShapeType="1" noTextEdit="1"/>
            </p:cNvSpPr>
            <p:nvPr/>
          </p:nvSpPr>
          <p:spPr bwMode="auto">
            <a:xfrm>
              <a:off x="1392" y="2976"/>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dirty="0">
                  <a:ln w="9525">
                    <a:solidFill>
                      <a:srgbClr val="000000"/>
                    </a:solidFill>
                    <a:round/>
                    <a:headEnd/>
                    <a:tailEnd/>
                  </a:ln>
                  <a:solidFill>
                    <a:srgbClr val="000000"/>
                  </a:solidFill>
                  <a:latin typeface="Arial Black" panose="020B0A04020102020204" pitchFamily="34" charset="0"/>
                </a:rPr>
                <a:t>3</a:t>
              </a:r>
            </a:p>
          </p:txBody>
        </p:sp>
        <p:sp>
          <p:nvSpPr>
            <p:cNvPr id="236559" name="WordArt 15">
              <a:extLst>
                <a:ext uri="{FF2B5EF4-FFF2-40B4-BE49-F238E27FC236}">
                  <a16:creationId xmlns:a16="http://schemas.microsoft.com/office/drawing/2014/main" id="{B8960E50-5A8C-639C-2FA2-AD3BAC0FAC0D}"/>
                </a:ext>
              </a:extLst>
            </p:cNvPr>
            <p:cNvSpPr>
              <a:spLocks noChangeArrowheads="1" noChangeShapeType="1" noTextEdit="1"/>
            </p:cNvSpPr>
            <p:nvPr/>
          </p:nvSpPr>
          <p:spPr bwMode="auto">
            <a:xfrm>
              <a:off x="1872" y="2880"/>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5</a:t>
              </a:r>
            </a:p>
          </p:txBody>
        </p:sp>
        <p:sp>
          <p:nvSpPr>
            <p:cNvPr id="236560" name="WordArt 16">
              <a:extLst>
                <a:ext uri="{FF2B5EF4-FFF2-40B4-BE49-F238E27FC236}">
                  <a16:creationId xmlns:a16="http://schemas.microsoft.com/office/drawing/2014/main" id="{DF100F55-67A1-E155-B418-020361971FE5}"/>
                </a:ext>
              </a:extLst>
            </p:cNvPr>
            <p:cNvSpPr>
              <a:spLocks noChangeArrowheads="1" noChangeShapeType="1" noTextEdit="1"/>
            </p:cNvSpPr>
            <p:nvPr/>
          </p:nvSpPr>
          <p:spPr bwMode="auto">
            <a:xfrm>
              <a:off x="2400" y="3120"/>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36554"/>
                                        </p:tgtEl>
                                        <p:attrNameLst>
                                          <p:attrName>style.visibility</p:attrName>
                                        </p:attrNameLst>
                                      </p:cBhvr>
                                      <p:to>
                                        <p:strVal val="visible"/>
                                      </p:to>
                                    </p:set>
                                    <p:anim calcmode="lin" valueType="num">
                                      <p:cBhvr>
                                        <p:cTn id="7" dur="500" fill="hold"/>
                                        <p:tgtEl>
                                          <p:spTgt spid="236554"/>
                                        </p:tgtEl>
                                        <p:attrNameLst>
                                          <p:attrName>ppt_w</p:attrName>
                                        </p:attrNameLst>
                                      </p:cBhvr>
                                      <p:tavLst>
                                        <p:tav tm="0">
                                          <p:val>
                                            <p:fltVal val="0"/>
                                          </p:val>
                                        </p:tav>
                                        <p:tav tm="100000">
                                          <p:val>
                                            <p:strVal val="#ppt_w"/>
                                          </p:val>
                                        </p:tav>
                                      </p:tavLst>
                                    </p:anim>
                                    <p:anim calcmode="lin" valueType="num">
                                      <p:cBhvr>
                                        <p:cTn id="8" dur="500" fill="hold"/>
                                        <p:tgtEl>
                                          <p:spTgt spid="236554"/>
                                        </p:tgtEl>
                                        <p:attrNameLst>
                                          <p:attrName>ppt_h</p:attrName>
                                        </p:attrNameLst>
                                      </p:cBhvr>
                                      <p:tavLst>
                                        <p:tav tm="0">
                                          <p:val>
                                            <p:fltVal val="0"/>
                                          </p:val>
                                        </p:tav>
                                        <p:tav tm="100000">
                                          <p:val>
                                            <p:strVal val="#ppt_h"/>
                                          </p:val>
                                        </p:tav>
                                      </p:tavLst>
                                    </p:anim>
                                    <p:anim calcmode="lin" valueType="num">
                                      <p:cBhvr>
                                        <p:cTn id="9" dur="500" fill="hold"/>
                                        <p:tgtEl>
                                          <p:spTgt spid="236554"/>
                                        </p:tgtEl>
                                        <p:attrNameLst>
                                          <p:attrName>ppt_x</p:attrName>
                                        </p:attrNameLst>
                                      </p:cBhvr>
                                      <p:tavLst>
                                        <p:tav tm="0">
                                          <p:val>
                                            <p:fltVal val="0.5"/>
                                          </p:val>
                                        </p:tav>
                                        <p:tav tm="100000">
                                          <p:val>
                                            <p:strVal val="#ppt_x"/>
                                          </p:val>
                                        </p:tav>
                                      </p:tavLst>
                                    </p:anim>
                                    <p:anim calcmode="lin" valueType="num">
                                      <p:cBhvr>
                                        <p:cTn id="10" dur="500" fill="hold"/>
                                        <p:tgtEl>
                                          <p:spTgt spid="236554"/>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36547"/>
                                        </p:tgtEl>
                                        <p:attrNameLst>
                                          <p:attrName>style.visibility</p:attrName>
                                        </p:attrNameLst>
                                      </p:cBhvr>
                                      <p:to>
                                        <p:strVal val="visible"/>
                                      </p:to>
                                    </p:set>
                                    <p:animEffect transition="in" filter="dissolve">
                                      <p:cBhvr>
                                        <p:cTn id="15" dur="500"/>
                                        <p:tgtEl>
                                          <p:spTgt spid="236547"/>
                                        </p:tgtEl>
                                      </p:cBhvr>
                                    </p:animEffect>
                                  </p:childTnLst>
                                  <p:subTnLst>
                                    <p:audio>
                                      <p:cMediaNode>
                                        <p:cTn display="0" masterRel="sameClick">
                                          <p:stCondLst>
                                            <p:cond evt="begin" delay="0">
                                              <p:tn val="13"/>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37D995B-527A-67D4-E363-3434882045DB}"/>
              </a:ext>
            </a:extLst>
          </p:cNvPr>
          <p:cNvSpPr>
            <a:spLocks noGrp="1"/>
          </p:cNvSpPr>
          <p:nvPr>
            <p:ph type="sldNum" sz="quarter" idx="10"/>
          </p:nvPr>
        </p:nvSpPr>
        <p:spPr/>
        <p:txBody>
          <a:bodyPr/>
          <a:lstStyle/>
          <a:p>
            <a:fld id="{EC15322D-1DB1-4C18-9DC7-DEE2F81A4957}" type="slidenum">
              <a:rPr lang="ko-KR" altLang="en-US"/>
              <a:pPr/>
              <a:t>22</a:t>
            </a:fld>
            <a:endParaRPr lang="en-US" altLang="ko-KR"/>
          </a:p>
        </p:txBody>
      </p:sp>
      <p:sp>
        <p:nvSpPr>
          <p:cNvPr id="261122" name="Rectangle 2">
            <a:extLst>
              <a:ext uri="{FF2B5EF4-FFF2-40B4-BE49-F238E27FC236}">
                <a16:creationId xmlns:a16="http://schemas.microsoft.com/office/drawing/2014/main" id="{D3774161-69BF-DF09-1751-514D9CAAB1E2}"/>
              </a:ext>
            </a:extLst>
          </p:cNvPr>
          <p:cNvSpPr>
            <a:spLocks noGrp="1" noChangeArrowheads="1"/>
          </p:cNvSpPr>
          <p:nvPr>
            <p:ph type="title"/>
          </p:nvPr>
        </p:nvSpPr>
        <p:spPr>
          <a:ln/>
        </p:spPr>
        <p:txBody>
          <a:bodyPr/>
          <a:lstStyle/>
          <a:p>
            <a:r>
              <a:rPr lang="en-US" altLang="ko-KR">
                <a:ea typeface="굴림" panose="020B0503020000020004" pitchFamily="34" charset="-127"/>
              </a:rPr>
              <a:t>Generalized Union</a:t>
            </a:r>
          </a:p>
        </p:txBody>
      </p:sp>
      <p:sp>
        <p:nvSpPr>
          <p:cNvPr id="261123" name="Rectangle 3">
            <a:extLst>
              <a:ext uri="{FF2B5EF4-FFF2-40B4-BE49-F238E27FC236}">
                <a16:creationId xmlns:a16="http://schemas.microsoft.com/office/drawing/2014/main" id="{9F488F85-73AE-DAF4-5A5F-03EE9DB88996}"/>
              </a:ext>
            </a:extLst>
          </p:cNvPr>
          <p:cNvSpPr>
            <a:spLocks noGrp="1" noChangeArrowheads="1"/>
          </p:cNvSpPr>
          <p:nvPr>
            <p:ph type="body" idx="1"/>
          </p:nvPr>
        </p:nvSpPr>
        <p:spPr>
          <a:ln/>
        </p:spPr>
        <p:txBody>
          <a:bodyPr/>
          <a:lstStyle/>
          <a:p>
            <a:r>
              <a:rPr lang="en-US" altLang="ko-KR" dirty="0">
                <a:ea typeface="굴림" panose="020B0503020000020004" pitchFamily="34" charset="-127"/>
              </a:rPr>
              <a:t>Binary union operator: </a:t>
            </a:r>
            <a:r>
              <a:rPr lang="en-US" altLang="ko-KR" i="1" dirty="0">
                <a:ea typeface="굴림" panose="020B0503020000020004" pitchFamily="34" charset="-127"/>
              </a:rPr>
              <a:t>A</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B</a:t>
            </a:r>
            <a:endParaRPr lang="en-US" altLang="ko-KR" dirty="0">
              <a:ea typeface="굴림" panose="020B0503020000020004" pitchFamily="34" charset="-127"/>
              <a:sym typeface="Symbol" panose="05050102010706020507" pitchFamily="18" charset="2"/>
            </a:endParaRPr>
          </a:p>
          <a:p>
            <a:r>
              <a:rPr lang="en-US" altLang="ko-KR" i="1" dirty="0">
                <a:ea typeface="굴림" panose="020B0503020000020004" pitchFamily="34" charset="-127"/>
                <a:sym typeface="Symbol" panose="05050102010706020507" pitchFamily="18" charset="2"/>
              </a:rPr>
              <a:t>n</a:t>
            </a:r>
            <a:r>
              <a:rPr lang="en-US" altLang="ko-KR" dirty="0">
                <a:ea typeface="굴림" panose="020B0503020000020004" pitchFamily="34" charset="-127"/>
                <a:sym typeface="Symbol" panose="05050102010706020507" pitchFamily="18" charset="2"/>
              </a:rPr>
              <a:t>-</a:t>
            </a:r>
            <a:r>
              <a:rPr lang="en-US" altLang="ko-KR" dirty="0" err="1">
                <a:ea typeface="굴림" panose="020B0503020000020004" pitchFamily="34" charset="-127"/>
                <a:sym typeface="Symbol" panose="05050102010706020507" pitchFamily="18" charset="2"/>
              </a:rPr>
              <a:t>ary</a:t>
            </a:r>
            <a:r>
              <a:rPr lang="en-US" altLang="ko-KR" dirty="0">
                <a:ea typeface="굴림" panose="020B0503020000020004" pitchFamily="34" charset="-127"/>
                <a:sym typeface="Symbol" panose="05050102010706020507" pitchFamily="18" charset="2"/>
              </a:rPr>
              <a:t> union:</a:t>
            </a:r>
            <a:br>
              <a:rPr lang="en-US" altLang="ko-KR" dirty="0">
                <a:ea typeface="굴림" panose="020B0503020000020004" pitchFamily="34" charset="-127"/>
                <a:sym typeface="Symbol" panose="05050102010706020507" pitchFamily="18" charset="2"/>
              </a:rPr>
            </a:br>
            <a:r>
              <a:rPr lang="en-US" altLang="ko-KR" i="1" dirty="0">
                <a:ea typeface="굴림" panose="020B0503020000020004" pitchFamily="34" charset="-127"/>
                <a:sym typeface="Symbol" panose="05050102010706020507" pitchFamily="18" charset="2"/>
              </a:rPr>
              <a:t>A</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baseline="-25000" dirty="0">
                <a:ea typeface="굴림" panose="020B0503020000020004" pitchFamily="34" charset="-127"/>
                <a:sym typeface="Symbol" panose="05050102010706020507" pitchFamily="18" charset="2"/>
              </a:rPr>
              <a:t>2</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i="1" baseline="-25000" dirty="0">
                <a:ea typeface="굴림" panose="020B0503020000020004" pitchFamily="34" charset="-127"/>
                <a:sym typeface="Symbol" panose="05050102010706020507" pitchFamily="18" charset="2"/>
              </a:rPr>
              <a:t>n</a:t>
            </a:r>
            <a:r>
              <a:rPr lang="en-US" altLang="ko-KR" dirty="0">
                <a:ea typeface="굴림" panose="020B0503020000020004" pitchFamily="34" charset="-127"/>
                <a:sym typeface="Symbol" panose="05050102010706020507" pitchFamily="18" charset="2"/>
              </a:rPr>
              <a:t> : ((…((</a:t>
            </a:r>
            <a:r>
              <a:rPr lang="en-US" altLang="ko-KR" i="1" dirty="0">
                <a:ea typeface="굴림" panose="020B0503020000020004" pitchFamily="34" charset="-127"/>
                <a:sym typeface="Symbol" panose="05050102010706020507" pitchFamily="18" charset="2"/>
              </a:rPr>
              <a:t>A</a:t>
            </a:r>
            <a:r>
              <a:rPr lang="en-US" altLang="ko-KR" baseline="-25000" dirty="0">
                <a:ea typeface="굴림" panose="020B0503020000020004" pitchFamily="34" charset="-127"/>
                <a:sym typeface="Symbol" panose="05050102010706020507" pitchFamily="18" charset="2"/>
              </a:rPr>
              <a:t>1</a:t>
            </a:r>
            <a:r>
              <a:rPr lang="en-US" altLang="ko-KR" dirty="0">
                <a:ea typeface="굴림" panose="020B0503020000020004" pitchFamily="34" charset="-127"/>
                <a:sym typeface="Symbol" panose="05050102010706020507" pitchFamily="18" charset="2"/>
              </a:rPr>
              <a:t> </a:t>
            </a:r>
            <a:r>
              <a:rPr lang="en-US" altLang="ko-KR" i="1" dirty="0">
                <a:ea typeface="굴림" panose="020B0503020000020004" pitchFamily="34" charset="-127"/>
                <a:sym typeface="Symbol" panose="05050102010706020507" pitchFamily="18" charset="2"/>
              </a:rPr>
              <a:t>A</a:t>
            </a:r>
            <a:r>
              <a:rPr lang="en-US" altLang="ko-KR" baseline="-25000" dirty="0">
                <a:ea typeface="굴림" panose="020B0503020000020004" pitchFamily="34" charset="-127"/>
                <a:sym typeface="Symbol" panose="05050102010706020507" pitchFamily="18" charset="2"/>
              </a:rPr>
              <a:t>2</a:t>
            </a:r>
            <a:r>
              <a:rPr lang="en-US" altLang="ko-KR" dirty="0">
                <a:ea typeface="굴림" panose="020B0503020000020004" pitchFamily="34" charset="-127"/>
                <a:sym typeface="Symbol" panose="05050102010706020507" pitchFamily="18" charset="2"/>
              </a:rPr>
              <a:t>)</a:t>
            </a:r>
            <a:r>
              <a:rPr lang="en-US" altLang="ko-KR" baseline="-25000" dirty="0">
                <a:ea typeface="굴림" panose="020B0503020000020004" pitchFamily="34" charset="-127"/>
                <a:sym typeface="Symbol" panose="05050102010706020507" pitchFamily="18" charset="2"/>
              </a:rPr>
              <a:t> </a:t>
            </a:r>
            <a:r>
              <a:rPr lang="en-US" altLang="ko-KR" dirty="0">
                <a:ea typeface="굴림" panose="020B0503020000020004" pitchFamily="34" charset="-127"/>
                <a:sym typeface="Symbol" panose="05050102010706020507" pitchFamily="18" charset="2"/>
              </a:rPr>
              <a:t>…) </a:t>
            </a:r>
            <a:r>
              <a:rPr lang="en-US" altLang="ko-KR" i="1" dirty="0">
                <a:ea typeface="굴림" panose="020B0503020000020004" pitchFamily="34" charset="-127"/>
                <a:sym typeface="Symbol" panose="05050102010706020507" pitchFamily="18" charset="2"/>
              </a:rPr>
              <a:t>A</a:t>
            </a:r>
            <a:r>
              <a:rPr lang="en-US" altLang="ko-KR" i="1" baseline="-25000" dirty="0">
                <a:ea typeface="굴림" panose="020B0503020000020004" pitchFamily="34" charset="-127"/>
                <a:sym typeface="Symbol" panose="05050102010706020507" pitchFamily="18" charset="2"/>
              </a:rPr>
              <a:t>n</a:t>
            </a:r>
            <a:r>
              <a:rPr lang="en-US" altLang="ko-KR" dirty="0">
                <a:ea typeface="굴림" panose="020B0503020000020004" pitchFamily="34" charset="-127"/>
                <a:sym typeface="Symbol" panose="05050102010706020507" pitchFamily="18" charset="2"/>
              </a:rPr>
              <a:t>)</a:t>
            </a:r>
            <a:br>
              <a:rPr lang="en-US" altLang="ko-KR" dirty="0">
                <a:ea typeface="굴림" panose="020B0503020000020004" pitchFamily="34" charset="-127"/>
                <a:sym typeface="Symbol" panose="05050102010706020507" pitchFamily="18" charset="2"/>
              </a:rPr>
            </a:br>
            <a:r>
              <a:rPr lang="en-US" altLang="ko-KR" dirty="0">
                <a:ea typeface="굴림" panose="020B0503020000020004" pitchFamily="34" charset="-127"/>
                <a:sym typeface="Symbol" panose="05050102010706020507" pitchFamily="18" charset="2"/>
              </a:rPr>
              <a:t>(grouping &amp; order is irrelevant)</a:t>
            </a:r>
          </a:p>
          <a:p>
            <a:r>
              <a:rPr lang="en-US" altLang="ko-KR" dirty="0">
                <a:ea typeface="굴림" panose="020B0503020000020004" pitchFamily="34" charset="-127"/>
                <a:sym typeface="Symbol" panose="05050102010706020507" pitchFamily="18" charset="2"/>
              </a:rPr>
              <a:t>“Big U” notation:</a:t>
            </a:r>
            <a:br>
              <a:rPr lang="en-US" altLang="ko-KR" dirty="0">
                <a:ea typeface="굴림" panose="020B0503020000020004" pitchFamily="34" charset="-127"/>
                <a:sym typeface="Symbol" panose="05050102010706020507" pitchFamily="18" charset="2"/>
              </a:rPr>
            </a:br>
            <a:endParaRPr lang="en-US" altLang="ko-KR" dirty="0">
              <a:ea typeface="굴림" panose="020B0503020000020004" pitchFamily="34" charset="-127"/>
              <a:sym typeface="Symbol" panose="05050102010706020507" pitchFamily="18" charset="2"/>
            </a:endParaRPr>
          </a:p>
          <a:p>
            <a:r>
              <a:rPr lang="en-US" altLang="ko-KR" dirty="0">
                <a:ea typeface="굴림" panose="020B0503020000020004" pitchFamily="34" charset="-127"/>
                <a:sym typeface="Symbol" panose="05050102010706020507" pitchFamily="18" charset="2"/>
              </a:rPr>
              <a:t>Infinite sets of sets:</a:t>
            </a:r>
            <a:br>
              <a:rPr lang="en-US" altLang="ko-KR" dirty="0">
                <a:ea typeface="굴림" panose="020B0503020000020004" pitchFamily="34" charset="-127"/>
                <a:sym typeface="Symbol" panose="05050102010706020507" pitchFamily="18" charset="2"/>
              </a:rPr>
            </a:br>
            <a:endParaRPr lang="en-US" altLang="ko-KR" i="1" baseline="-25000" dirty="0">
              <a:ea typeface="굴림" panose="020B0503020000020004" pitchFamily="34" charset="-127"/>
              <a:sym typeface="Symbol" panose="05050102010706020507" pitchFamily="18" charset="2"/>
            </a:endParaRPr>
          </a:p>
        </p:txBody>
      </p:sp>
      <p:graphicFrame>
        <p:nvGraphicFramePr>
          <p:cNvPr id="261124" name="Object 4">
            <a:extLst>
              <a:ext uri="{FF2B5EF4-FFF2-40B4-BE49-F238E27FC236}">
                <a16:creationId xmlns:a16="http://schemas.microsoft.com/office/drawing/2014/main" id="{89EC4A6B-241E-8894-C342-D97A8536616D}"/>
              </a:ext>
            </a:extLst>
          </p:cNvPr>
          <p:cNvGraphicFramePr>
            <a:graphicFrameLocks noChangeAspect="1"/>
          </p:cNvGraphicFramePr>
          <p:nvPr>
            <p:extLst>
              <p:ext uri="{D42A27DB-BD31-4B8C-83A1-F6EECF244321}">
                <p14:modId xmlns:p14="http://schemas.microsoft.com/office/powerpoint/2010/main" val="3895395180"/>
              </p:ext>
            </p:extLst>
          </p:nvPr>
        </p:nvGraphicFramePr>
        <p:xfrm>
          <a:off x="6096000" y="3758337"/>
          <a:ext cx="931863" cy="1174750"/>
        </p:xfrm>
        <a:graphic>
          <a:graphicData uri="http://schemas.openxmlformats.org/presentationml/2006/ole">
            <mc:AlternateContent xmlns:mc="http://schemas.openxmlformats.org/markup-compatibility/2006">
              <mc:Choice xmlns:v="urn:schemas-microsoft-com:vml" Requires="v">
                <p:oleObj name="Equation" r:id="rId2" imgW="342720" imgH="431640" progId="Equation.3">
                  <p:embed/>
                </p:oleObj>
              </mc:Choice>
              <mc:Fallback>
                <p:oleObj name="Equation" r:id="rId2" imgW="342720" imgH="431640" progId="Equation.3">
                  <p:embed/>
                  <p:pic>
                    <p:nvPicPr>
                      <p:cNvPr id="261124" name="Object 4">
                        <a:extLst>
                          <a:ext uri="{FF2B5EF4-FFF2-40B4-BE49-F238E27FC236}">
                            <a16:creationId xmlns:a16="http://schemas.microsoft.com/office/drawing/2014/main" id="{89EC4A6B-241E-8894-C342-D97A85366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758337"/>
                        <a:ext cx="931863"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1125" name="Object 5">
            <a:extLst>
              <a:ext uri="{FF2B5EF4-FFF2-40B4-BE49-F238E27FC236}">
                <a16:creationId xmlns:a16="http://schemas.microsoft.com/office/drawing/2014/main" id="{A1F17DF2-18B5-5CB9-F2C8-665A0309633C}"/>
              </a:ext>
            </a:extLst>
          </p:cNvPr>
          <p:cNvGraphicFramePr>
            <a:graphicFrameLocks noChangeAspect="1"/>
          </p:cNvGraphicFramePr>
          <p:nvPr>
            <p:extLst>
              <p:ext uri="{D42A27DB-BD31-4B8C-83A1-F6EECF244321}">
                <p14:modId xmlns:p14="http://schemas.microsoft.com/office/powerpoint/2010/main" val="1776260267"/>
              </p:ext>
            </p:extLst>
          </p:nvPr>
        </p:nvGraphicFramePr>
        <p:xfrm>
          <a:off x="8039039" y="3879640"/>
          <a:ext cx="1009650" cy="1011237"/>
        </p:xfrm>
        <a:graphic>
          <a:graphicData uri="http://schemas.openxmlformats.org/presentationml/2006/ole">
            <mc:AlternateContent xmlns:mc="http://schemas.openxmlformats.org/markup-compatibility/2006">
              <mc:Choice xmlns:v="urn:schemas-microsoft-com:vml" Requires="v">
                <p:oleObj name="Equation" r:id="rId4" imgW="342720" imgH="342720" progId="Equation.3">
                  <p:embed/>
                </p:oleObj>
              </mc:Choice>
              <mc:Fallback>
                <p:oleObj name="Equation" r:id="rId4" imgW="342720" imgH="342720" progId="Equation.3">
                  <p:embed/>
                  <p:pic>
                    <p:nvPicPr>
                      <p:cNvPr id="261125" name="Object 5">
                        <a:extLst>
                          <a:ext uri="{FF2B5EF4-FFF2-40B4-BE49-F238E27FC236}">
                            <a16:creationId xmlns:a16="http://schemas.microsoft.com/office/drawing/2014/main" id="{A1F17DF2-18B5-5CB9-F2C8-665A030963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9039" y="3879640"/>
                        <a:ext cx="100965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E357C12-6925-B007-2D0E-8104908376EE}"/>
              </a:ext>
            </a:extLst>
          </p:cNvPr>
          <p:cNvSpPr>
            <a:spLocks noGrp="1"/>
          </p:cNvSpPr>
          <p:nvPr>
            <p:ph type="sldNum" sz="quarter" idx="10"/>
          </p:nvPr>
        </p:nvSpPr>
        <p:spPr/>
        <p:txBody>
          <a:bodyPr/>
          <a:lstStyle/>
          <a:p>
            <a:fld id="{93D4E974-E7A9-4D76-AC94-00A92F58B94A}" type="slidenum">
              <a:rPr lang="ko-KR" altLang="en-US"/>
              <a:pPr/>
              <a:t>23</a:t>
            </a:fld>
            <a:endParaRPr lang="en-US" altLang="ko-KR"/>
          </a:p>
        </p:txBody>
      </p:sp>
      <p:sp>
        <p:nvSpPr>
          <p:cNvPr id="237570" name="Rectangle 2">
            <a:extLst>
              <a:ext uri="{FF2B5EF4-FFF2-40B4-BE49-F238E27FC236}">
                <a16:creationId xmlns:a16="http://schemas.microsoft.com/office/drawing/2014/main" id="{2143C9C7-4A35-B255-F521-362FE93A2497}"/>
              </a:ext>
            </a:extLst>
          </p:cNvPr>
          <p:cNvSpPr>
            <a:spLocks noGrp="1" noChangeArrowheads="1"/>
          </p:cNvSpPr>
          <p:nvPr>
            <p:ph type="title"/>
          </p:nvPr>
        </p:nvSpPr>
        <p:spPr>
          <a:ln/>
        </p:spPr>
        <p:txBody>
          <a:bodyPr/>
          <a:lstStyle/>
          <a:p>
            <a:r>
              <a:rPr lang="en-US" altLang="ko-KR">
                <a:ea typeface="굴림" panose="020B0503020000020004" pitchFamily="34" charset="-127"/>
              </a:rPr>
              <a:t>The Intersection Operator</a:t>
            </a:r>
          </a:p>
        </p:txBody>
      </p:sp>
      <p:sp>
        <p:nvSpPr>
          <p:cNvPr id="237571" name="Rectangle 3">
            <a:extLst>
              <a:ext uri="{FF2B5EF4-FFF2-40B4-BE49-F238E27FC236}">
                <a16:creationId xmlns:a16="http://schemas.microsoft.com/office/drawing/2014/main" id="{F3623EDD-4667-FF19-46B0-732224525E21}"/>
              </a:ext>
            </a:extLst>
          </p:cNvPr>
          <p:cNvSpPr>
            <a:spLocks noGrp="1" noChangeArrowheads="1"/>
          </p:cNvSpPr>
          <p:nvPr>
            <p:ph type="body" idx="1"/>
          </p:nvPr>
        </p:nvSpPr>
        <p:spPr>
          <a:ln/>
        </p:spPr>
        <p:txBody>
          <a:bodyPr>
            <a:normAutofit/>
          </a:bodyPr>
          <a:lstStyle/>
          <a:p>
            <a:r>
              <a:rPr lang="en-US" altLang="ko-KR" sz="2400" dirty="0">
                <a:ea typeface="굴림" panose="020B0503020000020004" pitchFamily="34" charset="-127"/>
              </a:rPr>
              <a:t>For sets </a:t>
            </a:r>
            <a:r>
              <a:rPr lang="en-US" altLang="ko-KR" sz="2400" i="1" dirty="0">
                <a:ea typeface="굴림" panose="020B0503020000020004" pitchFamily="34" charset="-127"/>
              </a:rPr>
              <a:t>A</a:t>
            </a:r>
            <a:r>
              <a:rPr lang="en-US" altLang="ko-KR" sz="2400" dirty="0">
                <a:ea typeface="굴림" panose="020B0503020000020004" pitchFamily="34" charset="-127"/>
              </a:rPr>
              <a:t>, </a:t>
            </a:r>
            <a:r>
              <a:rPr lang="en-US" altLang="ko-KR" sz="2400" i="1" dirty="0">
                <a:ea typeface="굴림" panose="020B0503020000020004" pitchFamily="34" charset="-127"/>
              </a:rPr>
              <a:t>B</a:t>
            </a:r>
            <a:r>
              <a:rPr lang="en-US" altLang="ko-KR" sz="2400" dirty="0">
                <a:ea typeface="굴림" panose="020B0503020000020004" pitchFamily="34" charset="-127"/>
              </a:rPr>
              <a:t>, their </a:t>
            </a:r>
            <a:r>
              <a:rPr lang="en-US" altLang="ko-KR" sz="2400" i="1" dirty="0">
                <a:ea typeface="굴림" panose="020B0503020000020004" pitchFamily="34" charset="-127"/>
              </a:rPr>
              <a:t>intersection</a:t>
            </a:r>
            <a:r>
              <a:rPr lang="en-US" altLang="ko-KR" sz="2400" dirty="0">
                <a:ea typeface="굴림" panose="020B0503020000020004" pitchFamily="34" charset="-127"/>
              </a:rPr>
              <a: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a:t>
            </a:r>
            <a:r>
              <a:rPr lang="en-US" altLang="ko-KR" sz="2400" dirty="0">
                <a:ea typeface="굴림" panose="020B0503020000020004" pitchFamily="34" charset="-127"/>
              </a:rPr>
              <a:t> is the set containing all elements that are simultaneously in </a:t>
            </a:r>
            <a:r>
              <a:rPr lang="en-US" altLang="ko-KR" sz="2400" i="1" dirty="0">
                <a:ea typeface="굴림" panose="020B0503020000020004" pitchFamily="34" charset="-127"/>
              </a:rPr>
              <a:t>A </a:t>
            </a:r>
            <a:r>
              <a:rPr lang="en-US" altLang="ko-KR" sz="2400" b="1" dirty="0">
                <a:ea typeface="굴림" panose="020B0503020000020004" pitchFamily="34" charset="-127"/>
              </a:rPr>
              <a:t>and</a:t>
            </a:r>
            <a:r>
              <a:rPr lang="en-US" altLang="ko-KR" sz="2400" dirty="0">
                <a:ea typeface="굴림" panose="020B0503020000020004" pitchFamily="34" charset="-127"/>
              </a:rPr>
              <a:t> (“</a:t>
            </a:r>
            <a:r>
              <a:rPr lang="en-US" altLang="ko-KR" sz="2400" dirty="0">
                <a:ea typeface="굴림" panose="020B0503020000020004" pitchFamily="34" charset="-127"/>
                <a:sym typeface="Symbol" panose="05050102010706020507" pitchFamily="18" charset="2"/>
              </a:rPr>
              <a:t>”) </a:t>
            </a:r>
            <a:r>
              <a:rPr lang="en-US" altLang="ko-KR" sz="2400" dirty="0">
                <a:ea typeface="굴림" panose="020B0503020000020004" pitchFamily="34" charset="-127"/>
              </a:rPr>
              <a:t>in </a:t>
            </a:r>
            <a:r>
              <a:rPr lang="en-US" altLang="ko-KR" sz="2400" i="1" dirty="0">
                <a:ea typeface="굴림" panose="020B0503020000020004" pitchFamily="34" charset="-127"/>
              </a:rPr>
              <a:t>B</a:t>
            </a:r>
            <a:r>
              <a:rPr lang="en-US" altLang="ko-KR" sz="2400" dirty="0">
                <a:ea typeface="굴림" panose="020B0503020000020004" pitchFamily="34" charset="-127"/>
              </a:rPr>
              <a:t>.</a:t>
            </a:r>
          </a:p>
          <a:p>
            <a:r>
              <a:rPr lang="en-US" altLang="ko-KR" sz="2400" dirty="0">
                <a:ea typeface="굴림" panose="020B0503020000020004" pitchFamily="34" charset="-127"/>
              </a:rPr>
              <a:t>Formally, </a:t>
            </a:r>
          </a:p>
          <a:p>
            <a:pPr lvl="1"/>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sym typeface="Symbol" panose="05050102010706020507" pitchFamily="18" charset="2"/>
              </a:rPr>
              <a:t>A</a:t>
            </a:r>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sym typeface="Symbol" panose="05050102010706020507" pitchFamily="18" charset="2"/>
              </a:rPr>
              <a:t>B</a:t>
            </a:r>
            <a:r>
              <a:rPr lang="en-US" altLang="ko-KR" sz="2200" dirty="0">
                <a:ea typeface="굴림" panose="020B0503020000020004" pitchFamily="34" charset="-127"/>
                <a:sym typeface="Symbol" panose="05050102010706020507" pitchFamily="18" charset="2"/>
              </a:rPr>
              <a:t>:</a:t>
            </a:r>
            <a:r>
              <a:rPr lang="en-US" altLang="ko-KR" sz="2200" dirty="0">
                <a:ea typeface="굴림" panose="020B0503020000020004" pitchFamily="34" charset="-127"/>
              </a:rPr>
              <a:t> </a:t>
            </a:r>
            <a:r>
              <a:rPr lang="en-US" altLang="ko-KR" sz="2200" i="1" dirty="0">
                <a:ea typeface="굴림" panose="020B0503020000020004" pitchFamily="34" charset="-127"/>
              </a:rPr>
              <a:t>A</a:t>
            </a:r>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rPr>
              <a:t>B</a:t>
            </a:r>
            <a:r>
              <a:rPr lang="en-US" altLang="ko-KR" sz="2200" dirty="0">
                <a:ea typeface="굴림" panose="020B0503020000020004" pitchFamily="34" charset="-127"/>
                <a:sym typeface="Symbol" panose="05050102010706020507" pitchFamily="18" charset="2"/>
              </a:rPr>
              <a:t></a:t>
            </a:r>
            <a:r>
              <a:rPr lang="en-US" altLang="ko-KR" sz="2200" dirty="0">
                <a:ea typeface="굴림" panose="020B0503020000020004" pitchFamily="34" charset="-127"/>
              </a:rPr>
              <a:t>{</a:t>
            </a:r>
            <a:r>
              <a:rPr lang="en-US" altLang="ko-KR" sz="2200" i="1" dirty="0">
                <a:ea typeface="굴림" panose="020B0503020000020004" pitchFamily="34" charset="-127"/>
              </a:rPr>
              <a:t>x </a:t>
            </a:r>
            <a:r>
              <a:rPr lang="en-US" altLang="ko-KR" sz="2200" dirty="0">
                <a:ea typeface="굴림" panose="020B0503020000020004" pitchFamily="34" charset="-127"/>
              </a:rPr>
              <a:t>| </a:t>
            </a:r>
            <a:r>
              <a:rPr lang="en-US" altLang="ko-KR" sz="2200" i="1" dirty="0" err="1">
                <a:ea typeface="굴림" panose="020B0503020000020004" pitchFamily="34" charset="-127"/>
              </a:rPr>
              <a:t>x</a:t>
            </a:r>
            <a:r>
              <a:rPr lang="en-US" altLang="ko-KR" sz="2200" dirty="0" err="1">
                <a:ea typeface="굴림" panose="020B0503020000020004" pitchFamily="34" charset="-127"/>
                <a:sym typeface="Symbol" panose="05050102010706020507" pitchFamily="18" charset="2"/>
              </a:rPr>
              <a:t></a:t>
            </a:r>
            <a:r>
              <a:rPr lang="en-US" altLang="ko-KR" sz="2200" i="1" dirty="0" err="1">
                <a:ea typeface="굴림" panose="020B0503020000020004" pitchFamily="34" charset="-127"/>
                <a:sym typeface="Symbol" panose="05050102010706020507" pitchFamily="18" charset="2"/>
              </a:rPr>
              <a:t>A</a:t>
            </a:r>
            <a:r>
              <a:rPr lang="en-US" altLang="ko-KR" sz="2200" dirty="0">
                <a:ea typeface="굴림" panose="020B0503020000020004" pitchFamily="34" charset="-127"/>
                <a:sym typeface="Symbol" panose="05050102010706020507" pitchFamily="18" charset="2"/>
              </a:rPr>
              <a:t> </a:t>
            </a:r>
            <a:r>
              <a:rPr lang="en-US" altLang="ko-KR" sz="2200" b="1" dirty="0">
                <a:ea typeface="굴림" panose="020B0503020000020004" pitchFamily="34" charset="-127"/>
                <a:sym typeface="Symbol" panose="05050102010706020507" pitchFamily="18" charset="2"/>
              </a:rPr>
              <a:t></a:t>
            </a:r>
            <a:r>
              <a:rPr lang="en-US" altLang="ko-KR" sz="2200" dirty="0">
                <a:ea typeface="굴림" panose="020B0503020000020004" pitchFamily="34" charset="-127"/>
                <a:sym typeface="Symbol" panose="05050102010706020507" pitchFamily="18" charset="2"/>
              </a:rPr>
              <a:t> </a:t>
            </a:r>
            <a:r>
              <a:rPr lang="en-US" altLang="ko-KR" sz="2200" i="1" dirty="0" err="1">
                <a:ea typeface="굴림" panose="020B0503020000020004" pitchFamily="34" charset="-127"/>
                <a:sym typeface="Symbol" panose="05050102010706020507" pitchFamily="18" charset="2"/>
              </a:rPr>
              <a:t>x</a:t>
            </a:r>
            <a:r>
              <a:rPr lang="en-US" altLang="ko-KR" sz="2200" dirty="0" err="1">
                <a:ea typeface="굴림" panose="020B0503020000020004" pitchFamily="34" charset="-127"/>
                <a:sym typeface="Symbol" panose="05050102010706020507" pitchFamily="18" charset="2"/>
              </a:rPr>
              <a:t></a:t>
            </a:r>
            <a:r>
              <a:rPr lang="en-US" altLang="ko-KR" sz="2200" i="1" dirty="0" err="1">
                <a:ea typeface="굴림" panose="020B0503020000020004" pitchFamily="34" charset="-127"/>
                <a:sym typeface="Symbol" panose="05050102010706020507" pitchFamily="18" charset="2"/>
              </a:rPr>
              <a:t>B</a:t>
            </a:r>
            <a:r>
              <a:rPr lang="en-US" altLang="ko-KR" sz="2200" dirty="0">
                <a:ea typeface="굴림" panose="020B0503020000020004" pitchFamily="34" charset="-127"/>
                <a:sym typeface="Symbol" panose="05050102010706020507" pitchFamily="18" charset="2"/>
              </a:rPr>
              <a:t>}.</a:t>
            </a:r>
          </a:p>
          <a:p>
            <a:pPr lvl="1"/>
            <a:r>
              <a:rPr lang="en-US" altLang="ko-KR" sz="2200" dirty="0">
                <a:ea typeface="굴림" panose="020B0503020000020004" pitchFamily="34" charset="-127"/>
                <a:sym typeface="Symbol" panose="05050102010706020507" pitchFamily="18" charset="2"/>
              </a:rPr>
              <a:t> </a:t>
            </a:r>
            <a:r>
              <a:rPr lang="en-US" altLang="ko-KR" sz="2200" i="1" dirty="0">
                <a:ea typeface="굴림" panose="020B0503020000020004" pitchFamily="34" charset="-127"/>
              </a:rPr>
              <a:t>A</a:t>
            </a:r>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rPr>
              <a:t>B </a:t>
            </a:r>
            <a:r>
              <a:rPr lang="en-US" altLang="ko-KR" sz="2200" dirty="0">
                <a:ea typeface="굴림" panose="020B0503020000020004" pitchFamily="34" charset="-127"/>
              </a:rPr>
              <a:t>is a subset of </a:t>
            </a:r>
            <a:r>
              <a:rPr lang="en-US" altLang="ko-KR" sz="2200" i="1" dirty="0">
                <a:ea typeface="굴림" panose="020B0503020000020004" pitchFamily="34" charset="-127"/>
              </a:rPr>
              <a:t>A</a:t>
            </a:r>
            <a:r>
              <a:rPr lang="en-US" altLang="ko-KR" sz="2200" dirty="0">
                <a:ea typeface="굴림" panose="020B0503020000020004" pitchFamily="34" charset="-127"/>
              </a:rPr>
              <a:t> </a:t>
            </a:r>
            <a:r>
              <a:rPr lang="en-US" altLang="ko-KR" sz="2200" b="1" dirty="0">
                <a:ea typeface="굴림" panose="020B0503020000020004" pitchFamily="34" charset="-127"/>
              </a:rPr>
              <a:t>and</a:t>
            </a:r>
            <a:r>
              <a:rPr lang="en-US" altLang="ko-KR" sz="2200" dirty="0">
                <a:ea typeface="굴림" panose="020B0503020000020004" pitchFamily="34" charset="-127"/>
              </a:rPr>
              <a:t> it is a subset of </a:t>
            </a:r>
            <a:r>
              <a:rPr lang="en-US" altLang="ko-KR" sz="2200" i="1" dirty="0">
                <a:ea typeface="굴림" panose="020B0503020000020004" pitchFamily="34" charset="-127"/>
              </a:rPr>
              <a:t>B</a:t>
            </a:r>
            <a:r>
              <a:rPr lang="en-US" altLang="ko-KR" sz="2200" dirty="0">
                <a:ea typeface="굴림" panose="020B0503020000020004" pitchFamily="34" charset="-127"/>
              </a:rPr>
              <a:t>:</a:t>
            </a:r>
            <a:r>
              <a:rPr lang="en-US" altLang="ko-KR" sz="2200" i="1" dirty="0">
                <a:ea typeface="굴림" panose="020B0503020000020004" pitchFamily="34" charset="-127"/>
              </a:rPr>
              <a:t> </a:t>
            </a:r>
            <a:br>
              <a:rPr lang="en-US" altLang="ko-KR" sz="2200" dirty="0">
                <a:ea typeface="굴림" panose="020B0503020000020004" pitchFamily="34" charset="-127"/>
              </a:rPr>
            </a:br>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sym typeface="Symbol" panose="05050102010706020507" pitchFamily="18" charset="2"/>
              </a:rPr>
              <a:t>A</a:t>
            </a:r>
            <a:r>
              <a:rPr lang="en-US" altLang="ko-KR" sz="2200" dirty="0">
                <a:ea typeface="굴림" panose="020B0503020000020004" pitchFamily="34" charset="-127"/>
                <a:sym typeface="Symbol" panose="05050102010706020507" pitchFamily="18" charset="2"/>
              </a:rPr>
              <a:t>, </a:t>
            </a:r>
            <a:r>
              <a:rPr lang="en-US" altLang="ko-KR" sz="2200" i="1" dirty="0">
                <a:ea typeface="굴림" panose="020B0503020000020004" pitchFamily="34" charset="-127"/>
                <a:sym typeface="Symbol" panose="05050102010706020507" pitchFamily="18" charset="2"/>
              </a:rPr>
              <a:t>B</a:t>
            </a:r>
            <a:r>
              <a:rPr lang="en-US" altLang="ko-KR" sz="2200" dirty="0">
                <a:ea typeface="굴림" panose="020B0503020000020004" pitchFamily="34" charset="-127"/>
                <a:sym typeface="Symbol" panose="05050102010706020507" pitchFamily="18" charset="2"/>
              </a:rPr>
              <a:t>: </a:t>
            </a:r>
            <a:r>
              <a:rPr lang="en-US" altLang="ko-KR" sz="2200" dirty="0">
                <a:ea typeface="굴림" panose="020B0503020000020004" pitchFamily="34" charset="-127"/>
              </a:rPr>
              <a:t>(</a:t>
            </a:r>
            <a:r>
              <a:rPr lang="en-US" altLang="ko-KR" sz="2200" i="1" dirty="0">
                <a:ea typeface="굴림" panose="020B0503020000020004" pitchFamily="34" charset="-127"/>
              </a:rPr>
              <a:t>A</a:t>
            </a:r>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rPr>
              <a:t>B </a:t>
            </a:r>
            <a:r>
              <a:rPr lang="en-US" altLang="ko-KR" sz="2200" dirty="0">
                <a:ea typeface="굴림" panose="020B0503020000020004" pitchFamily="34" charset="-127"/>
                <a:sym typeface="Symbol" panose="05050102010706020507" pitchFamily="18" charset="2"/>
              </a:rPr>
              <a:t> </a:t>
            </a:r>
            <a:r>
              <a:rPr lang="en-US" altLang="ko-KR" sz="2200" i="1" dirty="0">
                <a:ea typeface="굴림" panose="020B0503020000020004" pitchFamily="34" charset="-127"/>
                <a:sym typeface="Symbol" panose="05050102010706020507" pitchFamily="18" charset="2"/>
              </a:rPr>
              <a:t>A</a:t>
            </a:r>
            <a:r>
              <a:rPr lang="en-US" altLang="ko-KR" sz="2200" dirty="0">
                <a:ea typeface="굴림" panose="020B0503020000020004" pitchFamily="34" charset="-127"/>
                <a:sym typeface="Symbol" panose="05050102010706020507" pitchFamily="18" charset="2"/>
              </a:rPr>
              <a:t>) </a:t>
            </a:r>
            <a:r>
              <a:rPr lang="en-US" altLang="ko-KR" sz="2200" b="1" dirty="0">
                <a:ea typeface="굴림" panose="020B0503020000020004" pitchFamily="34" charset="-127"/>
                <a:sym typeface="Symbol" panose="05050102010706020507" pitchFamily="18" charset="2"/>
              </a:rPr>
              <a:t></a:t>
            </a:r>
            <a:r>
              <a:rPr lang="en-US" altLang="ko-KR" sz="2200" dirty="0">
                <a:ea typeface="굴림" panose="020B0503020000020004" pitchFamily="34" charset="-127"/>
              </a:rPr>
              <a:t> (</a:t>
            </a:r>
            <a:r>
              <a:rPr lang="en-US" altLang="ko-KR" sz="2200" i="1" dirty="0">
                <a:ea typeface="굴림" panose="020B0503020000020004" pitchFamily="34" charset="-127"/>
              </a:rPr>
              <a:t>A</a:t>
            </a:r>
            <a:r>
              <a:rPr lang="en-US" altLang="ko-KR" sz="2200" dirty="0">
                <a:ea typeface="굴림" panose="020B0503020000020004" pitchFamily="34" charset="-127"/>
                <a:sym typeface="Symbol" panose="05050102010706020507" pitchFamily="18" charset="2"/>
              </a:rPr>
              <a:t></a:t>
            </a:r>
            <a:r>
              <a:rPr lang="en-US" altLang="ko-KR" sz="2200" i="1" dirty="0">
                <a:ea typeface="굴림" panose="020B0503020000020004" pitchFamily="34" charset="-127"/>
              </a:rPr>
              <a:t>B </a:t>
            </a:r>
            <a:r>
              <a:rPr lang="en-US" altLang="ko-KR" sz="2200" dirty="0">
                <a:ea typeface="굴림" panose="020B0503020000020004" pitchFamily="34" charset="-127"/>
                <a:sym typeface="Symbol" panose="05050102010706020507" pitchFamily="18" charset="2"/>
              </a:rPr>
              <a:t> </a:t>
            </a:r>
            <a:r>
              <a:rPr lang="en-US" altLang="ko-KR" sz="2200" i="1" dirty="0">
                <a:ea typeface="굴림" panose="020B0503020000020004" pitchFamily="34" charset="-127"/>
                <a:sym typeface="Symbol" panose="05050102010706020507" pitchFamily="18" charset="2"/>
              </a:rPr>
              <a:t>B</a:t>
            </a:r>
            <a:r>
              <a:rPr lang="en-US" altLang="ko-KR" sz="2200" dirty="0">
                <a:ea typeface="굴림" panose="020B0503020000020004" pitchFamily="34" charset="-127"/>
                <a:sym typeface="Symbol" panose="05050102010706020507" pitchFamily="18" charset="2"/>
              </a:rPr>
              <a:t>)</a:t>
            </a:r>
          </a:p>
          <a:p>
            <a:endParaRPr lang="ko-KR" altLang="en-US" sz="2400" dirty="0">
              <a:ea typeface="굴림" panose="020B0503020000020004" pitchFamily="34" charset="-127"/>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913378F-67CB-F570-B1EF-DBA0FE9B3FAF}"/>
              </a:ext>
            </a:extLst>
          </p:cNvPr>
          <p:cNvSpPr>
            <a:spLocks noGrp="1"/>
          </p:cNvSpPr>
          <p:nvPr>
            <p:ph type="sldNum" sz="quarter" idx="10"/>
          </p:nvPr>
        </p:nvSpPr>
        <p:spPr/>
        <p:txBody>
          <a:bodyPr/>
          <a:lstStyle/>
          <a:p>
            <a:fld id="{B07C6C3C-C1C1-403E-A65D-376C0DC7EED6}" type="slidenum">
              <a:rPr lang="ko-KR" altLang="en-US"/>
              <a:pPr/>
              <a:t>24</a:t>
            </a:fld>
            <a:endParaRPr lang="en-US" altLang="ko-KR"/>
          </a:p>
        </p:txBody>
      </p:sp>
      <p:sp>
        <p:nvSpPr>
          <p:cNvPr id="262146" name="Rectangle 2">
            <a:extLst>
              <a:ext uri="{FF2B5EF4-FFF2-40B4-BE49-F238E27FC236}">
                <a16:creationId xmlns:a16="http://schemas.microsoft.com/office/drawing/2014/main" id="{0D90F9D2-850A-1A92-F758-39C2A8798FFB}"/>
              </a:ext>
            </a:extLst>
          </p:cNvPr>
          <p:cNvSpPr>
            <a:spLocks noGrp="1" noChangeArrowheads="1"/>
          </p:cNvSpPr>
          <p:nvPr>
            <p:ph type="title"/>
          </p:nvPr>
        </p:nvSpPr>
        <p:spPr>
          <a:ln/>
        </p:spPr>
        <p:txBody>
          <a:bodyPr/>
          <a:lstStyle/>
          <a:p>
            <a:r>
              <a:rPr lang="en-US" altLang="ko-KR">
                <a:ea typeface="굴림" panose="020B0503020000020004" pitchFamily="34" charset="-127"/>
              </a:rPr>
              <a:t>Generalized Intersection</a:t>
            </a:r>
          </a:p>
        </p:txBody>
      </p:sp>
      <p:sp>
        <p:nvSpPr>
          <p:cNvPr id="262147" name="Rectangle 3">
            <a:extLst>
              <a:ext uri="{FF2B5EF4-FFF2-40B4-BE49-F238E27FC236}">
                <a16:creationId xmlns:a16="http://schemas.microsoft.com/office/drawing/2014/main" id="{ECE4AB05-9CBD-48A0-6F74-4AAA83B1238E}"/>
              </a:ext>
            </a:extLst>
          </p:cNvPr>
          <p:cNvSpPr>
            <a:spLocks noGrp="1" noChangeArrowheads="1"/>
          </p:cNvSpPr>
          <p:nvPr>
            <p:ph type="body" idx="1"/>
          </p:nvPr>
        </p:nvSpPr>
        <p:spPr>
          <a:ln/>
        </p:spPr>
        <p:txBody>
          <a:bodyPr/>
          <a:lstStyle/>
          <a:p>
            <a:r>
              <a:rPr lang="en-US" altLang="ko-KR" dirty="0">
                <a:ea typeface="굴림" panose="020B0503020000020004" pitchFamily="34" charset="-127"/>
              </a:rPr>
              <a:t>Binary intersection operator: </a:t>
            </a:r>
            <a:r>
              <a:rPr lang="en-US" altLang="ko-KR" i="1" dirty="0">
                <a:ea typeface="굴림" panose="020B0503020000020004" pitchFamily="34" charset="-127"/>
              </a:rPr>
              <a:t>A</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B</a:t>
            </a:r>
            <a:endParaRPr lang="en-US" altLang="ko-KR" dirty="0">
              <a:ea typeface="굴림" panose="020B0503020000020004" pitchFamily="34" charset="-127"/>
              <a:sym typeface="Symbol" panose="05050102010706020507" pitchFamily="18" charset="2"/>
            </a:endParaRPr>
          </a:p>
          <a:p>
            <a:r>
              <a:rPr lang="en-US" altLang="ko-KR" i="1" dirty="0">
                <a:ea typeface="굴림" panose="020B0503020000020004" pitchFamily="34" charset="-127"/>
                <a:sym typeface="Symbol" panose="05050102010706020507" pitchFamily="18" charset="2"/>
              </a:rPr>
              <a:t>n</a:t>
            </a:r>
            <a:r>
              <a:rPr lang="en-US" altLang="ko-KR" dirty="0">
                <a:ea typeface="굴림" panose="020B0503020000020004" pitchFamily="34" charset="-127"/>
                <a:sym typeface="Symbol" panose="05050102010706020507" pitchFamily="18" charset="2"/>
              </a:rPr>
              <a:t>-</a:t>
            </a:r>
            <a:r>
              <a:rPr lang="en-US" altLang="ko-KR" dirty="0" err="1">
                <a:ea typeface="굴림" panose="020B0503020000020004" pitchFamily="34" charset="-127"/>
                <a:sym typeface="Symbol" panose="05050102010706020507" pitchFamily="18" charset="2"/>
              </a:rPr>
              <a:t>ary</a:t>
            </a:r>
            <a:r>
              <a:rPr lang="en-US" altLang="ko-KR" dirty="0">
                <a:ea typeface="굴림" panose="020B0503020000020004" pitchFamily="34" charset="-127"/>
                <a:sym typeface="Symbol" panose="05050102010706020507" pitchFamily="18" charset="2"/>
              </a:rPr>
              <a:t> intersection:</a:t>
            </a:r>
            <a:br>
              <a:rPr lang="en-US" altLang="ko-KR" dirty="0">
                <a:ea typeface="굴림" panose="020B0503020000020004" pitchFamily="34" charset="-127"/>
                <a:sym typeface="Symbol" panose="05050102010706020507" pitchFamily="18" charset="2"/>
              </a:rPr>
            </a:br>
            <a:r>
              <a:rPr lang="en-US" altLang="ko-KR" i="1" dirty="0">
                <a:ea typeface="굴림" panose="020B0503020000020004" pitchFamily="34" charset="-127"/>
                <a:sym typeface="Symbol" panose="05050102010706020507" pitchFamily="18" charset="2"/>
              </a:rPr>
              <a:t>A</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baseline="-25000" dirty="0">
                <a:ea typeface="굴림" panose="020B0503020000020004" pitchFamily="34" charset="-127"/>
                <a:sym typeface="Symbol" panose="05050102010706020507" pitchFamily="18" charset="2"/>
              </a:rPr>
              <a:t>2</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i="1" baseline="-25000" dirty="0">
                <a:ea typeface="굴림" panose="020B0503020000020004" pitchFamily="34" charset="-127"/>
                <a:sym typeface="Symbol" panose="05050102010706020507" pitchFamily="18" charset="2"/>
              </a:rPr>
              <a:t>n</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baseline="-25000" dirty="0">
                <a:ea typeface="굴림" panose="020B0503020000020004" pitchFamily="34" charset="-127"/>
                <a:sym typeface="Symbol" panose="05050102010706020507" pitchFamily="18" charset="2"/>
              </a:rPr>
              <a:t>1</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baseline="-25000" dirty="0">
                <a:ea typeface="굴림" panose="020B0503020000020004" pitchFamily="34" charset="-127"/>
                <a:sym typeface="Symbol" panose="05050102010706020507" pitchFamily="18" charset="2"/>
              </a:rPr>
              <a:t>2</a:t>
            </a:r>
            <a:r>
              <a:rPr lang="en-US" altLang="ko-KR" dirty="0">
                <a:ea typeface="굴림" panose="020B0503020000020004" pitchFamily="34" charset="-127"/>
                <a:sym typeface="Symbol" panose="05050102010706020507" pitchFamily="18" charset="2"/>
              </a:rPr>
              <a:t>)…)</a:t>
            </a:r>
            <a:r>
              <a:rPr lang="en-US" altLang="ko-KR" i="1" dirty="0">
                <a:ea typeface="굴림" panose="020B0503020000020004" pitchFamily="34" charset="-127"/>
                <a:sym typeface="Symbol" panose="05050102010706020507" pitchFamily="18" charset="2"/>
              </a:rPr>
              <a:t>A</a:t>
            </a:r>
            <a:r>
              <a:rPr lang="en-US" altLang="ko-KR" i="1" baseline="-25000" dirty="0">
                <a:ea typeface="굴림" panose="020B0503020000020004" pitchFamily="34" charset="-127"/>
                <a:sym typeface="Symbol" panose="05050102010706020507" pitchFamily="18" charset="2"/>
              </a:rPr>
              <a:t>n</a:t>
            </a:r>
            <a:r>
              <a:rPr lang="en-US" altLang="ko-KR" dirty="0">
                <a:ea typeface="굴림" panose="020B0503020000020004" pitchFamily="34" charset="-127"/>
                <a:sym typeface="Symbol" panose="05050102010706020507" pitchFamily="18" charset="2"/>
              </a:rPr>
              <a:t>)</a:t>
            </a:r>
            <a:br>
              <a:rPr lang="en-US" altLang="ko-KR" dirty="0">
                <a:ea typeface="굴림" panose="020B0503020000020004" pitchFamily="34" charset="-127"/>
                <a:sym typeface="Symbol" panose="05050102010706020507" pitchFamily="18" charset="2"/>
              </a:rPr>
            </a:br>
            <a:r>
              <a:rPr lang="en-US" altLang="ko-KR" dirty="0">
                <a:ea typeface="굴림" panose="020B0503020000020004" pitchFamily="34" charset="-127"/>
                <a:sym typeface="Symbol" panose="05050102010706020507" pitchFamily="18" charset="2"/>
              </a:rPr>
              <a:t>(grouping &amp; order is irrelevant)</a:t>
            </a:r>
          </a:p>
          <a:p>
            <a:r>
              <a:rPr lang="en-US" altLang="ko-KR" dirty="0">
                <a:ea typeface="굴림" panose="020B0503020000020004" pitchFamily="34" charset="-127"/>
                <a:sym typeface="Symbol" panose="05050102010706020507" pitchFamily="18" charset="2"/>
              </a:rPr>
              <a:t>“Big Arch” notation:</a:t>
            </a:r>
            <a:br>
              <a:rPr lang="en-US" altLang="ko-KR" dirty="0">
                <a:ea typeface="굴림" panose="020B0503020000020004" pitchFamily="34" charset="-127"/>
                <a:sym typeface="Symbol" panose="05050102010706020507" pitchFamily="18" charset="2"/>
              </a:rPr>
            </a:br>
            <a:endParaRPr lang="en-US" altLang="ko-KR" dirty="0">
              <a:ea typeface="굴림" panose="020B0503020000020004" pitchFamily="34" charset="-127"/>
              <a:sym typeface="Symbol" panose="05050102010706020507" pitchFamily="18" charset="2"/>
            </a:endParaRPr>
          </a:p>
          <a:p>
            <a:r>
              <a:rPr lang="en-US" altLang="ko-KR" dirty="0">
                <a:ea typeface="굴림" panose="020B0503020000020004" pitchFamily="34" charset="-127"/>
                <a:sym typeface="Symbol" panose="05050102010706020507" pitchFamily="18" charset="2"/>
              </a:rPr>
              <a:t>Infinite sets of sets:</a:t>
            </a:r>
            <a:br>
              <a:rPr lang="en-US" altLang="ko-KR" dirty="0">
                <a:ea typeface="굴림" panose="020B0503020000020004" pitchFamily="34" charset="-127"/>
                <a:sym typeface="Symbol" panose="05050102010706020507" pitchFamily="18" charset="2"/>
              </a:rPr>
            </a:br>
            <a:endParaRPr lang="en-US" altLang="ko-KR" dirty="0">
              <a:ea typeface="굴림" panose="020B0503020000020004" pitchFamily="34" charset="-127"/>
              <a:sym typeface="Symbol" panose="05050102010706020507" pitchFamily="18" charset="2"/>
            </a:endParaRPr>
          </a:p>
        </p:txBody>
      </p:sp>
      <p:graphicFrame>
        <p:nvGraphicFramePr>
          <p:cNvPr id="262148" name="Object 4">
            <a:extLst>
              <a:ext uri="{FF2B5EF4-FFF2-40B4-BE49-F238E27FC236}">
                <a16:creationId xmlns:a16="http://schemas.microsoft.com/office/drawing/2014/main" id="{1714967E-CE73-066F-D1E4-77EFE910133F}"/>
              </a:ext>
            </a:extLst>
          </p:cNvPr>
          <p:cNvGraphicFramePr>
            <a:graphicFrameLocks noChangeAspect="1"/>
          </p:cNvGraphicFramePr>
          <p:nvPr/>
        </p:nvGraphicFramePr>
        <p:xfrm>
          <a:off x="6154738" y="4078288"/>
          <a:ext cx="931862" cy="1174750"/>
        </p:xfrm>
        <a:graphic>
          <a:graphicData uri="http://schemas.openxmlformats.org/presentationml/2006/ole">
            <mc:AlternateContent xmlns:mc="http://schemas.openxmlformats.org/markup-compatibility/2006">
              <mc:Choice xmlns:v="urn:schemas-microsoft-com:vml" Requires="v">
                <p:oleObj name="Equation" r:id="rId2" imgW="342720" imgH="431640" progId="Equation.3">
                  <p:embed/>
                </p:oleObj>
              </mc:Choice>
              <mc:Fallback>
                <p:oleObj name="Equation" r:id="rId2" imgW="342720" imgH="431640" progId="Equation.3">
                  <p:embed/>
                  <p:pic>
                    <p:nvPicPr>
                      <p:cNvPr id="262148" name="Object 4">
                        <a:extLst>
                          <a:ext uri="{FF2B5EF4-FFF2-40B4-BE49-F238E27FC236}">
                            <a16:creationId xmlns:a16="http://schemas.microsoft.com/office/drawing/2014/main" id="{1714967E-CE73-066F-D1E4-77EFE9101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738" y="4078288"/>
                        <a:ext cx="931862"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49" name="Object 5">
            <a:extLst>
              <a:ext uri="{FF2B5EF4-FFF2-40B4-BE49-F238E27FC236}">
                <a16:creationId xmlns:a16="http://schemas.microsoft.com/office/drawing/2014/main" id="{0A10FAC4-1205-7231-857A-9F31081070B8}"/>
              </a:ext>
            </a:extLst>
          </p:cNvPr>
          <p:cNvGraphicFramePr>
            <a:graphicFrameLocks noChangeAspect="1"/>
          </p:cNvGraphicFramePr>
          <p:nvPr>
            <p:extLst>
              <p:ext uri="{D42A27DB-BD31-4B8C-83A1-F6EECF244321}">
                <p14:modId xmlns:p14="http://schemas.microsoft.com/office/powerpoint/2010/main" val="273296034"/>
              </p:ext>
            </p:extLst>
          </p:nvPr>
        </p:nvGraphicFramePr>
        <p:xfrm>
          <a:off x="8012406" y="4250679"/>
          <a:ext cx="1009650" cy="1011237"/>
        </p:xfrm>
        <a:graphic>
          <a:graphicData uri="http://schemas.openxmlformats.org/presentationml/2006/ole">
            <mc:AlternateContent xmlns:mc="http://schemas.openxmlformats.org/markup-compatibility/2006">
              <mc:Choice xmlns:v="urn:schemas-microsoft-com:vml" Requires="v">
                <p:oleObj name="Equation" r:id="rId4" imgW="342720" imgH="342720" progId="Equation.3">
                  <p:embed/>
                </p:oleObj>
              </mc:Choice>
              <mc:Fallback>
                <p:oleObj name="Equation" r:id="rId4" imgW="342720" imgH="342720" progId="Equation.3">
                  <p:embed/>
                  <p:pic>
                    <p:nvPicPr>
                      <p:cNvPr id="262149" name="Object 5">
                        <a:extLst>
                          <a:ext uri="{FF2B5EF4-FFF2-40B4-BE49-F238E27FC236}">
                            <a16:creationId xmlns:a16="http://schemas.microsoft.com/office/drawing/2014/main" id="{0A10FAC4-1205-7231-857A-9F31081070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12406" y="4250679"/>
                        <a:ext cx="1009650"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AA635E6-DFD0-EBFA-5FE5-4B00FBB9532A}"/>
              </a:ext>
            </a:extLst>
          </p:cNvPr>
          <p:cNvSpPr>
            <a:spLocks noGrp="1"/>
          </p:cNvSpPr>
          <p:nvPr>
            <p:ph type="sldNum" sz="quarter" idx="10"/>
          </p:nvPr>
        </p:nvSpPr>
        <p:spPr/>
        <p:txBody>
          <a:bodyPr/>
          <a:lstStyle/>
          <a:p>
            <a:fld id="{061C2426-D8B1-45CE-8B65-A3B48641D77E}" type="slidenum">
              <a:rPr lang="ko-KR" altLang="en-US"/>
              <a:pPr/>
              <a:t>25</a:t>
            </a:fld>
            <a:endParaRPr lang="en-US" altLang="ko-KR"/>
          </a:p>
        </p:txBody>
      </p:sp>
      <p:sp>
        <p:nvSpPr>
          <p:cNvPr id="238594" name="Rectangle 2">
            <a:extLst>
              <a:ext uri="{FF2B5EF4-FFF2-40B4-BE49-F238E27FC236}">
                <a16:creationId xmlns:a16="http://schemas.microsoft.com/office/drawing/2014/main" id="{4EFD845D-F7EE-B286-D4A4-6D09BFF9840A}"/>
              </a:ext>
            </a:extLst>
          </p:cNvPr>
          <p:cNvSpPr>
            <a:spLocks noGrp="1" noChangeArrowheads="1"/>
          </p:cNvSpPr>
          <p:nvPr>
            <p:ph type="body" idx="1"/>
          </p:nvPr>
        </p:nvSpPr>
        <p:spPr>
          <a:ln/>
        </p:spPr>
        <p:txBody>
          <a:bodyPr/>
          <a:lstStyle/>
          <a:p>
            <a:r>
              <a:rPr lang="en-US" altLang="ko-KR">
                <a:ea typeface="굴림" panose="020B0503020000020004" pitchFamily="34" charset="-127"/>
              </a:rPr>
              <a:t>{a,b,c}</a:t>
            </a:r>
            <a:r>
              <a:rPr lang="en-US" altLang="ko-KR">
                <a:ea typeface="굴림" panose="020B0503020000020004" pitchFamily="34" charset="-127"/>
                <a:sym typeface="Symbol" panose="05050102010706020507" pitchFamily="18" charset="2"/>
              </a:rPr>
              <a:t>{2,3} = ___</a:t>
            </a:r>
          </a:p>
          <a:p>
            <a:r>
              <a:rPr lang="en-US" altLang="ko-KR">
                <a:solidFill>
                  <a:schemeClr val="accent2"/>
                </a:solidFill>
                <a:ea typeface="굴림" panose="020B0503020000020004" pitchFamily="34" charset="-127"/>
                <a:sym typeface="Symbol" panose="05050102010706020507" pitchFamily="18" charset="2"/>
              </a:rPr>
              <a:t>{2,4,6}</a:t>
            </a:r>
            <a:r>
              <a:rPr lang="en-US" altLang="ko-KR">
                <a:ea typeface="굴림" panose="020B0503020000020004" pitchFamily="34" charset="-127"/>
                <a:sym typeface="Symbol" panose="05050102010706020507" pitchFamily="18" charset="2"/>
              </a:rPr>
              <a:t></a:t>
            </a:r>
            <a:r>
              <a:rPr lang="en-US" altLang="ko-KR">
                <a:solidFill>
                  <a:srgbClr val="FF0000"/>
                </a:solidFill>
                <a:ea typeface="굴림" panose="020B0503020000020004" pitchFamily="34" charset="-127"/>
                <a:sym typeface="Symbol" panose="05050102010706020507" pitchFamily="18" charset="2"/>
              </a:rPr>
              <a:t>{3,4,5}</a:t>
            </a:r>
            <a:r>
              <a:rPr lang="en-US" altLang="ko-KR">
                <a:ea typeface="굴림" panose="020B0503020000020004" pitchFamily="34" charset="-127"/>
                <a:sym typeface="Symbol" panose="05050102010706020507" pitchFamily="18" charset="2"/>
              </a:rPr>
              <a:t> = ______</a:t>
            </a:r>
          </a:p>
        </p:txBody>
      </p:sp>
      <p:sp>
        <p:nvSpPr>
          <p:cNvPr id="238595" name="Freeform 3">
            <a:extLst>
              <a:ext uri="{FF2B5EF4-FFF2-40B4-BE49-F238E27FC236}">
                <a16:creationId xmlns:a16="http://schemas.microsoft.com/office/drawing/2014/main" id="{B3795258-F9B8-899C-D580-0D8D605E98F1}"/>
              </a:ext>
            </a:extLst>
          </p:cNvPr>
          <p:cNvSpPr>
            <a:spLocks/>
          </p:cNvSpPr>
          <p:nvPr/>
        </p:nvSpPr>
        <p:spPr bwMode="auto">
          <a:xfrm>
            <a:off x="3948114" y="4114800"/>
            <a:ext cx="968375" cy="939800"/>
          </a:xfrm>
          <a:custGeom>
            <a:avLst/>
            <a:gdLst>
              <a:gd name="T0" fmla="*/ 41 w 610"/>
              <a:gd name="T1" fmla="*/ 569 h 592"/>
              <a:gd name="T2" fmla="*/ 14 w 610"/>
              <a:gd name="T3" fmla="*/ 270 h 592"/>
              <a:gd name="T4" fmla="*/ 25 w 610"/>
              <a:gd name="T5" fmla="*/ 74 h 592"/>
              <a:gd name="T6" fmla="*/ 41 w 610"/>
              <a:gd name="T7" fmla="*/ 26 h 592"/>
              <a:gd name="T8" fmla="*/ 130 w 610"/>
              <a:gd name="T9" fmla="*/ 10 h 592"/>
              <a:gd name="T10" fmla="*/ 244 w 610"/>
              <a:gd name="T11" fmla="*/ 10 h 592"/>
              <a:gd name="T12" fmla="*/ 576 w 610"/>
              <a:gd name="T13" fmla="*/ 26 h 592"/>
              <a:gd name="T14" fmla="*/ 573 w 610"/>
              <a:gd name="T15" fmla="*/ 140 h 592"/>
              <a:gd name="T16" fmla="*/ 608 w 610"/>
              <a:gd name="T17" fmla="*/ 285 h 592"/>
              <a:gd name="T18" fmla="*/ 576 w 610"/>
              <a:gd name="T19" fmla="*/ 585 h 592"/>
              <a:gd name="T20" fmla="*/ 422 w 610"/>
              <a:gd name="T21" fmla="*/ 561 h 592"/>
              <a:gd name="T22" fmla="*/ 179 w 610"/>
              <a:gd name="T23" fmla="*/ 577 h 592"/>
              <a:gd name="T24" fmla="*/ 81 w 610"/>
              <a:gd name="T25" fmla="*/ 56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592">
                <a:moveTo>
                  <a:pt x="41" y="569"/>
                </a:moveTo>
                <a:cubicBezTo>
                  <a:pt x="9" y="471"/>
                  <a:pt x="0" y="372"/>
                  <a:pt x="14" y="270"/>
                </a:cubicBezTo>
                <a:cubicBezTo>
                  <a:pt x="7" y="210"/>
                  <a:pt x="23" y="130"/>
                  <a:pt x="25" y="74"/>
                </a:cubicBezTo>
                <a:cubicBezTo>
                  <a:pt x="26" y="57"/>
                  <a:pt x="25" y="31"/>
                  <a:pt x="41" y="26"/>
                </a:cubicBezTo>
                <a:cubicBezTo>
                  <a:pt x="86" y="11"/>
                  <a:pt x="57" y="19"/>
                  <a:pt x="130" y="10"/>
                </a:cubicBezTo>
                <a:cubicBezTo>
                  <a:pt x="165" y="0"/>
                  <a:pt x="208" y="17"/>
                  <a:pt x="244" y="10"/>
                </a:cubicBezTo>
                <a:cubicBezTo>
                  <a:pt x="355" y="13"/>
                  <a:pt x="438" y="10"/>
                  <a:pt x="576" y="26"/>
                </a:cubicBezTo>
                <a:cubicBezTo>
                  <a:pt x="590" y="68"/>
                  <a:pt x="565" y="84"/>
                  <a:pt x="573" y="140"/>
                </a:cubicBezTo>
                <a:cubicBezTo>
                  <a:pt x="577" y="162"/>
                  <a:pt x="608" y="265"/>
                  <a:pt x="608" y="285"/>
                </a:cubicBezTo>
                <a:cubicBezTo>
                  <a:pt x="608" y="394"/>
                  <a:pt x="610" y="484"/>
                  <a:pt x="576" y="585"/>
                </a:cubicBezTo>
                <a:cubicBezTo>
                  <a:pt x="574" y="592"/>
                  <a:pt x="431" y="559"/>
                  <a:pt x="422" y="561"/>
                </a:cubicBezTo>
                <a:cubicBezTo>
                  <a:pt x="315" y="583"/>
                  <a:pt x="288" y="568"/>
                  <a:pt x="179" y="577"/>
                </a:cubicBezTo>
                <a:cubicBezTo>
                  <a:pt x="140" y="564"/>
                  <a:pt x="98" y="586"/>
                  <a:pt x="81" y="569"/>
                </a:cubicBezTo>
              </a:path>
            </a:pathLst>
          </a:custGeom>
          <a:solidFill>
            <a:srgbClr val="008000">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8596" name="Rectangle 4">
            <a:extLst>
              <a:ext uri="{FF2B5EF4-FFF2-40B4-BE49-F238E27FC236}">
                <a16:creationId xmlns:a16="http://schemas.microsoft.com/office/drawing/2014/main" id="{F143235E-0C5C-5625-4BD0-FC3A1E26F15F}"/>
              </a:ext>
            </a:extLst>
          </p:cNvPr>
          <p:cNvSpPr>
            <a:spLocks noGrp="1" noChangeArrowheads="1"/>
          </p:cNvSpPr>
          <p:nvPr>
            <p:ph type="title"/>
          </p:nvPr>
        </p:nvSpPr>
        <p:spPr>
          <a:ln/>
        </p:spPr>
        <p:txBody>
          <a:bodyPr/>
          <a:lstStyle/>
          <a:p>
            <a:r>
              <a:rPr lang="en-US" altLang="ko-KR">
                <a:ea typeface="굴림" panose="020B0503020000020004" pitchFamily="34" charset="-127"/>
              </a:rPr>
              <a:t>Intersection Examples</a:t>
            </a:r>
          </a:p>
        </p:txBody>
      </p:sp>
      <p:grpSp>
        <p:nvGrpSpPr>
          <p:cNvPr id="238598" name="Group 6">
            <a:extLst>
              <a:ext uri="{FF2B5EF4-FFF2-40B4-BE49-F238E27FC236}">
                <a16:creationId xmlns:a16="http://schemas.microsoft.com/office/drawing/2014/main" id="{C59C683A-308B-4844-007F-B7DC4A85A3C2}"/>
              </a:ext>
            </a:extLst>
          </p:cNvPr>
          <p:cNvGrpSpPr>
            <a:grpSpLocks/>
          </p:cNvGrpSpPr>
          <p:nvPr/>
        </p:nvGrpSpPr>
        <p:grpSpPr bwMode="auto">
          <a:xfrm>
            <a:off x="2743200" y="3276600"/>
            <a:ext cx="3352800" cy="2590800"/>
            <a:chOff x="768" y="2064"/>
            <a:chExt cx="2112" cy="1632"/>
          </a:xfrm>
        </p:grpSpPr>
        <p:sp>
          <p:nvSpPr>
            <p:cNvPr id="238599" name="Oval 7">
              <a:extLst>
                <a:ext uri="{FF2B5EF4-FFF2-40B4-BE49-F238E27FC236}">
                  <a16:creationId xmlns:a16="http://schemas.microsoft.com/office/drawing/2014/main" id="{506F2C61-2F8B-974D-B248-25D8EE370ADE}"/>
                </a:ext>
              </a:extLst>
            </p:cNvPr>
            <p:cNvSpPr>
              <a:spLocks noChangeArrowheads="1"/>
            </p:cNvSpPr>
            <p:nvPr/>
          </p:nvSpPr>
          <p:spPr bwMode="auto">
            <a:xfrm>
              <a:off x="768" y="2592"/>
              <a:ext cx="2112" cy="5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8600" name="Oval 8">
              <a:extLst>
                <a:ext uri="{FF2B5EF4-FFF2-40B4-BE49-F238E27FC236}">
                  <a16:creationId xmlns:a16="http://schemas.microsoft.com/office/drawing/2014/main" id="{DC18FC32-9B56-A4F0-1C5F-DC9457EC18AD}"/>
                </a:ext>
              </a:extLst>
            </p:cNvPr>
            <p:cNvSpPr>
              <a:spLocks noChangeArrowheads="1"/>
            </p:cNvSpPr>
            <p:nvPr/>
          </p:nvSpPr>
          <p:spPr bwMode="auto">
            <a:xfrm>
              <a:off x="1536" y="2064"/>
              <a:ext cx="576" cy="163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8601" name="WordArt 9">
              <a:extLst>
                <a:ext uri="{FF2B5EF4-FFF2-40B4-BE49-F238E27FC236}">
                  <a16:creationId xmlns:a16="http://schemas.microsoft.com/office/drawing/2014/main" id="{00F5BA97-0EE2-D862-6606-038CA7963F53}"/>
                </a:ext>
              </a:extLst>
            </p:cNvPr>
            <p:cNvSpPr>
              <a:spLocks noChangeArrowheads="1" noChangeShapeType="1" noTextEdit="1"/>
            </p:cNvSpPr>
            <p:nvPr/>
          </p:nvSpPr>
          <p:spPr bwMode="auto">
            <a:xfrm>
              <a:off x="1200" y="2736"/>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2</a:t>
              </a:r>
            </a:p>
          </p:txBody>
        </p:sp>
        <p:sp>
          <p:nvSpPr>
            <p:cNvPr id="238602" name="WordArt 10">
              <a:extLst>
                <a:ext uri="{FF2B5EF4-FFF2-40B4-BE49-F238E27FC236}">
                  <a16:creationId xmlns:a16="http://schemas.microsoft.com/office/drawing/2014/main" id="{9C1FBCCA-6AA7-F272-8D66-EBCA4761D78E}"/>
                </a:ext>
              </a:extLst>
            </p:cNvPr>
            <p:cNvSpPr>
              <a:spLocks noChangeArrowheads="1" noChangeShapeType="1" noTextEdit="1"/>
            </p:cNvSpPr>
            <p:nvPr/>
          </p:nvSpPr>
          <p:spPr bwMode="auto">
            <a:xfrm>
              <a:off x="1776" y="2208"/>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3</a:t>
              </a:r>
            </a:p>
          </p:txBody>
        </p:sp>
        <p:sp>
          <p:nvSpPr>
            <p:cNvPr id="238603" name="WordArt 11">
              <a:extLst>
                <a:ext uri="{FF2B5EF4-FFF2-40B4-BE49-F238E27FC236}">
                  <a16:creationId xmlns:a16="http://schemas.microsoft.com/office/drawing/2014/main" id="{F350A8C7-9266-6076-F8D5-B47E631486B7}"/>
                </a:ext>
              </a:extLst>
            </p:cNvPr>
            <p:cNvSpPr>
              <a:spLocks noChangeArrowheads="1" noChangeShapeType="1" noTextEdit="1"/>
            </p:cNvSpPr>
            <p:nvPr/>
          </p:nvSpPr>
          <p:spPr bwMode="auto">
            <a:xfrm>
              <a:off x="1728" y="3264"/>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5</a:t>
              </a:r>
            </a:p>
          </p:txBody>
        </p:sp>
        <p:sp>
          <p:nvSpPr>
            <p:cNvPr id="238604" name="WordArt 12">
              <a:extLst>
                <a:ext uri="{FF2B5EF4-FFF2-40B4-BE49-F238E27FC236}">
                  <a16:creationId xmlns:a16="http://schemas.microsoft.com/office/drawing/2014/main" id="{5C0EF958-329D-F958-29CE-FA7C5EDEF74C}"/>
                </a:ext>
              </a:extLst>
            </p:cNvPr>
            <p:cNvSpPr>
              <a:spLocks noChangeArrowheads="1" noChangeShapeType="1" noTextEdit="1"/>
            </p:cNvSpPr>
            <p:nvPr/>
          </p:nvSpPr>
          <p:spPr bwMode="auto">
            <a:xfrm>
              <a:off x="2304" y="2784"/>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6</a:t>
              </a:r>
            </a:p>
          </p:txBody>
        </p:sp>
        <p:sp>
          <p:nvSpPr>
            <p:cNvPr id="238605" name="WordArt 13">
              <a:extLst>
                <a:ext uri="{FF2B5EF4-FFF2-40B4-BE49-F238E27FC236}">
                  <a16:creationId xmlns:a16="http://schemas.microsoft.com/office/drawing/2014/main" id="{3B895531-950D-F761-17EF-EAF8CAFD3DD7}"/>
                </a:ext>
              </a:extLst>
            </p:cNvPr>
            <p:cNvSpPr>
              <a:spLocks noChangeArrowheads="1" noChangeShapeType="1" noTextEdit="1"/>
            </p:cNvSpPr>
            <p:nvPr/>
          </p:nvSpPr>
          <p:spPr bwMode="auto">
            <a:xfrm>
              <a:off x="1728" y="2784"/>
              <a:ext cx="144" cy="24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0"/>
                </a:avLst>
              </a:prstTxWarp>
            </a:bodyPr>
            <a:lstStyle/>
            <a:p>
              <a:pPr algn="ctr"/>
              <a:r>
                <a:rPr lang="en-IN" sz="3600" kern="10">
                  <a:ln w="9525">
                    <a:solidFill>
                      <a:srgbClr val="000000"/>
                    </a:solidFill>
                    <a:round/>
                    <a:headEnd/>
                    <a:tailEnd/>
                  </a:ln>
                  <a:solidFill>
                    <a:srgbClr val="000000"/>
                  </a:solidFill>
                  <a:latin typeface="Arial Black" panose="020B0A04020102020204" pitchFamily="34" charset="0"/>
                </a:rPr>
                <a:t>4</a:t>
              </a:r>
            </a:p>
          </p:txBody>
        </p:sp>
      </p:grpSp>
      <p:sp>
        <p:nvSpPr>
          <p:cNvPr id="238606" name="Text Box 14">
            <a:extLst>
              <a:ext uri="{FF2B5EF4-FFF2-40B4-BE49-F238E27FC236}">
                <a16:creationId xmlns:a16="http://schemas.microsoft.com/office/drawing/2014/main" id="{1CECBA8E-264F-DC41-77D1-98FC206B02E3}"/>
              </a:ext>
            </a:extLst>
          </p:cNvPr>
          <p:cNvSpPr txBox="1">
            <a:spLocks noChangeArrowheads="1"/>
          </p:cNvSpPr>
          <p:nvPr/>
        </p:nvSpPr>
        <p:spPr bwMode="auto">
          <a:xfrm>
            <a:off x="5486400" y="2057400"/>
            <a:ext cx="533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ko-KR" altLang="en-US" sz="3200">
                <a:ea typeface="굴림" panose="020B0503020000020004" pitchFamily="34" charset="-127"/>
                <a:sym typeface="Symbol" panose="05050102010706020507" pitchFamily="18" charset="2"/>
              </a:rPr>
              <a:t></a:t>
            </a:r>
            <a:endParaRPr lang="ko-KR" altLang="en-US">
              <a:ea typeface="굴림" panose="020B0503020000020004" pitchFamily="34" charset="-127"/>
              <a:sym typeface="Symbol" panose="05050102010706020507" pitchFamily="18" charset="2"/>
            </a:endParaRPr>
          </a:p>
        </p:txBody>
      </p:sp>
      <p:sp>
        <p:nvSpPr>
          <p:cNvPr id="238607" name="Text Box 15">
            <a:extLst>
              <a:ext uri="{FF2B5EF4-FFF2-40B4-BE49-F238E27FC236}">
                <a16:creationId xmlns:a16="http://schemas.microsoft.com/office/drawing/2014/main" id="{2547781E-7014-ACC6-0B49-08B6E9F9AE08}"/>
              </a:ext>
            </a:extLst>
          </p:cNvPr>
          <p:cNvSpPr txBox="1">
            <a:spLocks noChangeArrowheads="1"/>
          </p:cNvSpPr>
          <p:nvPr/>
        </p:nvSpPr>
        <p:spPr bwMode="auto">
          <a:xfrm>
            <a:off x="6019800" y="2590800"/>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3200">
                <a:solidFill>
                  <a:srgbClr val="006600"/>
                </a:solidFill>
                <a:ea typeface="굴림" panose="020B0503020000020004" pitchFamily="34" charset="-127"/>
                <a:sym typeface="Symbol" panose="05050102010706020507" pitchFamily="18" charset="2"/>
              </a:rPr>
              <a:t>{4}</a:t>
            </a:r>
            <a:endParaRPr lang="en-US" altLang="ko-KR">
              <a:solidFill>
                <a:srgbClr val="006600"/>
              </a:solidFill>
              <a:ea typeface="굴림" panose="020B0503020000020004" pitchFamily="34" charset="-127"/>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38606"/>
                                        </p:tgtEl>
                                        <p:attrNameLst>
                                          <p:attrName>style.visibility</p:attrName>
                                        </p:attrNameLst>
                                      </p:cBhvr>
                                      <p:to>
                                        <p:strVal val="visible"/>
                                      </p:to>
                                    </p:set>
                                    <p:anim calcmode="lin" valueType="num">
                                      <p:cBhvr>
                                        <p:cTn id="7" dur="500" fill="hold"/>
                                        <p:tgtEl>
                                          <p:spTgt spid="238606"/>
                                        </p:tgtEl>
                                        <p:attrNameLst>
                                          <p:attrName>ppt_w</p:attrName>
                                        </p:attrNameLst>
                                      </p:cBhvr>
                                      <p:tavLst>
                                        <p:tav tm="0">
                                          <p:val>
                                            <p:strVal val="4*#ppt_w"/>
                                          </p:val>
                                        </p:tav>
                                        <p:tav tm="100000">
                                          <p:val>
                                            <p:strVal val="#ppt_w"/>
                                          </p:val>
                                        </p:tav>
                                      </p:tavLst>
                                    </p:anim>
                                    <p:anim calcmode="lin" valueType="num">
                                      <p:cBhvr>
                                        <p:cTn id="8" dur="500" fill="hold"/>
                                        <p:tgtEl>
                                          <p:spTgt spid="23860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238607"/>
                                        </p:tgtEl>
                                        <p:attrNameLst>
                                          <p:attrName>style.visibility</p:attrName>
                                        </p:attrNameLst>
                                      </p:cBhvr>
                                      <p:to>
                                        <p:strVal val="visible"/>
                                      </p:to>
                                    </p:set>
                                    <p:anim calcmode="lin" valueType="num">
                                      <p:cBhvr>
                                        <p:cTn id="13" dur="500" fill="hold"/>
                                        <p:tgtEl>
                                          <p:spTgt spid="238607"/>
                                        </p:tgtEl>
                                        <p:attrNameLst>
                                          <p:attrName>ppt_w</p:attrName>
                                        </p:attrNameLst>
                                      </p:cBhvr>
                                      <p:tavLst>
                                        <p:tav tm="0">
                                          <p:val>
                                            <p:strVal val="4*#ppt_w"/>
                                          </p:val>
                                        </p:tav>
                                        <p:tav tm="100000">
                                          <p:val>
                                            <p:strVal val="#ppt_w"/>
                                          </p:val>
                                        </p:tav>
                                      </p:tavLst>
                                    </p:anim>
                                    <p:anim calcmode="lin" valueType="num">
                                      <p:cBhvr>
                                        <p:cTn id="14" dur="500" fill="hold"/>
                                        <p:tgtEl>
                                          <p:spTgt spid="23860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3" name="APPLAUS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nodeType="clickEffect">
                                  <p:stCondLst>
                                    <p:cond delay="0"/>
                                  </p:stCondLst>
                                  <p:childTnLst>
                                    <p:set>
                                      <p:cBhvr>
                                        <p:cTn id="18" dur="1" fill="hold">
                                          <p:stCondLst>
                                            <p:cond delay="0"/>
                                          </p:stCondLst>
                                        </p:cTn>
                                        <p:tgtEl>
                                          <p:spTgt spid="238598"/>
                                        </p:tgtEl>
                                        <p:attrNameLst>
                                          <p:attrName>style.visibility</p:attrName>
                                        </p:attrNameLst>
                                      </p:cBhvr>
                                      <p:to>
                                        <p:strVal val="visible"/>
                                      </p:to>
                                    </p:set>
                                    <p:anim calcmode="lin" valueType="num">
                                      <p:cBhvr>
                                        <p:cTn id="19" dur="500" fill="hold"/>
                                        <p:tgtEl>
                                          <p:spTgt spid="238598"/>
                                        </p:tgtEl>
                                        <p:attrNameLst>
                                          <p:attrName>ppt_w</p:attrName>
                                        </p:attrNameLst>
                                      </p:cBhvr>
                                      <p:tavLst>
                                        <p:tav tm="0">
                                          <p:val>
                                            <p:fltVal val="0"/>
                                          </p:val>
                                        </p:tav>
                                        <p:tav tm="100000">
                                          <p:val>
                                            <p:strVal val="#ppt_w"/>
                                          </p:val>
                                        </p:tav>
                                      </p:tavLst>
                                    </p:anim>
                                    <p:anim calcmode="lin" valueType="num">
                                      <p:cBhvr>
                                        <p:cTn id="20" dur="500" fill="hold"/>
                                        <p:tgtEl>
                                          <p:spTgt spid="238598"/>
                                        </p:tgtEl>
                                        <p:attrNameLst>
                                          <p:attrName>ppt_h</p:attrName>
                                        </p:attrNameLst>
                                      </p:cBhvr>
                                      <p:tavLst>
                                        <p:tav tm="0">
                                          <p:val>
                                            <p:fltVal val="0"/>
                                          </p:val>
                                        </p:tav>
                                        <p:tav tm="100000">
                                          <p:val>
                                            <p:strVal val="#ppt_h"/>
                                          </p:val>
                                        </p:tav>
                                      </p:tavLst>
                                    </p:anim>
                                    <p:anim calcmode="lin" valueType="num">
                                      <p:cBhvr>
                                        <p:cTn id="21" dur="500" fill="hold"/>
                                        <p:tgtEl>
                                          <p:spTgt spid="238598"/>
                                        </p:tgtEl>
                                        <p:attrNameLst>
                                          <p:attrName>ppt_x</p:attrName>
                                        </p:attrNameLst>
                                      </p:cBhvr>
                                      <p:tavLst>
                                        <p:tav tm="0">
                                          <p:val>
                                            <p:fltVal val="0.5"/>
                                          </p:val>
                                        </p:tav>
                                        <p:tav tm="100000">
                                          <p:val>
                                            <p:strVal val="#ppt_x"/>
                                          </p:val>
                                        </p:tav>
                                      </p:tavLst>
                                    </p:anim>
                                    <p:anim calcmode="lin" valueType="num">
                                      <p:cBhvr>
                                        <p:cTn id="22" dur="500" fill="hold"/>
                                        <p:tgtEl>
                                          <p:spTgt spid="23859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EXPLOD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8595"/>
                                        </p:tgtEl>
                                        <p:attrNameLst>
                                          <p:attrName>style.visibility</p:attrName>
                                        </p:attrNameLst>
                                      </p:cBhvr>
                                      <p:to>
                                        <p:strVal val="visible"/>
                                      </p:to>
                                    </p:set>
                                    <p:animEffect transition="in" filter="dissolve">
                                      <p:cBhvr>
                                        <p:cTn id="27" dur="500"/>
                                        <p:tgtEl>
                                          <p:spTgt spid="238595"/>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utoUpdateAnimBg="0"/>
      <p:bldP spid="23860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1C5B41E-A8A2-A23D-90FB-D4D42D2884E3}"/>
              </a:ext>
            </a:extLst>
          </p:cNvPr>
          <p:cNvSpPr>
            <a:spLocks noGrp="1"/>
          </p:cNvSpPr>
          <p:nvPr>
            <p:ph type="sldNum" sz="quarter" idx="10"/>
          </p:nvPr>
        </p:nvSpPr>
        <p:spPr/>
        <p:txBody>
          <a:bodyPr/>
          <a:lstStyle/>
          <a:p>
            <a:fld id="{94B270BC-43E2-4EA7-B42B-FFDE84D56253}" type="slidenum">
              <a:rPr lang="ko-KR" altLang="en-US"/>
              <a:pPr/>
              <a:t>26</a:t>
            </a:fld>
            <a:endParaRPr lang="en-US" altLang="ko-KR"/>
          </a:p>
        </p:txBody>
      </p:sp>
      <p:sp>
        <p:nvSpPr>
          <p:cNvPr id="239618" name="Rectangle 2">
            <a:extLst>
              <a:ext uri="{FF2B5EF4-FFF2-40B4-BE49-F238E27FC236}">
                <a16:creationId xmlns:a16="http://schemas.microsoft.com/office/drawing/2014/main" id="{92D96FF8-4D6C-C4CE-BA32-41194A675080}"/>
              </a:ext>
            </a:extLst>
          </p:cNvPr>
          <p:cNvSpPr>
            <a:spLocks noGrp="1" noChangeArrowheads="1"/>
          </p:cNvSpPr>
          <p:nvPr>
            <p:ph type="title"/>
          </p:nvPr>
        </p:nvSpPr>
        <p:spPr>
          <a:ln/>
        </p:spPr>
        <p:txBody>
          <a:bodyPr/>
          <a:lstStyle/>
          <a:p>
            <a:r>
              <a:rPr lang="en-US" altLang="ko-KR">
                <a:ea typeface="굴림" panose="020B0503020000020004" pitchFamily="34" charset="-127"/>
              </a:rPr>
              <a:t>Disjointedness</a:t>
            </a:r>
          </a:p>
        </p:txBody>
      </p:sp>
      <p:sp>
        <p:nvSpPr>
          <p:cNvPr id="239619" name="Rectangle 3">
            <a:extLst>
              <a:ext uri="{FF2B5EF4-FFF2-40B4-BE49-F238E27FC236}">
                <a16:creationId xmlns:a16="http://schemas.microsoft.com/office/drawing/2014/main" id="{EC395CB9-B249-BB19-2BA5-E6E9C548A02B}"/>
              </a:ext>
            </a:extLst>
          </p:cNvPr>
          <p:cNvSpPr>
            <a:spLocks noGrp="1" noChangeArrowheads="1"/>
          </p:cNvSpPr>
          <p:nvPr>
            <p:ph type="body" idx="1"/>
          </p:nvPr>
        </p:nvSpPr>
        <p:spPr>
          <a:ln/>
        </p:spPr>
        <p:txBody>
          <a:bodyPr>
            <a:normAutofit/>
          </a:bodyPr>
          <a:lstStyle/>
          <a:p>
            <a:pPr algn="just"/>
            <a:r>
              <a:rPr lang="en-US" altLang="ko-KR" sz="2400" dirty="0">
                <a:ea typeface="굴림" panose="020B0503020000020004" pitchFamily="34" charset="-127"/>
              </a:rPr>
              <a:t>Two sets </a:t>
            </a:r>
            <a:r>
              <a:rPr lang="en-US" altLang="ko-KR" sz="2400" i="1" dirty="0">
                <a:ea typeface="굴림" panose="020B0503020000020004" pitchFamily="34" charset="-127"/>
              </a:rPr>
              <a:t>A</a:t>
            </a:r>
            <a:r>
              <a:rPr lang="en-US" altLang="ko-KR" sz="2400" dirty="0">
                <a:ea typeface="굴림" panose="020B0503020000020004" pitchFamily="34" charset="-127"/>
              </a:rPr>
              <a:t>, </a:t>
            </a:r>
            <a:r>
              <a:rPr lang="en-US" altLang="ko-KR" sz="2400" i="1" dirty="0">
                <a:ea typeface="굴림" panose="020B0503020000020004" pitchFamily="34" charset="-127"/>
              </a:rPr>
              <a:t>B</a:t>
            </a:r>
            <a:r>
              <a:rPr lang="en-US" altLang="ko-KR" sz="2400" dirty="0">
                <a:ea typeface="굴림" panose="020B0503020000020004" pitchFamily="34" charset="-127"/>
              </a:rPr>
              <a:t> are called  </a:t>
            </a:r>
            <a:r>
              <a:rPr lang="en-US" altLang="ko-KR" sz="2400" i="1" dirty="0">
                <a:ea typeface="굴림" panose="020B0503020000020004" pitchFamily="34" charset="-127"/>
              </a:rPr>
              <a:t>disjoint</a:t>
            </a:r>
            <a:r>
              <a:rPr lang="en-US" altLang="ko-KR" sz="2400" dirty="0">
                <a:ea typeface="굴림" panose="020B0503020000020004" pitchFamily="34" charset="-127"/>
              </a:rPr>
              <a:t> (</a:t>
            </a:r>
            <a:r>
              <a:rPr lang="en-US" altLang="ko-KR" sz="2400" i="1" dirty="0">
                <a:ea typeface="굴림" panose="020B0503020000020004" pitchFamily="34" charset="-127"/>
              </a:rPr>
              <a:t>i.e.</a:t>
            </a:r>
            <a:r>
              <a:rPr lang="en-US" altLang="ko-KR" sz="2400" dirty="0">
                <a:ea typeface="굴림" panose="020B0503020000020004" pitchFamily="34" charset="-127"/>
              </a:rPr>
              <a:t>, </a:t>
            </a:r>
            <a:r>
              <a:rPr lang="en-US" altLang="ko-KR" sz="2400" dirty="0" err="1">
                <a:ea typeface="굴림" panose="020B0503020000020004" pitchFamily="34" charset="-127"/>
              </a:rPr>
              <a:t>unjoined</a:t>
            </a:r>
            <a:r>
              <a:rPr lang="en-US" altLang="ko-KR" sz="2400" dirty="0">
                <a:ea typeface="굴림" panose="020B0503020000020004" pitchFamily="34" charset="-127"/>
              </a:rPr>
              <a:t>) </a:t>
            </a:r>
            <a:r>
              <a:rPr lang="en-US" altLang="ko-KR" sz="2400" dirty="0" err="1">
                <a:ea typeface="굴림" panose="020B0503020000020004" pitchFamily="34" charset="-127"/>
              </a:rPr>
              <a:t>iff</a:t>
            </a:r>
            <a:r>
              <a:rPr lang="en-US" altLang="ko-KR" sz="2400" dirty="0">
                <a:ea typeface="굴림" panose="020B0503020000020004" pitchFamily="34" charset="-127"/>
              </a:rPr>
              <a:t> their intersection is</a:t>
            </a:r>
            <a:br>
              <a:rPr lang="en-US" altLang="ko-KR" sz="2400" dirty="0">
                <a:ea typeface="굴림" panose="020B0503020000020004" pitchFamily="34" charset="-127"/>
              </a:rPr>
            </a:br>
            <a:r>
              <a:rPr lang="en-US" altLang="ko-KR" sz="2400" dirty="0">
                <a:ea typeface="굴림" panose="020B0503020000020004" pitchFamily="34" charset="-127"/>
              </a:rPr>
              <a:t>empty.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a:t>
            </a:r>
            <a:r>
              <a:rPr lang="en-US" altLang="ko-KR" sz="2400" dirty="0">
                <a:ea typeface="굴림" panose="020B0503020000020004" pitchFamily="34" charset="-127"/>
              </a:rPr>
              <a:t>=</a:t>
            </a:r>
            <a:r>
              <a:rPr lang="en-US" altLang="ko-KR" sz="2400" dirty="0">
                <a:ea typeface="굴림" panose="020B0503020000020004" pitchFamily="34" charset="-127"/>
                <a:sym typeface="Symbol" panose="05050102010706020507" pitchFamily="18" charset="2"/>
              </a:rPr>
              <a:t>)</a:t>
            </a:r>
          </a:p>
          <a:p>
            <a:pPr algn="just"/>
            <a:r>
              <a:rPr lang="en-US" altLang="ko-KR" sz="2400" dirty="0">
                <a:ea typeface="굴림" panose="020B0503020000020004" pitchFamily="34" charset="-127"/>
              </a:rPr>
              <a:t>Example: the set of even integers is disjoint with the set of odd integers.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60CD2B8-2EFA-04E2-3BE5-EB4F7C2B2BB4}"/>
              </a:ext>
            </a:extLst>
          </p:cNvPr>
          <p:cNvSpPr>
            <a:spLocks noGrp="1" noChangeArrowheads="1"/>
          </p:cNvSpPr>
          <p:nvPr>
            <p:ph type="title"/>
          </p:nvPr>
        </p:nvSpPr>
        <p:spPr>
          <a:xfrm>
            <a:off x="2209800" y="152400"/>
            <a:ext cx="7772400" cy="838200"/>
          </a:xfrm>
        </p:spPr>
        <p:txBody>
          <a:bodyPr/>
          <a:lstStyle/>
          <a:p>
            <a:r>
              <a:rPr lang="en-US" altLang="en-US" sz="3600" dirty="0">
                <a:solidFill>
                  <a:schemeClr val="tx1"/>
                </a:solidFill>
                <a:sym typeface="Symbol" panose="05050102010706020507" pitchFamily="18" charset="2"/>
              </a:rPr>
              <a:t>Complement of a Set</a:t>
            </a:r>
            <a:endParaRPr lang="en-CA" altLang="en-US" dirty="0">
              <a:solidFill>
                <a:schemeClr val="tx1"/>
              </a:solidFill>
            </a:endParaRPr>
          </a:p>
        </p:txBody>
      </p:sp>
      <p:sp>
        <p:nvSpPr>
          <p:cNvPr id="98307" name="Rectangle 3">
            <a:extLst>
              <a:ext uri="{FF2B5EF4-FFF2-40B4-BE49-F238E27FC236}">
                <a16:creationId xmlns:a16="http://schemas.microsoft.com/office/drawing/2014/main" id="{87CB485E-9BAD-9EB8-B1E3-716106684593}"/>
              </a:ext>
            </a:extLst>
          </p:cNvPr>
          <p:cNvSpPr>
            <a:spLocks noGrp="1" noChangeArrowheads="1"/>
          </p:cNvSpPr>
          <p:nvPr>
            <p:ph idx="1"/>
          </p:nvPr>
        </p:nvSpPr>
        <p:spPr>
          <a:xfrm>
            <a:off x="1981199" y="1219200"/>
            <a:ext cx="9027111" cy="5181600"/>
          </a:xfrm>
        </p:spPr>
        <p:txBody>
          <a:bodyPr>
            <a:normAutofit/>
          </a:bodyPr>
          <a:lstStyle/>
          <a:p>
            <a:pPr marL="0" indent="0"/>
            <a:r>
              <a:rPr lang="en-US" altLang="en-US" sz="2400" dirty="0">
                <a:solidFill>
                  <a:schemeClr val="tx1"/>
                </a:solidFill>
                <a:sym typeface="Symbol" panose="05050102010706020507" pitchFamily="18" charset="2"/>
              </a:rPr>
              <a:t>The complement of a set A contains exactly those elements under consideration that are not in A: </a:t>
            </a:r>
          </a:p>
          <a:p>
            <a:r>
              <a:rPr lang="en-US" altLang="ko-KR" sz="2400" dirty="0">
                <a:ea typeface="굴림" panose="020B0503020000020004" pitchFamily="34" charset="-127"/>
              </a:rPr>
              <a:t>The </a:t>
            </a:r>
            <a:r>
              <a:rPr lang="en-US" altLang="ko-KR" sz="2400" i="1" dirty="0">
                <a:ea typeface="굴림" panose="020B0503020000020004" pitchFamily="34" charset="-127"/>
              </a:rPr>
              <a:t>universe of discourse</a:t>
            </a:r>
            <a:r>
              <a:rPr lang="en-US" altLang="ko-KR" sz="2400" dirty="0">
                <a:ea typeface="굴림" panose="020B0503020000020004" pitchFamily="34" charset="-127"/>
              </a:rPr>
              <a:t> can itself be considered a set, call it </a:t>
            </a:r>
            <a:r>
              <a:rPr lang="en-US" altLang="ko-KR" sz="2400" i="1" dirty="0">
                <a:ea typeface="굴림" panose="020B0503020000020004" pitchFamily="34" charset="-127"/>
              </a:rPr>
              <a:t>U</a:t>
            </a:r>
            <a:r>
              <a:rPr lang="en-US" altLang="ko-KR" sz="2400" dirty="0">
                <a:ea typeface="굴림" panose="020B0503020000020004" pitchFamily="34" charset="-127"/>
              </a:rPr>
              <a:t>.</a:t>
            </a:r>
          </a:p>
          <a:p>
            <a:r>
              <a:rPr lang="en-US" altLang="ko-KR" sz="2400" dirty="0">
                <a:ea typeface="굴림" panose="020B0503020000020004" pitchFamily="34" charset="-127"/>
              </a:rPr>
              <a:t>The </a:t>
            </a:r>
            <a:r>
              <a:rPr lang="en-US" altLang="ko-KR" sz="2400" i="1" dirty="0">
                <a:ea typeface="굴림" panose="020B0503020000020004" pitchFamily="34" charset="-127"/>
              </a:rPr>
              <a:t>complement</a:t>
            </a:r>
            <a:r>
              <a:rPr lang="en-US" altLang="ko-KR" sz="2400" dirty="0">
                <a:ea typeface="굴림" panose="020B0503020000020004" pitchFamily="34" charset="-127"/>
              </a:rPr>
              <a:t> of </a:t>
            </a:r>
            <a:r>
              <a:rPr lang="en-US" altLang="ko-KR" sz="2400" i="1" dirty="0">
                <a:ea typeface="굴림" panose="020B0503020000020004" pitchFamily="34" charset="-127"/>
              </a:rPr>
              <a:t>A</a:t>
            </a:r>
            <a:r>
              <a:rPr lang="en-US" altLang="ko-KR" sz="2400" dirty="0">
                <a:ea typeface="굴림" panose="020B0503020000020004" pitchFamily="34" charset="-127"/>
              </a:rPr>
              <a:t>, written </a:t>
            </a:r>
            <a:r>
              <a:rPr lang="en-US" altLang="en-US" sz="2400" dirty="0">
                <a:solidFill>
                  <a:schemeClr val="tx1"/>
                </a:solidFill>
                <a:sym typeface="Symbol" panose="05050102010706020507" pitchFamily="18" charset="2"/>
              </a:rPr>
              <a:t>A</a:t>
            </a:r>
            <a:r>
              <a:rPr lang="en-US" altLang="en-US" sz="2400" baseline="30000" dirty="0">
                <a:solidFill>
                  <a:schemeClr val="tx1"/>
                </a:solidFill>
                <a:sym typeface="Symbol" panose="05050102010706020507" pitchFamily="18" charset="2"/>
              </a:rPr>
              <a:t>c</a:t>
            </a:r>
            <a:r>
              <a:rPr lang="en-US" altLang="ko-KR" sz="2400" dirty="0">
                <a:ea typeface="굴림" panose="020B0503020000020004" pitchFamily="34" charset="-127"/>
              </a:rPr>
              <a:t>  , is the complement of </a:t>
            </a:r>
            <a:r>
              <a:rPr lang="en-US" altLang="ko-KR" sz="2400" i="1" dirty="0">
                <a:ea typeface="굴림" panose="020B0503020000020004" pitchFamily="34" charset="-127"/>
              </a:rPr>
              <a:t>A</a:t>
            </a:r>
            <a:r>
              <a:rPr lang="en-US" altLang="ko-KR" sz="2400" dirty="0">
                <a:ea typeface="굴림" panose="020B0503020000020004" pitchFamily="34" charset="-127"/>
              </a:rPr>
              <a:t> </a:t>
            </a:r>
            <a:r>
              <a:rPr lang="en-US" altLang="ko-KR" sz="2400" dirty="0" err="1">
                <a:ea typeface="굴림" panose="020B0503020000020004" pitchFamily="34" charset="-127"/>
              </a:rPr>
              <a:t>w.r.t.</a:t>
            </a:r>
            <a:r>
              <a:rPr lang="en-US" altLang="ko-KR" sz="2400" dirty="0">
                <a:ea typeface="굴림" panose="020B0503020000020004" pitchFamily="34" charset="-127"/>
              </a:rPr>
              <a:t> </a:t>
            </a:r>
            <a:r>
              <a:rPr lang="en-US" altLang="ko-KR" sz="2400" i="1" dirty="0">
                <a:ea typeface="굴림" panose="020B0503020000020004" pitchFamily="34" charset="-127"/>
              </a:rPr>
              <a:t>U</a:t>
            </a:r>
            <a:r>
              <a:rPr lang="en-US" altLang="ko-KR" sz="2400" dirty="0">
                <a:ea typeface="굴림" panose="020B0503020000020004" pitchFamily="34" charset="-127"/>
              </a:rPr>
              <a:t>, </a:t>
            </a:r>
            <a:r>
              <a:rPr lang="en-US" altLang="ko-KR" sz="2400" i="1" dirty="0">
                <a:ea typeface="굴림" panose="020B0503020000020004" pitchFamily="34" charset="-127"/>
              </a:rPr>
              <a:t>i.e.</a:t>
            </a:r>
            <a:r>
              <a:rPr lang="en-US" altLang="ko-KR" sz="2400" dirty="0">
                <a:ea typeface="굴림" panose="020B0503020000020004" pitchFamily="34" charset="-127"/>
              </a:rPr>
              <a:t>,</a:t>
            </a:r>
            <a:r>
              <a:rPr lang="en-US" altLang="ko-KR" sz="2400" i="1" dirty="0">
                <a:ea typeface="굴림" panose="020B0503020000020004" pitchFamily="34" charset="-127"/>
              </a:rPr>
              <a:t> </a:t>
            </a:r>
            <a:r>
              <a:rPr lang="en-US" altLang="ko-KR" sz="2400" dirty="0">
                <a:ea typeface="굴림" panose="020B0503020000020004" pitchFamily="34" charset="-127"/>
              </a:rPr>
              <a:t>it is </a:t>
            </a:r>
            <a:r>
              <a:rPr lang="en-US" altLang="ko-KR" sz="2400" i="1" dirty="0">
                <a:ea typeface="굴림" panose="020B0503020000020004" pitchFamily="34" charset="-127"/>
              </a:rPr>
              <a:t>U</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p>
          <a:p>
            <a:pPr marL="0" indent="0">
              <a:buNone/>
            </a:pPr>
            <a:r>
              <a:rPr lang="en-US" altLang="en-US" sz="2400" dirty="0">
                <a:solidFill>
                  <a:schemeClr val="tx1"/>
                </a:solidFill>
                <a:sym typeface="Symbol" panose="05050102010706020507" pitchFamily="18" charset="2"/>
              </a:rPr>
              <a:t>	It is represented as  A</a:t>
            </a:r>
            <a:r>
              <a:rPr lang="en-US" altLang="en-US" sz="2400" baseline="30000" dirty="0">
                <a:solidFill>
                  <a:schemeClr val="tx1"/>
                </a:solidFill>
                <a:sym typeface="Symbol" panose="05050102010706020507" pitchFamily="18" charset="2"/>
              </a:rPr>
              <a:t>c</a:t>
            </a:r>
            <a:r>
              <a:rPr lang="en-US" altLang="en-US" sz="2400" dirty="0">
                <a:solidFill>
                  <a:schemeClr val="tx1"/>
                </a:solidFill>
                <a:sym typeface="Symbol" panose="05050102010706020507" pitchFamily="18" charset="2"/>
              </a:rPr>
              <a:t> = U-A </a:t>
            </a:r>
          </a:p>
          <a:p>
            <a:pPr marL="0" indent="0">
              <a:buNone/>
            </a:pPr>
            <a:endParaRPr lang="en-US" altLang="en-US" sz="2400" dirty="0">
              <a:solidFill>
                <a:schemeClr val="tx1"/>
              </a:solidFill>
              <a:sym typeface="Symbol" panose="05050102010706020507" pitchFamily="18" charset="2"/>
            </a:endParaRPr>
          </a:p>
          <a:p>
            <a:pPr marL="0" indent="0">
              <a:spcBef>
                <a:spcPct val="10000"/>
              </a:spcBef>
            </a:pPr>
            <a:r>
              <a:rPr lang="en-US" altLang="en-US" sz="2400" dirty="0">
                <a:solidFill>
                  <a:schemeClr val="tx1"/>
                </a:solidFill>
                <a:sym typeface="Symbol" panose="05050102010706020507" pitchFamily="18" charset="2"/>
              </a:rPr>
              <a:t>Example: U = </a:t>
            </a:r>
            <a:r>
              <a:rPr lang="en-US" altLang="en-US" sz="2400" b="1" dirty="0">
                <a:solidFill>
                  <a:schemeClr val="tx1"/>
                </a:solidFill>
                <a:sym typeface="Symbol" panose="05050102010706020507" pitchFamily="18" charset="2"/>
              </a:rPr>
              <a:t>N</a:t>
            </a:r>
            <a:r>
              <a:rPr lang="en-US" altLang="en-US" sz="2400" dirty="0">
                <a:solidFill>
                  <a:schemeClr val="tx1"/>
                </a:solidFill>
                <a:sym typeface="Symbol" panose="05050102010706020507" pitchFamily="18" charset="2"/>
              </a:rPr>
              <a:t>,  B = {250, 251, 252, …}</a:t>
            </a:r>
          </a:p>
          <a:p>
            <a:pPr marL="0" indent="0">
              <a:spcBef>
                <a:spcPct val="10000"/>
              </a:spcBef>
              <a:buNone/>
            </a:pPr>
            <a:r>
              <a:rPr lang="en-US" altLang="en-US" sz="2400" dirty="0">
                <a:solidFill>
                  <a:schemeClr val="tx1"/>
                </a:solidFill>
                <a:sym typeface="Symbol" panose="05050102010706020507" pitchFamily="18" charset="2"/>
              </a:rPr>
              <a:t>                         </a:t>
            </a:r>
            <a:r>
              <a:rPr lang="en-US" altLang="en-US" sz="2400" dirty="0" err="1">
                <a:solidFill>
                  <a:schemeClr val="tx1"/>
                </a:solidFill>
                <a:sym typeface="Symbol" panose="05050102010706020507" pitchFamily="18" charset="2"/>
              </a:rPr>
              <a:t>B</a:t>
            </a:r>
            <a:r>
              <a:rPr lang="en-US" altLang="en-US" sz="2400" baseline="30000" dirty="0" err="1">
                <a:solidFill>
                  <a:schemeClr val="tx1"/>
                </a:solidFill>
                <a:sym typeface="Symbol" panose="05050102010706020507" pitchFamily="18" charset="2"/>
              </a:rPr>
              <a:t>c</a:t>
            </a:r>
            <a:r>
              <a:rPr lang="en-US" altLang="en-US" sz="2400" dirty="0">
                <a:solidFill>
                  <a:schemeClr val="tx1"/>
                </a:solidFill>
                <a:sym typeface="Symbol" panose="05050102010706020507" pitchFamily="18" charset="2"/>
              </a:rPr>
              <a:t> = {0, 1, 2, …, 248, 249}</a:t>
            </a:r>
          </a:p>
        </p:txBody>
      </p:sp>
      <p:sp>
        <p:nvSpPr>
          <p:cNvPr id="4" name="Slide Number Placeholder 5">
            <a:extLst>
              <a:ext uri="{FF2B5EF4-FFF2-40B4-BE49-F238E27FC236}">
                <a16:creationId xmlns:a16="http://schemas.microsoft.com/office/drawing/2014/main" id="{6F660458-AAD0-C8E1-FAAC-30D79BD36A2B}"/>
              </a:ext>
            </a:extLst>
          </p:cNvPr>
          <p:cNvSpPr>
            <a:spLocks noGrp="1"/>
          </p:cNvSpPr>
          <p:nvPr>
            <p:ph type="sldNum" sz="quarter" idx="12"/>
          </p:nvPr>
        </p:nvSpPr>
        <p:spPr/>
        <p:txBody>
          <a:bodyPr/>
          <a:lstStyle/>
          <a:p>
            <a:fld id="{773C7636-AF77-410A-9B49-51B23D6BE8A3}" type="slidenum">
              <a:rPr lang="en-CA" altLang="en-US"/>
              <a:pPr/>
              <a:t>27</a:t>
            </a:fld>
            <a:endParaRPr lang="en-CA"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arn(inHorizont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barn(inHorizontal)">
                                      <p:cBhvr>
                                        <p:cTn id="12" dur="500"/>
                                        <p:tgtEl>
                                          <p:spTgt spid="98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98307">
                                            <p:txEl>
                                              <p:pRg st="2" end="2"/>
                                            </p:txEl>
                                          </p:spTgt>
                                        </p:tgtEl>
                                        <p:attrNameLst>
                                          <p:attrName>style.visibility</p:attrName>
                                        </p:attrNameLst>
                                      </p:cBhvr>
                                      <p:to>
                                        <p:strVal val="visible"/>
                                      </p:to>
                                    </p:set>
                                    <p:animEffect transition="in" filter="barn(inHorizontal)">
                                      <p:cBhvr>
                                        <p:cTn id="17" dur="500"/>
                                        <p:tgtEl>
                                          <p:spTgt spid="98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98307">
                                            <p:txEl>
                                              <p:pRg st="3" end="3"/>
                                            </p:txEl>
                                          </p:spTgt>
                                        </p:tgtEl>
                                        <p:attrNameLst>
                                          <p:attrName>style.visibility</p:attrName>
                                        </p:attrNameLst>
                                      </p:cBhvr>
                                      <p:to>
                                        <p:strVal val="visible"/>
                                      </p:to>
                                    </p:set>
                                    <p:animEffect transition="in" filter="barn(inHorizontal)">
                                      <p:cBhvr>
                                        <p:cTn id="22" dur="500"/>
                                        <p:tgtEl>
                                          <p:spTgt spid="983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98307">
                                            <p:txEl>
                                              <p:pRg st="5" end="5"/>
                                            </p:txEl>
                                          </p:spTgt>
                                        </p:tgtEl>
                                        <p:attrNameLst>
                                          <p:attrName>style.visibility</p:attrName>
                                        </p:attrNameLst>
                                      </p:cBhvr>
                                      <p:to>
                                        <p:strVal val="visible"/>
                                      </p:to>
                                    </p:set>
                                    <p:animEffect transition="in" filter="barn(inHorizontal)">
                                      <p:cBhvr>
                                        <p:cTn id="27" dur="500"/>
                                        <p:tgtEl>
                                          <p:spTgt spid="9830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98307">
                                            <p:txEl>
                                              <p:pRg st="6" end="6"/>
                                            </p:txEl>
                                          </p:spTgt>
                                        </p:tgtEl>
                                        <p:attrNameLst>
                                          <p:attrName>style.visibility</p:attrName>
                                        </p:attrNameLst>
                                      </p:cBhvr>
                                      <p:to>
                                        <p:strVal val="visible"/>
                                      </p:to>
                                    </p:set>
                                    <p:animEffect transition="in" filter="barn(inHorizontal)">
                                      <p:cBhvr>
                                        <p:cTn id="32" dur="500"/>
                                        <p:tgtEl>
                                          <p:spTgt spid="983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FBEBA2B-D581-070B-13E6-26BB6C7BCAFC}"/>
              </a:ext>
            </a:extLst>
          </p:cNvPr>
          <p:cNvSpPr>
            <a:spLocks noGrp="1"/>
          </p:cNvSpPr>
          <p:nvPr>
            <p:ph type="sldNum" sz="quarter" idx="10"/>
          </p:nvPr>
        </p:nvSpPr>
        <p:spPr/>
        <p:txBody>
          <a:bodyPr/>
          <a:lstStyle/>
          <a:p>
            <a:fld id="{6D6B7BE1-B0C2-4DD4-A110-4084DAB47106}" type="slidenum">
              <a:rPr lang="ko-KR" altLang="en-US"/>
              <a:pPr/>
              <a:t>28</a:t>
            </a:fld>
            <a:endParaRPr lang="en-US" altLang="ko-KR"/>
          </a:p>
        </p:txBody>
      </p:sp>
      <p:sp>
        <p:nvSpPr>
          <p:cNvPr id="241666" name="Rectangle 2">
            <a:extLst>
              <a:ext uri="{FF2B5EF4-FFF2-40B4-BE49-F238E27FC236}">
                <a16:creationId xmlns:a16="http://schemas.microsoft.com/office/drawing/2014/main" id="{AF563B69-80B6-DAC5-7E12-F7780173DB48}"/>
              </a:ext>
            </a:extLst>
          </p:cNvPr>
          <p:cNvSpPr>
            <a:spLocks noGrp="1" noChangeArrowheads="1"/>
          </p:cNvSpPr>
          <p:nvPr>
            <p:ph type="title"/>
          </p:nvPr>
        </p:nvSpPr>
        <p:spPr>
          <a:ln/>
        </p:spPr>
        <p:txBody>
          <a:bodyPr/>
          <a:lstStyle/>
          <a:p>
            <a:r>
              <a:rPr lang="en-US" altLang="ko-KR">
                <a:ea typeface="굴림" panose="020B0503020000020004" pitchFamily="34" charset="-127"/>
              </a:rPr>
              <a:t>Set Difference</a:t>
            </a:r>
          </a:p>
        </p:txBody>
      </p:sp>
      <p:sp>
        <p:nvSpPr>
          <p:cNvPr id="241667" name="Rectangle 3">
            <a:extLst>
              <a:ext uri="{FF2B5EF4-FFF2-40B4-BE49-F238E27FC236}">
                <a16:creationId xmlns:a16="http://schemas.microsoft.com/office/drawing/2014/main" id="{39AE7F3F-7A40-8A65-6382-714DA7BB3FC8}"/>
              </a:ext>
            </a:extLst>
          </p:cNvPr>
          <p:cNvSpPr>
            <a:spLocks noGrp="1" noChangeArrowheads="1"/>
          </p:cNvSpPr>
          <p:nvPr>
            <p:ph type="body" idx="1"/>
          </p:nvPr>
        </p:nvSpPr>
        <p:spPr>
          <a:ln/>
        </p:spPr>
        <p:txBody>
          <a:bodyPr>
            <a:normAutofit/>
          </a:bodyPr>
          <a:lstStyle/>
          <a:p>
            <a:r>
              <a:rPr lang="en-US" altLang="ko-KR" sz="2400" dirty="0">
                <a:ea typeface="굴림" panose="020B0503020000020004" pitchFamily="34" charset="-127"/>
              </a:rPr>
              <a:t>For sets </a:t>
            </a:r>
            <a:r>
              <a:rPr lang="en-US" altLang="ko-KR" sz="2400" i="1" dirty="0">
                <a:ea typeface="굴림" panose="020B0503020000020004" pitchFamily="34" charset="-127"/>
              </a:rPr>
              <a:t>A</a:t>
            </a:r>
            <a:r>
              <a:rPr lang="en-US" altLang="ko-KR" sz="2400" dirty="0">
                <a:ea typeface="굴림" panose="020B0503020000020004" pitchFamily="34" charset="-127"/>
              </a:rPr>
              <a:t>, </a:t>
            </a:r>
            <a:r>
              <a:rPr lang="en-US" altLang="ko-KR" sz="2400" i="1" dirty="0">
                <a:ea typeface="굴림" panose="020B0503020000020004" pitchFamily="34" charset="-127"/>
              </a:rPr>
              <a:t>B</a:t>
            </a:r>
            <a:r>
              <a:rPr lang="en-US" altLang="ko-KR" sz="2400" dirty="0">
                <a:ea typeface="굴림" panose="020B0503020000020004" pitchFamily="34" charset="-127"/>
              </a:rPr>
              <a:t>, the </a:t>
            </a:r>
            <a:r>
              <a:rPr lang="en-US" altLang="ko-KR" sz="2400" i="1" dirty="0">
                <a:ea typeface="굴림" panose="020B0503020000020004" pitchFamily="34" charset="-127"/>
              </a:rPr>
              <a:t>difference</a:t>
            </a:r>
            <a:r>
              <a:rPr lang="en-US" altLang="ko-KR" sz="2400" dirty="0">
                <a:ea typeface="굴림" panose="020B0503020000020004" pitchFamily="34" charset="-127"/>
              </a:rPr>
              <a:t> </a:t>
            </a:r>
            <a:r>
              <a:rPr lang="en-US" altLang="ko-KR" sz="2400" i="1" dirty="0">
                <a:ea typeface="굴림" panose="020B0503020000020004" pitchFamily="34" charset="-127"/>
              </a:rPr>
              <a:t>of A and B</a:t>
            </a:r>
            <a:r>
              <a:rPr lang="en-US" altLang="ko-KR" sz="2400" dirty="0">
                <a:ea typeface="굴림" panose="020B0503020000020004" pitchFamily="34" charset="-127"/>
              </a:rPr>
              <a:t>, written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B</a:t>
            </a:r>
            <a:r>
              <a:rPr lang="en-US" altLang="ko-KR" sz="2400" dirty="0">
                <a:ea typeface="굴림" panose="020B0503020000020004" pitchFamily="34" charset="-127"/>
              </a:rPr>
              <a:t>, is the set of all elements that are in </a:t>
            </a:r>
            <a:r>
              <a:rPr lang="en-US" altLang="ko-KR" sz="2400" i="1" dirty="0">
                <a:ea typeface="굴림" panose="020B0503020000020004" pitchFamily="34" charset="-127"/>
              </a:rPr>
              <a:t>A</a:t>
            </a:r>
            <a:r>
              <a:rPr lang="en-US" altLang="ko-KR" sz="2400" dirty="0">
                <a:ea typeface="굴림" panose="020B0503020000020004" pitchFamily="34" charset="-127"/>
              </a:rPr>
              <a:t> but not </a:t>
            </a:r>
            <a:r>
              <a:rPr lang="en-US" altLang="ko-KR" sz="2400" i="1" dirty="0">
                <a:ea typeface="굴림" panose="020B0503020000020004" pitchFamily="34" charset="-127"/>
              </a:rPr>
              <a:t>B</a:t>
            </a:r>
            <a:r>
              <a:rPr lang="en-US" altLang="ko-KR" sz="2400" dirty="0">
                <a:ea typeface="굴림" panose="020B0503020000020004" pitchFamily="34" charset="-127"/>
              </a:rPr>
              <a:t>.</a:t>
            </a:r>
          </a:p>
          <a:p>
            <a:r>
              <a:rPr lang="en-US" altLang="ko-KR" sz="2400" i="1" dirty="0">
                <a:ea typeface="굴림" panose="020B0503020000020004" pitchFamily="34" charset="-127"/>
              </a:rPr>
              <a:t>A </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rPr>
              <a:t>B </a:t>
            </a:r>
            <a:r>
              <a:rPr lang="en-US" altLang="ko-KR" sz="2400" dirty="0">
                <a:ea typeface="굴림" panose="020B0503020000020004" pitchFamily="34" charset="-127"/>
              </a:rPr>
              <a:t>:</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x </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 </a:t>
            </a:r>
            <a:r>
              <a:rPr lang="en-US" altLang="ko-KR" sz="2400" i="1" dirty="0" err="1">
                <a:ea typeface="굴림" panose="020B0503020000020004" pitchFamily="34" charset="-127"/>
                <a:sym typeface="Symbol" panose="05050102010706020507" pitchFamily="18" charset="2"/>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A</a:t>
            </a:r>
            <a:r>
              <a:rPr lang="en-US" altLang="ko-KR" sz="2400" i="1" dirty="0">
                <a:ea typeface="굴림" panose="020B0503020000020004" pitchFamily="34" charset="-127"/>
                <a:sym typeface="Symbol" panose="05050102010706020507" pitchFamily="18" charset="2"/>
              </a:rPr>
              <a:t> </a:t>
            </a:r>
            <a:r>
              <a:rPr lang="en-US" altLang="ko-KR" sz="2400" dirty="0">
                <a:ea typeface="굴림" panose="020B0503020000020004" pitchFamily="34" charset="-127"/>
                <a:sym typeface="Symbol" panose="05050102010706020507" pitchFamily="18" charset="2"/>
              </a:rPr>
              <a:t> </a:t>
            </a:r>
            <a:r>
              <a:rPr lang="en-US" altLang="ko-KR" sz="2400" dirty="0" err="1">
                <a:ea typeface="굴림" panose="020B0503020000020004" pitchFamily="34" charset="-127"/>
                <a:sym typeface="Symbol" panose="05050102010706020507" pitchFamily="18" charset="2"/>
              </a:rPr>
              <a:t>x</a:t>
            </a:r>
            <a:r>
              <a:rPr lang="en-US" altLang="ko-KR" sz="2400" i="1" dirty="0" err="1">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br>
              <a:rPr lang="en-US" altLang="ko-KR" sz="2400" dirty="0">
                <a:ea typeface="굴림" panose="020B0503020000020004" pitchFamily="34" charset="-127"/>
                <a:sym typeface="Symbol" panose="05050102010706020507" pitchFamily="18" charset="2"/>
              </a:rPr>
            </a:br>
            <a:r>
              <a:rPr lang="en-US" altLang="ko-KR" sz="2400" dirty="0">
                <a:ea typeface="굴림" panose="020B0503020000020004" pitchFamily="34" charset="-127"/>
                <a:sym typeface="Symbol" panose="05050102010706020507" pitchFamily="18" charset="2"/>
              </a:rPr>
              <a:t>           </a:t>
            </a:r>
            <a:r>
              <a:rPr lang="en-US" altLang="ko-KR" sz="2400" i="1" dirty="0">
                <a:ea typeface="굴림" panose="020B0503020000020004" pitchFamily="34" charset="-127"/>
                <a:sym typeface="Symbol" panose="05050102010706020507" pitchFamily="18" charset="2"/>
              </a:rPr>
              <a:t>x</a:t>
            </a:r>
            <a:r>
              <a:rPr lang="en-US" altLang="ko-KR" sz="2400" dirty="0">
                <a:ea typeface="굴림" panose="020B0503020000020004" pitchFamily="34" charset="-127"/>
                <a:sym typeface="Symbol" panose="05050102010706020507" pitchFamily="18" charset="2"/>
              </a:rPr>
              <a:t>   </a:t>
            </a:r>
            <a:r>
              <a:rPr lang="en-US" altLang="ko-KR" sz="2400" i="1" dirty="0" err="1">
                <a:ea typeface="굴림" panose="020B0503020000020004" pitchFamily="34" charset="-127"/>
                <a:sym typeface="Symbol" panose="05050102010706020507" pitchFamily="18" charset="2"/>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  </a:t>
            </a:r>
            <a:r>
              <a:rPr lang="en-US" altLang="ko-KR" sz="2400" i="1" dirty="0" err="1">
                <a:ea typeface="굴림" panose="020B0503020000020004" pitchFamily="34" charset="-127"/>
                <a:sym typeface="Symbol" panose="05050102010706020507" pitchFamily="18" charset="2"/>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  </a:t>
            </a:r>
            <a:endParaRPr lang="en-US" altLang="ko-KR" sz="2400" dirty="0">
              <a:ea typeface="굴림" panose="020B0503020000020004" pitchFamily="34" charset="-127"/>
            </a:endParaRPr>
          </a:p>
          <a:p>
            <a:r>
              <a:rPr lang="en-US" altLang="ko-KR" sz="2400" dirty="0">
                <a:ea typeface="굴림" panose="020B0503020000020004" pitchFamily="34" charset="-127"/>
              </a:rPr>
              <a:t>Also called:  The </a:t>
            </a:r>
            <a:r>
              <a:rPr lang="en-US" altLang="ko-KR" sz="2400" i="1" u="sng" dirty="0">
                <a:ea typeface="굴림" panose="020B0503020000020004" pitchFamily="34" charset="-127"/>
              </a:rPr>
              <a:t>complement</a:t>
            </a:r>
            <a:r>
              <a:rPr lang="en-US" altLang="ko-KR" sz="2400" u="sng" dirty="0">
                <a:ea typeface="굴림" panose="020B0503020000020004" pitchFamily="34" charset="-127"/>
              </a:rPr>
              <a:t> </a:t>
            </a:r>
            <a:r>
              <a:rPr lang="en-US" altLang="ko-KR" sz="2400" i="1" u="sng" dirty="0">
                <a:ea typeface="굴림" panose="020B0503020000020004" pitchFamily="34" charset="-127"/>
              </a:rPr>
              <a:t>of</a:t>
            </a:r>
            <a:r>
              <a:rPr lang="en-US" altLang="ko-KR" sz="2400" u="sng" dirty="0">
                <a:ea typeface="굴림" panose="020B0503020000020004" pitchFamily="34" charset="-127"/>
              </a:rPr>
              <a:t> </a:t>
            </a:r>
            <a:r>
              <a:rPr lang="en-US" altLang="ko-KR" sz="2400" i="1" u="sng" dirty="0">
                <a:ea typeface="굴림" panose="020B0503020000020004" pitchFamily="34" charset="-127"/>
              </a:rPr>
              <a:t>B</a:t>
            </a:r>
            <a:r>
              <a:rPr lang="en-US" altLang="ko-KR" sz="2400" u="sng" dirty="0">
                <a:ea typeface="굴림" panose="020B0503020000020004" pitchFamily="34" charset="-127"/>
              </a:rPr>
              <a:t> </a:t>
            </a:r>
            <a:r>
              <a:rPr lang="en-US" altLang="ko-KR" sz="2400" i="1" u="sng" dirty="0">
                <a:ea typeface="굴림" panose="020B0503020000020004" pitchFamily="34" charset="-127"/>
              </a:rPr>
              <a:t>with respect to</a:t>
            </a:r>
            <a:r>
              <a:rPr lang="en-US" altLang="ko-KR" sz="2400" u="sng" dirty="0">
                <a:ea typeface="굴림" panose="020B0503020000020004" pitchFamily="34" charset="-127"/>
              </a:rPr>
              <a:t> </a:t>
            </a:r>
            <a:r>
              <a:rPr lang="en-US" altLang="ko-KR" sz="2400" i="1" u="sng" dirty="0">
                <a:ea typeface="굴림" panose="020B0503020000020004" pitchFamily="34" charset="-127"/>
              </a:rPr>
              <a:t>A</a:t>
            </a:r>
            <a:r>
              <a:rPr lang="en-US" altLang="ko-KR" sz="2400" dirty="0">
                <a:ea typeface="굴림" panose="020B0503020000020004" pitchFamily="34" charset="-127"/>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8F863A6-E329-9DD7-9FF7-E042FFA0D5CF}"/>
              </a:ext>
            </a:extLst>
          </p:cNvPr>
          <p:cNvSpPr>
            <a:spLocks noGrp="1"/>
          </p:cNvSpPr>
          <p:nvPr>
            <p:ph type="sldNum" sz="quarter" idx="10"/>
          </p:nvPr>
        </p:nvSpPr>
        <p:spPr/>
        <p:txBody>
          <a:bodyPr/>
          <a:lstStyle/>
          <a:p>
            <a:fld id="{E067368B-0F8F-43D9-8932-5A9F0D644B30}" type="slidenum">
              <a:rPr lang="ko-KR" altLang="en-US"/>
              <a:pPr/>
              <a:t>29</a:t>
            </a:fld>
            <a:endParaRPr lang="en-US" altLang="ko-KR"/>
          </a:p>
        </p:txBody>
      </p:sp>
      <p:sp>
        <p:nvSpPr>
          <p:cNvPr id="243714" name="Rectangle 2">
            <a:extLst>
              <a:ext uri="{FF2B5EF4-FFF2-40B4-BE49-F238E27FC236}">
                <a16:creationId xmlns:a16="http://schemas.microsoft.com/office/drawing/2014/main" id="{3E86DE02-CAB8-AE5F-6B63-BF9EDD9C4C8F}"/>
              </a:ext>
            </a:extLst>
          </p:cNvPr>
          <p:cNvSpPr>
            <a:spLocks noGrp="1" noChangeArrowheads="1"/>
          </p:cNvSpPr>
          <p:nvPr>
            <p:ph type="title"/>
          </p:nvPr>
        </p:nvSpPr>
        <p:spPr>
          <a:ln/>
        </p:spPr>
        <p:txBody>
          <a:bodyPr/>
          <a:lstStyle/>
          <a:p>
            <a:r>
              <a:rPr lang="en-US" altLang="ko-KR">
                <a:ea typeface="굴림" panose="020B0503020000020004" pitchFamily="34" charset="-127"/>
              </a:rPr>
              <a:t>Set Difference - Venn Diagram</a:t>
            </a:r>
          </a:p>
        </p:txBody>
      </p:sp>
      <p:sp>
        <p:nvSpPr>
          <p:cNvPr id="243715" name="Rectangle 3">
            <a:extLst>
              <a:ext uri="{FF2B5EF4-FFF2-40B4-BE49-F238E27FC236}">
                <a16:creationId xmlns:a16="http://schemas.microsoft.com/office/drawing/2014/main" id="{5364C244-A32B-D7F0-6C2B-6E7326BF2FC9}"/>
              </a:ext>
            </a:extLst>
          </p:cNvPr>
          <p:cNvSpPr>
            <a:spLocks noGrp="1" noChangeArrowheads="1"/>
          </p:cNvSpPr>
          <p:nvPr>
            <p:ph type="body" idx="1"/>
          </p:nvPr>
        </p:nvSpPr>
        <p:spPr>
          <a:ln/>
        </p:spPr>
        <p:txBody>
          <a:bodyPr/>
          <a:lstStyle/>
          <a:p>
            <a:r>
              <a:rPr lang="en-US" altLang="ko-KR" i="1">
                <a:ea typeface="굴림" panose="020B0503020000020004" pitchFamily="34" charset="-127"/>
              </a:rPr>
              <a:t>A</a:t>
            </a:r>
            <a:r>
              <a:rPr lang="en-US" altLang="ko-KR">
                <a:ea typeface="굴림" panose="020B0503020000020004" pitchFamily="34" charset="-127"/>
              </a:rPr>
              <a:t>-</a:t>
            </a:r>
            <a:r>
              <a:rPr lang="en-US" altLang="ko-KR" i="1">
                <a:ea typeface="굴림" panose="020B0503020000020004" pitchFamily="34" charset="-127"/>
              </a:rPr>
              <a:t>B</a:t>
            </a:r>
            <a:r>
              <a:rPr lang="en-US" altLang="ko-KR">
                <a:ea typeface="굴림" panose="020B0503020000020004" pitchFamily="34" charset="-127"/>
              </a:rPr>
              <a:t> is what’s left after </a:t>
            </a:r>
            <a:r>
              <a:rPr lang="en-US" altLang="ko-KR" i="1">
                <a:ea typeface="굴림" panose="020B0503020000020004" pitchFamily="34" charset="-127"/>
              </a:rPr>
              <a:t>B</a:t>
            </a:r>
            <a:br>
              <a:rPr lang="en-US" altLang="ko-KR">
                <a:ea typeface="굴림" panose="020B0503020000020004" pitchFamily="34" charset="-127"/>
              </a:rPr>
            </a:br>
            <a:r>
              <a:rPr lang="en-US" altLang="ko-KR">
                <a:ea typeface="굴림" panose="020B0503020000020004" pitchFamily="34" charset="-127"/>
              </a:rPr>
              <a:t>“takes a bite out of </a:t>
            </a:r>
            <a:r>
              <a:rPr lang="en-US" altLang="ko-KR" i="1">
                <a:ea typeface="굴림" panose="020B0503020000020004" pitchFamily="34" charset="-127"/>
              </a:rPr>
              <a:t>A</a:t>
            </a:r>
            <a:r>
              <a:rPr lang="en-US" altLang="ko-KR">
                <a:ea typeface="굴림" panose="020B0503020000020004" pitchFamily="34" charset="-127"/>
              </a:rPr>
              <a:t>”</a:t>
            </a:r>
          </a:p>
        </p:txBody>
      </p:sp>
      <p:sp>
        <p:nvSpPr>
          <p:cNvPr id="243716" name="Oval 4">
            <a:extLst>
              <a:ext uri="{FF2B5EF4-FFF2-40B4-BE49-F238E27FC236}">
                <a16:creationId xmlns:a16="http://schemas.microsoft.com/office/drawing/2014/main" id="{36FC67B1-FC89-7D70-416D-BE41AECCEEF2}"/>
              </a:ext>
            </a:extLst>
          </p:cNvPr>
          <p:cNvSpPr>
            <a:spLocks noChangeArrowheads="1"/>
          </p:cNvSpPr>
          <p:nvPr/>
        </p:nvSpPr>
        <p:spPr bwMode="auto">
          <a:xfrm>
            <a:off x="2895600" y="3124200"/>
            <a:ext cx="3200400" cy="20574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17" name="Text Box 5">
            <a:extLst>
              <a:ext uri="{FF2B5EF4-FFF2-40B4-BE49-F238E27FC236}">
                <a16:creationId xmlns:a16="http://schemas.microsoft.com/office/drawing/2014/main" id="{3E69D4A1-8493-1608-92C8-1DE45DB290D0}"/>
              </a:ext>
            </a:extLst>
          </p:cNvPr>
          <p:cNvSpPr txBox="1">
            <a:spLocks noChangeArrowheads="1"/>
          </p:cNvSpPr>
          <p:nvPr/>
        </p:nvSpPr>
        <p:spPr bwMode="auto">
          <a:xfrm>
            <a:off x="3810000" y="5105401"/>
            <a:ext cx="1447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4000">
                <a:ea typeface="굴림" panose="020B0503020000020004" pitchFamily="34" charset="-127"/>
              </a:rPr>
              <a:t>Set </a:t>
            </a:r>
            <a:r>
              <a:rPr lang="en-US" altLang="ko-KR" sz="4000" i="1">
                <a:ea typeface="굴림" panose="020B0503020000020004" pitchFamily="34" charset="-127"/>
              </a:rPr>
              <a:t>A</a:t>
            </a:r>
            <a:endParaRPr lang="en-US" altLang="ko-KR">
              <a:ea typeface="굴림" panose="020B0503020000020004" pitchFamily="34" charset="-127"/>
            </a:endParaRPr>
          </a:p>
        </p:txBody>
      </p:sp>
      <p:sp>
        <p:nvSpPr>
          <p:cNvPr id="243718" name="Oval 6">
            <a:extLst>
              <a:ext uri="{FF2B5EF4-FFF2-40B4-BE49-F238E27FC236}">
                <a16:creationId xmlns:a16="http://schemas.microsoft.com/office/drawing/2014/main" id="{16602848-B02A-263A-972B-4A20D8FB3CDD}"/>
              </a:ext>
            </a:extLst>
          </p:cNvPr>
          <p:cNvSpPr>
            <a:spLocks noChangeArrowheads="1"/>
          </p:cNvSpPr>
          <p:nvPr/>
        </p:nvSpPr>
        <p:spPr bwMode="auto">
          <a:xfrm>
            <a:off x="4953000" y="3200400"/>
            <a:ext cx="3276600" cy="2057400"/>
          </a:xfrm>
          <a:prstGeom prst="ellipse">
            <a:avLst/>
          </a:prstGeom>
          <a:solidFill>
            <a:srgbClr val="0000FF">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19" name="Text Box 7">
            <a:extLst>
              <a:ext uri="{FF2B5EF4-FFF2-40B4-BE49-F238E27FC236}">
                <a16:creationId xmlns:a16="http://schemas.microsoft.com/office/drawing/2014/main" id="{5DB6485E-59ED-D033-A697-65E33F75A13B}"/>
              </a:ext>
            </a:extLst>
          </p:cNvPr>
          <p:cNvSpPr txBox="1">
            <a:spLocks noChangeArrowheads="1"/>
          </p:cNvSpPr>
          <p:nvPr/>
        </p:nvSpPr>
        <p:spPr bwMode="auto">
          <a:xfrm>
            <a:off x="5943600" y="5181601"/>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ko-KR" sz="4000">
                <a:ea typeface="굴림" panose="020B0503020000020004" pitchFamily="34" charset="-127"/>
              </a:rPr>
              <a:t>Set </a:t>
            </a:r>
            <a:r>
              <a:rPr lang="en-US" altLang="ko-KR" sz="4000" i="1">
                <a:ea typeface="굴림" panose="020B0503020000020004" pitchFamily="34" charset="-127"/>
              </a:rPr>
              <a:t>B</a:t>
            </a:r>
            <a:endParaRPr lang="en-US" altLang="ko-KR">
              <a:ea typeface="굴림" panose="020B0503020000020004" pitchFamily="34" charset="-127"/>
            </a:endParaRPr>
          </a:p>
        </p:txBody>
      </p:sp>
      <p:grpSp>
        <p:nvGrpSpPr>
          <p:cNvPr id="243720" name="Group 8">
            <a:extLst>
              <a:ext uri="{FF2B5EF4-FFF2-40B4-BE49-F238E27FC236}">
                <a16:creationId xmlns:a16="http://schemas.microsoft.com/office/drawing/2014/main" id="{B7EE10F3-B1FE-F67F-5E69-397312E5AB44}"/>
              </a:ext>
            </a:extLst>
          </p:cNvPr>
          <p:cNvGrpSpPr>
            <a:grpSpLocks/>
          </p:cNvGrpSpPr>
          <p:nvPr/>
        </p:nvGrpSpPr>
        <p:grpSpPr bwMode="auto">
          <a:xfrm>
            <a:off x="2921001" y="3140075"/>
            <a:ext cx="2695575" cy="2046288"/>
            <a:chOff x="880" y="1978"/>
            <a:chExt cx="1698" cy="1289"/>
          </a:xfrm>
        </p:grpSpPr>
        <p:sp>
          <p:nvSpPr>
            <p:cNvPr id="243721" name="Freeform 9">
              <a:extLst>
                <a:ext uri="{FF2B5EF4-FFF2-40B4-BE49-F238E27FC236}">
                  <a16:creationId xmlns:a16="http://schemas.microsoft.com/office/drawing/2014/main" id="{9B6A1E3E-218A-73CB-2E49-7CABFDF5310C}"/>
                </a:ext>
              </a:extLst>
            </p:cNvPr>
            <p:cNvSpPr>
              <a:spLocks/>
            </p:cNvSpPr>
            <p:nvPr/>
          </p:nvSpPr>
          <p:spPr bwMode="auto">
            <a:xfrm>
              <a:off x="880" y="1978"/>
              <a:ext cx="1698" cy="1289"/>
            </a:xfrm>
            <a:custGeom>
              <a:avLst/>
              <a:gdLst>
                <a:gd name="T0" fmla="*/ 466 w 1698"/>
                <a:gd name="T1" fmla="*/ 1176 h 1289"/>
                <a:gd name="T2" fmla="*/ 320 w 1698"/>
                <a:gd name="T3" fmla="*/ 1119 h 1289"/>
                <a:gd name="T4" fmla="*/ 271 w 1698"/>
                <a:gd name="T5" fmla="*/ 1087 h 1289"/>
                <a:gd name="T6" fmla="*/ 198 w 1698"/>
                <a:gd name="T7" fmla="*/ 1006 h 1289"/>
                <a:gd name="T8" fmla="*/ 166 w 1698"/>
                <a:gd name="T9" fmla="*/ 965 h 1289"/>
                <a:gd name="T10" fmla="*/ 125 w 1698"/>
                <a:gd name="T11" fmla="*/ 933 h 1289"/>
                <a:gd name="T12" fmla="*/ 93 w 1698"/>
                <a:gd name="T13" fmla="*/ 860 h 1289"/>
                <a:gd name="T14" fmla="*/ 61 w 1698"/>
                <a:gd name="T15" fmla="*/ 819 h 1289"/>
                <a:gd name="T16" fmla="*/ 36 w 1698"/>
                <a:gd name="T17" fmla="*/ 746 h 1289"/>
                <a:gd name="T18" fmla="*/ 28 w 1698"/>
                <a:gd name="T19" fmla="*/ 722 h 1289"/>
                <a:gd name="T20" fmla="*/ 20 w 1698"/>
                <a:gd name="T21" fmla="*/ 511 h 1289"/>
                <a:gd name="T22" fmla="*/ 69 w 1698"/>
                <a:gd name="T23" fmla="*/ 398 h 1289"/>
                <a:gd name="T24" fmla="*/ 101 w 1698"/>
                <a:gd name="T25" fmla="*/ 333 h 1289"/>
                <a:gd name="T26" fmla="*/ 158 w 1698"/>
                <a:gd name="T27" fmla="*/ 276 h 1289"/>
                <a:gd name="T28" fmla="*/ 231 w 1698"/>
                <a:gd name="T29" fmla="*/ 227 h 1289"/>
                <a:gd name="T30" fmla="*/ 312 w 1698"/>
                <a:gd name="T31" fmla="*/ 162 h 1289"/>
                <a:gd name="T32" fmla="*/ 450 w 1698"/>
                <a:gd name="T33" fmla="*/ 106 h 1289"/>
                <a:gd name="T34" fmla="*/ 701 w 1698"/>
                <a:gd name="T35" fmla="*/ 25 h 1289"/>
                <a:gd name="T36" fmla="*/ 1034 w 1698"/>
                <a:gd name="T37" fmla="*/ 0 h 1289"/>
                <a:gd name="T38" fmla="*/ 1423 w 1698"/>
                <a:gd name="T39" fmla="*/ 73 h 1289"/>
                <a:gd name="T40" fmla="*/ 1577 w 1698"/>
                <a:gd name="T41" fmla="*/ 122 h 1289"/>
                <a:gd name="T42" fmla="*/ 1691 w 1698"/>
                <a:gd name="T43" fmla="*/ 171 h 1289"/>
                <a:gd name="T44" fmla="*/ 1609 w 1698"/>
                <a:gd name="T45" fmla="*/ 195 h 1289"/>
                <a:gd name="T46" fmla="*/ 1536 w 1698"/>
                <a:gd name="T47" fmla="*/ 235 h 1289"/>
                <a:gd name="T48" fmla="*/ 1455 w 1698"/>
                <a:gd name="T49" fmla="*/ 292 h 1289"/>
                <a:gd name="T50" fmla="*/ 1439 w 1698"/>
                <a:gd name="T51" fmla="*/ 325 h 1289"/>
                <a:gd name="T52" fmla="*/ 1374 w 1698"/>
                <a:gd name="T53" fmla="*/ 389 h 1289"/>
                <a:gd name="T54" fmla="*/ 1342 w 1698"/>
                <a:gd name="T55" fmla="*/ 438 h 1289"/>
                <a:gd name="T56" fmla="*/ 1293 w 1698"/>
                <a:gd name="T57" fmla="*/ 519 h 1289"/>
                <a:gd name="T58" fmla="*/ 1277 w 1698"/>
                <a:gd name="T59" fmla="*/ 584 h 1289"/>
                <a:gd name="T60" fmla="*/ 1269 w 1698"/>
                <a:gd name="T61" fmla="*/ 633 h 1289"/>
                <a:gd name="T62" fmla="*/ 1285 w 1698"/>
                <a:gd name="T63" fmla="*/ 852 h 1289"/>
                <a:gd name="T64" fmla="*/ 1399 w 1698"/>
                <a:gd name="T65" fmla="*/ 1046 h 1289"/>
                <a:gd name="T66" fmla="*/ 1601 w 1698"/>
                <a:gd name="T67" fmla="*/ 1168 h 1289"/>
                <a:gd name="T68" fmla="*/ 1285 w 1698"/>
                <a:gd name="T69" fmla="*/ 1273 h 1289"/>
                <a:gd name="T70" fmla="*/ 985 w 1698"/>
                <a:gd name="T71" fmla="*/ 1289 h 1289"/>
                <a:gd name="T72" fmla="*/ 685 w 1698"/>
                <a:gd name="T73" fmla="*/ 1257 h 1289"/>
                <a:gd name="T74" fmla="*/ 555 w 1698"/>
                <a:gd name="T75" fmla="*/ 1200 h 1289"/>
                <a:gd name="T76" fmla="*/ 466 w 1698"/>
                <a:gd name="T77" fmla="*/ 1176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22" name="Text Box 10">
              <a:extLst>
                <a:ext uri="{FF2B5EF4-FFF2-40B4-BE49-F238E27FC236}">
                  <a16:creationId xmlns:a16="http://schemas.microsoft.com/office/drawing/2014/main" id="{6DD52CFD-65F8-4640-7C68-795C82B21469}"/>
                </a:ext>
              </a:extLst>
            </p:cNvPr>
            <p:cNvSpPr txBox="1">
              <a:spLocks noChangeArrowheads="1"/>
            </p:cNvSpPr>
            <p:nvPr/>
          </p:nvSpPr>
          <p:spPr bwMode="auto">
            <a:xfrm>
              <a:off x="1200" y="2160"/>
              <a:ext cx="9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ko-KR" altLang="en-US" sz="4000" b="1">
                  <a:solidFill>
                    <a:srgbClr val="FF0000"/>
                  </a:solidFill>
                  <a:ea typeface="굴림" panose="020B0503020000020004" pitchFamily="34" charset="-127"/>
                </a:rPr>
                <a:t> </a:t>
              </a:r>
              <a:r>
                <a:rPr lang="en-US" altLang="ko-KR" sz="4000" b="1">
                  <a:solidFill>
                    <a:srgbClr val="FF0000"/>
                  </a:solidFill>
                  <a:ea typeface="굴림" panose="020B0503020000020004" pitchFamily="34" charset="-127"/>
                </a:rPr>
                <a:t>Set</a:t>
              </a:r>
              <a:br>
                <a:rPr lang="en-US" altLang="ko-KR" sz="4000" b="1">
                  <a:solidFill>
                    <a:srgbClr val="FF0000"/>
                  </a:solidFill>
                  <a:ea typeface="굴림" panose="020B0503020000020004" pitchFamily="34" charset="-127"/>
                </a:rPr>
              </a:br>
              <a:r>
                <a:rPr lang="en-US" altLang="ko-KR" sz="4000" b="1" i="1">
                  <a:solidFill>
                    <a:srgbClr val="FF0000"/>
                  </a:solidFill>
                  <a:ea typeface="굴림" panose="020B0503020000020004" pitchFamily="34" charset="-127"/>
                </a:rPr>
                <a:t>A</a:t>
              </a:r>
              <a:r>
                <a:rPr lang="en-US" altLang="ko-KR" sz="4000">
                  <a:solidFill>
                    <a:srgbClr val="FF0000"/>
                  </a:solidFill>
                  <a:ea typeface="굴림" panose="020B0503020000020004" pitchFamily="34" charset="-127"/>
                  <a:sym typeface="Symbol" panose="05050102010706020507" pitchFamily="18" charset="2"/>
                </a:rPr>
                <a:t></a:t>
              </a:r>
              <a:r>
                <a:rPr lang="en-US" altLang="ko-KR" sz="4000" b="1" i="1">
                  <a:solidFill>
                    <a:srgbClr val="FF0000"/>
                  </a:solidFill>
                  <a:ea typeface="굴림" panose="020B0503020000020004" pitchFamily="34" charset="-127"/>
                  <a:sym typeface="Symbol" panose="05050102010706020507" pitchFamily="18" charset="2"/>
                </a:rPr>
                <a:t>B</a:t>
              </a:r>
              <a:endParaRPr lang="en-US" altLang="ko-KR">
                <a:ea typeface="굴림" panose="020B0503020000020004" pitchFamily="34" charset="-127"/>
              </a:endParaRPr>
            </a:p>
          </p:txBody>
        </p:sp>
      </p:grpSp>
      <p:grpSp>
        <p:nvGrpSpPr>
          <p:cNvPr id="243723" name="Group 11">
            <a:extLst>
              <a:ext uri="{FF2B5EF4-FFF2-40B4-BE49-F238E27FC236}">
                <a16:creationId xmlns:a16="http://schemas.microsoft.com/office/drawing/2014/main" id="{2EF36B8C-600E-ACEC-2851-C7D5948789C7}"/>
              </a:ext>
            </a:extLst>
          </p:cNvPr>
          <p:cNvGrpSpPr>
            <a:grpSpLocks/>
          </p:cNvGrpSpPr>
          <p:nvPr/>
        </p:nvGrpSpPr>
        <p:grpSpPr bwMode="auto">
          <a:xfrm>
            <a:off x="5181600" y="2514600"/>
            <a:ext cx="5181600" cy="2514600"/>
            <a:chOff x="2304" y="1536"/>
            <a:chExt cx="3264" cy="1584"/>
          </a:xfrm>
        </p:grpSpPr>
        <p:sp>
          <p:nvSpPr>
            <p:cNvPr id="243724" name="AutoShape 12">
              <a:extLst>
                <a:ext uri="{FF2B5EF4-FFF2-40B4-BE49-F238E27FC236}">
                  <a16:creationId xmlns:a16="http://schemas.microsoft.com/office/drawing/2014/main" id="{AD8F0744-0C5F-9955-42E7-42E36DC1F5A6}"/>
                </a:ext>
              </a:extLst>
            </p:cNvPr>
            <p:cNvSpPr>
              <a:spLocks noChangeArrowheads="1"/>
            </p:cNvSpPr>
            <p:nvPr/>
          </p:nvSpPr>
          <p:spPr bwMode="auto">
            <a:xfrm>
              <a:off x="4272" y="1536"/>
              <a:ext cx="1296" cy="864"/>
            </a:xfrm>
            <a:prstGeom prst="wedgeEllipseCallout">
              <a:avLst>
                <a:gd name="adj1" fmla="val -58796"/>
                <a:gd name="adj2" fmla="val 362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4000">
                  <a:latin typeface="Beesknees ITC" pitchFamily="82" charset="0"/>
                  <a:ea typeface="굴림" panose="020B0503020000020004" pitchFamily="34" charset="-127"/>
                </a:rPr>
                <a:t>Chomp!</a:t>
              </a:r>
              <a:endParaRPr lang="en-US" altLang="ko-KR">
                <a:ea typeface="굴림" panose="020B0503020000020004" pitchFamily="34" charset="-127"/>
              </a:endParaRPr>
            </a:p>
          </p:txBody>
        </p:sp>
        <p:grpSp>
          <p:nvGrpSpPr>
            <p:cNvPr id="243725" name="Group 13">
              <a:extLst>
                <a:ext uri="{FF2B5EF4-FFF2-40B4-BE49-F238E27FC236}">
                  <a16:creationId xmlns:a16="http://schemas.microsoft.com/office/drawing/2014/main" id="{EF2767C4-8121-874E-5D31-47F587B3C19C}"/>
                </a:ext>
              </a:extLst>
            </p:cNvPr>
            <p:cNvGrpSpPr>
              <a:grpSpLocks/>
            </p:cNvGrpSpPr>
            <p:nvPr/>
          </p:nvGrpSpPr>
          <p:grpSpPr bwMode="auto">
            <a:xfrm rot="240913">
              <a:off x="2304" y="2592"/>
              <a:ext cx="624" cy="528"/>
              <a:chOff x="2880" y="2544"/>
              <a:chExt cx="624" cy="528"/>
            </a:xfrm>
          </p:grpSpPr>
          <p:sp>
            <p:nvSpPr>
              <p:cNvPr id="243726" name="AutoShape 14">
                <a:extLst>
                  <a:ext uri="{FF2B5EF4-FFF2-40B4-BE49-F238E27FC236}">
                    <a16:creationId xmlns:a16="http://schemas.microsoft.com/office/drawing/2014/main" id="{8475FA0D-A3AA-97C4-0B4D-50B2BAB276F1}"/>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27" name="AutoShape 15">
                <a:extLst>
                  <a:ext uri="{FF2B5EF4-FFF2-40B4-BE49-F238E27FC236}">
                    <a16:creationId xmlns:a16="http://schemas.microsoft.com/office/drawing/2014/main" id="{00072226-93AB-8F4A-612C-BB7294CDA52E}"/>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28" name="AutoShape 16">
                <a:extLst>
                  <a:ext uri="{FF2B5EF4-FFF2-40B4-BE49-F238E27FC236}">
                    <a16:creationId xmlns:a16="http://schemas.microsoft.com/office/drawing/2014/main" id="{A9B65D9D-4B36-AFE0-725A-74D70CF880F3}"/>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29" name="AutoShape 17">
                <a:extLst>
                  <a:ext uri="{FF2B5EF4-FFF2-40B4-BE49-F238E27FC236}">
                    <a16:creationId xmlns:a16="http://schemas.microsoft.com/office/drawing/2014/main" id="{B55FFBF6-8524-6C7B-7EB6-B97E380A01C1}"/>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30" name="AutoShape 18">
                <a:extLst>
                  <a:ext uri="{FF2B5EF4-FFF2-40B4-BE49-F238E27FC236}">
                    <a16:creationId xmlns:a16="http://schemas.microsoft.com/office/drawing/2014/main" id="{C1DF3914-0013-B7DD-B934-1D574594A9E9}"/>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243731" name="Group 19">
              <a:extLst>
                <a:ext uri="{FF2B5EF4-FFF2-40B4-BE49-F238E27FC236}">
                  <a16:creationId xmlns:a16="http://schemas.microsoft.com/office/drawing/2014/main" id="{797F278D-42B2-6378-1A38-F2497F6DE5B2}"/>
                </a:ext>
              </a:extLst>
            </p:cNvPr>
            <p:cNvGrpSpPr>
              <a:grpSpLocks/>
            </p:cNvGrpSpPr>
            <p:nvPr/>
          </p:nvGrpSpPr>
          <p:grpSpPr bwMode="auto">
            <a:xfrm rot="21577889" flipV="1">
              <a:off x="2400" y="2160"/>
              <a:ext cx="624" cy="528"/>
              <a:chOff x="2880" y="2544"/>
              <a:chExt cx="624" cy="528"/>
            </a:xfrm>
          </p:grpSpPr>
          <p:sp>
            <p:nvSpPr>
              <p:cNvPr id="243732" name="AutoShape 20">
                <a:extLst>
                  <a:ext uri="{FF2B5EF4-FFF2-40B4-BE49-F238E27FC236}">
                    <a16:creationId xmlns:a16="http://schemas.microsoft.com/office/drawing/2014/main" id="{34F8F545-6F9C-7E52-DD56-30718AD28107}"/>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33" name="AutoShape 21">
                <a:extLst>
                  <a:ext uri="{FF2B5EF4-FFF2-40B4-BE49-F238E27FC236}">
                    <a16:creationId xmlns:a16="http://schemas.microsoft.com/office/drawing/2014/main" id="{00188731-08F8-8B15-9B71-2AA943D20740}"/>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34" name="AutoShape 22">
                <a:extLst>
                  <a:ext uri="{FF2B5EF4-FFF2-40B4-BE49-F238E27FC236}">
                    <a16:creationId xmlns:a16="http://schemas.microsoft.com/office/drawing/2014/main" id="{DAAA039F-9D27-4DC6-E0FA-F7365463FA2B}"/>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35" name="AutoShape 23">
                <a:extLst>
                  <a:ext uri="{FF2B5EF4-FFF2-40B4-BE49-F238E27FC236}">
                    <a16:creationId xmlns:a16="http://schemas.microsoft.com/office/drawing/2014/main" id="{DB550CD2-5EA0-438C-973D-257B53951A05}"/>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3736" name="AutoShape 24">
                <a:extLst>
                  <a:ext uri="{FF2B5EF4-FFF2-40B4-BE49-F238E27FC236}">
                    <a16:creationId xmlns:a16="http://schemas.microsoft.com/office/drawing/2014/main" id="{93AD6C14-3D36-D65C-4E48-12C473A89C9B}"/>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3720"/>
                                        </p:tgtEl>
                                        <p:attrNameLst>
                                          <p:attrName>style.visibility</p:attrName>
                                        </p:attrNameLst>
                                      </p:cBhvr>
                                      <p:to>
                                        <p:strVal val="visible"/>
                                      </p:to>
                                    </p:set>
                                    <p:animEffect transition="in" filter="dissolve">
                                      <p:cBhvr>
                                        <p:cTn id="7" dur="500"/>
                                        <p:tgtEl>
                                          <p:spTgt spid="243720"/>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3723"/>
                                        </p:tgtEl>
                                        <p:attrNameLst>
                                          <p:attrName>style.visibility</p:attrName>
                                        </p:attrNameLst>
                                      </p:cBhvr>
                                      <p:to>
                                        <p:strVal val="visible"/>
                                      </p:to>
                                    </p:set>
                                    <p:animEffect transition="in" filter="dissolve">
                                      <p:cBhvr>
                                        <p:cTn id="12" dur="500"/>
                                        <p:tgtEl>
                                          <p:spTgt spid="243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A51A118-FD5F-F37E-EBFC-EDE7EC5785A0}"/>
              </a:ext>
            </a:extLst>
          </p:cNvPr>
          <p:cNvSpPr>
            <a:spLocks noGrp="1"/>
          </p:cNvSpPr>
          <p:nvPr>
            <p:ph type="sldNum" sz="quarter" idx="10"/>
          </p:nvPr>
        </p:nvSpPr>
        <p:spPr/>
        <p:txBody>
          <a:bodyPr/>
          <a:lstStyle/>
          <a:p>
            <a:fld id="{01F58520-7E3E-4D76-99BC-102BB770B7CD}" type="slidenum">
              <a:rPr lang="ko-KR" altLang="en-US"/>
              <a:pPr/>
              <a:t>3</a:t>
            </a:fld>
            <a:endParaRPr lang="en-US" altLang="ko-KR"/>
          </a:p>
        </p:txBody>
      </p:sp>
      <p:sp>
        <p:nvSpPr>
          <p:cNvPr id="192514" name="Rectangle 2">
            <a:extLst>
              <a:ext uri="{FF2B5EF4-FFF2-40B4-BE49-F238E27FC236}">
                <a16:creationId xmlns:a16="http://schemas.microsoft.com/office/drawing/2014/main" id="{BCB96B6D-4FED-920E-A244-5675B6F56819}"/>
              </a:ext>
            </a:extLst>
          </p:cNvPr>
          <p:cNvSpPr>
            <a:spLocks noGrp="1" noChangeArrowheads="1"/>
          </p:cNvSpPr>
          <p:nvPr>
            <p:ph type="title"/>
          </p:nvPr>
        </p:nvSpPr>
        <p:spPr>
          <a:ln/>
        </p:spPr>
        <p:txBody>
          <a:bodyPr/>
          <a:lstStyle/>
          <a:p>
            <a:r>
              <a:rPr lang="en-US" altLang="ko-KR" dirty="0">
                <a:ea typeface="굴림" panose="020B0503020000020004" pitchFamily="34" charset="-127"/>
              </a:rPr>
              <a:t>Basic notations for sets</a:t>
            </a:r>
          </a:p>
        </p:txBody>
      </p:sp>
      <p:sp>
        <p:nvSpPr>
          <p:cNvPr id="192515" name="Rectangle 3">
            <a:extLst>
              <a:ext uri="{FF2B5EF4-FFF2-40B4-BE49-F238E27FC236}">
                <a16:creationId xmlns:a16="http://schemas.microsoft.com/office/drawing/2014/main" id="{0063A453-3A5C-8DA0-BFE2-10E97D24A81E}"/>
              </a:ext>
            </a:extLst>
          </p:cNvPr>
          <p:cNvSpPr>
            <a:spLocks noGrp="1" noChangeArrowheads="1"/>
          </p:cNvSpPr>
          <p:nvPr>
            <p:ph type="body" idx="1"/>
          </p:nvPr>
        </p:nvSpPr>
        <p:spPr>
          <a:xfrm>
            <a:off x="2209799" y="1981200"/>
            <a:ext cx="9677401" cy="4343400"/>
          </a:xfrm>
          <a:ln/>
        </p:spPr>
        <p:txBody>
          <a:bodyPr>
            <a:normAutofit/>
          </a:bodyPr>
          <a:lstStyle/>
          <a:p>
            <a:pPr algn="just"/>
            <a:r>
              <a:rPr lang="en-US" altLang="ko-KR" sz="2800" dirty="0">
                <a:ea typeface="굴림" panose="020B0503020000020004" pitchFamily="34" charset="-127"/>
              </a:rPr>
              <a:t>For sets, capital letters are used - </a:t>
            </a:r>
            <a:r>
              <a:rPr lang="en-US" altLang="ko-KR" sz="2800" i="1" dirty="0">
                <a:ea typeface="굴림" panose="020B0503020000020004" pitchFamily="34" charset="-127"/>
              </a:rPr>
              <a:t>S</a:t>
            </a:r>
            <a:r>
              <a:rPr lang="en-US" altLang="ko-KR" sz="2800" dirty="0">
                <a:ea typeface="굴림" panose="020B0503020000020004" pitchFamily="34" charset="-127"/>
              </a:rPr>
              <a:t>, </a:t>
            </a:r>
            <a:r>
              <a:rPr lang="en-US" altLang="ko-KR" sz="2800" i="1" dirty="0">
                <a:ea typeface="굴림" panose="020B0503020000020004" pitchFamily="34" charset="-127"/>
              </a:rPr>
              <a:t>T</a:t>
            </a:r>
            <a:r>
              <a:rPr lang="en-US" altLang="ko-KR" sz="2800" dirty="0">
                <a:ea typeface="굴림" panose="020B0503020000020004" pitchFamily="34" charset="-127"/>
              </a:rPr>
              <a:t>, </a:t>
            </a:r>
            <a:r>
              <a:rPr lang="en-US" altLang="ko-KR" sz="2800" i="1" dirty="0">
                <a:ea typeface="굴림" panose="020B0503020000020004" pitchFamily="34" charset="-127"/>
              </a:rPr>
              <a:t>U</a:t>
            </a:r>
            <a:r>
              <a:rPr lang="en-US" altLang="ko-KR" sz="2800" dirty="0">
                <a:ea typeface="굴림" panose="020B0503020000020004" pitchFamily="34" charset="-127"/>
              </a:rPr>
              <a:t>, … </a:t>
            </a:r>
          </a:p>
          <a:p>
            <a:pPr algn="just"/>
            <a:r>
              <a:rPr lang="en-US" altLang="ko-KR" sz="2800" dirty="0">
                <a:ea typeface="굴림" panose="020B0503020000020004" pitchFamily="34" charset="-127"/>
              </a:rPr>
              <a:t>For set members, small letters are used- a, b, c</a:t>
            </a:r>
          </a:p>
          <a:p>
            <a:pPr algn="just"/>
            <a:r>
              <a:rPr lang="en-US" altLang="ko-KR" sz="2800" dirty="0">
                <a:ea typeface="굴림" panose="020B0503020000020004" pitchFamily="34" charset="-127"/>
              </a:rPr>
              <a:t>Representation of sets:</a:t>
            </a:r>
          </a:p>
          <a:p>
            <a:pPr lvl="1" algn="just"/>
            <a:r>
              <a:rPr lang="en-US" altLang="ko-KR" sz="2600" dirty="0">
                <a:ea typeface="굴림" panose="020B0503020000020004" pitchFamily="34" charset="-127"/>
              </a:rPr>
              <a:t>Roster form </a:t>
            </a:r>
          </a:p>
          <a:p>
            <a:pPr marL="914400" lvl="2" indent="0" algn="just">
              <a:buNone/>
            </a:pPr>
            <a:r>
              <a:rPr lang="en-US" altLang="ko-KR" sz="2600" dirty="0">
                <a:ea typeface="굴림" panose="020B0503020000020004" pitchFamily="34" charset="-127"/>
              </a:rPr>
              <a:t>A=</a:t>
            </a:r>
            <a:r>
              <a:rPr lang="en-US" altLang="ko-KR" sz="2400" dirty="0">
                <a:ea typeface="굴림" panose="020B0503020000020004" pitchFamily="34" charset="-127"/>
              </a:rPr>
              <a:t>{a, b, c}  set of 3 objects denoted by a, b, c.</a:t>
            </a:r>
          </a:p>
          <a:p>
            <a:pPr lvl="1" algn="just"/>
            <a:r>
              <a:rPr lang="en-US" altLang="ko-KR" sz="2600" i="1" dirty="0">
                <a:ea typeface="굴림" panose="020B0503020000020004" pitchFamily="34" charset="-127"/>
              </a:rPr>
              <a:t>Set</a:t>
            </a:r>
            <a:r>
              <a:rPr lang="en-US" altLang="ko-KR" sz="2600" dirty="0">
                <a:ea typeface="굴림" panose="020B0503020000020004" pitchFamily="34" charset="-127"/>
              </a:rPr>
              <a:t> </a:t>
            </a:r>
            <a:r>
              <a:rPr lang="en-US" altLang="ko-KR" sz="2600" i="1" dirty="0">
                <a:ea typeface="굴림" panose="020B0503020000020004" pitchFamily="34" charset="-127"/>
              </a:rPr>
              <a:t>builder notation</a:t>
            </a:r>
          </a:p>
          <a:p>
            <a:pPr lvl="2" algn="just">
              <a:buFont typeface="Wingdings" panose="05000000000000000000" pitchFamily="2" charset="2"/>
              <a:buChar char="§"/>
            </a:pPr>
            <a:r>
              <a:rPr lang="en-US" altLang="ko-KR" sz="2400" dirty="0">
                <a:ea typeface="굴림" panose="020B0503020000020004" pitchFamily="34" charset="-127"/>
              </a:rPr>
              <a:t>{</a:t>
            </a:r>
            <a:r>
              <a:rPr lang="en-US" altLang="ko-KR" sz="2400" i="1" dirty="0" err="1">
                <a:ea typeface="굴림" panose="020B0503020000020004" pitchFamily="34" charset="-127"/>
              </a:rPr>
              <a:t>x</a:t>
            </a:r>
            <a:r>
              <a:rPr lang="en-US" altLang="ko-KR" sz="2400" dirty="0" err="1">
                <a:ea typeface="굴림" panose="020B0503020000020004" pitchFamily="34" charset="-127"/>
              </a:rPr>
              <a:t>|</a:t>
            </a:r>
            <a:r>
              <a:rPr lang="en-US" altLang="ko-KR" sz="2400" i="1" dirty="0" err="1">
                <a:ea typeface="굴림" panose="020B0503020000020004" pitchFamily="34" charset="-127"/>
              </a:rPr>
              <a:t>P</a:t>
            </a:r>
            <a:r>
              <a:rPr lang="en-US" altLang="ko-KR" sz="2400" dirty="0">
                <a:ea typeface="굴림" panose="020B0503020000020004" pitchFamily="34" charset="-127"/>
              </a:rPr>
              <a:t>(</a:t>
            </a:r>
            <a:r>
              <a:rPr lang="en-US" altLang="ko-KR" sz="2400" i="1" dirty="0">
                <a:ea typeface="굴림" panose="020B0503020000020004" pitchFamily="34" charset="-127"/>
              </a:rPr>
              <a:t>x</a:t>
            </a:r>
            <a:r>
              <a:rPr lang="en-US" altLang="ko-KR" sz="2400" dirty="0">
                <a:ea typeface="굴림" panose="020B0503020000020004" pitchFamily="34" charset="-127"/>
              </a:rPr>
              <a:t>)} is </a:t>
            </a:r>
            <a:r>
              <a:rPr lang="en-US" altLang="ko-KR" sz="2400" i="1" dirty="0">
                <a:ea typeface="굴림" panose="020B0503020000020004" pitchFamily="34" charset="-127"/>
              </a:rPr>
              <a:t>the set of all x such that  x satisfies P(x)</a:t>
            </a:r>
          </a:p>
          <a:p>
            <a:pPr lvl="2" algn="just">
              <a:buFont typeface="Wingdings" panose="05000000000000000000" pitchFamily="2" charset="2"/>
              <a:buChar char="§"/>
            </a:pPr>
            <a:r>
              <a:rPr lang="en-US" altLang="ko-KR" sz="2400" i="1" dirty="0" err="1">
                <a:ea typeface="굴림" panose="020B0503020000020004" pitchFamily="34" charset="-127"/>
              </a:rPr>
              <a:t>Eg</a:t>
            </a:r>
            <a:r>
              <a:rPr lang="en-US" altLang="ko-KR" sz="2400" i="1" dirty="0">
                <a:ea typeface="굴림" panose="020B0503020000020004" pitchFamily="34" charset="-127"/>
              </a:rPr>
              <a:t>:</a:t>
            </a:r>
            <a:r>
              <a:rPr lang="en-US" altLang="ko-KR" sz="2400" dirty="0">
                <a:ea typeface="굴림" panose="020B0503020000020004" pitchFamily="34" charset="-127"/>
              </a:rPr>
              <a:t> {</a:t>
            </a:r>
            <a:r>
              <a:rPr lang="en-US" altLang="ko-KR" sz="2400" i="1" dirty="0">
                <a:ea typeface="굴림" panose="020B0503020000020004" pitchFamily="34" charset="-127"/>
              </a:rPr>
              <a:t>x</a:t>
            </a:r>
            <a:r>
              <a:rPr lang="en-US" altLang="ko-KR" sz="2400" dirty="0">
                <a:ea typeface="굴림" panose="020B0503020000020004" pitchFamily="34" charset="-127"/>
              </a:rPr>
              <a:t> | </a:t>
            </a:r>
            <a:r>
              <a:rPr lang="en-US" altLang="ko-KR" sz="2400" i="1" dirty="0">
                <a:ea typeface="굴림" panose="020B0503020000020004" pitchFamily="34" charset="-127"/>
              </a:rPr>
              <a:t>x</a:t>
            </a:r>
            <a:r>
              <a:rPr lang="en-US" altLang="ko-KR" sz="2400" dirty="0">
                <a:ea typeface="굴림" panose="020B0503020000020004" pitchFamily="34" charset="-127"/>
              </a:rPr>
              <a:t> is an integer where </a:t>
            </a:r>
            <a:r>
              <a:rPr lang="en-US" altLang="ko-KR" sz="2400" i="1" dirty="0">
                <a:ea typeface="굴림" panose="020B0503020000020004" pitchFamily="34" charset="-127"/>
              </a:rPr>
              <a:t>x</a:t>
            </a:r>
            <a:r>
              <a:rPr lang="en-US" altLang="ko-KR" sz="2400" dirty="0">
                <a:ea typeface="굴림" panose="020B0503020000020004" pitchFamily="34" charset="-127"/>
              </a:rPr>
              <a:t>&gt;0 and </a:t>
            </a:r>
            <a:r>
              <a:rPr lang="en-US" altLang="ko-KR" sz="2400" i="1" dirty="0">
                <a:ea typeface="굴림" panose="020B0503020000020004" pitchFamily="34" charset="-127"/>
              </a:rPr>
              <a:t>x</a:t>
            </a:r>
            <a:r>
              <a:rPr lang="en-US" altLang="ko-KR" sz="2400" dirty="0">
                <a:ea typeface="굴림" panose="020B0503020000020004" pitchFamily="34" charset="-127"/>
              </a:rPr>
              <a:t>&lt;5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0ECB5C2-ADC3-D9AB-5053-078ECC65301B}"/>
              </a:ext>
            </a:extLst>
          </p:cNvPr>
          <p:cNvSpPr>
            <a:spLocks noGrp="1"/>
          </p:cNvSpPr>
          <p:nvPr>
            <p:ph type="sldNum" sz="quarter" idx="10"/>
          </p:nvPr>
        </p:nvSpPr>
        <p:spPr/>
        <p:txBody>
          <a:bodyPr/>
          <a:lstStyle/>
          <a:p>
            <a:fld id="{D6E336AE-BCEB-4CF9-A13F-FCF5C390D6E4}" type="slidenum">
              <a:rPr lang="ko-KR" altLang="en-US"/>
              <a:pPr/>
              <a:t>30</a:t>
            </a:fld>
            <a:endParaRPr lang="en-US" altLang="ko-KR"/>
          </a:p>
        </p:txBody>
      </p:sp>
      <p:sp>
        <p:nvSpPr>
          <p:cNvPr id="246786" name="Rectangle 2">
            <a:extLst>
              <a:ext uri="{FF2B5EF4-FFF2-40B4-BE49-F238E27FC236}">
                <a16:creationId xmlns:a16="http://schemas.microsoft.com/office/drawing/2014/main" id="{D1480FBA-6E20-3E8E-38F0-4E984C7B684A}"/>
              </a:ext>
            </a:extLst>
          </p:cNvPr>
          <p:cNvSpPr>
            <a:spLocks noGrp="1" noChangeArrowheads="1"/>
          </p:cNvSpPr>
          <p:nvPr>
            <p:ph type="title"/>
          </p:nvPr>
        </p:nvSpPr>
        <p:spPr>
          <a:ln/>
        </p:spPr>
        <p:txBody>
          <a:bodyPr/>
          <a:lstStyle/>
          <a:p>
            <a:r>
              <a:rPr lang="en-US" altLang="ko-KR">
                <a:ea typeface="굴림" panose="020B0503020000020004" pitchFamily="34" charset="-127"/>
              </a:rPr>
              <a:t>Set Identities</a:t>
            </a:r>
          </a:p>
        </p:txBody>
      </p:sp>
      <p:sp>
        <p:nvSpPr>
          <p:cNvPr id="246787" name="Rectangle 3">
            <a:extLst>
              <a:ext uri="{FF2B5EF4-FFF2-40B4-BE49-F238E27FC236}">
                <a16:creationId xmlns:a16="http://schemas.microsoft.com/office/drawing/2014/main" id="{0E661A60-1F96-9953-5DAD-D62BA1E09BDE}"/>
              </a:ext>
            </a:extLst>
          </p:cNvPr>
          <p:cNvSpPr>
            <a:spLocks noGrp="1" noChangeArrowheads="1"/>
          </p:cNvSpPr>
          <p:nvPr>
            <p:ph type="body" idx="1"/>
          </p:nvPr>
        </p:nvSpPr>
        <p:spPr>
          <a:ln/>
        </p:spPr>
        <p:txBody>
          <a:bodyPr>
            <a:normAutofit/>
          </a:bodyPr>
          <a:lstStyle/>
          <a:p>
            <a:r>
              <a:rPr lang="en-US" altLang="ko-KR" sz="2400" dirty="0">
                <a:ea typeface="굴림" panose="020B0503020000020004" pitchFamily="34" charset="-127"/>
              </a:rPr>
              <a:t>Identity: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U</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p>
          <a:p>
            <a:r>
              <a:rPr lang="en-US" altLang="ko-KR" sz="2400" dirty="0">
                <a:ea typeface="굴림" panose="020B0503020000020004" pitchFamily="34" charset="-127"/>
                <a:sym typeface="Symbol" panose="05050102010706020507" pitchFamily="18" charset="2"/>
              </a:rPr>
              <a:t>Domination: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U=U    A</a:t>
            </a:r>
            <a:r>
              <a:rPr lang="en-US" altLang="ko-KR" sz="2400" dirty="0">
                <a:ea typeface="굴림" panose="020B0503020000020004" pitchFamily="34" charset="-127"/>
                <a:sym typeface="Symbol" panose="05050102010706020507" pitchFamily="18" charset="2"/>
              </a:rPr>
              <a:t>=</a:t>
            </a:r>
          </a:p>
          <a:p>
            <a:r>
              <a:rPr lang="en-US" altLang="ko-KR" sz="2400" dirty="0">
                <a:ea typeface="굴림" panose="020B0503020000020004" pitchFamily="34" charset="-127"/>
                <a:sym typeface="Symbol" panose="05050102010706020507" pitchFamily="18" charset="2"/>
              </a:rPr>
              <a:t>Idempotent: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r>
              <a:rPr lang="en-US" altLang="ko-KR" sz="2400" dirty="0">
                <a:ea typeface="굴림" panose="020B0503020000020004" pitchFamily="34" charset="-127"/>
                <a:sym typeface="Symbol" panose="05050102010706020507" pitchFamily="18" charset="2"/>
              </a:rPr>
              <a:t> = </a:t>
            </a:r>
            <a:r>
              <a:rPr lang="en-US" altLang="ko-KR" sz="2400" i="1" dirty="0">
                <a:ea typeface="굴림" panose="020B0503020000020004" pitchFamily="34" charset="-127"/>
                <a:sym typeface="Symbol" panose="05050102010706020507" pitchFamily="18" charset="2"/>
              </a:rPr>
              <a:t>A =</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p>
          <a:p>
            <a:r>
              <a:rPr lang="en-US" altLang="ko-KR" sz="2400" dirty="0">
                <a:ea typeface="굴림" panose="020B0503020000020004" pitchFamily="34" charset="-127"/>
                <a:sym typeface="Symbol" panose="05050102010706020507" pitchFamily="18" charset="2"/>
              </a:rPr>
              <a:t>Double complement: </a:t>
            </a:r>
          </a:p>
          <a:p>
            <a:r>
              <a:rPr lang="en-US" altLang="ko-KR" sz="2400" dirty="0">
                <a:ea typeface="굴림" panose="020B0503020000020004" pitchFamily="34" charset="-127"/>
                <a:sym typeface="Symbol" panose="05050102010706020507" pitchFamily="18" charset="2"/>
              </a:rPr>
              <a:t>Commutative: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i="1" dirty="0">
                <a:ea typeface="굴림" panose="020B0503020000020004" pitchFamily="34" charset="-127"/>
              </a:rPr>
              <a:t>B</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i="1" dirty="0">
                <a:ea typeface="굴림" panose="020B0503020000020004" pitchFamily="34" charset="-127"/>
              </a:rPr>
              <a:t>B</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A</a:t>
            </a:r>
          </a:p>
          <a:p>
            <a:r>
              <a:rPr lang="en-US" altLang="ko-KR" sz="2400" dirty="0">
                <a:ea typeface="굴림" panose="020B0503020000020004" pitchFamily="34" charset="-127"/>
                <a:sym typeface="Symbol" panose="05050102010706020507" pitchFamily="18" charset="2"/>
              </a:rPr>
              <a:t>Associative: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C</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C</a:t>
            </a:r>
            <a:br>
              <a:rPr lang="en-US" altLang="ko-KR" sz="2400" i="1" dirty="0">
                <a:ea typeface="굴림" panose="020B0503020000020004" pitchFamily="34" charset="-127"/>
                <a:sym typeface="Symbol" panose="05050102010706020507" pitchFamily="18" charset="2"/>
              </a:rPr>
            </a:br>
            <a:r>
              <a:rPr lang="en-US" altLang="ko-KR" sz="2400" i="1"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C</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rPr>
              <a:t>A</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B</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C</a:t>
            </a:r>
          </a:p>
        </p:txBody>
      </p:sp>
      <p:graphicFrame>
        <p:nvGraphicFramePr>
          <p:cNvPr id="246788" name="Object 4">
            <a:extLst>
              <a:ext uri="{FF2B5EF4-FFF2-40B4-BE49-F238E27FC236}">
                <a16:creationId xmlns:a16="http://schemas.microsoft.com/office/drawing/2014/main" id="{FBFFB8C6-B1E4-DCCF-C881-AB836B55BFC4}"/>
              </a:ext>
            </a:extLst>
          </p:cNvPr>
          <p:cNvGraphicFramePr>
            <a:graphicFrameLocks noChangeAspect="1"/>
          </p:cNvGraphicFramePr>
          <p:nvPr>
            <p:extLst>
              <p:ext uri="{D42A27DB-BD31-4B8C-83A1-F6EECF244321}">
                <p14:modId xmlns:p14="http://schemas.microsoft.com/office/powerpoint/2010/main" val="3922598986"/>
              </p:ext>
            </p:extLst>
          </p:nvPr>
        </p:nvGraphicFramePr>
        <p:xfrm>
          <a:off x="6338093" y="3429000"/>
          <a:ext cx="1417637" cy="687387"/>
        </p:xfrm>
        <a:graphic>
          <a:graphicData uri="http://schemas.openxmlformats.org/presentationml/2006/ole">
            <mc:AlternateContent xmlns:mc="http://schemas.openxmlformats.org/markup-compatibility/2006">
              <mc:Choice xmlns:v="urn:schemas-microsoft-com:vml" Requires="v">
                <p:oleObj name="Equation" r:id="rId2" imgW="520560" imgH="253800" progId="Equation.3">
                  <p:embed/>
                </p:oleObj>
              </mc:Choice>
              <mc:Fallback>
                <p:oleObj name="Equation" r:id="rId2" imgW="520560" imgH="253800" progId="Equation.3">
                  <p:embed/>
                  <p:pic>
                    <p:nvPicPr>
                      <p:cNvPr id="246788" name="Object 4">
                        <a:extLst>
                          <a:ext uri="{FF2B5EF4-FFF2-40B4-BE49-F238E27FC236}">
                            <a16:creationId xmlns:a16="http://schemas.microsoft.com/office/drawing/2014/main" id="{FBFFB8C6-B1E4-DCCF-C881-AB836B55B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093" y="3429000"/>
                        <a:ext cx="1417637"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69A2C3B-6AC8-3B6B-2DFE-EEC2933895CC}"/>
              </a:ext>
            </a:extLst>
          </p:cNvPr>
          <p:cNvSpPr>
            <a:spLocks noGrp="1"/>
          </p:cNvSpPr>
          <p:nvPr>
            <p:ph type="sldNum" sz="quarter" idx="10"/>
          </p:nvPr>
        </p:nvSpPr>
        <p:spPr/>
        <p:txBody>
          <a:bodyPr/>
          <a:lstStyle/>
          <a:p>
            <a:fld id="{8C70EA24-C90F-4F7A-818B-E00F5A02D17F}" type="slidenum">
              <a:rPr lang="ko-KR" altLang="en-US"/>
              <a:pPr/>
              <a:t>31</a:t>
            </a:fld>
            <a:endParaRPr lang="en-US" altLang="ko-KR"/>
          </a:p>
        </p:txBody>
      </p:sp>
      <p:sp>
        <p:nvSpPr>
          <p:cNvPr id="247810" name="Rectangle 2">
            <a:extLst>
              <a:ext uri="{FF2B5EF4-FFF2-40B4-BE49-F238E27FC236}">
                <a16:creationId xmlns:a16="http://schemas.microsoft.com/office/drawing/2014/main" id="{41D25099-3C39-3586-643F-C389A34A4F43}"/>
              </a:ext>
            </a:extLst>
          </p:cNvPr>
          <p:cNvSpPr>
            <a:spLocks noGrp="1" noChangeArrowheads="1"/>
          </p:cNvSpPr>
          <p:nvPr>
            <p:ph type="title"/>
          </p:nvPr>
        </p:nvSpPr>
        <p:spPr>
          <a:ln/>
        </p:spPr>
        <p:txBody>
          <a:bodyPr/>
          <a:lstStyle/>
          <a:p>
            <a:r>
              <a:rPr lang="en-US" altLang="ko-KR">
                <a:ea typeface="굴림" panose="020B0503020000020004" pitchFamily="34" charset="-127"/>
              </a:rPr>
              <a:t>DeMorgan’s Law for Sets</a:t>
            </a:r>
          </a:p>
        </p:txBody>
      </p:sp>
      <p:sp>
        <p:nvSpPr>
          <p:cNvPr id="247811" name="Rectangle 3">
            <a:extLst>
              <a:ext uri="{FF2B5EF4-FFF2-40B4-BE49-F238E27FC236}">
                <a16:creationId xmlns:a16="http://schemas.microsoft.com/office/drawing/2014/main" id="{33327080-D9A6-7F03-87DB-7FAD10E7D5EF}"/>
              </a:ext>
            </a:extLst>
          </p:cNvPr>
          <p:cNvSpPr>
            <a:spLocks noGrp="1" noChangeArrowheads="1"/>
          </p:cNvSpPr>
          <p:nvPr>
            <p:ph type="body" idx="1"/>
          </p:nvPr>
        </p:nvSpPr>
        <p:spPr>
          <a:ln/>
        </p:spPr>
        <p:txBody>
          <a:bodyPr/>
          <a:lstStyle/>
          <a:p>
            <a:r>
              <a:rPr lang="en-US" altLang="ko-KR">
                <a:ea typeface="굴림" panose="020B0503020000020004" pitchFamily="34" charset="-127"/>
              </a:rPr>
              <a:t>Exactly analogous to (and derivable from) DeMorgan’s Law for propositions.</a:t>
            </a:r>
          </a:p>
          <a:p>
            <a:endParaRPr lang="ko-KR" altLang="en-US">
              <a:ea typeface="굴림" panose="020B0503020000020004" pitchFamily="34" charset="-127"/>
            </a:endParaRPr>
          </a:p>
        </p:txBody>
      </p:sp>
      <p:graphicFrame>
        <p:nvGraphicFramePr>
          <p:cNvPr id="247812" name="Object 4">
            <a:extLst>
              <a:ext uri="{FF2B5EF4-FFF2-40B4-BE49-F238E27FC236}">
                <a16:creationId xmlns:a16="http://schemas.microsoft.com/office/drawing/2014/main" id="{5728E32D-0A74-6C55-ABA4-A709AFDD4662}"/>
              </a:ext>
            </a:extLst>
          </p:cNvPr>
          <p:cNvGraphicFramePr>
            <a:graphicFrameLocks noChangeAspect="1"/>
          </p:cNvGraphicFramePr>
          <p:nvPr/>
        </p:nvGraphicFramePr>
        <p:xfrm>
          <a:off x="3921125" y="3430589"/>
          <a:ext cx="3625850" cy="1717675"/>
        </p:xfrm>
        <a:graphic>
          <a:graphicData uri="http://schemas.openxmlformats.org/presentationml/2006/ole">
            <mc:AlternateContent xmlns:mc="http://schemas.openxmlformats.org/markup-compatibility/2006">
              <mc:Choice xmlns:v="urn:schemas-microsoft-com:vml" Requires="v">
                <p:oleObj name="Equation" r:id="rId2" imgW="965160" imgH="457200" progId="Equation.3">
                  <p:embed/>
                </p:oleObj>
              </mc:Choice>
              <mc:Fallback>
                <p:oleObj name="Equation" r:id="rId2" imgW="965160" imgH="457200" progId="Equation.3">
                  <p:embed/>
                  <p:pic>
                    <p:nvPicPr>
                      <p:cNvPr id="247812" name="Object 4">
                        <a:extLst>
                          <a:ext uri="{FF2B5EF4-FFF2-40B4-BE49-F238E27FC236}">
                            <a16:creationId xmlns:a16="http://schemas.microsoft.com/office/drawing/2014/main" id="{5728E32D-0A74-6C55-ABA4-A709AFDD4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125" y="3430589"/>
                        <a:ext cx="36258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5DDE321-4E8F-D11B-B6D0-95FBBE8CD55D}"/>
              </a:ext>
            </a:extLst>
          </p:cNvPr>
          <p:cNvSpPr>
            <a:spLocks noGrp="1"/>
          </p:cNvSpPr>
          <p:nvPr>
            <p:ph type="sldNum" sz="quarter" idx="10"/>
          </p:nvPr>
        </p:nvSpPr>
        <p:spPr/>
        <p:txBody>
          <a:bodyPr/>
          <a:lstStyle/>
          <a:p>
            <a:fld id="{8311234B-550D-435E-9CE3-B8B4B1C6C1B7}" type="slidenum">
              <a:rPr lang="ko-KR" altLang="en-US"/>
              <a:pPr/>
              <a:t>32</a:t>
            </a:fld>
            <a:endParaRPr lang="en-US" altLang="ko-KR"/>
          </a:p>
        </p:txBody>
      </p:sp>
      <p:sp>
        <p:nvSpPr>
          <p:cNvPr id="779266" name="Rectangle 2">
            <a:extLst>
              <a:ext uri="{FF2B5EF4-FFF2-40B4-BE49-F238E27FC236}">
                <a16:creationId xmlns:a16="http://schemas.microsoft.com/office/drawing/2014/main" id="{C56C582A-DB2A-1AC6-54E3-15578B3498DC}"/>
              </a:ext>
            </a:extLst>
          </p:cNvPr>
          <p:cNvSpPr>
            <a:spLocks noGrp="1" noChangeArrowheads="1"/>
          </p:cNvSpPr>
          <p:nvPr>
            <p:ph type="title"/>
          </p:nvPr>
        </p:nvSpPr>
        <p:spPr>
          <a:ln/>
        </p:spPr>
        <p:txBody>
          <a:bodyPr/>
          <a:lstStyle/>
          <a:p>
            <a:r>
              <a:rPr lang="en-US" altLang="ko-KR">
                <a:ea typeface="굴림" panose="020B0503020000020004" pitchFamily="34" charset="-127"/>
              </a:rPr>
              <a:t>Proving Set Identities</a:t>
            </a:r>
          </a:p>
        </p:txBody>
      </p:sp>
      <p:sp>
        <p:nvSpPr>
          <p:cNvPr id="779267" name="Rectangle 3">
            <a:extLst>
              <a:ext uri="{FF2B5EF4-FFF2-40B4-BE49-F238E27FC236}">
                <a16:creationId xmlns:a16="http://schemas.microsoft.com/office/drawing/2014/main" id="{1B6FE08B-19FD-6682-AA2D-C56E27B62D96}"/>
              </a:ext>
            </a:extLst>
          </p:cNvPr>
          <p:cNvSpPr>
            <a:spLocks noGrp="1" noChangeArrowheads="1"/>
          </p:cNvSpPr>
          <p:nvPr>
            <p:ph type="body" idx="1"/>
          </p:nvPr>
        </p:nvSpPr>
        <p:spPr>
          <a:ln/>
        </p:spPr>
        <p:txBody>
          <a:bodyPr>
            <a:normAutofit/>
          </a:bodyPr>
          <a:lstStyle/>
          <a:p>
            <a:pPr>
              <a:buFontTx/>
              <a:buNone/>
            </a:pPr>
            <a:r>
              <a:rPr lang="en-US" altLang="ko-KR" sz="2400" dirty="0">
                <a:ea typeface="굴림" panose="020B0503020000020004" pitchFamily="34" charset="-127"/>
              </a:rPr>
              <a:t>To prove statements about sets, of the form </a:t>
            </a:r>
            <a:br>
              <a:rPr lang="en-US" altLang="ko-KR" sz="2400" dirty="0">
                <a:ea typeface="굴림" panose="020B0503020000020004" pitchFamily="34" charset="-127"/>
              </a:rPr>
            </a:br>
            <a:r>
              <a:rPr lang="en-US" altLang="ko-KR" sz="2400" i="1" dirty="0">
                <a:ea typeface="굴림" panose="020B0503020000020004" pitchFamily="34" charset="-127"/>
              </a:rPr>
              <a:t>E</a:t>
            </a:r>
            <a:r>
              <a:rPr lang="en-US" altLang="ko-KR" sz="2400" baseline="-25000" dirty="0">
                <a:ea typeface="굴림" panose="020B0503020000020004" pitchFamily="34" charset="-127"/>
              </a:rPr>
              <a:t>1</a:t>
            </a:r>
            <a:r>
              <a:rPr lang="en-US" altLang="ko-KR" sz="2400" dirty="0">
                <a:ea typeface="굴림" panose="020B0503020000020004" pitchFamily="34" charset="-127"/>
              </a:rPr>
              <a:t> = </a:t>
            </a:r>
            <a:r>
              <a:rPr lang="en-US" altLang="ko-KR" sz="2400" i="1" dirty="0">
                <a:ea typeface="굴림" panose="020B0503020000020004" pitchFamily="34" charset="-127"/>
              </a:rPr>
              <a:t>E</a:t>
            </a:r>
            <a:r>
              <a:rPr lang="en-US" altLang="ko-KR" sz="2400" baseline="-25000" dirty="0">
                <a:ea typeface="굴림" panose="020B0503020000020004" pitchFamily="34" charset="-127"/>
              </a:rPr>
              <a:t>2</a:t>
            </a:r>
            <a:r>
              <a:rPr lang="en-US" altLang="ko-KR" sz="2400" dirty="0">
                <a:ea typeface="굴림" panose="020B0503020000020004" pitchFamily="34" charset="-127"/>
              </a:rPr>
              <a:t> (where </a:t>
            </a:r>
            <a:r>
              <a:rPr lang="en-US" altLang="ko-KR" sz="2400" i="1" dirty="0">
                <a:ea typeface="굴림" panose="020B0503020000020004" pitchFamily="34" charset="-127"/>
              </a:rPr>
              <a:t>E</a:t>
            </a:r>
            <a:r>
              <a:rPr lang="en-US" altLang="ko-KR" sz="2400" dirty="0">
                <a:ea typeface="굴림" panose="020B0503020000020004" pitchFamily="34" charset="-127"/>
              </a:rPr>
              <a:t>s are set expressions), here are three useful techniques:</a:t>
            </a:r>
          </a:p>
          <a:p>
            <a:r>
              <a:rPr lang="en-US" altLang="ko-KR" sz="2400" dirty="0">
                <a:ea typeface="굴림" panose="020B0503020000020004" pitchFamily="34" charset="-127"/>
              </a:rPr>
              <a:t>Prove </a:t>
            </a:r>
            <a:r>
              <a:rPr lang="en-US" altLang="ko-KR" sz="2400" i="1" dirty="0">
                <a:ea typeface="굴림" panose="020B0503020000020004" pitchFamily="34" charset="-127"/>
              </a:rPr>
              <a:t>E</a:t>
            </a:r>
            <a:r>
              <a:rPr lang="en-US" altLang="ko-KR" sz="2400" baseline="-25000" dirty="0">
                <a:ea typeface="굴림" panose="020B0503020000020004" pitchFamily="34" charset="-127"/>
              </a:rPr>
              <a:t>1</a:t>
            </a:r>
            <a:r>
              <a:rPr lang="en-US" altLang="ko-KR" sz="2400" dirty="0">
                <a:ea typeface="굴림" panose="020B0503020000020004" pitchFamily="34" charset="-127"/>
              </a:rPr>
              <a:t> </a:t>
            </a:r>
            <a:r>
              <a:rPr lang="en-US" altLang="ko-KR" sz="2400" dirty="0">
                <a:ea typeface="굴림" panose="020B0503020000020004" pitchFamily="34" charset="-127"/>
                <a:sym typeface="Symbol" panose="05050102010706020507" pitchFamily="18" charset="2"/>
              </a:rPr>
              <a:t></a:t>
            </a:r>
            <a:r>
              <a:rPr lang="en-US" altLang="ko-KR" sz="2400" dirty="0">
                <a:ea typeface="굴림" panose="020B0503020000020004" pitchFamily="34" charset="-127"/>
              </a:rPr>
              <a:t> </a:t>
            </a:r>
            <a:r>
              <a:rPr lang="en-US" altLang="ko-KR" sz="2400" i="1" dirty="0">
                <a:ea typeface="굴림" panose="020B0503020000020004" pitchFamily="34" charset="-127"/>
              </a:rPr>
              <a:t>E</a:t>
            </a:r>
            <a:r>
              <a:rPr lang="en-US" altLang="ko-KR" sz="2400" baseline="-25000" dirty="0">
                <a:ea typeface="굴림" panose="020B0503020000020004" pitchFamily="34" charset="-127"/>
              </a:rPr>
              <a:t>2</a:t>
            </a:r>
            <a:r>
              <a:rPr lang="en-US" altLang="ko-KR" sz="2400" dirty="0">
                <a:ea typeface="굴림" panose="020B0503020000020004" pitchFamily="34" charset="-127"/>
              </a:rPr>
              <a:t> and</a:t>
            </a:r>
            <a:r>
              <a:rPr lang="en-US" altLang="ko-KR" sz="2400" baseline="-25000" dirty="0">
                <a:ea typeface="굴림" panose="020B0503020000020004" pitchFamily="34" charset="-127"/>
              </a:rPr>
              <a:t> </a:t>
            </a:r>
            <a:r>
              <a:rPr lang="en-US" altLang="ko-KR" sz="2400" i="1" dirty="0">
                <a:ea typeface="굴림" panose="020B0503020000020004" pitchFamily="34" charset="-127"/>
              </a:rPr>
              <a:t>E</a:t>
            </a:r>
            <a:r>
              <a:rPr lang="en-US" altLang="ko-KR" sz="2400" baseline="-25000" dirty="0">
                <a:ea typeface="굴림" panose="020B0503020000020004" pitchFamily="34" charset="-127"/>
              </a:rPr>
              <a:t>2</a:t>
            </a:r>
            <a:r>
              <a:rPr lang="en-US" altLang="ko-KR" sz="2400" dirty="0">
                <a:ea typeface="굴림" panose="020B0503020000020004" pitchFamily="34" charset="-127"/>
              </a:rPr>
              <a:t> </a:t>
            </a:r>
            <a:r>
              <a:rPr lang="en-US" altLang="ko-KR" sz="2400" dirty="0">
                <a:ea typeface="굴림" panose="020B0503020000020004" pitchFamily="34" charset="-127"/>
                <a:sym typeface="Symbol" panose="05050102010706020507" pitchFamily="18" charset="2"/>
              </a:rPr>
              <a:t></a:t>
            </a:r>
            <a:r>
              <a:rPr lang="en-US" altLang="ko-KR" sz="2400" dirty="0">
                <a:ea typeface="굴림" panose="020B0503020000020004" pitchFamily="34" charset="-127"/>
              </a:rPr>
              <a:t> </a:t>
            </a:r>
            <a:r>
              <a:rPr lang="en-US" altLang="ko-KR" sz="2400" i="1" dirty="0">
                <a:ea typeface="굴림" panose="020B0503020000020004" pitchFamily="34" charset="-127"/>
              </a:rPr>
              <a:t>E</a:t>
            </a:r>
            <a:r>
              <a:rPr lang="en-US" altLang="ko-KR" sz="2400" baseline="-25000" dirty="0">
                <a:ea typeface="굴림" panose="020B0503020000020004" pitchFamily="34" charset="-127"/>
              </a:rPr>
              <a:t>1</a:t>
            </a:r>
            <a:r>
              <a:rPr lang="en-US" altLang="ko-KR" sz="2400" dirty="0">
                <a:ea typeface="굴림" panose="020B0503020000020004" pitchFamily="34" charset="-127"/>
              </a:rPr>
              <a:t> separately.</a:t>
            </a:r>
          </a:p>
          <a:p>
            <a:r>
              <a:rPr lang="en-US" altLang="ko-KR" sz="2400" dirty="0">
                <a:ea typeface="굴림" panose="020B0503020000020004" pitchFamily="34" charset="-127"/>
              </a:rPr>
              <a:t>Use logical equivalences.</a:t>
            </a:r>
          </a:p>
          <a:p>
            <a:r>
              <a:rPr lang="en-US" altLang="ko-KR" sz="2400" dirty="0">
                <a:ea typeface="굴림" panose="020B0503020000020004" pitchFamily="34" charset="-127"/>
              </a:rPr>
              <a:t>Use a </a:t>
            </a:r>
            <a:r>
              <a:rPr lang="en-US" altLang="ko-KR" sz="2400" i="1" dirty="0">
                <a:ea typeface="굴림" panose="020B0503020000020004" pitchFamily="34" charset="-127"/>
              </a:rPr>
              <a:t>membership table</a:t>
            </a:r>
            <a:r>
              <a:rPr lang="en-US" altLang="ko-KR" sz="2400" dirty="0">
                <a:ea typeface="굴림" panose="020B0503020000020004" pitchFamily="34" charset="-127"/>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3AC7563-1F3D-EDB6-AD64-88F36213E30A}"/>
              </a:ext>
            </a:extLst>
          </p:cNvPr>
          <p:cNvSpPr>
            <a:spLocks noGrp="1"/>
          </p:cNvSpPr>
          <p:nvPr>
            <p:ph type="sldNum" sz="quarter" idx="10"/>
          </p:nvPr>
        </p:nvSpPr>
        <p:spPr/>
        <p:txBody>
          <a:bodyPr/>
          <a:lstStyle/>
          <a:p>
            <a:fld id="{B3EA32D1-AB71-45CF-B085-F513A5C06B6E}" type="slidenum">
              <a:rPr lang="ko-KR" altLang="en-US"/>
              <a:pPr/>
              <a:t>33</a:t>
            </a:fld>
            <a:endParaRPr lang="en-US" altLang="ko-KR"/>
          </a:p>
        </p:txBody>
      </p:sp>
      <p:sp>
        <p:nvSpPr>
          <p:cNvPr id="249858" name="Rectangle 2">
            <a:extLst>
              <a:ext uri="{FF2B5EF4-FFF2-40B4-BE49-F238E27FC236}">
                <a16:creationId xmlns:a16="http://schemas.microsoft.com/office/drawing/2014/main" id="{743EBE23-1B1C-01BD-2145-95FB0B0D5A43}"/>
              </a:ext>
            </a:extLst>
          </p:cNvPr>
          <p:cNvSpPr>
            <a:spLocks noGrp="1" noChangeArrowheads="1"/>
          </p:cNvSpPr>
          <p:nvPr>
            <p:ph type="title"/>
          </p:nvPr>
        </p:nvSpPr>
        <p:spPr>
          <a:ln/>
        </p:spPr>
        <p:txBody>
          <a:bodyPr/>
          <a:lstStyle/>
          <a:p>
            <a:r>
              <a:rPr lang="en-US" altLang="ko-KR">
                <a:ea typeface="굴림" panose="020B0503020000020004" pitchFamily="34" charset="-127"/>
              </a:rPr>
              <a:t>Method 1: Mutual subsets</a:t>
            </a:r>
          </a:p>
        </p:txBody>
      </p:sp>
      <p:sp>
        <p:nvSpPr>
          <p:cNvPr id="249859" name="Rectangle 3">
            <a:extLst>
              <a:ext uri="{FF2B5EF4-FFF2-40B4-BE49-F238E27FC236}">
                <a16:creationId xmlns:a16="http://schemas.microsoft.com/office/drawing/2014/main" id="{79B22EC8-6671-5E31-92CA-7EFE862801BA}"/>
              </a:ext>
            </a:extLst>
          </p:cNvPr>
          <p:cNvSpPr>
            <a:spLocks noGrp="1" noChangeArrowheads="1"/>
          </p:cNvSpPr>
          <p:nvPr>
            <p:ph type="body" idx="1"/>
          </p:nvPr>
        </p:nvSpPr>
        <p:spPr>
          <a:ln/>
        </p:spPr>
        <p:txBody>
          <a:bodyPr>
            <a:normAutofit fontScale="92500" lnSpcReduction="20000"/>
          </a:bodyPr>
          <a:lstStyle/>
          <a:p>
            <a:pPr>
              <a:buFontTx/>
              <a:buNone/>
            </a:pPr>
            <a:r>
              <a:rPr lang="en-US" altLang="ko-KR" sz="2800">
                <a:ea typeface="굴림" panose="020B0503020000020004" pitchFamily="34" charset="-127"/>
              </a:rPr>
              <a:t>Example: Show </a:t>
            </a:r>
            <a:r>
              <a:rPr lang="en-US" altLang="ko-KR" sz="2800" i="1">
                <a:ea typeface="굴림" panose="020B0503020000020004" pitchFamily="34" charset="-127"/>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B</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C</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B</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C</a:t>
            </a:r>
            <a:r>
              <a:rPr lang="en-US" altLang="ko-KR" sz="2800">
                <a:ea typeface="굴림" panose="020B0503020000020004" pitchFamily="34" charset="-127"/>
                <a:sym typeface="Symbol" panose="05050102010706020507" pitchFamily="18" charset="2"/>
              </a:rPr>
              <a:t>).</a:t>
            </a:r>
          </a:p>
          <a:p>
            <a:r>
              <a:rPr lang="en-US" altLang="ko-KR" sz="2800">
                <a:ea typeface="굴림" panose="020B0503020000020004" pitchFamily="34" charset="-127"/>
                <a:sym typeface="Symbol" panose="05050102010706020507" pitchFamily="18" charset="2"/>
              </a:rPr>
              <a:t>Show </a:t>
            </a:r>
            <a:r>
              <a:rPr lang="en-US" altLang="ko-KR" sz="2800" i="1">
                <a:ea typeface="굴림" panose="020B0503020000020004" pitchFamily="34" charset="-127"/>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B</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C</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B</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C</a:t>
            </a:r>
            <a:r>
              <a:rPr lang="en-US" altLang="ko-KR" sz="2800">
                <a:ea typeface="굴림" panose="020B0503020000020004" pitchFamily="34" charset="-127"/>
                <a:sym typeface="Symbol" panose="05050102010706020507" pitchFamily="18" charset="2"/>
              </a:rPr>
              <a:t>).</a:t>
            </a:r>
          </a:p>
          <a:p>
            <a:pPr lvl="1"/>
            <a:r>
              <a:rPr lang="en-US" altLang="ko-KR" sz="2400">
                <a:ea typeface="굴림" panose="020B0503020000020004" pitchFamily="34" charset="-127"/>
                <a:sym typeface="Symbol" panose="05050102010706020507" pitchFamily="18" charset="2"/>
              </a:rPr>
              <a:t>Assume </a:t>
            </a:r>
            <a:r>
              <a:rPr lang="en-US" altLang="ko-KR" sz="2400" i="1">
                <a:ea typeface="굴림" panose="020B0503020000020004" pitchFamily="34" charset="-127"/>
                <a:sym typeface="Symbol" panose="05050102010706020507" pitchFamily="18" charset="2"/>
              </a:rPr>
              <a:t>x</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B</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C</a:t>
            </a:r>
            <a:r>
              <a:rPr lang="en-US" altLang="ko-KR" sz="2400">
                <a:ea typeface="굴림" panose="020B0503020000020004" pitchFamily="34" charset="-127"/>
                <a:sym typeface="Symbol" panose="05050102010706020507" pitchFamily="18" charset="2"/>
              </a:rPr>
              <a:t>), &amp; show </a:t>
            </a:r>
            <a:r>
              <a:rPr lang="en-US" altLang="ko-KR" sz="2400" i="1">
                <a:ea typeface="굴림" panose="020B0503020000020004" pitchFamily="34" charset="-127"/>
                <a:sym typeface="Symbol" panose="05050102010706020507" pitchFamily="18" charset="2"/>
              </a:rPr>
              <a:t>x</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B</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C</a:t>
            </a:r>
            <a:r>
              <a:rPr lang="en-US" altLang="ko-KR" sz="2400">
                <a:ea typeface="굴림" panose="020B0503020000020004" pitchFamily="34" charset="-127"/>
                <a:sym typeface="Symbol" panose="05050102010706020507" pitchFamily="18" charset="2"/>
              </a:rPr>
              <a:t>).</a:t>
            </a:r>
          </a:p>
          <a:p>
            <a:pPr lvl="1"/>
            <a:r>
              <a:rPr lang="en-US" altLang="ko-KR" sz="2400">
                <a:ea typeface="굴림" panose="020B0503020000020004" pitchFamily="34" charset="-127"/>
                <a:sym typeface="Symbol" panose="05050102010706020507" pitchFamily="18" charset="2"/>
              </a:rPr>
              <a:t>We know that </a:t>
            </a:r>
            <a:r>
              <a:rPr lang="en-US" altLang="ko-KR" sz="2400" i="1">
                <a:ea typeface="굴림" panose="020B0503020000020004" pitchFamily="34" charset="-127"/>
                <a:sym typeface="Symbol" panose="05050102010706020507" pitchFamily="18" charset="2"/>
              </a:rPr>
              <a:t>x</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rPr>
              <a:t>A</a:t>
            </a:r>
            <a:r>
              <a:rPr lang="en-US" altLang="ko-KR" sz="2400">
                <a:ea typeface="굴림" panose="020B0503020000020004" pitchFamily="34" charset="-127"/>
              </a:rPr>
              <a:t>, and either </a:t>
            </a:r>
            <a:r>
              <a:rPr lang="en-US" altLang="ko-KR" sz="2400" i="1">
                <a:ea typeface="굴림" panose="020B0503020000020004" pitchFamily="34" charset="-127"/>
                <a:sym typeface="Symbol" panose="05050102010706020507" pitchFamily="18" charset="2"/>
              </a:rPr>
              <a:t>x</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rPr>
              <a:t>B</a:t>
            </a:r>
            <a:r>
              <a:rPr lang="en-US" altLang="ko-KR" sz="2400">
                <a:ea typeface="굴림" panose="020B0503020000020004" pitchFamily="34" charset="-127"/>
              </a:rPr>
              <a:t> or </a:t>
            </a:r>
            <a:r>
              <a:rPr lang="en-US" altLang="ko-KR" sz="2400" i="1">
                <a:ea typeface="굴림" panose="020B0503020000020004" pitchFamily="34" charset="-127"/>
                <a:sym typeface="Symbol" panose="05050102010706020507" pitchFamily="18" charset="2"/>
              </a:rPr>
              <a:t>x</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rPr>
              <a:t>C.</a:t>
            </a:r>
          </a:p>
          <a:p>
            <a:pPr lvl="2"/>
            <a:r>
              <a:rPr lang="en-US" altLang="ko-KR" sz="2000">
                <a:ea typeface="굴림" panose="020B0503020000020004" pitchFamily="34" charset="-127"/>
              </a:rPr>
              <a:t>Case 1: </a:t>
            </a:r>
            <a:r>
              <a:rPr lang="en-US" altLang="ko-KR" sz="2000" i="1">
                <a:ea typeface="굴림" panose="020B0503020000020004" pitchFamily="34" charset="-127"/>
                <a:sym typeface="Symbol" panose="05050102010706020507" pitchFamily="18" charset="2"/>
              </a:rPr>
              <a:t>x</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rPr>
              <a:t>B</a:t>
            </a:r>
            <a:r>
              <a:rPr lang="en-US" altLang="ko-KR" sz="2000">
                <a:ea typeface="굴림" panose="020B0503020000020004" pitchFamily="34" charset="-127"/>
              </a:rPr>
              <a:t>.  Then </a:t>
            </a:r>
            <a:r>
              <a:rPr lang="en-US" altLang="ko-KR" sz="2000" i="1">
                <a:ea typeface="굴림" panose="020B0503020000020004" pitchFamily="34" charset="-127"/>
                <a:sym typeface="Symbol" panose="05050102010706020507" pitchFamily="18" charset="2"/>
              </a:rPr>
              <a:t>x</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A</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B</a:t>
            </a:r>
            <a:r>
              <a:rPr lang="en-US" altLang="ko-KR" sz="2000">
                <a:ea typeface="굴림" panose="020B0503020000020004" pitchFamily="34" charset="-127"/>
                <a:sym typeface="Symbol" panose="05050102010706020507" pitchFamily="18" charset="2"/>
              </a:rPr>
              <a:t>, so </a:t>
            </a:r>
            <a:r>
              <a:rPr lang="en-US" altLang="ko-KR" sz="2000" i="1">
                <a:ea typeface="굴림" panose="020B0503020000020004" pitchFamily="34" charset="-127"/>
                <a:sym typeface="Symbol" panose="05050102010706020507" pitchFamily="18" charset="2"/>
              </a:rPr>
              <a:t>x</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A</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B</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A</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C</a:t>
            </a:r>
            <a:r>
              <a:rPr lang="en-US" altLang="ko-KR" sz="2000">
                <a:ea typeface="굴림" panose="020B0503020000020004" pitchFamily="34" charset="-127"/>
                <a:sym typeface="Symbol" panose="05050102010706020507" pitchFamily="18" charset="2"/>
              </a:rPr>
              <a:t>).</a:t>
            </a:r>
          </a:p>
          <a:p>
            <a:pPr lvl="2"/>
            <a:r>
              <a:rPr lang="en-US" altLang="ko-KR" sz="2000">
                <a:ea typeface="굴림" panose="020B0503020000020004" pitchFamily="34" charset="-127"/>
                <a:sym typeface="Symbol" panose="05050102010706020507" pitchFamily="18" charset="2"/>
              </a:rPr>
              <a:t>Case 2: </a:t>
            </a:r>
            <a:r>
              <a:rPr lang="en-US" altLang="ko-KR" sz="2000" i="1">
                <a:ea typeface="굴림" panose="020B0503020000020004" pitchFamily="34" charset="-127"/>
                <a:sym typeface="Symbol" panose="05050102010706020507" pitchFamily="18" charset="2"/>
              </a:rPr>
              <a:t>x</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rPr>
              <a:t>C. </a:t>
            </a:r>
            <a:r>
              <a:rPr lang="en-US" altLang="ko-KR" sz="2000">
                <a:ea typeface="굴림" panose="020B0503020000020004" pitchFamily="34" charset="-127"/>
              </a:rPr>
              <a:t>Then </a:t>
            </a:r>
            <a:r>
              <a:rPr lang="en-US" altLang="ko-KR" sz="2000" i="1">
                <a:ea typeface="굴림" panose="020B0503020000020004" pitchFamily="34" charset="-127"/>
                <a:sym typeface="Symbol" panose="05050102010706020507" pitchFamily="18" charset="2"/>
              </a:rPr>
              <a:t>x</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A</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C </a:t>
            </a:r>
            <a:r>
              <a:rPr lang="en-US" altLang="ko-KR" sz="2000">
                <a:ea typeface="굴림" panose="020B0503020000020004" pitchFamily="34" charset="-127"/>
                <a:sym typeface="Symbol" panose="05050102010706020507" pitchFamily="18" charset="2"/>
              </a:rPr>
              <a:t>, so </a:t>
            </a:r>
            <a:r>
              <a:rPr lang="en-US" altLang="ko-KR" sz="2000" i="1">
                <a:ea typeface="굴림" panose="020B0503020000020004" pitchFamily="34" charset="-127"/>
                <a:sym typeface="Symbol" panose="05050102010706020507" pitchFamily="18" charset="2"/>
              </a:rPr>
              <a:t>x</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A</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B</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A</a:t>
            </a:r>
            <a:r>
              <a:rPr lang="en-US" altLang="ko-KR" sz="2000">
                <a:ea typeface="굴림" panose="020B0503020000020004" pitchFamily="34" charset="-127"/>
                <a:sym typeface="Symbol" panose="05050102010706020507" pitchFamily="18" charset="2"/>
              </a:rPr>
              <a:t></a:t>
            </a:r>
            <a:r>
              <a:rPr lang="en-US" altLang="ko-KR" sz="2000" i="1">
                <a:ea typeface="굴림" panose="020B0503020000020004" pitchFamily="34" charset="-127"/>
                <a:sym typeface="Symbol" panose="05050102010706020507" pitchFamily="18" charset="2"/>
              </a:rPr>
              <a:t>C</a:t>
            </a:r>
            <a:r>
              <a:rPr lang="en-US" altLang="ko-KR" sz="2000">
                <a:ea typeface="굴림" panose="020B0503020000020004" pitchFamily="34" charset="-127"/>
                <a:sym typeface="Symbol" panose="05050102010706020507" pitchFamily="18" charset="2"/>
              </a:rPr>
              <a:t>).</a:t>
            </a:r>
          </a:p>
          <a:p>
            <a:pPr lvl="1"/>
            <a:r>
              <a:rPr lang="en-US" altLang="ko-KR" sz="2400">
                <a:ea typeface="굴림" panose="020B0503020000020004" pitchFamily="34" charset="-127"/>
                <a:sym typeface="Symbol" panose="05050102010706020507" pitchFamily="18" charset="2"/>
              </a:rPr>
              <a:t>Therefore, </a:t>
            </a:r>
            <a:r>
              <a:rPr lang="en-US" altLang="ko-KR" sz="2400" i="1">
                <a:ea typeface="굴림" panose="020B0503020000020004" pitchFamily="34" charset="-127"/>
                <a:sym typeface="Symbol" panose="05050102010706020507" pitchFamily="18" charset="2"/>
              </a:rPr>
              <a:t>x</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B</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C</a:t>
            </a:r>
            <a:r>
              <a:rPr lang="en-US" altLang="ko-KR" sz="2400">
                <a:ea typeface="굴림" panose="020B0503020000020004" pitchFamily="34" charset="-127"/>
                <a:sym typeface="Symbol" panose="05050102010706020507" pitchFamily="18" charset="2"/>
              </a:rPr>
              <a:t>).</a:t>
            </a:r>
          </a:p>
          <a:p>
            <a:pPr lvl="1"/>
            <a:r>
              <a:rPr lang="en-US" altLang="ko-KR" sz="2400">
                <a:ea typeface="굴림" panose="020B0503020000020004" pitchFamily="34" charset="-127"/>
                <a:sym typeface="Symbol" panose="05050102010706020507" pitchFamily="18" charset="2"/>
              </a:rPr>
              <a:t>Therefore, </a:t>
            </a:r>
            <a:r>
              <a:rPr lang="en-US" altLang="ko-KR" sz="2400" i="1">
                <a:ea typeface="굴림" panose="020B0503020000020004" pitchFamily="34" charset="-127"/>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B</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C</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B</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A</a:t>
            </a:r>
            <a:r>
              <a:rPr lang="en-US" altLang="ko-KR" sz="2400">
                <a:ea typeface="굴림" panose="020B0503020000020004" pitchFamily="34" charset="-127"/>
                <a:sym typeface="Symbol" panose="05050102010706020507" pitchFamily="18" charset="2"/>
              </a:rPr>
              <a:t></a:t>
            </a:r>
            <a:r>
              <a:rPr lang="en-US" altLang="ko-KR" sz="2400" i="1">
                <a:ea typeface="굴림" panose="020B0503020000020004" pitchFamily="34" charset="-127"/>
                <a:sym typeface="Symbol" panose="05050102010706020507" pitchFamily="18" charset="2"/>
              </a:rPr>
              <a:t>C</a:t>
            </a:r>
            <a:r>
              <a:rPr lang="en-US" altLang="ko-KR" sz="2400">
                <a:ea typeface="굴림" panose="020B0503020000020004" pitchFamily="34" charset="-127"/>
                <a:sym typeface="Symbol" panose="05050102010706020507" pitchFamily="18" charset="2"/>
              </a:rPr>
              <a:t>).</a:t>
            </a:r>
          </a:p>
          <a:p>
            <a:r>
              <a:rPr lang="en-US" altLang="ko-KR" sz="2800">
                <a:ea typeface="굴림" panose="020B0503020000020004" pitchFamily="34" charset="-127"/>
                <a:sym typeface="Symbol" panose="05050102010706020507" pitchFamily="18" charset="2"/>
              </a:rPr>
              <a:t>Show (</a:t>
            </a:r>
            <a:r>
              <a:rPr lang="en-US" altLang="ko-KR" sz="2800" i="1">
                <a:ea typeface="굴림" panose="020B0503020000020004" pitchFamily="34" charset="-127"/>
                <a:sym typeface="Symbol" panose="05050102010706020507" pitchFamily="18" charset="2"/>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B</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C</a:t>
            </a:r>
            <a:r>
              <a:rPr lang="en-US" altLang="ko-KR" sz="2800">
                <a:ea typeface="굴림" panose="020B0503020000020004" pitchFamily="34" charset="-127"/>
                <a:sym typeface="Symbol" panose="05050102010706020507" pitchFamily="18" charset="2"/>
              </a:rPr>
              <a:t>)  </a:t>
            </a:r>
            <a:r>
              <a:rPr lang="en-US" altLang="ko-KR" sz="2800" i="1">
                <a:ea typeface="굴림" panose="020B0503020000020004" pitchFamily="34" charset="-127"/>
              </a:rPr>
              <a:t>A</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B</a:t>
            </a:r>
            <a:r>
              <a:rPr lang="en-US" altLang="ko-KR" sz="2800">
                <a:ea typeface="굴림" panose="020B0503020000020004" pitchFamily="34" charset="-127"/>
                <a:sym typeface="Symbol" panose="05050102010706020507" pitchFamily="18" charset="2"/>
              </a:rPr>
              <a:t></a:t>
            </a:r>
            <a:r>
              <a:rPr lang="en-US" altLang="ko-KR" sz="2800" i="1">
                <a:ea typeface="굴림" panose="020B0503020000020004" pitchFamily="34" charset="-127"/>
                <a:sym typeface="Symbol" panose="05050102010706020507" pitchFamily="18" charset="2"/>
              </a:rPr>
              <a:t>C</a:t>
            </a:r>
            <a:r>
              <a:rPr lang="en-US" altLang="ko-KR" sz="2800">
                <a:ea typeface="굴림" panose="020B0503020000020004" pitchFamily="34" charset="-127"/>
                <a:sym typeface="Symbol" panose="05050102010706020507" pitchFamily="18" charset="2"/>
              </a:rPr>
              <a:t>). …</a:t>
            </a:r>
          </a:p>
          <a:p>
            <a:endParaRPr lang="ko-KR" altLang="en-US" sz="2800">
              <a:ea typeface="굴림" panose="020B0503020000020004" pitchFamily="34" charset="-127"/>
              <a:sym typeface="Symbol" panose="05050102010706020507" pitchFamily="18" charset="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BC8392C-BA9D-2ABA-D6BC-AE06F238D5BE}"/>
              </a:ext>
            </a:extLst>
          </p:cNvPr>
          <p:cNvSpPr>
            <a:spLocks noGrp="1"/>
          </p:cNvSpPr>
          <p:nvPr>
            <p:ph type="sldNum" sz="quarter" idx="10"/>
          </p:nvPr>
        </p:nvSpPr>
        <p:spPr/>
        <p:txBody>
          <a:bodyPr/>
          <a:lstStyle/>
          <a:p>
            <a:fld id="{97EEA2BF-47E3-44BE-B3F2-8CA56FC2A8BF}" type="slidenum">
              <a:rPr lang="ko-KR" altLang="en-US"/>
              <a:pPr/>
              <a:t>34</a:t>
            </a:fld>
            <a:endParaRPr lang="en-US" altLang="ko-KR"/>
          </a:p>
        </p:txBody>
      </p:sp>
      <p:sp>
        <p:nvSpPr>
          <p:cNvPr id="257026" name="Rectangle 2">
            <a:extLst>
              <a:ext uri="{FF2B5EF4-FFF2-40B4-BE49-F238E27FC236}">
                <a16:creationId xmlns:a16="http://schemas.microsoft.com/office/drawing/2014/main" id="{D9D5A46E-E1B0-D204-41EF-54D839F48C22}"/>
              </a:ext>
            </a:extLst>
          </p:cNvPr>
          <p:cNvSpPr>
            <a:spLocks noGrp="1" noChangeArrowheads="1"/>
          </p:cNvSpPr>
          <p:nvPr>
            <p:ph type="title"/>
          </p:nvPr>
        </p:nvSpPr>
        <p:spPr>
          <a:ln/>
        </p:spPr>
        <p:txBody>
          <a:bodyPr/>
          <a:lstStyle/>
          <a:p>
            <a:r>
              <a:rPr lang="en-US" altLang="ko-KR" dirty="0">
                <a:ea typeface="굴림" panose="020B0503020000020004" pitchFamily="34" charset="-127"/>
              </a:rPr>
              <a:t>Method 2: Membership Tables</a:t>
            </a:r>
          </a:p>
        </p:txBody>
      </p:sp>
      <p:sp>
        <p:nvSpPr>
          <p:cNvPr id="257027" name="Rectangle 3">
            <a:extLst>
              <a:ext uri="{FF2B5EF4-FFF2-40B4-BE49-F238E27FC236}">
                <a16:creationId xmlns:a16="http://schemas.microsoft.com/office/drawing/2014/main" id="{592626FB-2C98-4009-3234-C5207EAE833F}"/>
              </a:ext>
            </a:extLst>
          </p:cNvPr>
          <p:cNvSpPr>
            <a:spLocks noGrp="1" noChangeArrowheads="1"/>
          </p:cNvSpPr>
          <p:nvPr>
            <p:ph type="body" idx="1"/>
          </p:nvPr>
        </p:nvSpPr>
        <p:spPr>
          <a:ln/>
        </p:spPr>
        <p:txBody>
          <a:bodyPr/>
          <a:lstStyle/>
          <a:p>
            <a:r>
              <a:rPr lang="en-US" altLang="ko-KR">
                <a:ea typeface="굴림" panose="020B0503020000020004" pitchFamily="34" charset="-127"/>
              </a:rPr>
              <a:t>Just like truth tables for propositional logic.</a:t>
            </a:r>
          </a:p>
          <a:p>
            <a:r>
              <a:rPr lang="en-US" altLang="ko-KR">
                <a:ea typeface="굴림" panose="020B0503020000020004" pitchFamily="34" charset="-127"/>
              </a:rPr>
              <a:t>Columns for different set expressions.</a:t>
            </a:r>
          </a:p>
          <a:p>
            <a:r>
              <a:rPr lang="en-US" altLang="ko-KR">
                <a:ea typeface="굴림" panose="020B0503020000020004" pitchFamily="34" charset="-127"/>
              </a:rPr>
              <a:t>Rows for all combinations of memberships in constituent sets.</a:t>
            </a:r>
          </a:p>
          <a:p>
            <a:r>
              <a:rPr lang="en-US" altLang="ko-KR">
                <a:ea typeface="굴림" panose="020B0503020000020004" pitchFamily="34" charset="-127"/>
              </a:rPr>
              <a:t>Use “1” to indicate membership in the derived set, “0” for non-membership.</a:t>
            </a:r>
          </a:p>
          <a:p>
            <a:r>
              <a:rPr lang="en-US" altLang="ko-KR">
                <a:ea typeface="굴림" panose="020B0503020000020004" pitchFamily="34" charset="-127"/>
              </a:rPr>
              <a:t>Prove equivalence with identical columns.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AC76B15-B15B-BAA4-F873-5E49FB90A98D}"/>
              </a:ext>
            </a:extLst>
          </p:cNvPr>
          <p:cNvSpPr>
            <a:spLocks noGrp="1"/>
          </p:cNvSpPr>
          <p:nvPr>
            <p:ph type="sldNum" sz="quarter" idx="10"/>
          </p:nvPr>
        </p:nvSpPr>
        <p:spPr/>
        <p:txBody>
          <a:bodyPr/>
          <a:lstStyle/>
          <a:p>
            <a:fld id="{9FA291FE-2EEA-4FE9-93D9-A03AC4A3D14C}" type="slidenum">
              <a:rPr lang="ko-KR" altLang="en-US"/>
              <a:pPr/>
              <a:t>35</a:t>
            </a:fld>
            <a:endParaRPr lang="en-US" altLang="ko-KR"/>
          </a:p>
        </p:txBody>
      </p:sp>
      <p:sp>
        <p:nvSpPr>
          <p:cNvPr id="258050" name="Rectangle 2">
            <a:extLst>
              <a:ext uri="{FF2B5EF4-FFF2-40B4-BE49-F238E27FC236}">
                <a16:creationId xmlns:a16="http://schemas.microsoft.com/office/drawing/2014/main" id="{134A25E4-98B4-8F60-2F4A-29210B1D6C2A}"/>
              </a:ext>
            </a:extLst>
          </p:cNvPr>
          <p:cNvSpPr>
            <a:spLocks noGrp="1" noChangeArrowheads="1"/>
          </p:cNvSpPr>
          <p:nvPr>
            <p:ph type="title"/>
          </p:nvPr>
        </p:nvSpPr>
        <p:spPr>
          <a:ln/>
        </p:spPr>
        <p:txBody>
          <a:bodyPr/>
          <a:lstStyle/>
          <a:p>
            <a:r>
              <a:rPr lang="en-US" altLang="ko-KR">
                <a:ea typeface="굴림" panose="020B0503020000020004" pitchFamily="34" charset="-127"/>
              </a:rPr>
              <a:t>Membership Table Example</a:t>
            </a:r>
          </a:p>
        </p:txBody>
      </p:sp>
      <p:sp>
        <p:nvSpPr>
          <p:cNvPr id="258051" name="Rectangle 3">
            <a:extLst>
              <a:ext uri="{FF2B5EF4-FFF2-40B4-BE49-F238E27FC236}">
                <a16:creationId xmlns:a16="http://schemas.microsoft.com/office/drawing/2014/main" id="{86933D07-C7AC-FB2B-5642-256585E90C73}"/>
              </a:ext>
            </a:extLst>
          </p:cNvPr>
          <p:cNvSpPr>
            <a:spLocks noGrp="1" noChangeArrowheads="1"/>
          </p:cNvSpPr>
          <p:nvPr>
            <p:ph type="body" idx="1"/>
          </p:nvPr>
        </p:nvSpPr>
        <p:spPr>
          <a:ln/>
        </p:spPr>
        <p:txBody>
          <a:bodyPr/>
          <a:lstStyle/>
          <a:p>
            <a:pPr>
              <a:buFontTx/>
              <a:buNone/>
            </a:pPr>
            <a:r>
              <a:rPr lang="en-US" altLang="ko-KR">
                <a:ea typeface="굴림" panose="020B0503020000020004" pitchFamily="34" charset="-127"/>
              </a:rPr>
              <a:t>Prove (</a:t>
            </a:r>
            <a:r>
              <a:rPr lang="en-US" altLang="ko-KR" i="1">
                <a:ea typeface="굴림" panose="020B0503020000020004" pitchFamily="34" charset="-127"/>
              </a:rPr>
              <a:t>A</a:t>
            </a:r>
            <a:r>
              <a:rPr lang="en-US" altLang="ko-KR">
                <a:ea typeface="굴림" panose="020B0503020000020004" pitchFamily="34" charset="-127"/>
                <a:sym typeface="Symbol" panose="05050102010706020507" pitchFamily="18" charset="2"/>
              </a:rPr>
              <a:t></a:t>
            </a:r>
            <a:r>
              <a:rPr lang="en-US" altLang="ko-KR" i="1">
                <a:ea typeface="굴림" panose="020B0503020000020004" pitchFamily="34" charset="-127"/>
              </a:rPr>
              <a:t>B</a:t>
            </a:r>
            <a:r>
              <a:rPr lang="en-US" altLang="ko-KR">
                <a:ea typeface="굴림" panose="020B0503020000020004" pitchFamily="34" charset="-127"/>
              </a:rPr>
              <a:t>)</a:t>
            </a:r>
            <a:r>
              <a:rPr lang="en-US" altLang="ko-KR">
                <a:ea typeface="굴림" panose="020B0503020000020004" pitchFamily="34" charset="-127"/>
                <a:sym typeface="Symbol" panose="05050102010706020507" pitchFamily="18" charset="2"/>
              </a:rPr>
              <a:t></a:t>
            </a:r>
            <a:r>
              <a:rPr lang="en-US" altLang="ko-KR" i="1">
                <a:ea typeface="굴림" panose="020B0503020000020004" pitchFamily="34" charset="-127"/>
              </a:rPr>
              <a:t>B = A</a:t>
            </a:r>
            <a:r>
              <a:rPr lang="en-US" altLang="ko-KR">
                <a:ea typeface="굴림" panose="020B0503020000020004" pitchFamily="34" charset="-127"/>
                <a:sym typeface="Symbol" panose="05050102010706020507" pitchFamily="18" charset="2"/>
              </a:rPr>
              <a:t></a:t>
            </a:r>
            <a:r>
              <a:rPr lang="en-US" altLang="ko-KR" i="1">
                <a:ea typeface="굴림" panose="020B0503020000020004" pitchFamily="34" charset="-127"/>
              </a:rPr>
              <a:t>B</a:t>
            </a:r>
            <a:r>
              <a:rPr lang="en-US" altLang="ko-KR">
                <a:ea typeface="굴림" panose="020B0503020000020004" pitchFamily="34" charset="-127"/>
              </a:rPr>
              <a:t>.</a:t>
            </a:r>
          </a:p>
        </p:txBody>
      </p:sp>
      <p:graphicFrame>
        <p:nvGraphicFramePr>
          <p:cNvPr id="258052" name="Object 4">
            <a:extLst>
              <a:ext uri="{FF2B5EF4-FFF2-40B4-BE49-F238E27FC236}">
                <a16:creationId xmlns:a16="http://schemas.microsoft.com/office/drawing/2014/main" id="{5BEF1D1D-3A5E-68A1-51AC-FB070A4A757F}"/>
              </a:ext>
            </a:extLst>
          </p:cNvPr>
          <p:cNvGraphicFramePr>
            <a:graphicFrameLocks noChangeAspect="1"/>
          </p:cNvGraphicFramePr>
          <p:nvPr/>
        </p:nvGraphicFramePr>
        <p:xfrm>
          <a:off x="2605088" y="2649538"/>
          <a:ext cx="6850062" cy="3192462"/>
        </p:xfrm>
        <a:graphic>
          <a:graphicData uri="http://schemas.openxmlformats.org/presentationml/2006/ole">
            <mc:AlternateContent xmlns:mc="http://schemas.openxmlformats.org/markup-compatibility/2006">
              <mc:Choice xmlns:v="urn:schemas-microsoft-com:vml" Requires="v">
                <p:oleObj name="Document" r:id="rId3" imgW="5315040" imgH="2640960" progId="Word.Document.8">
                  <p:embed/>
                </p:oleObj>
              </mc:Choice>
              <mc:Fallback>
                <p:oleObj name="Document" r:id="rId3" imgW="5315040" imgH="2640960" progId="Word.Document.8">
                  <p:embed/>
                  <p:pic>
                    <p:nvPicPr>
                      <p:cNvPr id="258052" name="Object 4">
                        <a:extLst>
                          <a:ext uri="{FF2B5EF4-FFF2-40B4-BE49-F238E27FC236}">
                            <a16:creationId xmlns:a16="http://schemas.microsoft.com/office/drawing/2014/main" id="{5BEF1D1D-3A5E-68A1-51AC-FB070A4A7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088" y="2649538"/>
                        <a:ext cx="6850062" cy="319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53" name="Oval 5">
            <a:extLst>
              <a:ext uri="{FF2B5EF4-FFF2-40B4-BE49-F238E27FC236}">
                <a16:creationId xmlns:a16="http://schemas.microsoft.com/office/drawing/2014/main" id="{66D2B4BA-FAC1-8FAA-087A-6E3AE38F527D}"/>
              </a:ext>
            </a:extLst>
          </p:cNvPr>
          <p:cNvSpPr>
            <a:spLocks noChangeArrowheads="1"/>
          </p:cNvSpPr>
          <p:nvPr/>
        </p:nvSpPr>
        <p:spPr bwMode="auto">
          <a:xfrm>
            <a:off x="6389689" y="3268664"/>
            <a:ext cx="695325" cy="2522537"/>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8054" name="Oval 6">
            <a:extLst>
              <a:ext uri="{FF2B5EF4-FFF2-40B4-BE49-F238E27FC236}">
                <a16:creationId xmlns:a16="http://schemas.microsoft.com/office/drawing/2014/main" id="{20F23E14-0839-F4BB-019C-AD95A49DFC95}"/>
              </a:ext>
            </a:extLst>
          </p:cNvPr>
          <p:cNvSpPr>
            <a:spLocks noChangeArrowheads="1"/>
          </p:cNvSpPr>
          <p:nvPr/>
        </p:nvSpPr>
        <p:spPr bwMode="auto">
          <a:xfrm>
            <a:off x="8343901" y="3292475"/>
            <a:ext cx="695325" cy="2522538"/>
          </a:xfrm>
          <a:prstGeom prst="ellipse">
            <a:avLst/>
          </a:prstGeom>
          <a:noFill/>
          <a:ln w="57150">
            <a:solidFill>
              <a:srgbClr val="FF0000"/>
            </a:solidFill>
            <a:round/>
            <a:headEnd/>
            <a:tailEnd/>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calcmode="lin" valueType="num">
                                      <p:cBhvr>
                                        <p:cTn id="7" dur="500" fill="hold"/>
                                        <p:tgtEl>
                                          <p:spTgt spid="258053"/>
                                        </p:tgtEl>
                                        <p:attrNameLst>
                                          <p:attrName>ppt_w</p:attrName>
                                        </p:attrNameLst>
                                      </p:cBhvr>
                                      <p:tavLst>
                                        <p:tav tm="0">
                                          <p:val>
                                            <p:strVal val="4*#ppt_w"/>
                                          </p:val>
                                        </p:tav>
                                        <p:tav tm="100000">
                                          <p:val>
                                            <p:strVal val="#ppt_w"/>
                                          </p:val>
                                        </p:tav>
                                      </p:tavLst>
                                    </p:anim>
                                    <p:anim calcmode="lin" valueType="num">
                                      <p:cBhvr>
                                        <p:cTn id="8" dur="500" fill="hold"/>
                                        <p:tgtEl>
                                          <p:spTgt spid="258053"/>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258054"/>
                                        </p:tgtEl>
                                        <p:attrNameLst>
                                          <p:attrName>style.visibility</p:attrName>
                                        </p:attrNameLst>
                                      </p:cBhvr>
                                      <p:to>
                                        <p:strVal val="visible"/>
                                      </p:to>
                                    </p:set>
                                    <p:anim calcmode="lin" valueType="num">
                                      <p:cBhvr>
                                        <p:cTn id="13" dur="500" fill="hold"/>
                                        <p:tgtEl>
                                          <p:spTgt spid="258054"/>
                                        </p:tgtEl>
                                        <p:attrNameLst>
                                          <p:attrName>ppt_w</p:attrName>
                                        </p:attrNameLst>
                                      </p:cBhvr>
                                      <p:tavLst>
                                        <p:tav tm="0">
                                          <p:val>
                                            <p:strVal val="4*#ppt_w"/>
                                          </p:val>
                                        </p:tav>
                                        <p:tav tm="100000">
                                          <p:val>
                                            <p:strVal val="#ppt_w"/>
                                          </p:val>
                                        </p:tav>
                                      </p:tavLst>
                                    </p:anim>
                                    <p:anim calcmode="lin" valueType="num">
                                      <p:cBhvr>
                                        <p:cTn id="14" dur="500" fill="hold"/>
                                        <p:tgtEl>
                                          <p:spTgt spid="25805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D70F-0F0B-F989-CBE0-0F72219E5C66}"/>
              </a:ext>
            </a:extLst>
          </p:cNvPr>
          <p:cNvSpPr>
            <a:spLocks noGrp="1"/>
          </p:cNvSpPr>
          <p:nvPr>
            <p:ph type="title"/>
          </p:nvPr>
        </p:nvSpPr>
        <p:spPr/>
        <p:txBody>
          <a:bodyPr/>
          <a:lstStyle/>
          <a:p>
            <a:r>
              <a:rPr lang="en-IN" dirty="0"/>
              <a:t>Set Membership of elements</a:t>
            </a:r>
          </a:p>
        </p:txBody>
      </p:sp>
      <p:sp>
        <p:nvSpPr>
          <p:cNvPr id="3" name="Content Placeholder 2">
            <a:extLst>
              <a:ext uri="{FF2B5EF4-FFF2-40B4-BE49-F238E27FC236}">
                <a16:creationId xmlns:a16="http://schemas.microsoft.com/office/drawing/2014/main" id="{8CC8C237-BF46-2ED6-8BED-293F2EEFA12B}"/>
              </a:ext>
            </a:extLst>
          </p:cNvPr>
          <p:cNvSpPr>
            <a:spLocks noGrp="1"/>
          </p:cNvSpPr>
          <p:nvPr>
            <p:ph idx="1"/>
          </p:nvPr>
        </p:nvSpPr>
        <p:spPr>
          <a:xfrm>
            <a:off x="2015231" y="2133599"/>
            <a:ext cx="9489381" cy="3796683"/>
          </a:xfrm>
        </p:spPr>
        <p:txBody>
          <a:bodyPr>
            <a:noAutofit/>
          </a:bodyPr>
          <a:lstStyle/>
          <a:p>
            <a:pPr>
              <a:spcAft>
                <a:spcPct val="30000"/>
              </a:spcAft>
              <a:buFontTx/>
              <a:buChar char="•"/>
            </a:pPr>
            <a:r>
              <a:rPr lang="en-US" altLang="en-US" sz="2400" dirty="0">
                <a:solidFill>
                  <a:schemeClr val="tx1"/>
                </a:solidFill>
                <a:sym typeface="Symbol" panose="05050102010706020507" pitchFamily="18" charset="2"/>
              </a:rPr>
              <a:t>		- belongs to operator</a:t>
            </a:r>
          </a:p>
          <a:p>
            <a:r>
              <a:rPr lang="en-US" altLang="ko-KR" sz="2400" i="1" dirty="0" err="1">
                <a:ea typeface="굴림" panose="020B0503020000020004" pitchFamily="34" charset="-127"/>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S</a:t>
            </a:r>
            <a:r>
              <a:rPr lang="en-US" altLang="ko-KR" sz="2400" i="1" dirty="0">
                <a:ea typeface="굴림" panose="020B0503020000020004" pitchFamily="34" charset="-127"/>
                <a:sym typeface="Symbol" panose="05050102010706020507" pitchFamily="18" charset="2"/>
              </a:rPr>
              <a:t> </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x</a:t>
            </a:r>
            <a:r>
              <a:rPr lang="en-US" altLang="ko-KR" sz="2400" dirty="0">
                <a:ea typeface="굴림" panose="020B0503020000020004" pitchFamily="34" charset="-127"/>
                <a:sym typeface="Symbol" panose="05050102010706020507" pitchFamily="18" charset="2"/>
              </a:rPr>
              <a:t> is in </a:t>
            </a:r>
            <a:r>
              <a:rPr lang="en-US" altLang="ko-KR" sz="2400" i="1" dirty="0">
                <a:ea typeface="굴림" panose="020B0503020000020004" pitchFamily="34" charset="-127"/>
                <a:sym typeface="Symbol" panose="05050102010706020507" pitchFamily="18" charset="2"/>
              </a:rPr>
              <a:t>S</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 </a:t>
            </a:r>
            <a:r>
              <a:rPr lang="en-US" altLang="ko-KR" sz="2400" dirty="0">
                <a:ea typeface="굴림" panose="020B0503020000020004" pitchFamily="34" charset="-127"/>
                <a:sym typeface="Symbol" panose="05050102010706020507" pitchFamily="18" charset="2"/>
              </a:rPr>
              <a:t>is the proposition that object </a:t>
            </a:r>
            <a:r>
              <a:rPr lang="en-US" altLang="ko-KR" sz="2400" i="1" dirty="0">
                <a:ea typeface="굴림" panose="020B0503020000020004" pitchFamily="34" charset="-127"/>
                <a:sym typeface="Symbol" panose="05050102010706020507" pitchFamily="18" charset="2"/>
              </a:rPr>
              <a:t>x</a:t>
            </a:r>
            <a:r>
              <a:rPr lang="en-US" altLang="ko-KR" sz="2400" dirty="0">
                <a:ea typeface="굴림" panose="020B0503020000020004" pitchFamily="34" charset="-127"/>
                <a:sym typeface="Symbol" panose="05050102010706020507" pitchFamily="18" charset="2"/>
              </a:rPr>
              <a:t> is an </a:t>
            </a:r>
            <a:r>
              <a:rPr lang="en-US" altLang="ko-KR" sz="2400" i="1" dirty="0">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lement</a:t>
            </a:r>
            <a:r>
              <a:rPr lang="en-US" altLang="ko-KR" sz="2400" dirty="0">
                <a:ea typeface="굴림" panose="020B0503020000020004" pitchFamily="34" charset="-127"/>
                <a:sym typeface="Symbol" panose="05050102010706020507" pitchFamily="18" charset="2"/>
              </a:rPr>
              <a:t> or </a:t>
            </a:r>
            <a:r>
              <a:rPr lang="en-US" altLang="ko-KR" sz="2400" i="1" dirty="0">
                <a:ea typeface="굴림" panose="020B0503020000020004" pitchFamily="34" charset="-127"/>
                <a:sym typeface="Symbol" panose="05050102010706020507" pitchFamily="18" charset="2"/>
              </a:rPr>
              <a:t>member</a:t>
            </a:r>
            <a:r>
              <a:rPr lang="en-US" altLang="ko-KR" sz="2400" dirty="0">
                <a:ea typeface="굴림" panose="020B0503020000020004" pitchFamily="34" charset="-127"/>
                <a:sym typeface="Symbol" panose="05050102010706020507" pitchFamily="18" charset="2"/>
              </a:rPr>
              <a:t> of set </a:t>
            </a:r>
            <a:r>
              <a:rPr lang="en-US" altLang="ko-KR" sz="2400" i="1" dirty="0">
                <a:ea typeface="굴림" panose="020B0503020000020004" pitchFamily="34" charset="-127"/>
                <a:sym typeface="Symbol" panose="05050102010706020507" pitchFamily="18" charset="2"/>
              </a:rPr>
              <a:t>S</a:t>
            </a:r>
            <a:r>
              <a:rPr lang="en-US" altLang="ko-KR" sz="2400" dirty="0">
                <a:ea typeface="굴림" panose="020B0503020000020004" pitchFamily="34" charset="-127"/>
                <a:sym typeface="Symbol" panose="05050102010706020507" pitchFamily="18" charset="2"/>
              </a:rPr>
              <a:t>.</a:t>
            </a:r>
          </a:p>
          <a:p>
            <a:pPr lvl="1"/>
            <a:r>
              <a:rPr lang="en-US" altLang="ko-KR" sz="2400" i="1" dirty="0">
                <a:ea typeface="굴림" panose="020B0503020000020004" pitchFamily="34" charset="-127"/>
                <a:sym typeface="Symbol" panose="05050102010706020507" pitchFamily="18" charset="2"/>
              </a:rPr>
              <a:t> </a:t>
            </a:r>
            <a:r>
              <a:rPr lang="en-US" altLang="ko-KR" sz="2400" dirty="0">
                <a:ea typeface="굴림" panose="020B0503020000020004" pitchFamily="34" charset="-127"/>
                <a:sym typeface="Symbol" panose="05050102010706020507" pitchFamily="18" charset="2"/>
              </a:rPr>
              <a:t>3</a:t>
            </a:r>
            <a:r>
              <a:rPr lang="en-US" altLang="ko-KR" sz="2400" b="1" dirty="0">
                <a:ea typeface="굴림" panose="020B0503020000020004" pitchFamily="34" charset="-127"/>
                <a:sym typeface="Symbol" panose="05050102010706020507" pitchFamily="18" charset="2"/>
              </a:rPr>
              <a:t>N</a:t>
            </a:r>
            <a:r>
              <a:rPr lang="en-US" altLang="ko-KR" sz="2400" b="1" i="1" dirty="0">
                <a:ea typeface="굴림" panose="020B0503020000020004" pitchFamily="34" charset="-127"/>
                <a:sym typeface="Symbol" panose="05050102010706020507" pitchFamily="18" charset="2"/>
              </a:rPr>
              <a:t>, </a:t>
            </a:r>
          </a:p>
          <a:p>
            <a:pPr lvl="1"/>
            <a:r>
              <a:rPr lang="en-US" altLang="ko-KR" sz="2400" dirty="0">
                <a:ea typeface="굴림" panose="020B0503020000020004" pitchFamily="34" charset="-127"/>
                <a:sym typeface="Symbol" panose="05050102010706020507" pitchFamily="18" charset="2"/>
              </a:rPr>
              <a:t>“a”{</a:t>
            </a:r>
            <a:r>
              <a:rPr lang="en-US" altLang="ko-KR" sz="2400" i="1" dirty="0">
                <a:ea typeface="굴림" panose="020B0503020000020004" pitchFamily="34" charset="-127"/>
                <a:sym typeface="Symbol" panose="05050102010706020507" pitchFamily="18" charset="2"/>
              </a:rPr>
              <a:t>x </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x</a:t>
            </a:r>
            <a:r>
              <a:rPr lang="en-US" altLang="ko-KR" sz="2400" dirty="0">
                <a:ea typeface="굴림" panose="020B0503020000020004" pitchFamily="34" charset="-127"/>
                <a:sym typeface="Symbol" panose="05050102010706020507" pitchFamily="18" charset="2"/>
              </a:rPr>
              <a:t> is a letter of the alphabet}</a:t>
            </a:r>
          </a:p>
          <a:p>
            <a:pPr>
              <a:spcAft>
                <a:spcPct val="30000"/>
              </a:spcAft>
              <a:buFontTx/>
              <a:buChar char="•"/>
            </a:pPr>
            <a:r>
              <a:rPr lang="en-US" altLang="en-US" sz="2800" dirty="0">
                <a:solidFill>
                  <a:schemeClr val="tx1"/>
                </a:solidFill>
                <a:sym typeface="Symbol" panose="05050102010706020507" pitchFamily="18" charset="2"/>
              </a:rPr>
              <a:t>		- does not belongs to operator</a:t>
            </a:r>
          </a:p>
          <a:p>
            <a:pPr>
              <a:spcAft>
                <a:spcPct val="30000"/>
              </a:spcAft>
              <a:buFontTx/>
              <a:buChar char="•"/>
            </a:pPr>
            <a:r>
              <a:rPr lang="en-US" altLang="en-US" sz="2800" dirty="0" err="1">
                <a:solidFill>
                  <a:schemeClr val="tx1"/>
                </a:solidFill>
                <a:sym typeface="Symbol" panose="05050102010706020507" pitchFamily="18" charset="2"/>
              </a:rPr>
              <a:t>aA</a:t>
            </a:r>
            <a:r>
              <a:rPr lang="en-US" altLang="en-US" sz="2800" dirty="0">
                <a:solidFill>
                  <a:schemeClr val="tx1"/>
                </a:solidFill>
                <a:sym typeface="Symbol" panose="05050102010706020507" pitchFamily="18" charset="2"/>
              </a:rPr>
              <a:t>          -a is not an element of A </a:t>
            </a:r>
          </a:p>
          <a:p>
            <a:pPr marL="0" indent="0">
              <a:buNone/>
            </a:pPr>
            <a:endParaRPr lang="en-US" altLang="ko-KR" sz="2600" b="1" dirty="0">
              <a:ea typeface="굴림" panose="020B0503020000020004" pitchFamily="34" charset="-127"/>
              <a:sym typeface="Symbol" panose="05050102010706020507" pitchFamily="18" charset="2"/>
            </a:endParaRPr>
          </a:p>
          <a:p>
            <a:pPr>
              <a:spcAft>
                <a:spcPct val="30000"/>
              </a:spcAft>
              <a:buFontTx/>
              <a:buChar char="•"/>
            </a:pPr>
            <a:endParaRPr lang="en-US" altLang="en-US" sz="2400" dirty="0">
              <a:solidFill>
                <a:schemeClr val="tx1"/>
              </a:solidFill>
              <a:sym typeface="Symbol" panose="05050102010706020507" pitchFamily="18" charset="2"/>
            </a:endParaRPr>
          </a:p>
          <a:p>
            <a:pPr>
              <a:spcAft>
                <a:spcPct val="30000"/>
              </a:spcAft>
              <a:buFontTx/>
              <a:buChar char="•"/>
            </a:pPr>
            <a:endParaRPr lang="en-US" altLang="en-US" sz="2400" dirty="0">
              <a:solidFill>
                <a:schemeClr val="tx1"/>
              </a:solidFill>
              <a:sym typeface="Symbol" panose="05050102010706020507" pitchFamily="18" charset="2"/>
            </a:endParaRPr>
          </a:p>
          <a:p>
            <a:endParaRPr lang="en-IN" sz="2400" dirty="0">
              <a:solidFill>
                <a:schemeClr val="tx1"/>
              </a:solidFill>
            </a:endParaRPr>
          </a:p>
        </p:txBody>
      </p:sp>
    </p:spTree>
    <p:extLst>
      <p:ext uri="{BB962C8B-B14F-4D97-AF65-F5344CB8AC3E}">
        <p14:creationId xmlns:p14="http://schemas.microsoft.com/office/powerpoint/2010/main" val="358431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473496B-020B-5CAF-1876-A0DBA942ECC3}"/>
              </a:ext>
            </a:extLst>
          </p:cNvPr>
          <p:cNvSpPr>
            <a:spLocks noGrp="1"/>
          </p:cNvSpPr>
          <p:nvPr>
            <p:ph type="sldNum" sz="quarter" idx="10"/>
          </p:nvPr>
        </p:nvSpPr>
        <p:spPr/>
        <p:txBody>
          <a:bodyPr/>
          <a:lstStyle/>
          <a:p>
            <a:fld id="{72D244E4-CF1D-45E6-BE89-FE99C6B09796}" type="slidenum">
              <a:rPr lang="ko-KR" altLang="en-US"/>
              <a:pPr/>
              <a:t>5</a:t>
            </a:fld>
            <a:endParaRPr lang="en-US" altLang="ko-KR"/>
          </a:p>
        </p:txBody>
      </p:sp>
      <p:sp>
        <p:nvSpPr>
          <p:cNvPr id="193538" name="Rectangle 2">
            <a:extLst>
              <a:ext uri="{FF2B5EF4-FFF2-40B4-BE49-F238E27FC236}">
                <a16:creationId xmlns:a16="http://schemas.microsoft.com/office/drawing/2014/main" id="{3C3AA976-7750-88DA-7BC6-CCA5E016407A}"/>
              </a:ext>
            </a:extLst>
          </p:cNvPr>
          <p:cNvSpPr>
            <a:spLocks noGrp="1" noChangeArrowheads="1"/>
          </p:cNvSpPr>
          <p:nvPr>
            <p:ph type="title"/>
          </p:nvPr>
        </p:nvSpPr>
        <p:spPr>
          <a:ln/>
        </p:spPr>
        <p:txBody>
          <a:bodyPr/>
          <a:lstStyle/>
          <a:p>
            <a:r>
              <a:rPr lang="en-US" altLang="ko-KR">
                <a:ea typeface="굴림" panose="020B0503020000020004" pitchFamily="34" charset="-127"/>
              </a:rPr>
              <a:t>Basic properties of sets</a:t>
            </a:r>
          </a:p>
        </p:txBody>
      </p:sp>
      <p:sp>
        <p:nvSpPr>
          <p:cNvPr id="193539" name="Rectangle 3">
            <a:extLst>
              <a:ext uri="{FF2B5EF4-FFF2-40B4-BE49-F238E27FC236}">
                <a16:creationId xmlns:a16="http://schemas.microsoft.com/office/drawing/2014/main" id="{3770495C-017F-D9D4-75E4-4A54ED2BC13B}"/>
              </a:ext>
            </a:extLst>
          </p:cNvPr>
          <p:cNvSpPr>
            <a:spLocks noGrp="1" noChangeArrowheads="1"/>
          </p:cNvSpPr>
          <p:nvPr>
            <p:ph type="body" idx="1"/>
          </p:nvPr>
        </p:nvSpPr>
        <p:spPr>
          <a:xfrm>
            <a:off x="2209800" y="1981200"/>
            <a:ext cx="7772400" cy="4495800"/>
          </a:xfrm>
          <a:ln/>
        </p:spPr>
        <p:txBody>
          <a:bodyPr>
            <a:noAutofit/>
          </a:bodyPr>
          <a:lstStyle/>
          <a:p>
            <a:r>
              <a:rPr lang="en-US" altLang="ko-KR" sz="2400" dirty="0">
                <a:ea typeface="굴림" panose="020B0503020000020004" pitchFamily="34" charset="-127"/>
              </a:rPr>
              <a:t>Sets are inherently </a:t>
            </a:r>
            <a:r>
              <a:rPr lang="en-US" altLang="ko-KR" sz="2400" i="1" u="sng" dirty="0">
                <a:ea typeface="굴림" panose="020B0503020000020004" pitchFamily="34" charset="-127"/>
              </a:rPr>
              <a:t>unordered</a:t>
            </a:r>
            <a:r>
              <a:rPr lang="en-US" altLang="ko-KR" sz="2400" dirty="0">
                <a:ea typeface="굴림" panose="020B0503020000020004" pitchFamily="34" charset="-127"/>
              </a:rPr>
              <a:t>:</a:t>
            </a:r>
          </a:p>
          <a:p>
            <a:pPr lvl="1"/>
            <a:r>
              <a:rPr lang="en-US" altLang="ko-KR" sz="2400" dirty="0">
                <a:ea typeface="굴림" panose="020B0503020000020004" pitchFamily="34" charset="-127"/>
              </a:rPr>
              <a:t>No matter what objects a, b, and c denote, </a:t>
            </a:r>
            <a:br>
              <a:rPr lang="en-US" altLang="ko-KR" sz="2400" dirty="0">
                <a:ea typeface="굴림" panose="020B0503020000020004" pitchFamily="34" charset="-127"/>
              </a:rPr>
            </a:br>
            <a:r>
              <a:rPr lang="en-US" altLang="ko-KR" sz="2400" dirty="0">
                <a:ea typeface="굴림" panose="020B0503020000020004" pitchFamily="34" charset="-127"/>
              </a:rPr>
              <a:t>{a, b, c} = {a, c, b} = {b, a, c} </a:t>
            </a:r>
            <a:br>
              <a:rPr lang="en-US" altLang="ko-KR" sz="2400" dirty="0">
                <a:ea typeface="굴림" panose="020B0503020000020004" pitchFamily="34" charset="-127"/>
              </a:rPr>
            </a:br>
            <a:r>
              <a:rPr lang="en-US" altLang="ko-KR" sz="2400" dirty="0">
                <a:ea typeface="굴림" panose="020B0503020000020004" pitchFamily="34" charset="-127"/>
              </a:rPr>
              <a:t>{b, c, a} = {c, a, b} = {c, b, a}.</a:t>
            </a:r>
          </a:p>
          <a:p>
            <a:r>
              <a:rPr lang="en-US" altLang="ko-KR" sz="2400" dirty="0">
                <a:ea typeface="굴림" panose="020B0503020000020004" pitchFamily="34" charset="-127"/>
              </a:rPr>
              <a:t>All elements are </a:t>
            </a:r>
            <a:r>
              <a:rPr lang="en-US" altLang="ko-KR" sz="2400" i="1" u="sng" dirty="0">
                <a:ea typeface="굴림" panose="020B0503020000020004" pitchFamily="34" charset="-127"/>
              </a:rPr>
              <a:t>distinct</a:t>
            </a:r>
            <a:r>
              <a:rPr lang="en-US" altLang="ko-KR" sz="2400" dirty="0">
                <a:ea typeface="굴림" panose="020B0503020000020004" pitchFamily="34" charset="-127"/>
              </a:rPr>
              <a:t> (unequal); </a:t>
            </a:r>
          </a:p>
          <a:p>
            <a:r>
              <a:rPr lang="en-US" altLang="ko-KR" sz="2400" dirty="0">
                <a:ea typeface="굴림" panose="020B0503020000020004" pitchFamily="34" charset="-127"/>
              </a:rPr>
              <a:t>multiple listings make no difference!</a:t>
            </a:r>
          </a:p>
          <a:p>
            <a:pPr lvl="1"/>
            <a:r>
              <a:rPr lang="en-US" altLang="ko-KR" sz="2400" dirty="0">
                <a:ea typeface="굴림" panose="020B0503020000020004" pitchFamily="34" charset="-127"/>
              </a:rPr>
              <a:t>{a, b, c} = {a, a, b, a, b, c, c, c, c}. </a:t>
            </a:r>
          </a:p>
          <a:p>
            <a:pPr lvl="1"/>
            <a:r>
              <a:rPr lang="en-US" altLang="ko-KR" sz="2400" dirty="0">
                <a:ea typeface="굴림" panose="020B0503020000020004" pitchFamily="34" charset="-127"/>
              </a:rPr>
              <a:t>This set contains at most 3 elements</a:t>
            </a:r>
          </a:p>
          <a:p>
            <a:pPr lvl="1"/>
            <a:r>
              <a:rPr lang="en-US" altLang="en-US" sz="2400" dirty="0">
                <a:sym typeface="Symbol" panose="05050102010706020507" pitchFamily="18" charset="2"/>
              </a:rPr>
              <a:t>It does not matter how often the same element is listed</a:t>
            </a:r>
            <a:endParaRPr lang="en-US" altLang="ko-KR" sz="2400" dirty="0">
              <a:ea typeface="굴림" panose="020B0503020000020004" pitchFamily="34"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8927F50-8C0E-3438-4AC4-4C152903D5EF}"/>
              </a:ext>
            </a:extLst>
          </p:cNvPr>
          <p:cNvSpPr>
            <a:spLocks noGrp="1"/>
          </p:cNvSpPr>
          <p:nvPr>
            <p:ph type="sldNum" sz="quarter" idx="10"/>
          </p:nvPr>
        </p:nvSpPr>
        <p:spPr/>
        <p:txBody>
          <a:bodyPr/>
          <a:lstStyle/>
          <a:p>
            <a:fld id="{6D7687CB-A8AA-4246-9D3C-2BB0300FB528}" type="slidenum">
              <a:rPr lang="ko-KR" altLang="en-US"/>
              <a:pPr/>
              <a:t>6</a:t>
            </a:fld>
            <a:endParaRPr lang="en-US" altLang="ko-KR"/>
          </a:p>
        </p:txBody>
      </p:sp>
      <p:sp>
        <p:nvSpPr>
          <p:cNvPr id="194562" name="Rectangle 2">
            <a:extLst>
              <a:ext uri="{FF2B5EF4-FFF2-40B4-BE49-F238E27FC236}">
                <a16:creationId xmlns:a16="http://schemas.microsoft.com/office/drawing/2014/main" id="{F94D1583-034A-326C-E91B-FD8ACDAAC820}"/>
              </a:ext>
            </a:extLst>
          </p:cNvPr>
          <p:cNvSpPr>
            <a:spLocks noGrp="1" noChangeArrowheads="1"/>
          </p:cNvSpPr>
          <p:nvPr>
            <p:ph type="title"/>
          </p:nvPr>
        </p:nvSpPr>
        <p:spPr>
          <a:ln/>
        </p:spPr>
        <p:txBody>
          <a:bodyPr/>
          <a:lstStyle/>
          <a:p>
            <a:r>
              <a:rPr lang="en-US" altLang="ko-KR" dirty="0">
                <a:ea typeface="굴림" panose="020B0503020000020004" pitchFamily="34" charset="-127"/>
              </a:rPr>
              <a:t>Set Equality</a:t>
            </a:r>
          </a:p>
        </p:txBody>
      </p:sp>
      <p:sp>
        <p:nvSpPr>
          <p:cNvPr id="194563" name="Rectangle 3">
            <a:extLst>
              <a:ext uri="{FF2B5EF4-FFF2-40B4-BE49-F238E27FC236}">
                <a16:creationId xmlns:a16="http://schemas.microsoft.com/office/drawing/2014/main" id="{C249620A-4F61-26E1-4B95-143652C75AA4}"/>
              </a:ext>
            </a:extLst>
          </p:cNvPr>
          <p:cNvSpPr>
            <a:spLocks noGrp="1" noChangeArrowheads="1"/>
          </p:cNvSpPr>
          <p:nvPr>
            <p:ph type="body" idx="1"/>
          </p:nvPr>
        </p:nvSpPr>
        <p:spPr>
          <a:xfrm>
            <a:off x="2209800" y="1537317"/>
            <a:ext cx="8911686" cy="4267200"/>
          </a:xfrm>
          <a:ln/>
        </p:spPr>
        <p:txBody>
          <a:bodyPr>
            <a:normAutofit fontScale="70000" lnSpcReduction="20000"/>
          </a:bodyPr>
          <a:lstStyle/>
          <a:p>
            <a:pPr algn="just"/>
            <a:r>
              <a:rPr lang="en-US" altLang="ko-KR" sz="2400" dirty="0">
                <a:ea typeface="굴림" panose="020B0503020000020004" pitchFamily="34" charset="-127"/>
              </a:rPr>
              <a:t>Two sets are declared to be equal </a:t>
            </a:r>
            <a:r>
              <a:rPr lang="en-US" altLang="ko-KR" sz="2400" i="1" dirty="0">
                <a:ea typeface="굴림" panose="020B0503020000020004" pitchFamily="34" charset="-127"/>
              </a:rPr>
              <a:t>if and only if</a:t>
            </a:r>
            <a:r>
              <a:rPr lang="en-US" altLang="ko-KR" sz="2400" dirty="0">
                <a:ea typeface="굴림" panose="020B0503020000020004" pitchFamily="34" charset="-127"/>
              </a:rPr>
              <a:t> they contain </a:t>
            </a:r>
            <a:r>
              <a:rPr lang="en-US" altLang="ko-KR" sz="2400" u="sng" dirty="0">
                <a:ea typeface="굴림" panose="020B0503020000020004" pitchFamily="34" charset="-127"/>
              </a:rPr>
              <a:t>exactly the same</a:t>
            </a:r>
            <a:r>
              <a:rPr lang="en-US" altLang="ko-KR" sz="2400" dirty="0">
                <a:ea typeface="굴림" panose="020B0503020000020004" pitchFamily="34" charset="-127"/>
              </a:rPr>
              <a:t> elements.</a:t>
            </a:r>
          </a:p>
          <a:p>
            <a:pPr marL="0" indent="0" algn="just">
              <a:buNone/>
            </a:pPr>
            <a:endParaRPr lang="en-US" altLang="ko-KR" sz="2400" dirty="0">
              <a:ea typeface="굴림" panose="020B0503020000020004" pitchFamily="34" charset="-127"/>
            </a:endParaRPr>
          </a:p>
          <a:p>
            <a:pPr algn="just"/>
            <a:r>
              <a:rPr lang="en-US" altLang="ko-KR" sz="2400" dirty="0">
                <a:ea typeface="굴림" panose="020B0503020000020004" pitchFamily="34" charset="-127"/>
              </a:rPr>
              <a:t>In particular, it does not matter </a:t>
            </a:r>
            <a:r>
              <a:rPr lang="en-US" altLang="ko-KR" sz="2400" i="1" dirty="0">
                <a:ea typeface="굴림" panose="020B0503020000020004" pitchFamily="34" charset="-127"/>
              </a:rPr>
              <a:t>how the set is defined or denoted.</a:t>
            </a:r>
          </a:p>
          <a:p>
            <a:pPr marL="0" indent="0" algn="just">
              <a:buNone/>
            </a:pPr>
            <a:endParaRPr lang="en-US" altLang="ko-KR" sz="2400" i="1" dirty="0">
              <a:ea typeface="굴림" panose="020B0503020000020004" pitchFamily="34" charset="-127"/>
            </a:endParaRPr>
          </a:p>
          <a:p>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S</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T</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S</a:t>
            </a:r>
            <a:r>
              <a:rPr lang="en-US" altLang="ko-KR" sz="2400" dirty="0">
                <a:ea typeface="굴림" panose="020B0503020000020004" pitchFamily="34" charset="-127"/>
                <a:sym typeface="Symbol" panose="05050102010706020507" pitchFamily="18" charset="2"/>
              </a:rPr>
              <a:t>=</a:t>
            </a:r>
            <a:r>
              <a:rPr lang="en-US" altLang="ko-KR" sz="2400" i="1" dirty="0">
                <a:ea typeface="굴림" panose="020B0503020000020004" pitchFamily="34" charset="-127"/>
                <a:sym typeface="Symbol" panose="05050102010706020507" pitchFamily="18" charset="2"/>
              </a:rPr>
              <a:t>T </a:t>
            </a:r>
            <a:r>
              <a:rPr lang="en-US" altLang="ko-KR" sz="2400" dirty="0">
                <a:ea typeface="굴림" panose="020B0503020000020004" pitchFamily="34" charset="-127"/>
                <a:sym typeface="Symbol" panose="05050102010706020507" pitchFamily="18" charset="2"/>
              </a:rPr>
              <a:t> (</a:t>
            </a:r>
            <a:r>
              <a:rPr lang="en-US" altLang="ko-KR" sz="2400" i="1" dirty="0">
                <a:ea typeface="굴림" panose="020B0503020000020004" pitchFamily="34" charset="-127"/>
                <a:sym typeface="Symbol" panose="05050102010706020507" pitchFamily="18" charset="2"/>
              </a:rPr>
              <a:t>x</a:t>
            </a:r>
            <a:r>
              <a:rPr lang="en-US" altLang="ko-KR" sz="2400" dirty="0">
                <a:ea typeface="굴림" panose="020B0503020000020004" pitchFamily="34" charset="-127"/>
                <a:sym typeface="Symbol" panose="05050102010706020507" pitchFamily="18" charset="2"/>
              </a:rPr>
              <a:t>: </a:t>
            </a:r>
            <a:r>
              <a:rPr lang="en-US" altLang="ko-KR" sz="2400" i="1" dirty="0" err="1">
                <a:ea typeface="굴림" panose="020B0503020000020004" pitchFamily="34" charset="-127"/>
                <a:sym typeface="Symbol" panose="05050102010706020507" pitchFamily="18" charset="2"/>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S</a:t>
            </a:r>
            <a:r>
              <a:rPr lang="en-US" altLang="ko-KR" sz="2400" dirty="0">
                <a:ea typeface="굴림" panose="020B0503020000020004" pitchFamily="34" charset="-127"/>
                <a:sym typeface="Symbol" panose="05050102010706020507" pitchFamily="18" charset="2"/>
              </a:rPr>
              <a:t>  </a:t>
            </a:r>
            <a:r>
              <a:rPr lang="en-US" altLang="ko-KR" sz="2400" i="1" dirty="0" err="1">
                <a:ea typeface="굴림" panose="020B0503020000020004" pitchFamily="34" charset="-127"/>
                <a:sym typeface="Symbol" panose="05050102010706020507" pitchFamily="18" charset="2"/>
              </a:rPr>
              <a:t>x</a:t>
            </a:r>
            <a:r>
              <a:rPr lang="en-US" altLang="ko-KR" sz="2400" dirty="0" err="1">
                <a:ea typeface="굴림" panose="020B0503020000020004" pitchFamily="34" charset="-127"/>
                <a:sym typeface="Symbol" panose="05050102010706020507" pitchFamily="18" charset="2"/>
              </a:rPr>
              <a:t></a:t>
            </a:r>
            <a:r>
              <a:rPr lang="en-US" altLang="ko-KR" sz="2400" i="1" dirty="0" err="1">
                <a:ea typeface="굴림" panose="020B0503020000020004" pitchFamily="34" charset="-127"/>
                <a:sym typeface="Symbol" panose="05050102010706020507" pitchFamily="18" charset="2"/>
              </a:rPr>
              <a:t>T</a:t>
            </a:r>
            <a:r>
              <a:rPr lang="en-US" altLang="ko-KR" sz="2400" dirty="0">
                <a:ea typeface="굴림" panose="020B0503020000020004" pitchFamily="34" charset="-127"/>
                <a:sym typeface="Symbol" panose="05050102010706020507" pitchFamily="18" charset="2"/>
              </a:rPr>
              <a:t>)</a:t>
            </a:r>
            <a:br>
              <a:rPr lang="en-US" altLang="ko-KR" sz="2400" dirty="0">
                <a:ea typeface="굴림" panose="020B0503020000020004" pitchFamily="34" charset="-127"/>
                <a:sym typeface="Symbol" panose="05050102010706020507" pitchFamily="18" charset="2"/>
              </a:rPr>
            </a:br>
            <a:endParaRPr lang="en-US" altLang="ko-KR" sz="2400" i="1" dirty="0">
              <a:ea typeface="굴림" panose="020B0503020000020004" pitchFamily="34" charset="-127"/>
            </a:endParaRPr>
          </a:p>
          <a:p>
            <a:pPr marL="0" indent="0" algn="just">
              <a:buNone/>
            </a:pPr>
            <a:endParaRPr lang="en-US" altLang="ko-KR" sz="2400" dirty="0">
              <a:ea typeface="굴림" panose="020B0503020000020004" pitchFamily="34" charset="-127"/>
            </a:endParaRPr>
          </a:p>
          <a:p>
            <a:pPr algn="just"/>
            <a:r>
              <a:rPr lang="en-US" altLang="ko-KR" sz="2400" dirty="0">
                <a:ea typeface="굴림" panose="020B0503020000020004" pitchFamily="34" charset="-127"/>
              </a:rPr>
              <a:t>For example: </a:t>
            </a:r>
          </a:p>
          <a:p>
            <a:pPr marL="0" indent="0">
              <a:buNone/>
            </a:pPr>
            <a:r>
              <a:rPr lang="en-US" altLang="ko-KR" sz="2400" dirty="0">
                <a:ea typeface="굴림" panose="020B0503020000020004" pitchFamily="34" charset="-127"/>
              </a:rPr>
              <a:t>	A= {1, 2, 3, 4} </a:t>
            </a:r>
          </a:p>
          <a:p>
            <a:pPr marL="0" indent="0">
              <a:buNone/>
            </a:pPr>
            <a:r>
              <a:rPr lang="en-US" altLang="ko-KR" sz="2400" dirty="0">
                <a:ea typeface="굴림" panose="020B0503020000020004" pitchFamily="34" charset="-127"/>
              </a:rPr>
              <a:t>	B= 	{</a:t>
            </a:r>
            <a:r>
              <a:rPr lang="en-US" altLang="ko-KR" sz="2400" i="1" dirty="0">
                <a:ea typeface="굴림" panose="020B0503020000020004" pitchFamily="34" charset="-127"/>
              </a:rPr>
              <a:t>x</a:t>
            </a:r>
            <a:r>
              <a:rPr lang="en-US" altLang="ko-KR" sz="2400" dirty="0">
                <a:ea typeface="굴림" panose="020B0503020000020004" pitchFamily="34" charset="-127"/>
              </a:rPr>
              <a:t> | </a:t>
            </a:r>
            <a:r>
              <a:rPr lang="en-US" altLang="ko-KR" sz="2400" i="1" dirty="0">
                <a:ea typeface="굴림" panose="020B0503020000020004" pitchFamily="34" charset="-127"/>
              </a:rPr>
              <a:t>x</a:t>
            </a:r>
            <a:r>
              <a:rPr lang="en-US" altLang="ko-KR" sz="2400" dirty="0">
                <a:ea typeface="굴림" panose="020B0503020000020004" pitchFamily="34" charset="-127"/>
              </a:rPr>
              <a:t> is an integer where </a:t>
            </a:r>
            <a:r>
              <a:rPr lang="en-US" altLang="ko-KR" sz="2400" i="1" dirty="0">
                <a:ea typeface="굴림" panose="020B0503020000020004" pitchFamily="34" charset="-127"/>
              </a:rPr>
              <a:t>x</a:t>
            </a:r>
            <a:r>
              <a:rPr lang="en-US" altLang="ko-KR" sz="2400" dirty="0">
                <a:ea typeface="굴림" panose="020B0503020000020004" pitchFamily="34" charset="-127"/>
              </a:rPr>
              <a:t>&gt;0 and </a:t>
            </a:r>
            <a:r>
              <a:rPr lang="en-US" altLang="ko-KR" sz="2400" i="1" dirty="0">
                <a:ea typeface="굴림" panose="020B0503020000020004" pitchFamily="34" charset="-127"/>
              </a:rPr>
              <a:t>x</a:t>
            </a:r>
            <a:r>
              <a:rPr lang="en-US" altLang="ko-KR" sz="2400" dirty="0">
                <a:ea typeface="굴림" panose="020B0503020000020004" pitchFamily="34" charset="-127"/>
              </a:rPr>
              <a:t>&lt;5 } </a:t>
            </a:r>
          </a:p>
          <a:p>
            <a:pPr marL="0" indent="0">
              <a:buNone/>
            </a:pPr>
            <a:r>
              <a:rPr lang="en-US" altLang="ko-KR" sz="2400" dirty="0">
                <a:ea typeface="굴림" panose="020B0503020000020004" pitchFamily="34" charset="-127"/>
              </a:rPr>
              <a:t>	C= {</a:t>
            </a:r>
            <a:r>
              <a:rPr lang="en-US" altLang="ko-KR" sz="2400" i="1" dirty="0">
                <a:ea typeface="굴림" panose="020B0503020000020004" pitchFamily="34" charset="-127"/>
              </a:rPr>
              <a:t>x</a:t>
            </a:r>
            <a:r>
              <a:rPr lang="en-US" altLang="ko-KR" sz="2400" dirty="0">
                <a:ea typeface="굴림" panose="020B0503020000020004" pitchFamily="34" charset="-127"/>
              </a:rPr>
              <a:t> | </a:t>
            </a:r>
            <a:r>
              <a:rPr lang="en-US" altLang="ko-KR" sz="2400" i="1" dirty="0">
                <a:ea typeface="굴림" panose="020B0503020000020004" pitchFamily="34" charset="-127"/>
              </a:rPr>
              <a:t>x</a:t>
            </a:r>
            <a:r>
              <a:rPr lang="en-US" altLang="ko-KR" sz="2400" dirty="0">
                <a:ea typeface="굴림" panose="020B0503020000020004" pitchFamily="34" charset="-127"/>
              </a:rPr>
              <a:t> is a positive integer whose square  is  &gt;0 and &lt;25}</a:t>
            </a:r>
          </a:p>
          <a:p>
            <a:pPr marL="0" indent="0">
              <a:buNone/>
            </a:pPr>
            <a:r>
              <a:rPr lang="en-US" altLang="ko-KR" sz="2400" dirty="0">
                <a:ea typeface="굴림" panose="020B0503020000020004" pitchFamily="34" charset="-127"/>
              </a:rPr>
              <a:t>	Here A=B=C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4168B65-6204-E9E0-6D37-858C200CC323}"/>
              </a:ext>
            </a:extLst>
          </p:cNvPr>
          <p:cNvSpPr>
            <a:spLocks noGrp="1" noChangeArrowheads="1"/>
          </p:cNvSpPr>
          <p:nvPr>
            <p:ph type="title"/>
          </p:nvPr>
        </p:nvSpPr>
        <p:spPr>
          <a:xfrm>
            <a:off x="2050002" y="495300"/>
            <a:ext cx="7772400" cy="990600"/>
          </a:xfrm>
        </p:spPr>
        <p:txBody>
          <a:bodyPr/>
          <a:lstStyle/>
          <a:p>
            <a:r>
              <a:rPr lang="en-US" altLang="en-US" dirty="0">
                <a:solidFill>
                  <a:schemeClr val="tx1"/>
                </a:solidFill>
              </a:rPr>
              <a:t>Set Equality -Exercise</a:t>
            </a:r>
            <a:endParaRPr lang="en-CA" altLang="en-US" dirty="0">
              <a:solidFill>
                <a:schemeClr val="tx1"/>
              </a:solidFill>
            </a:endParaRPr>
          </a:p>
        </p:txBody>
      </p:sp>
      <p:sp>
        <p:nvSpPr>
          <p:cNvPr id="4" name="Slide Number Placeholder 5">
            <a:extLst>
              <a:ext uri="{FF2B5EF4-FFF2-40B4-BE49-F238E27FC236}">
                <a16:creationId xmlns:a16="http://schemas.microsoft.com/office/drawing/2014/main" id="{6EEF9C93-66DC-48E0-AF70-F2359213C187}"/>
              </a:ext>
            </a:extLst>
          </p:cNvPr>
          <p:cNvSpPr>
            <a:spLocks noGrp="1"/>
          </p:cNvSpPr>
          <p:nvPr>
            <p:ph type="sldNum" sz="quarter" idx="12"/>
          </p:nvPr>
        </p:nvSpPr>
        <p:spPr/>
        <p:txBody>
          <a:bodyPr/>
          <a:lstStyle/>
          <a:p>
            <a:fld id="{CBC1975E-810C-498C-84C3-F59F6BB7962F}" type="slidenum">
              <a:rPr lang="en-CA" altLang="en-US">
                <a:solidFill>
                  <a:schemeClr val="tx1"/>
                </a:solidFill>
              </a:rPr>
              <a:pPr/>
              <a:t>7</a:t>
            </a:fld>
            <a:endParaRPr lang="en-CA" altLang="en-US">
              <a:solidFill>
                <a:schemeClr val="tx1"/>
              </a:solidFill>
            </a:endParaRPr>
          </a:p>
        </p:txBody>
      </p:sp>
      <p:sp>
        <p:nvSpPr>
          <p:cNvPr id="82948" name="Rectangle 4">
            <a:extLst>
              <a:ext uri="{FF2B5EF4-FFF2-40B4-BE49-F238E27FC236}">
                <a16:creationId xmlns:a16="http://schemas.microsoft.com/office/drawing/2014/main" id="{AABE2563-E795-2A08-EC07-37BBAF9E5EF7}"/>
              </a:ext>
            </a:extLst>
          </p:cNvPr>
          <p:cNvSpPr>
            <a:spLocks noChangeArrowheads="1"/>
          </p:cNvSpPr>
          <p:nvPr/>
        </p:nvSpPr>
        <p:spPr bwMode="auto">
          <a:xfrm>
            <a:off x="1981200" y="2971800"/>
            <a:ext cx="6019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30000"/>
              </a:spcAft>
              <a:buFontTx/>
              <a:buChar char="•"/>
            </a:pPr>
            <a:r>
              <a:rPr lang="en-US" altLang="en-US" sz="2800" dirty="0">
                <a:effectLst>
                  <a:outerShdw blurRad="38100" dist="38100" dir="2700000" algn="tl">
                    <a:srgbClr val="000000"/>
                  </a:outerShdw>
                </a:effectLst>
                <a:latin typeface="Comic Sans MS" panose="030F0702030302020204" pitchFamily="66" charset="0"/>
              </a:rPr>
              <a:t> A = {9, 2, 7, -3}, B = {7, 9, -3, 2} :</a:t>
            </a:r>
          </a:p>
        </p:txBody>
      </p:sp>
      <p:sp>
        <p:nvSpPr>
          <p:cNvPr id="82949" name="Rectangle 5">
            <a:extLst>
              <a:ext uri="{FF2B5EF4-FFF2-40B4-BE49-F238E27FC236}">
                <a16:creationId xmlns:a16="http://schemas.microsoft.com/office/drawing/2014/main" id="{E9FD794A-F799-EAD3-92BD-3649B59B6644}"/>
              </a:ext>
            </a:extLst>
          </p:cNvPr>
          <p:cNvSpPr>
            <a:spLocks noChangeArrowheads="1"/>
          </p:cNvSpPr>
          <p:nvPr/>
        </p:nvSpPr>
        <p:spPr bwMode="auto">
          <a:xfrm>
            <a:off x="8305800" y="2971800"/>
            <a:ext cx="1371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30000"/>
              </a:spcAft>
            </a:pPr>
            <a:r>
              <a:rPr lang="en-US" altLang="en-US" sz="2800">
                <a:effectLst>
                  <a:outerShdw blurRad="38100" dist="38100" dir="2700000" algn="tl">
                    <a:srgbClr val="000000"/>
                  </a:outerShdw>
                </a:effectLst>
                <a:latin typeface="Comic Sans MS" panose="030F0702030302020204" pitchFamily="66" charset="0"/>
              </a:rPr>
              <a:t>A = B</a:t>
            </a:r>
          </a:p>
        </p:txBody>
      </p:sp>
      <p:sp>
        <p:nvSpPr>
          <p:cNvPr id="82950" name="Rectangle 6">
            <a:extLst>
              <a:ext uri="{FF2B5EF4-FFF2-40B4-BE49-F238E27FC236}">
                <a16:creationId xmlns:a16="http://schemas.microsoft.com/office/drawing/2014/main" id="{F89382EA-4F25-B0AE-E37A-2DC178F50CDE}"/>
              </a:ext>
            </a:extLst>
          </p:cNvPr>
          <p:cNvSpPr>
            <a:spLocks noChangeArrowheads="1"/>
          </p:cNvSpPr>
          <p:nvPr/>
        </p:nvSpPr>
        <p:spPr bwMode="auto">
          <a:xfrm>
            <a:off x="1981200" y="3657600"/>
            <a:ext cx="6019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30000"/>
              </a:spcAft>
              <a:buFontTx/>
              <a:buChar char="•"/>
            </a:pPr>
            <a:r>
              <a:rPr lang="en-US" altLang="en-US" sz="2800" dirty="0">
                <a:effectLst>
                  <a:outerShdw blurRad="38100" dist="38100" dir="2700000" algn="tl">
                    <a:srgbClr val="000000"/>
                  </a:outerShdw>
                </a:effectLst>
                <a:latin typeface="Comic Sans MS" panose="030F0702030302020204" pitchFamily="66" charset="0"/>
              </a:rPr>
              <a:t> A = {dog, cat, horse}, </a:t>
            </a:r>
            <a:br>
              <a:rPr lang="en-US" altLang="en-US" sz="2800" dirty="0">
                <a:effectLst>
                  <a:outerShdw blurRad="38100" dist="38100" dir="2700000" algn="tl">
                    <a:srgbClr val="000000"/>
                  </a:outerShdw>
                </a:effectLst>
                <a:latin typeface="Comic Sans MS" panose="030F0702030302020204" pitchFamily="66" charset="0"/>
              </a:rPr>
            </a:br>
            <a:r>
              <a:rPr lang="en-US" altLang="en-US" sz="2800" dirty="0">
                <a:effectLst>
                  <a:outerShdw blurRad="38100" dist="38100" dir="2700000" algn="tl">
                    <a:srgbClr val="000000"/>
                  </a:outerShdw>
                </a:effectLst>
                <a:latin typeface="Comic Sans MS" panose="030F0702030302020204" pitchFamily="66" charset="0"/>
              </a:rPr>
              <a:t>   B = {cat, horse, squirrel, dog} :</a:t>
            </a:r>
          </a:p>
        </p:txBody>
      </p:sp>
      <p:sp>
        <p:nvSpPr>
          <p:cNvPr id="82952" name="Rectangle 8">
            <a:extLst>
              <a:ext uri="{FF2B5EF4-FFF2-40B4-BE49-F238E27FC236}">
                <a16:creationId xmlns:a16="http://schemas.microsoft.com/office/drawing/2014/main" id="{DC33A028-7808-FF55-A9AB-4FAEDF16A533}"/>
              </a:ext>
            </a:extLst>
          </p:cNvPr>
          <p:cNvSpPr>
            <a:spLocks noChangeArrowheads="1"/>
          </p:cNvSpPr>
          <p:nvPr/>
        </p:nvSpPr>
        <p:spPr bwMode="auto">
          <a:xfrm>
            <a:off x="1981200" y="4724400"/>
            <a:ext cx="6019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30000"/>
              </a:spcAft>
              <a:buFontTx/>
              <a:buChar char="•"/>
            </a:pPr>
            <a:r>
              <a:rPr lang="en-US" altLang="en-US" sz="2800">
                <a:effectLst>
                  <a:outerShdw blurRad="38100" dist="38100" dir="2700000" algn="tl">
                    <a:srgbClr val="000000"/>
                  </a:outerShdw>
                </a:effectLst>
                <a:latin typeface="Comic Sans MS" panose="030F0702030302020204" pitchFamily="66" charset="0"/>
              </a:rPr>
              <a:t> A = {dog, cat, horse}, </a:t>
            </a:r>
            <a:br>
              <a:rPr lang="en-US" altLang="en-US" sz="2800">
                <a:effectLst>
                  <a:outerShdw blurRad="38100" dist="38100" dir="2700000" algn="tl">
                    <a:srgbClr val="000000"/>
                  </a:outerShdw>
                </a:effectLst>
                <a:latin typeface="Comic Sans MS" panose="030F0702030302020204" pitchFamily="66" charset="0"/>
              </a:rPr>
            </a:br>
            <a:r>
              <a:rPr lang="en-US" altLang="en-US" sz="2800">
                <a:effectLst>
                  <a:outerShdw blurRad="38100" dist="38100" dir="2700000" algn="tl">
                    <a:srgbClr val="000000"/>
                  </a:outerShdw>
                </a:effectLst>
                <a:latin typeface="Comic Sans MS" panose="030F0702030302020204" pitchFamily="66" charset="0"/>
              </a:rPr>
              <a:t>   B = {cat, horse, dog, dog} :</a:t>
            </a:r>
          </a:p>
        </p:txBody>
      </p:sp>
      <p:sp>
        <p:nvSpPr>
          <p:cNvPr id="82953" name="Rectangle 9">
            <a:extLst>
              <a:ext uri="{FF2B5EF4-FFF2-40B4-BE49-F238E27FC236}">
                <a16:creationId xmlns:a16="http://schemas.microsoft.com/office/drawing/2014/main" id="{A28D82BC-FC74-2D7A-7DEC-2BD3E58370F9}"/>
              </a:ext>
            </a:extLst>
          </p:cNvPr>
          <p:cNvSpPr>
            <a:spLocks noChangeArrowheads="1"/>
          </p:cNvSpPr>
          <p:nvPr/>
        </p:nvSpPr>
        <p:spPr bwMode="auto">
          <a:xfrm>
            <a:off x="8305800" y="5181600"/>
            <a:ext cx="1371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sz="2400">
                <a:solidFill>
                  <a:schemeClr val="tx1"/>
                </a:solidFill>
                <a:latin typeface="Times New Roman" panose="02020603050405020304" pitchFamily="18" charset="0"/>
              </a:defRPr>
            </a:lvl1pPr>
            <a:lvl2pPr marL="742950" indent="-285750">
              <a:spcBef>
                <a:spcPct val="0"/>
              </a:spcBef>
              <a:defRPr sz="2400">
                <a:solidFill>
                  <a:schemeClr val="tx1"/>
                </a:solidFill>
                <a:latin typeface="Times New Roman" panose="02020603050405020304" pitchFamily="18" charset="0"/>
              </a:defRPr>
            </a:lvl2pPr>
            <a:lvl3pPr marL="1143000" indent="-228600">
              <a:spcBef>
                <a:spcPct val="0"/>
              </a:spcBef>
              <a:defRPr sz="2400">
                <a:solidFill>
                  <a:schemeClr val="tx1"/>
                </a:solidFill>
                <a:latin typeface="Times New Roman" panose="02020603050405020304" pitchFamily="18" charset="0"/>
              </a:defRPr>
            </a:lvl3pPr>
            <a:lvl4pPr marL="1600200" indent="-228600">
              <a:spcBef>
                <a:spcPct val="0"/>
              </a:spcBef>
              <a:defRPr sz="2400">
                <a:solidFill>
                  <a:schemeClr val="tx1"/>
                </a:solidFill>
                <a:latin typeface="Times New Roman" panose="02020603050405020304" pitchFamily="18" charset="0"/>
              </a:defRPr>
            </a:lvl4pPr>
            <a:lvl5pPr marL="2057400" indent="-228600">
              <a:spcBef>
                <a:spcPct val="0"/>
              </a:spcBef>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spcBef>
                <a:spcPct val="20000"/>
              </a:spcBef>
              <a:spcAft>
                <a:spcPct val="30000"/>
              </a:spcAft>
            </a:pPr>
            <a:r>
              <a:rPr lang="en-US" altLang="en-US" sz="2800">
                <a:effectLst>
                  <a:outerShdw blurRad="38100" dist="38100" dir="2700000" algn="tl">
                    <a:srgbClr val="000000"/>
                  </a:outerShdw>
                </a:effectLst>
                <a:latin typeface="Comic Sans MS" panose="030F0702030302020204" pitchFamily="66" charset="0"/>
              </a:rPr>
              <a:t>A = B</a:t>
            </a:r>
          </a:p>
        </p:txBody>
      </p:sp>
      <p:sp>
        <p:nvSpPr>
          <p:cNvPr id="3" name="TextBox 2">
            <a:extLst>
              <a:ext uri="{FF2B5EF4-FFF2-40B4-BE49-F238E27FC236}">
                <a16:creationId xmlns:a16="http://schemas.microsoft.com/office/drawing/2014/main" id="{1F56DC41-85F8-058F-7A76-F714D22DC4E3}"/>
              </a:ext>
            </a:extLst>
          </p:cNvPr>
          <p:cNvSpPr txBox="1"/>
          <p:nvPr/>
        </p:nvSpPr>
        <p:spPr>
          <a:xfrm>
            <a:off x="8389398" y="4128117"/>
            <a:ext cx="1371600" cy="646331"/>
          </a:xfrm>
          <a:prstGeom prst="rect">
            <a:avLst/>
          </a:prstGeom>
          <a:noFill/>
        </p:spPr>
        <p:txBody>
          <a:bodyPr wrap="square" rtlCol="0">
            <a:spAutoFit/>
          </a:bodyPr>
          <a:lstStyle/>
          <a:p>
            <a:r>
              <a:rPr lang="en-IN" dirty="0"/>
              <a:t>A not equal to 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ppt_x"/>
                                          </p:val>
                                        </p:tav>
                                        <p:tav tm="100000">
                                          <p:val>
                                            <p:strVal val="#ppt_x"/>
                                          </p:val>
                                        </p:tav>
                                      </p:tavLst>
                                    </p:anim>
                                    <p:anim calcmode="lin" valueType="num">
                                      <p:cBhvr additive="base">
                                        <p:cTn id="14" dur="500" fill="hold"/>
                                        <p:tgtEl>
                                          <p:spTgt spid="829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2950"/>
                                        </p:tgtEl>
                                        <p:attrNameLst>
                                          <p:attrName>style.visibility</p:attrName>
                                        </p:attrNameLst>
                                      </p:cBhvr>
                                      <p:to>
                                        <p:strVal val="visible"/>
                                      </p:to>
                                    </p:set>
                                    <p:anim calcmode="lin" valueType="num">
                                      <p:cBhvr additive="base">
                                        <p:cTn id="19" dur="500" fill="hold"/>
                                        <p:tgtEl>
                                          <p:spTgt spid="82950"/>
                                        </p:tgtEl>
                                        <p:attrNameLst>
                                          <p:attrName>ppt_x</p:attrName>
                                        </p:attrNameLst>
                                      </p:cBhvr>
                                      <p:tavLst>
                                        <p:tav tm="0">
                                          <p:val>
                                            <p:strVal val="#ppt_x"/>
                                          </p:val>
                                        </p:tav>
                                        <p:tav tm="100000">
                                          <p:val>
                                            <p:strVal val="#ppt_x"/>
                                          </p:val>
                                        </p:tav>
                                      </p:tavLst>
                                    </p:anim>
                                    <p:anim calcmode="lin" valueType="num">
                                      <p:cBhvr additive="base">
                                        <p:cTn id="20" dur="500" fill="hold"/>
                                        <p:tgtEl>
                                          <p:spTgt spid="8295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2952"/>
                                        </p:tgtEl>
                                        <p:attrNameLst>
                                          <p:attrName>style.visibility</p:attrName>
                                        </p:attrNameLst>
                                      </p:cBhvr>
                                      <p:to>
                                        <p:strVal val="visible"/>
                                      </p:to>
                                    </p:set>
                                    <p:anim calcmode="lin" valueType="num">
                                      <p:cBhvr additive="base">
                                        <p:cTn id="25" dur="500" fill="hold"/>
                                        <p:tgtEl>
                                          <p:spTgt spid="82952"/>
                                        </p:tgtEl>
                                        <p:attrNameLst>
                                          <p:attrName>ppt_x</p:attrName>
                                        </p:attrNameLst>
                                      </p:cBhvr>
                                      <p:tavLst>
                                        <p:tav tm="0">
                                          <p:val>
                                            <p:strVal val="#ppt_x"/>
                                          </p:val>
                                        </p:tav>
                                        <p:tav tm="100000">
                                          <p:val>
                                            <p:strVal val="#ppt_x"/>
                                          </p:val>
                                        </p:tav>
                                      </p:tavLst>
                                    </p:anim>
                                    <p:anim calcmode="lin" valueType="num">
                                      <p:cBhvr additive="base">
                                        <p:cTn id="26" dur="500" fill="hold"/>
                                        <p:tgtEl>
                                          <p:spTgt spid="8295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2953"/>
                                        </p:tgtEl>
                                        <p:attrNameLst>
                                          <p:attrName>style.visibility</p:attrName>
                                        </p:attrNameLst>
                                      </p:cBhvr>
                                      <p:to>
                                        <p:strVal val="visible"/>
                                      </p:to>
                                    </p:set>
                                    <p:anim calcmode="lin" valueType="num">
                                      <p:cBhvr additive="base">
                                        <p:cTn id="31" dur="500" fill="hold"/>
                                        <p:tgtEl>
                                          <p:spTgt spid="82953"/>
                                        </p:tgtEl>
                                        <p:attrNameLst>
                                          <p:attrName>ppt_x</p:attrName>
                                        </p:attrNameLst>
                                      </p:cBhvr>
                                      <p:tavLst>
                                        <p:tav tm="0">
                                          <p:val>
                                            <p:strVal val="#ppt_x"/>
                                          </p:val>
                                        </p:tav>
                                        <p:tav tm="100000">
                                          <p:val>
                                            <p:strVal val="#ppt_x"/>
                                          </p:val>
                                        </p:tav>
                                      </p:tavLst>
                                    </p:anim>
                                    <p:anim calcmode="lin" valueType="num">
                                      <p:cBhvr additive="base">
                                        <p:cTn id="32" dur="500" fill="hold"/>
                                        <p:tgtEl>
                                          <p:spTgt spid="829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49" grpId="0" autoUpdateAnimBg="0"/>
      <p:bldP spid="82950" grpId="0" autoUpdateAnimBg="0"/>
      <p:bldP spid="82952" grpId="0" autoUpdateAnimBg="0"/>
      <p:bldP spid="8295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01D4DC4-5ABC-05B9-55A9-0DE463CEEEA5}"/>
              </a:ext>
            </a:extLst>
          </p:cNvPr>
          <p:cNvSpPr>
            <a:spLocks noGrp="1"/>
          </p:cNvSpPr>
          <p:nvPr>
            <p:ph type="sldNum" sz="quarter" idx="10"/>
          </p:nvPr>
        </p:nvSpPr>
        <p:spPr/>
        <p:txBody>
          <a:bodyPr/>
          <a:lstStyle/>
          <a:p>
            <a:fld id="{682BEF1C-52AB-4D31-9E29-F7C1A0B1E4FF}" type="slidenum">
              <a:rPr lang="ko-KR" altLang="en-US"/>
              <a:pPr/>
              <a:t>8</a:t>
            </a:fld>
            <a:endParaRPr lang="en-US" altLang="ko-KR"/>
          </a:p>
        </p:txBody>
      </p:sp>
      <p:sp>
        <p:nvSpPr>
          <p:cNvPr id="198658" name="Rectangle 2">
            <a:extLst>
              <a:ext uri="{FF2B5EF4-FFF2-40B4-BE49-F238E27FC236}">
                <a16:creationId xmlns:a16="http://schemas.microsoft.com/office/drawing/2014/main" id="{1098293E-0C5A-3A3D-0575-44B7871FF99A}"/>
              </a:ext>
            </a:extLst>
          </p:cNvPr>
          <p:cNvSpPr>
            <a:spLocks noGrp="1" noChangeArrowheads="1"/>
          </p:cNvSpPr>
          <p:nvPr>
            <p:ph type="title"/>
          </p:nvPr>
        </p:nvSpPr>
        <p:spPr>
          <a:ln/>
        </p:spPr>
        <p:txBody>
          <a:bodyPr/>
          <a:lstStyle/>
          <a:p>
            <a:r>
              <a:rPr lang="en-US" altLang="ko-KR">
                <a:ea typeface="굴림" panose="020B0503020000020004" pitchFamily="34" charset="-127"/>
              </a:rPr>
              <a:t>The Empty Set</a:t>
            </a:r>
          </a:p>
        </p:txBody>
      </p:sp>
      <p:sp>
        <p:nvSpPr>
          <p:cNvPr id="198659" name="Rectangle 3">
            <a:extLst>
              <a:ext uri="{FF2B5EF4-FFF2-40B4-BE49-F238E27FC236}">
                <a16:creationId xmlns:a16="http://schemas.microsoft.com/office/drawing/2014/main" id="{79CB861F-30F9-A11E-63B5-1B7A5603E1D3}"/>
              </a:ext>
            </a:extLst>
          </p:cNvPr>
          <p:cNvSpPr>
            <a:spLocks noGrp="1" noChangeArrowheads="1"/>
          </p:cNvSpPr>
          <p:nvPr>
            <p:ph type="body" idx="1"/>
          </p:nvPr>
        </p:nvSpPr>
        <p:spPr>
          <a:ln/>
        </p:spPr>
        <p:txBody>
          <a:bodyPr>
            <a:normAutofit/>
          </a:bodyPr>
          <a:lstStyle/>
          <a:p>
            <a:r>
              <a:rPr lang="ko-KR" altLang="en-US" sz="2400" dirty="0">
                <a:ea typeface="굴림" panose="020B0503020000020004" pitchFamily="34" charset="-127"/>
                <a:sym typeface="Symbol" panose="05050102010706020507" pitchFamily="18" charset="2"/>
              </a:rPr>
              <a:t> </a:t>
            </a:r>
            <a:r>
              <a:rPr lang="en-US" altLang="ko-KR" sz="2400" dirty="0">
                <a:ea typeface="굴림" panose="020B0503020000020004" pitchFamily="34" charset="-127"/>
                <a:sym typeface="Symbol" panose="05050102010706020507" pitchFamily="18" charset="2"/>
              </a:rPr>
              <a:t>(“null”, “the empty set”) is the unique set that contains no elements whatsoever.</a:t>
            </a:r>
          </a:p>
          <a:p>
            <a:pPr marL="0" indent="0">
              <a:buNone/>
            </a:pPr>
            <a:endParaRPr lang="en-US" altLang="ko-KR" sz="2400" dirty="0">
              <a:ea typeface="굴림" panose="020B0503020000020004" pitchFamily="34" charset="-127"/>
              <a:sym typeface="Symbol" panose="05050102010706020507" pitchFamily="18" charset="2"/>
            </a:endParaRPr>
          </a:p>
          <a:p>
            <a:r>
              <a:rPr lang="en-US" altLang="ko-KR" sz="2400" dirty="0">
                <a:ea typeface="굴림" panose="020B0503020000020004" pitchFamily="34" charset="-127"/>
                <a:sym typeface="Symbol" panose="05050102010706020507" pitchFamily="18" charset="2"/>
              </a:rPr>
              <a:t> = {} = {</a:t>
            </a:r>
            <a:r>
              <a:rPr lang="en-US" altLang="ko-KR" sz="2400" i="1" dirty="0" err="1">
                <a:ea typeface="굴림" panose="020B0503020000020004" pitchFamily="34" charset="-127"/>
                <a:sym typeface="Symbol" panose="05050102010706020507" pitchFamily="18" charset="2"/>
              </a:rPr>
              <a:t>x|</a:t>
            </a:r>
            <a:r>
              <a:rPr lang="en-US" altLang="ko-KR" sz="2400" b="1" dirty="0" err="1">
                <a:ea typeface="굴림" panose="020B0503020000020004" pitchFamily="34" charset="-127"/>
                <a:sym typeface="Symbol" panose="05050102010706020507" pitchFamily="18" charset="2"/>
              </a:rPr>
              <a:t>False</a:t>
            </a:r>
            <a:r>
              <a:rPr lang="en-US" altLang="ko-KR" sz="2400" dirty="0">
                <a:ea typeface="굴림" panose="020B0503020000020004" pitchFamily="34" charset="-127"/>
                <a:sym typeface="Symbol" panose="05050102010706020507" pitchFamily="18" charset="2"/>
              </a:rPr>
              <a:t>}</a:t>
            </a:r>
          </a:p>
          <a:p>
            <a:pPr marL="0" indent="0">
              <a:buNone/>
            </a:pPr>
            <a:endParaRPr lang="en-US" altLang="ko-KR" sz="2400" dirty="0">
              <a:ea typeface="굴림" panose="020B0503020000020004" pitchFamily="34" charset="-127"/>
              <a:sym typeface="Symbol" panose="05050102010706020507" pitchFamily="18" charset="2"/>
            </a:endParaRPr>
          </a:p>
          <a:p>
            <a:r>
              <a:rPr lang="en-IN" altLang="ko-KR" sz="2400" dirty="0">
                <a:ea typeface="굴림" panose="020B0503020000020004" pitchFamily="34" charset="-127"/>
                <a:sym typeface="Symbol" panose="05050102010706020507" pitchFamily="18" charset="2"/>
              </a:rPr>
              <a:t>A={ }</a:t>
            </a:r>
            <a:endParaRPr lang="ko-KR" altLang="en-US" sz="2400" dirty="0">
              <a:ea typeface="굴림" panose="020B0503020000020004" pitchFamily="34" charset="-127"/>
              <a:sym typeface="Symbol" panose="05050102010706020507"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9BD6939-AA78-1FCB-1B9C-B6F8200D2868}"/>
              </a:ext>
            </a:extLst>
          </p:cNvPr>
          <p:cNvSpPr>
            <a:spLocks noGrp="1"/>
          </p:cNvSpPr>
          <p:nvPr>
            <p:ph type="sldNum" sz="quarter" idx="10"/>
          </p:nvPr>
        </p:nvSpPr>
        <p:spPr/>
        <p:txBody>
          <a:bodyPr/>
          <a:lstStyle/>
          <a:p>
            <a:fld id="{3F6E8418-5C18-4434-B314-7F5A69FC5599}" type="slidenum">
              <a:rPr lang="ko-KR" altLang="en-US"/>
              <a:pPr/>
              <a:t>9</a:t>
            </a:fld>
            <a:endParaRPr lang="en-US" altLang="ko-KR"/>
          </a:p>
        </p:txBody>
      </p:sp>
      <p:sp>
        <p:nvSpPr>
          <p:cNvPr id="195586" name="Rectangle 2">
            <a:extLst>
              <a:ext uri="{FF2B5EF4-FFF2-40B4-BE49-F238E27FC236}">
                <a16:creationId xmlns:a16="http://schemas.microsoft.com/office/drawing/2014/main" id="{636C7755-F574-F346-E267-95C241E49F7C}"/>
              </a:ext>
            </a:extLst>
          </p:cNvPr>
          <p:cNvSpPr>
            <a:spLocks noGrp="1" noChangeArrowheads="1"/>
          </p:cNvSpPr>
          <p:nvPr>
            <p:ph type="title"/>
          </p:nvPr>
        </p:nvSpPr>
        <p:spPr>
          <a:ln/>
        </p:spPr>
        <p:txBody>
          <a:bodyPr/>
          <a:lstStyle/>
          <a:p>
            <a:r>
              <a:rPr lang="en-US" altLang="ko-KR">
                <a:ea typeface="굴림" panose="020B0503020000020004" pitchFamily="34" charset="-127"/>
              </a:rPr>
              <a:t>Infinite Sets</a:t>
            </a:r>
          </a:p>
        </p:txBody>
      </p:sp>
      <p:sp>
        <p:nvSpPr>
          <p:cNvPr id="195587" name="Rectangle 3">
            <a:extLst>
              <a:ext uri="{FF2B5EF4-FFF2-40B4-BE49-F238E27FC236}">
                <a16:creationId xmlns:a16="http://schemas.microsoft.com/office/drawing/2014/main" id="{B0C0564C-BA1D-CDC8-58FF-9E7C2D1CB6ED}"/>
              </a:ext>
            </a:extLst>
          </p:cNvPr>
          <p:cNvSpPr>
            <a:spLocks noGrp="1" noChangeArrowheads="1"/>
          </p:cNvSpPr>
          <p:nvPr>
            <p:ph type="body" idx="1"/>
          </p:nvPr>
        </p:nvSpPr>
        <p:spPr>
          <a:xfrm>
            <a:off x="2209800" y="1981200"/>
            <a:ext cx="7772400" cy="4267200"/>
          </a:xfrm>
          <a:ln/>
        </p:spPr>
        <p:txBody>
          <a:bodyPr>
            <a:normAutofit/>
          </a:bodyPr>
          <a:lstStyle/>
          <a:p>
            <a:r>
              <a:rPr lang="en-US" altLang="ko-KR" sz="2400" dirty="0">
                <a:ea typeface="굴림" panose="020B0503020000020004" pitchFamily="34" charset="-127"/>
              </a:rPr>
              <a:t>Conceptually, sets may be </a:t>
            </a:r>
            <a:r>
              <a:rPr lang="en-US" altLang="ko-KR" sz="2400" i="1" dirty="0">
                <a:ea typeface="굴림" panose="020B0503020000020004" pitchFamily="34" charset="-127"/>
              </a:rPr>
              <a:t>infinite</a:t>
            </a:r>
            <a:r>
              <a:rPr lang="en-US" altLang="ko-KR" sz="2400" dirty="0">
                <a:ea typeface="굴림" panose="020B0503020000020004" pitchFamily="34" charset="-127"/>
              </a:rPr>
              <a:t> (</a:t>
            </a:r>
            <a:r>
              <a:rPr lang="en-US" altLang="ko-KR" sz="2400" i="1" dirty="0">
                <a:ea typeface="굴림" panose="020B0503020000020004" pitchFamily="34" charset="-127"/>
              </a:rPr>
              <a:t>i.e., </a:t>
            </a:r>
            <a:r>
              <a:rPr lang="en-US" altLang="ko-KR" sz="2400" dirty="0">
                <a:ea typeface="굴림" panose="020B0503020000020004" pitchFamily="34" charset="-127"/>
              </a:rPr>
              <a:t>not </a:t>
            </a:r>
            <a:r>
              <a:rPr lang="en-US" altLang="ko-KR" sz="2400" i="1" dirty="0">
                <a:ea typeface="굴림" panose="020B0503020000020004" pitchFamily="34" charset="-127"/>
              </a:rPr>
              <a:t>finite</a:t>
            </a:r>
            <a:r>
              <a:rPr lang="en-US" altLang="ko-KR" sz="2400" dirty="0">
                <a:ea typeface="굴림" panose="020B0503020000020004" pitchFamily="34" charset="-127"/>
              </a:rPr>
              <a:t>, without end, unending).</a:t>
            </a:r>
          </a:p>
          <a:p>
            <a:pPr marL="0" indent="0">
              <a:buNone/>
            </a:pPr>
            <a:endParaRPr lang="en-US" altLang="ko-KR" sz="2400" dirty="0">
              <a:ea typeface="굴림" panose="020B0503020000020004" pitchFamily="34" charset="-127"/>
            </a:endParaRPr>
          </a:p>
          <a:p>
            <a:r>
              <a:rPr lang="en-US" altLang="ko-KR" sz="2400" dirty="0">
                <a:ea typeface="굴림" panose="020B0503020000020004" pitchFamily="34" charset="-127"/>
              </a:rPr>
              <a:t>Symbols for some infinite or standard sets:</a:t>
            </a:r>
            <a:br>
              <a:rPr lang="en-US" altLang="ko-KR" sz="2400" dirty="0">
                <a:ea typeface="굴림" panose="020B0503020000020004" pitchFamily="34" charset="-127"/>
              </a:rPr>
            </a:br>
            <a:r>
              <a:rPr lang="en-US" altLang="ko-KR" sz="2400" b="1" dirty="0">
                <a:ea typeface="굴림" panose="020B0503020000020004" pitchFamily="34" charset="-127"/>
              </a:rPr>
              <a:t>N</a:t>
            </a:r>
            <a:r>
              <a:rPr lang="en-US" altLang="ko-KR" sz="2400" dirty="0">
                <a:ea typeface="굴림" panose="020B0503020000020004" pitchFamily="34" charset="-127"/>
              </a:rPr>
              <a:t> = { 1, 2, …}    The </a:t>
            </a:r>
            <a:r>
              <a:rPr lang="en-US" altLang="ko-KR" sz="2400" b="1" dirty="0">
                <a:ea typeface="굴림" panose="020B0503020000020004" pitchFamily="34" charset="-127"/>
              </a:rPr>
              <a:t>n</a:t>
            </a:r>
            <a:r>
              <a:rPr lang="en-US" altLang="ko-KR" sz="2400" dirty="0">
                <a:ea typeface="굴림" panose="020B0503020000020004" pitchFamily="34" charset="-127"/>
              </a:rPr>
              <a:t>atural numbers.</a:t>
            </a:r>
            <a:br>
              <a:rPr lang="en-US" altLang="ko-KR" sz="2400" dirty="0">
                <a:ea typeface="굴림" panose="020B0503020000020004" pitchFamily="34" charset="-127"/>
              </a:rPr>
            </a:br>
            <a:r>
              <a:rPr lang="en-US" altLang="ko-KR" sz="2400" b="1" dirty="0">
                <a:ea typeface="굴림" panose="020B0503020000020004" pitchFamily="34" charset="-127"/>
              </a:rPr>
              <a:t>Z</a:t>
            </a:r>
            <a:r>
              <a:rPr lang="en-US" altLang="ko-KR" sz="2400" dirty="0">
                <a:ea typeface="굴림" panose="020B0503020000020004" pitchFamily="34" charset="-127"/>
              </a:rPr>
              <a:t> = {…, -2, -1, 0, 1, 2, …}  The </a:t>
            </a:r>
            <a:r>
              <a:rPr lang="en-US" altLang="ko-KR" sz="2400" dirty="0">
                <a:latin typeface="Viner Hand ITC" panose="03070502030502020203" pitchFamily="66" charset="0"/>
                <a:ea typeface="굴림" panose="020B0503020000020004" pitchFamily="34" charset="-127"/>
              </a:rPr>
              <a:t>i</a:t>
            </a:r>
            <a:r>
              <a:rPr lang="en-US" altLang="ko-KR" sz="2400" dirty="0">
                <a:ea typeface="굴림" panose="020B0503020000020004" pitchFamily="34" charset="-127"/>
              </a:rPr>
              <a:t>ntegers.</a:t>
            </a:r>
            <a:br>
              <a:rPr lang="en-US" altLang="ko-KR" sz="2400" dirty="0">
                <a:ea typeface="굴림" panose="020B0503020000020004" pitchFamily="34" charset="-127"/>
              </a:rPr>
            </a:br>
            <a:r>
              <a:rPr lang="en-US" altLang="ko-KR" sz="2400" b="1" dirty="0">
                <a:ea typeface="굴림" panose="020B0503020000020004" pitchFamily="34" charset="-127"/>
              </a:rPr>
              <a:t>R</a:t>
            </a:r>
            <a:r>
              <a:rPr lang="en-US" altLang="ko-KR" sz="2400" dirty="0">
                <a:ea typeface="굴림" panose="020B0503020000020004" pitchFamily="34" charset="-127"/>
              </a:rPr>
              <a:t> = The “</a:t>
            </a:r>
            <a:r>
              <a:rPr lang="en-US" altLang="ko-KR" sz="2400" b="1" dirty="0">
                <a:ea typeface="굴림" panose="020B0503020000020004" pitchFamily="34" charset="-127"/>
              </a:rPr>
              <a:t>r</a:t>
            </a:r>
            <a:r>
              <a:rPr lang="en-US" altLang="ko-KR" sz="2400" dirty="0">
                <a:ea typeface="굴림" panose="020B0503020000020004" pitchFamily="34" charset="-127"/>
              </a:rPr>
              <a:t>eal” numbers, such as 374.1828471929498181917281943125…</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6940</TotalTime>
  <Words>3064</Words>
  <Application>Microsoft Office PowerPoint</Application>
  <PresentationFormat>Widescreen</PresentationFormat>
  <Paragraphs>304</Paragraphs>
  <Slides>35</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47" baseType="lpstr">
      <vt:lpstr>Arial</vt:lpstr>
      <vt:lpstr>Arial Black</vt:lpstr>
      <vt:lpstr>Beesknees ITC</vt:lpstr>
      <vt:lpstr>Calibri</vt:lpstr>
      <vt:lpstr>Century Gothic</vt:lpstr>
      <vt:lpstr>Comic Sans MS</vt:lpstr>
      <vt:lpstr>Viner Hand ITC</vt:lpstr>
      <vt:lpstr>Wingdings</vt:lpstr>
      <vt:lpstr>Wingdings 3</vt:lpstr>
      <vt:lpstr>Wisp</vt:lpstr>
      <vt:lpstr>Document</vt:lpstr>
      <vt:lpstr>Equation</vt:lpstr>
      <vt:lpstr>Set Theory</vt:lpstr>
      <vt:lpstr>Set Theory Introduction</vt:lpstr>
      <vt:lpstr>Basic notations for sets</vt:lpstr>
      <vt:lpstr>Set Membership of elements</vt:lpstr>
      <vt:lpstr>Basic properties of sets</vt:lpstr>
      <vt:lpstr>Set Equality</vt:lpstr>
      <vt:lpstr>Set Equality -Exercise</vt:lpstr>
      <vt:lpstr>The Empty Set</vt:lpstr>
      <vt:lpstr>Infinite Sets</vt:lpstr>
      <vt:lpstr>Examples for Standard Sets</vt:lpstr>
      <vt:lpstr>Subsets</vt:lpstr>
      <vt:lpstr>Subsets Rules </vt:lpstr>
      <vt:lpstr>Proper Subsets/ Strict Subset</vt:lpstr>
      <vt:lpstr>Cardinality of Sets</vt:lpstr>
      <vt:lpstr>Sets Are Objects, Too!</vt:lpstr>
      <vt:lpstr>The Power Set </vt:lpstr>
      <vt:lpstr>Cartesian Product</vt:lpstr>
      <vt:lpstr>Cartesian Product Rules</vt:lpstr>
      <vt:lpstr>Set Operations</vt:lpstr>
      <vt:lpstr>The Union Operation</vt:lpstr>
      <vt:lpstr>Union Operation- Venn Diagram</vt:lpstr>
      <vt:lpstr>Generalized Union</vt:lpstr>
      <vt:lpstr>The Intersection Operator</vt:lpstr>
      <vt:lpstr>Generalized Intersection</vt:lpstr>
      <vt:lpstr>Intersection Examples</vt:lpstr>
      <vt:lpstr>Disjointedness</vt:lpstr>
      <vt:lpstr>Complement of a Set</vt:lpstr>
      <vt:lpstr>Set Difference</vt:lpstr>
      <vt:lpstr>Set Difference - Venn Diagram</vt:lpstr>
      <vt:lpstr>Set Identities</vt:lpstr>
      <vt:lpstr>DeMorgan’s Law for Sets</vt:lpstr>
      <vt:lpstr>Proving Set Identities</vt:lpstr>
      <vt:lpstr>Method 1: Mutual subsets</vt:lpstr>
      <vt:lpstr>Method 2: Membership Tables</vt:lpstr>
      <vt:lpstr>Membership Table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AND  EVOLUTIONARY COMPUTING</dc:title>
  <dc:creator>Mogana Kaloty</dc:creator>
  <cp:lastModifiedBy>Mogana Kaloty</cp:lastModifiedBy>
  <cp:revision>53</cp:revision>
  <dcterms:created xsi:type="dcterms:W3CDTF">2022-08-09T09:26:53Z</dcterms:created>
  <dcterms:modified xsi:type="dcterms:W3CDTF">2022-09-13T14:03:11Z</dcterms:modified>
</cp:coreProperties>
</file>