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9" r:id="rId4"/>
    <p:sldId id="268" r:id="rId5"/>
    <p:sldId id="260" r:id="rId6"/>
    <p:sldId id="261" r:id="rId7"/>
    <p:sldId id="262" r:id="rId8"/>
    <p:sldId id="258" r:id="rId9"/>
    <p:sldId id="269" r:id="rId10"/>
    <p:sldId id="270" r:id="rId11"/>
    <p:sldId id="271" r:id="rId12"/>
    <p:sldId id="272" r:id="rId13"/>
    <p:sldId id="273" r:id="rId14"/>
    <p:sldId id="274" r:id="rId15"/>
    <p:sldId id="275" r:id="rId16"/>
    <p:sldId id="276" r:id="rId17"/>
    <p:sldId id="277" r:id="rId18"/>
    <p:sldId id="281" r:id="rId19"/>
    <p:sldId id="280" r:id="rId20"/>
    <p:sldId id="282" r:id="rId21"/>
    <p:sldId id="263" r:id="rId22"/>
    <p:sldId id="264" r:id="rId23"/>
    <p:sldId id="265" r:id="rId24"/>
    <p:sldId id="278" r:id="rId25"/>
    <p:sldId id="279"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6" d="100"/>
          <a:sy n="86" d="100"/>
        </p:scale>
        <p:origin x="55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80997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ED109-3281-46BF-86BD-1093667F1662}"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38461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ED109-3281-46BF-86BD-1093667F1662}"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86BBA1-1CFF-41F4-B67C-0145905391E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3238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75741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779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015978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595681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405048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81477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ED109-3281-46BF-86BD-1093667F1662}"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45449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8ED109-3281-46BF-86BD-1093667F1662}"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9422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8ED109-3281-46BF-86BD-1093667F1662}"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53400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8ED109-3281-46BF-86BD-1093667F1662}"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86530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ED109-3281-46BF-86BD-1093667F1662}" type="datetimeFigureOut">
              <a:rPr lang="en-IN" smtClean="0"/>
              <a:t>07-09-2022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64563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45833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49170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8ED109-3281-46BF-86BD-1093667F1662}" type="datetimeFigureOut">
              <a:rPr lang="en-IN" smtClean="0"/>
              <a:t>07-09-2022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186BBA1-1CFF-41F4-B67C-0145905391E7}" type="slidenum">
              <a:rPr lang="en-IN" smtClean="0"/>
              <a:t>‹#›</a:t>
            </a:fld>
            <a:endParaRPr lang="en-IN"/>
          </a:p>
        </p:txBody>
      </p:sp>
    </p:spTree>
    <p:extLst>
      <p:ext uri="{BB962C8B-B14F-4D97-AF65-F5344CB8AC3E}">
        <p14:creationId xmlns:p14="http://schemas.microsoft.com/office/powerpoint/2010/main" val="267758768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DFCC-3E18-1E41-C83A-158CC98FE28D}"/>
              </a:ext>
            </a:extLst>
          </p:cNvPr>
          <p:cNvSpPr>
            <a:spLocks noGrp="1"/>
          </p:cNvSpPr>
          <p:nvPr>
            <p:ph type="ctrTitle"/>
          </p:nvPr>
        </p:nvSpPr>
        <p:spPr>
          <a:xfrm>
            <a:off x="2589213" y="2514600"/>
            <a:ext cx="8915399" cy="1489229"/>
          </a:xfrm>
        </p:spPr>
        <p:txBody>
          <a:bodyPr>
            <a:normAutofit/>
          </a:bodyPr>
          <a:lstStyle/>
          <a:p>
            <a:r>
              <a:rPr lang="en-IN" dirty="0"/>
              <a:t>Theory of Inference</a:t>
            </a:r>
          </a:p>
        </p:txBody>
      </p:sp>
      <p:sp>
        <p:nvSpPr>
          <p:cNvPr id="3" name="Subtitle 2">
            <a:extLst>
              <a:ext uri="{FF2B5EF4-FFF2-40B4-BE49-F238E27FC236}">
                <a16:creationId xmlns:a16="http://schemas.microsoft.com/office/drawing/2014/main" id="{81D136AC-3263-5EFF-7650-E320A33163E9}"/>
              </a:ext>
            </a:extLst>
          </p:cNvPr>
          <p:cNvSpPr>
            <a:spLocks noGrp="1"/>
          </p:cNvSpPr>
          <p:nvPr>
            <p:ph type="subTitle" idx="1"/>
          </p:nvPr>
        </p:nvSpPr>
        <p:spPr>
          <a:xfrm>
            <a:off x="2589213" y="5033108"/>
            <a:ext cx="8915399" cy="870554"/>
          </a:xfrm>
        </p:spPr>
        <p:txBody>
          <a:bodyPr>
            <a:normAutofit/>
          </a:bodyPr>
          <a:lstStyle/>
          <a:p>
            <a:r>
              <a:rPr lang="en-IN" dirty="0"/>
              <a:t>Prepared by </a:t>
            </a:r>
          </a:p>
          <a:p>
            <a:r>
              <a:rPr lang="en-IN" dirty="0"/>
              <a:t>Mogana N</a:t>
            </a:r>
          </a:p>
        </p:txBody>
      </p:sp>
    </p:spTree>
    <p:extLst>
      <p:ext uri="{BB962C8B-B14F-4D97-AF65-F5344CB8AC3E}">
        <p14:creationId xmlns:p14="http://schemas.microsoft.com/office/powerpoint/2010/main" val="919382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3413-51BA-CE62-38D6-5DD62C8497D1}"/>
              </a:ext>
            </a:extLst>
          </p:cNvPr>
          <p:cNvSpPr>
            <a:spLocks noGrp="1"/>
          </p:cNvSpPr>
          <p:nvPr>
            <p:ph type="title"/>
          </p:nvPr>
        </p:nvSpPr>
        <p:spPr/>
        <p:txBody>
          <a:bodyPr/>
          <a:lstStyle/>
          <a:p>
            <a:r>
              <a:rPr lang="en-IN" dirty="0"/>
              <a:t>2. Conjunction</a:t>
            </a:r>
          </a:p>
        </p:txBody>
      </p:sp>
      <p:sp>
        <p:nvSpPr>
          <p:cNvPr id="3" name="Content Placeholder 2">
            <a:extLst>
              <a:ext uri="{FF2B5EF4-FFF2-40B4-BE49-F238E27FC236}">
                <a16:creationId xmlns:a16="http://schemas.microsoft.com/office/drawing/2014/main" id="{0A8B36AF-75F9-0CD2-531F-F60D8AA3B596}"/>
              </a:ext>
            </a:extLst>
          </p:cNvPr>
          <p:cNvSpPr>
            <a:spLocks noGrp="1"/>
          </p:cNvSpPr>
          <p:nvPr>
            <p:ph idx="1"/>
          </p:nvPr>
        </p:nvSpPr>
        <p:spPr/>
        <p:txBody>
          <a:bodyPr>
            <a:normAutofit fontScale="92500" lnSpcReduction="20000"/>
          </a:bodyPr>
          <a:lstStyle/>
          <a:p>
            <a:pPr marL="0" indent="0">
              <a:buNone/>
            </a:pPr>
            <a:r>
              <a:rPr lang="en-US" sz="1800" dirty="0">
                <a:latin typeface="Calibri" panose="020F0502020204030204" pitchFamily="34" charset="0"/>
              </a:rPr>
              <a:t>If P and Q are two premises, we can use Conjunction rule to derive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IN" sz="1800" dirty="0">
                <a:latin typeface="Calibri" panose="020F0502020204030204" pitchFamily="34" charset="0"/>
              </a:rPr>
              <a:t>	P</a:t>
            </a:r>
          </a:p>
          <a:p>
            <a:pPr marL="0" indent="0">
              <a:buNone/>
            </a:pPr>
            <a:r>
              <a:rPr lang="en-IN" dirty="0">
                <a:latin typeface="Calibri" panose="020F0502020204030204" pitchFamily="34" charset="0"/>
              </a:rPr>
              <a:t>	</a:t>
            </a:r>
            <a:r>
              <a:rPr lang="en-IN" sz="1800" dirty="0">
                <a:latin typeface="Calibri" panose="020F0502020204030204" pitchFamily="34" charset="0"/>
              </a:rPr>
              <a:t>Q</a:t>
            </a:r>
          </a:p>
          <a:p>
            <a:pPr marL="0" indent="0">
              <a:buNone/>
            </a:pPr>
            <a:r>
              <a:rPr lang="en-IN" dirty="0">
                <a:latin typeface="Cambria Math" panose="02040503050406030204" pitchFamily="18" charset="0"/>
              </a:rPr>
              <a:t>     ----------</a:t>
            </a:r>
          </a:p>
          <a:p>
            <a:pPr marL="0" indent="0">
              <a:buNone/>
            </a:pPr>
            <a:r>
              <a:rPr lang="en-IN" dirty="0">
                <a:latin typeface="Cambria Math" panose="02040503050406030204" pitchFamily="18" charset="0"/>
              </a:rPr>
              <a:t>       </a:t>
            </a:r>
            <a:r>
              <a:rPr lang="en-IN" sz="1800" dirty="0">
                <a:latin typeface="Cambria Math" panose="02040503050406030204" pitchFamily="18" charset="0"/>
              </a:rPr>
              <a:t>∴</a:t>
            </a:r>
            <a:r>
              <a:rPr lang="en-IN" sz="1800" dirty="0">
                <a:latin typeface="Calibri" panose="020F0502020204030204" pitchFamily="34" charset="0"/>
              </a:rPr>
              <a:t>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Let P </a:t>
            </a:r>
            <a:r>
              <a:rPr lang="en-US" sz="1800" dirty="0">
                <a:latin typeface="Cambria Math" panose="02040503050406030204" pitchFamily="18" charset="0"/>
              </a:rPr>
              <a:t>−</a:t>
            </a:r>
            <a:r>
              <a:rPr lang="en-US" sz="1800" dirty="0">
                <a:latin typeface="Calibri" panose="020F0502020204030204" pitchFamily="34" charset="0"/>
              </a:rPr>
              <a:t> “He studies very hard”</a:t>
            </a:r>
          </a:p>
          <a:p>
            <a:pPr marL="0" indent="0">
              <a:buNone/>
            </a:pPr>
            <a:endParaRPr lang="en" sz="1800" dirty="0">
              <a:latin typeface="Calibri" panose="020F0502020204030204" pitchFamily="34" charset="0"/>
            </a:endParaRPr>
          </a:p>
          <a:p>
            <a:pPr marL="0" indent="0">
              <a:buNone/>
            </a:pPr>
            <a:r>
              <a:rPr lang="en-US" sz="1800" dirty="0">
                <a:latin typeface="Calibri" panose="020F0502020204030204" pitchFamily="34" charset="0"/>
              </a:rPr>
              <a:t>Let Q </a:t>
            </a:r>
            <a:r>
              <a:rPr lang="en-US" sz="1800" dirty="0">
                <a:latin typeface="Cambria Math" panose="02040503050406030204" pitchFamily="18" charset="0"/>
              </a:rPr>
              <a:t>−</a:t>
            </a:r>
            <a:r>
              <a:rPr lang="en-US" sz="1800" dirty="0">
                <a:latin typeface="Calibri" panose="020F0502020204030204" pitchFamily="34" charset="0"/>
              </a:rPr>
              <a:t> “He is the sincere boy in the class”</a:t>
            </a:r>
          </a:p>
          <a:p>
            <a:pPr marL="0" indent="0">
              <a:buNone/>
            </a:pPr>
            <a:endParaRPr lang="en" sz="1800" dirty="0">
              <a:latin typeface="Calibri" panose="020F0502020204030204" pitchFamily="34" charset="0"/>
            </a:endParaRP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"He studies very hard and he is the sincere boy in the class"</a:t>
            </a:r>
          </a:p>
          <a:p>
            <a:pPr marL="0" indent="0">
              <a:buNone/>
            </a:pPr>
            <a:endParaRPr lang="en-IN" dirty="0"/>
          </a:p>
        </p:txBody>
      </p:sp>
    </p:spTree>
    <p:extLst>
      <p:ext uri="{BB962C8B-B14F-4D97-AF65-F5344CB8AC3E}">
        <p14:creationId xmlns:p14="http://schemas.microsoft.com/office/powerpoint/2010/main" val="134952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5A4C-BE28-5E44-ECC5-E9DA7C2987A3}"/>
              </a:ext>
            </a:extLst>
          </p:cNvPr>
          <p:cNvSpPr>
            <a:spLocks noGrp="1"/>
          </p:cNvSpPr>
          <p:nvPr>
            <p:ph type="title"/>
          </p:nvPr>
        </p:nvSpPr>
        <p:spPr/>
        <p:txBody>
          <a:bodyPr/>
          <a:lstStyle/>
          <a:p>
            <a:r>
              <a:rPr lang="en-IN" dirty="0"/>
              <a:t>3. Simplification</a:t>
            </a:r>
          </a:p>
        </p:txBody>
      </p:sp>
      <p:sp>
        <p:nvSpPr>
          <p:cNvPr id="3" name="Content Placeholder 2">
            <a:extLst>
              <a:ext uri="{FF2B5EF4-FFF2-40B4-BE49-F238E27FC236}">
                <a16:creationId xmlns:a16="http://schemas.microsoft.com/office/drawing/2014/main" id="{244B6664-FCF6-7C98-FBBC-6EA47EFA855A}"/>
              </a:ext>
            </a:extLst>
          </p:cNvPr>
          <p:cNvSpPr>
            <a:spLocks noGrp="1"/>
          </p:cNvSpPr>
          <p:nvPr>
            <p:ph idx="1"/>
          </p:nvPr>
        </p:nvSpPr>
        <p:spPr/>
        <p:txBody>
          <a:bodyPr/>
          <a:lstStyle/>
          <a:p>
            <a:pPr marL="0" indent="0">
              <a:buNone/>
            </a:pPr>
            <a:r>
              <a:rPr lang="en-US" sz="1800" dirty="0">
                <a:latin typeface="Calibri" panose="020F0502020204030204" pitchFamily="34" charset="0"/>
              </a:rPr>
              <a:t>If P</a:t>
            </a:r>
            <a:r>
              <a:rPr lang="en-US" sz="1800" dirty="0">
                <a:latin typeface="Cambria Math" panose="02040503050406030204" pitchFamily="18" charset="0"/>
              </a:rPr>
              <a:t>∧</a:t>
            </a:r>
            <a:r>
              <a:rPr lang="en-US" sz="1800" dirty="0">
                <a:latin typeface="Calibri" panose="020F0502020204030204" pitchFamily="34" charset="0"/>
              </a:rPr>
              <a:t>Q is a premise, we can use Simplification rule to derive P.</a:t>
            </a:r>
          </a:p>
          <a:p>
            <a:pPr marL="0" indent="0">
              <a:buNone/>
            </a:pPr>
            <a:endParaRPr lang="en" sz="1800" dirty="0">
              <a:latin typeface="Calibri" panose="020F0502020204030204" pitchFamily="34" charset="0"/>
            </a:endParaRPr>
          </a:p>
          <a:p>
            <a:pPr marL="0" indent="0">
              <a:buNone/>
            </a:pPr>
            <a:r>
              <a:rPr lang="en-IN" sz="1800" dirty="0">
                <a:latin typeface="Calibri" panose="020F0502020204030204" pitchFamily="34" charset="0"/>
              </a:rPr>
              <a:t>	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sz="1800" dirty="0">
                <a:latin typeface="Cambria Math" panose="02040503050406030204" pitchFamily="18" charset="0"/>
              </a:rPr>
              <a:t>----------------</a:t>
            </a:r>
          </a:p>
          <a:p>
            <a:pPr marL="0" indent="0">
              <a:buNone/>
            </a:pPr>
            <a:r>
              <a:rPr lang="en-IN" dirty="0">
                <a:latin typeface="Cambria Math" panose="02040503050406030204" pitchFamily="18" charset="0"/>
              </a:rPr>
              <a:t>	</a:t>
            </a:r>
            <a:r>
              <a:rPr lang="en-IN" sz="1800" dirty="0">
                <a:latin typeface="Cambria Math" panose="02040503050406030204" pitchFamily="18" charset="0"/>
              </a:rPr>
              <a:t>∴</a:t>
            </a:r>
            <a:r>
              <a:rPr lang="en-IN" sz="1800" dirty="0">
                <a:latin typeface="Calibri" panose="020F0502020204030204" pitchFamily="34" charset="0"/>
              </a:rPr>
              <a:t>P</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"He studies very hard and he is the sincere in the class",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"He studies very hard” P</a:t>
            </a:r>
            <a:endParaRPr lang="en-IN" dirty="0"/>
          </a:p>
        </p:txBody>
      </p:sp>
    </p:spTree>
    <p:extLst>
      <p:ext uri="{BB962C8B-B14F-4D97-AF65-F5344CB8AC3E}">
        <p14:creationId xmlns:p14="http://schemas.microsoft.com/office/powerpoint/2010/main" val="217479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43F-D502-033C-975C-A3818C7E1736}"/>
              </a:ext>
            </a:extLst>
          </p:cNvPr>
          <p:cNvSpPr>
            <a:spLocks noGrp="1"/>
          </p:cNvSpPr>
          <p:nvPr>
            <p:ph type="title"/>
          </p:nvPr>
        </p:nvSpPr>
        <p:spPr/>
        <p:txBody>
          <a:bodyPr/>
          <a:lstStyle/>
          <a:p>
            <a:r>
              <a:rPr lang="en-IN" dirty="0"/>
              <a:t>4. Modus </a:t>
            </a:r>
            <a:r>
              <a:rPr lang="en-IN" dirty="0" err="1"/>
              <a:t>Ponen</a:t>
            </a:r>
            <a:endParaRPr lang="en-IN" dirty="0"/>
          </a:p>
        </p:txBody>
      </p:sp>
      <p:sp>
        <p:nvSpPr>
          <p:cNvPr id="3" name="Content Placeholder 2">
            <a:extLst>
              <a:ext uri="{FF2B5EF4-FFF2-40B4-BE49-F238E27FC236}">
                <a16:creationId xmlns:a16="http://schemas.microsoft.com/office/drawing/2014/main" id="{F8901E00-4DFA-92D8-E5A5-1ECD658B6078}"/>
              </a:ext>
            </a:extLst>
          </p:cNvPr>
          <p:cNvSpPr>
            <a:spLocks noGrp="1"/>
          </p:cNvSpPr>
          <p:nvPr>
            <p:ph idx="1"/>
          </p:nvPr>
        </p:nvSpPr>
        <p:spPr/>
        <p:txBody>
          <a:bodyPr>
            <a:normAutofit fontScale="92500" lnSpcReduction="20000"/>
          </a:bodyPr>
          <a:lstStyle/>
          <a:p>
            <a:pPr marL="0" indent="0">
              <a:buNone/>
            </a:pPr>
            <a:r>
              <a:rPr lang="en-US" sz="1800" dirty="0">
                <a:latin typeface="Calibri" panose="020F0502020204030204" pitchFamily="34" charset="0"/>
              </a:rPr>
              <a:t>If P and P</a:t>
            </a:r>
            <a:r>
              <a:rPr lang="en-US" sz="1800" dirty="0">
                <a:latin typeface="Cambria Math" panose="02040503050406030204" pitchFamily="18" charset="0"/>
              </a:rPr>
              <a:t>→</a:t>
            </a:r>
            <a:r>
              <a:rPr lang="en-US" sz="1800" dirty="0">
                <a:latin typeface="Calibri" panose="020F0502020204030204" pitchFamily="34" charset="0"/>
              </a:rPr>
              <a:t>Q are two premises, we can use Modus Ponens to derive Q.</a:t>
            </a:r>
          </a:p>
          <a:p>
            <a:pPr marL="0" indent="0">
              <a:buNone/>
            </a:pPr>
            <a:r>
              <a:rPr lang="en-IN" sz="1800" dirty="0">
                <a:latin typeface="Calibri" panose="020F0502020204030204" pitchFamily="34" charset="0"/>
              </a:rPr>
              <a:t>	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sz="1800" dirty="0">
                <a:latin typeface="Calibri" panose="020F0502020204030204" pitchFamily="34" charset="0"/>
              </a:rPr>
              <a:t>	P</a:t>
            </a:r>
          </a:p>
          <a:p>
            <a:pPr marL="0" indent="0">
              <a:buNone/>
            </a:pPr>
            <a:r>
              <a:rPr lang="en-IN" dirty="0">
                <a:latin typeface="Calibri" panose="020F0502020204030204" pitchFamily="34" charset="0"/>
              </a:rPr>
              <a:t>	-------</a:t>
            </a:r>
          </a:p>
          <a:p>
            <a:pPr marL="0" indent="0">
              <a:buNone/>
            </a:pPr>
            <a:r>
              <a:rPr lang="en-IN" sz="1800" dirty="0">
                <a:latin typeface="Cambria Math" panose="02040503050406030204" pitchFamily="18" charset="0"/>
              </a:rPr>
              <a:t>	∴</a:t>
            </a:r>
            <a:r>
              <a:rPr lang="en-IN" sz="1800" dirty="0">
                <a:latin typeface="Calibri" panose="020F0502020204030204" pitchFamily="34" charset="0"/>
              </a:rPr>
              <a:t>Q</a:t>
            </a:r>
          </a:p>
          <a:p>
            <a:pPr marL="0" indent="0">
              <a:buNone/>
            </a:pPr>
            <a:r>
              <a:rPr lang="en-IN" sz="1800" dirty="0">
                <a:latin typeface="Calibri" panose="020F0502020204030204" pitchFamily="34" charset="0"/>
              </a:rPr>
              <a:t>	-------</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"If you have a password, then you can log on to </a:t>
            </a:r>
            <a:r>
              <a:rPr lang="en-US" sz="1800" dirty="0" err="1">
                <a:latin typeface="Calibri" panose="020F0502020204030204" pitchFamily="34" charset="0"/>
              </a:rPr>
              <a:t>facebook</a:t>
            </a:r>
            <a:r>
              <a:rPr lang="en-US" sz="1800" dirty="0">
                <a:latin typeface="Calibri" panose="020F0502020204030204" pitchFamily="34" charset="0"/>
              </a:rPr>
              <a:t>",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US" sz="1800" dirty="0">
                <a:latin typeface="Calibri" panose="020F0502020204030204" pitchFamily="34" charset="0"/>
              </a:rPr>
              <a:t>"You have a password", P</a:t>
            </a:r>
          </a:p>
          <a:p>
            <a:pPr marL="0" indent="0">
              <a:buNone/>
            </a:pPr>
            <a:endParaRPr lang="en" sz="1800" dirty="0">
              <a:latin typeface="Calibri" panose="020F0502020204030204" pitchFamily="34" charset="0"/>
            </a:endParaRP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"You can log on to </a:t>
            </a:r>
            <a:r>
              <a:rPr lang="en-US" sz="1800" dirty="0" err="1">
                <a:latin typeface="Calibri" panose="020F0502020204030204" pitchFamily="34" charset="0"/>
              </a:rPr>
              <a:t>facebook</a:t>
            </a:r>
            <a:r>
              <a:rPr lang="en-US" sz="1800" dirty="0">
                <a:latin typeface="Calibri" panose="020F0502020204030204" pitchFamily="34" charset="0"/>
              </a:rPr>
              <a:t>"</a:t>
            </a:r>
          </a:p>
          <a:p>
            <a:pPr marL="0" indent="0">
              <a:buNone/>
            </a:pPr>
            <a:endParaRPr lang="en-IN" dirty="0"/>
          </a:p>
        </p:txBody>
      </p:sp>
    </p:spTree>
    <p:extLst>
      <p:ext uri="{BB962C8B-B14F-4D97-AF65-F5344CB8AC3E}">
        <p14:creationId xmlns:p14="http://schemas.microsoft.com/office/powerpoint/2010/main" val="132682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1761-627C-5D19-76D6-CA9C39C1920B}"/>
              </a:ext>
            </a:extLst>
          </p:cNvPr>
          <p:cNvSpPr>
            <a:spLocks noGrp="1"/>
          </p:cNvSpPr>
          <p:nvPr>
            <p:ph type="title"/>
          </p:nvPr>
        </p:nvSpPr>
        <p:spPr/>
        <p:txBody>
          <a:bodyPr/>
          <a:lstStyle/>
          <a:p>
            <a:r>
              <a:rPr lang="en-IN" dirty="0"/>
              <a:t>5. Modul Tollens</a:t>
            </a:r>
          </a:p>
        </p:txBody>
      </p:sp>
      <p:sp>
        <p:nvSpPr>
          <p:cNvPr id="3" name="Content Placeholder 2">
            <a:extLst>
              <a:ext uri="{FF2B5EF4-FFF2-40B4-BE49-F238E27FC236}">
                <a16:creationId xmlns:a16="http://schemas.microsoft.com/office/drawing/2014/main" id="{93E8FA57-49B6-6A82-16DF-A227059ECF04}"/>
              </a:ext>
            </a:extLst>
          </p:cNvPr>
          <p:cNvSpPr>
            <a:spLocks noGrp="1"/>
          </p:cNvSpPr>
          <p:nvPr>
            <p:ph idx="1"/>
          </p:nvPr>
        </p:nvSpPr>
        <p:spPr/>
        <p:txBody>
          <a:bodyPr/>
          <a:lstStyle/>
          <a:p>
            <a:pPr marL="0" indent="0">
              <a:buNone/>
            </a:pPr>
            <a:r>
              <a:rPr lang="en-US" sz="1800" dirty="0">
                <a:latin typeface="Calibri" panose="020F0502020204030204" pitchFamily="34" charset="0"/>
              </a:rPr>
              <a:t>If P</a:t>
            </a:r>
            <a:r>
              <a:rPr lang="en-US" sz="1800" dirty="0">
                <a:latin typeface="Cambria Math" panose="02040503050406030204" pitchFamily="18" charset="0"/>
              </a:rPr>
              <a:t>→</a:t>
            </a:r>
            <a:r>
              <a:rPr lang="en-US" sz="1800" dirty="0">
                <a:latin typeface="Calibri" panose="020F0502020204030204" pitchFamily="34" charset="0"/>
              </a:rPr>
              <a:t>Q and ¬Q are two premises, we can use Modus Tollens to derive ¬P.</a:t>
            </a:r>
          </a:p>
          <a:p>
            <a:pPr marL="0" indent="0">
              <a:buNone/>
            </a:pPr>
            <a:r>
              <a:rPr lang="en" sz="1800" dirty="0">
                <a:latin typeface="Calibri" panose="020F0502020204030204" pitchFamily="34" charset="0"/>
              </a:rPr>
              <a:t>	</a:t>
            </a:r>
            <a:r>
              <a:rPr lang="en-IN" sz="1800" dirty="0">
                <a:latin typeface="Calibri" panose="020F0502020204030204" pitchFamily="34" charset="0"/>
              </a:rPr>
              <a:t>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dirty="0">
                <a:latin typeface="Calibri" panose="020F0502020204030204" pitchFamily="34" charset="0"/>
              </a:rPr>
              <a:t>	</a:t>
            </a:r>
            <a:r>
              <a:rPr lang="en-IN" sz="1800" dirty="0">
                <a:latin typeface="Calibri" panose="020F0502020204030204" pitchFamily="34" charset="0"/>
              </a:rPr>
              <a:t>¬Q</a:t>
            </a:r>
          </a:p>
          <a:p>
            <a:pPr marL="0" indent="0">
              <a:buNone/>
            </a:pPr>
            <a:r>
              <a:rPr lang="en-IN" dirty="0">
                <a:latin typeface="Calibri" panose="020F0502020204030204" pitchFamily="34" charset="0"/>
              </a:rPr>
              <a:t>	-------</a:t>
            </a:r>
          </a:p>
          <a:p>
            <a:pPr marL="0" indent="0">
              <a:buNone/>
            </a:pPr>
            <a:r>
              <a:rPr lang="en-IN" sz="1800" dirty="0">
                <a:latin typeface="Calibri" panose="020F0502020204030204" pitchFamily="34" charset="0"/>
              </a:rPr>
              <a:t>	</a:t>
            </a:r>
            <a:r>
              <a:rPr lang="en-IN" sz="1800" dirty="0">
                <a:latin typeface="Cambria Math" panose="02040503050406030204" pitchFamily="18" charset="0"/>
              </a:rPr>
              <a:t>∴</a:t>
            </a:r>
            <a:r>
              <a:rPr lang="en-IN" sz="1800" dirty="0">
                <a:latin typeface="Calibri" panose="020F0502020204030204" pitchFamily="34" charset="0"/>
              </a:rPr>
              <a:t>¬P</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"If you have a password, then you can log on to </a:t>
            </a:r>
            <a:r>
              <a:rPr lang="en-US" sz="1800" dirty="0" err="1">
                <a:latin typeface="Calibri" panose="020F0502020204030204" pitchFamily="34" charset="0"/>
              </a:rPr>
              <a:t>facebook</a:t>
            </a:r>
            <a:r>
              <a:rPr lang="en-US" sz="1800" dirty="0">
                <a:latin typeface="Calibri" panose="020F0502020204030204" pitchFamily="34" charset="0"/>
              </a:rPr>
              <a:t>",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US" sz="1800" dirty="0">
                <a:latin typeface="Calibri" panose="020F0502020204030204" pitchFamily="34" charset="0"/>
              </a:rPr>
              <a:t>"You cannot log on to </a:t>
            </a:r>
            <a:r>
              <a:rPr lang="en-US" sz="1800" dirty="0" err="1">
                <a:latin typeface="Calibri" panose="020F0502020204030204" pitchFamily="34" charset="0"/>
              </a:rPr>
              <a:t>facebook</a:t>
            </a:r>
            <a:r>
              <a:rPr lang="en-US" sz="1800" dirty="0">
                <a:latin typeface="Calibri" panose="020F0502020204030204" pitchFamily="34" charset="0"/>
              </a:rPr>
              <a:t>", ¬Q</a:t>
            </a: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"You do not have a password "</a:t>
            </a:r>
          </a:p>
          <a:p>
            <a:pPr marL="0" indent="0">
              <a:buNone/>
            </a:pPr>
            <a:endParaRPr lang="en-IN" dirty="0"/>
          </a:p>
        </p:txBody>
      </p:sp>
    </p:spTree>
    <p:extLst>
      <p:ext uri="{BB962C8B-B14F-4D97-AF65-F5344CB8AC3E}">
        <p14:creationId xmlns:p14="http://schemas.microsoft.com/office/powerpoint/2010/main" val="256850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43DC-6E5D-04CC-896C-87426D1AE0CC}"/>
              </a:ext>
            </a:extLst>
          </p:cNvPr>
          <p:cNvSpPr>
            <a:spLocks noGrp="1"/>
          </p:cNvSpPr>
          <p:nvPr>
            <p:ph type="title"/>
          </p:nvPr>
        </p:nvSpPr>
        <p:spPr/>
        <p:txBody>
          <a:bodyPr/>
          <a:lstStyle/>
          <a:p>
            <a:r>
              <a:rPr lang="en-IN" dirty="0"/>
              <a:t>6. Disjunctive Syllogism</a:t>
            </a:r>
          </a:p>
        </p:txBody>
      </p:sp>
      <p:sp>
        <p:nvSpPr>
          <p:cNvPr id="3" name="Content Placeholder 2">
            <a:extLst>
              <a:ext uri="{FF2B5EF4-FFF2-40B4-BE49-F238E27FC236}">
                <a16:creationId xmlns:a16="http://schemas.microsoft.com/office/drawing/2014/main" id="{C19F6DF4-E27E-1766-6550-9769340A8213}"/>
              </a:ext>
            </a:extLst>
          </p:cNvPr>
          <p:cNvSpPr>
            <a:spLocks noGrp="1"/>
          </p:cNvSpPr>
          <p:nvPr>
            <p:ph idx="1"/>
          </p:nvPr>
        </p:nvSpPr>
        <p:spPr/>
        <p:txBody>
          <a:bodyPr/>
          <a:lstStyle/>
          <a:p>
            <a:pPr marL="0" indent="0">
              <a:buNone/>
            </a:pPr>
            <a:r>
              <a:rPr lang="en-US" sz="1800" dirty="0">
                <a:latin typeface="Calibri" panose="020F0502020204030204" pitchFamily="34" charset="0"/>
              </a:rPr>
              <a:t>If ¬P and P</a:t>
            </a:r>
            <a:r>
              <a:rPr lang="en-US" sz="1800" dirty="0">
                <a:latin typeface="Cambria Math" panose="02040503050406030204" pitchFamily="18" charset="0"/>
              </a:rPr>
              <a:t>∨</a:t>
            </a:r>
            <a:r>
              <a:rPr lang="en-US" sz="1800" dirty="0">
                <a:latin typeface="Calibri" panose="020F0502020204030204" pitchFamily="34" charset="0"/>
              </a:rPr>
              <a:t>Q are two premises, we can use Disjunctive Syllogism to derive Q.</a:t>
            </a:r>
          </a:p>
          <a:p>
            <a:pPr marL="0" indent="0">
              <a:buNone/>
            </a:pPr>
            <a:r>
              <a:rPr lang="en-IN" sz="1800" dirty="0">
                <a:latin typeface="Calibri" panose="020F0502020204030204" pitchFamily="34" charset="0"/>
              </a:rPr>
              <a:t>	¬P</a:t>
            </a:r>
          </a:p>
          <a:p>
            <a:pPr marL="0" indent="0">
              <a:buNone/>
            </a:pPr>
            <a:r>
              <a:rPr lang="en-IN" dirty="0">
                <a:latin typeface="Calibri" panose="020F0502020204030204" pitchFamily="34" charset="0"/>
              </a:rPr>
              <a:t>	</a:t>
            </a:r>
            <a:r>
              <a:rPr lang="en-IN" sz="1800" dirty="0">
                <a:latin typeface="Calibri" panose="020F0502020204030204" pitchFamily="34" charset="0"/>
              </a:rPr>
              <a:t>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dirty="0">
                <a:latin typeface="Calibri" panose="020F0502020204030204" pitchFamily="34" charset="0"/>
              </a:rPr>
              <a:t>	-------</a:t>
            </a:r>
          </a:p>
          <a:p>
            <a:pPr marL="0" indent="0">
              <a:buNone/>
            </a:pPr>
            <a:r>
              <a:rPr lang="en-IN" sz="1800" dirty="0">
                <a:latin typeface="Calibri" panose="020F0502020204030204" pitchFamily="34" charset="0"/>
              </a:rPr>
              <a:t>	</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"The ice cream is not vanilla flavored", ¬P</a:t>
            </a:r>
          </a:p>
          <a:p>
            <a:pPr marL="0" indent="0">
              <a:buNone/>
            </a:pPr>
            <a:r>
              <a:rPr lang="en-US" sz="1800" dirty="0">
                <a:latin typeface="Calibri" panose="020F0502020204030204" pitchFamily="34" charset="0"/>
              </a:rPr>
              <a:t>"The ice cream is either vanilla flavored or chocolate flavored",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"The ice cream is chocolate flavored”</a:t>
            </a:r>
          </a:p>
          <a:p>
            <a:pPr marL="0" indent="0">
              <a:buNone/>
            </a:pPr>
            <a:endParaRPr lang="en-IN" dirty="0"/>
          </a:p>
        </p:txBody>
      </p:sp>
    </p:spTree>
    <p:extLst>
      <p:ext uri="{BB962C8B-B14F-4D97-AF65-F5344CB8AC3E}">
        <p14:creationId xmlns:p14="http://schemas.microsoft.com/office/powerpoint/2010/main" val="215605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5E89-F72D-EB20-66B5-3798CBF06F8B}"/>
              </a:ext>
            </a:extLst>
          </p:cNvPr>
          <p:cNvSpPr>
            <a:spLocks noGrp="1"/>
          </p:cNvSpPr>
          <p:nvPr>
            <p:ph type="title"/>
          </p:nvPr>
        </p:nvSpPr>
        <p:spPr/>
        <p:txBody>
          <a:bodyPr/>
          <a:lstStyle/>
          <a:p>
            <a:r>
              <a:rPr lang="en-IN" dirty="0"/>
              <a:t>7. Hypothetical Syllogism</a:t>
            </a:r>
          </a:p>
        </p:txBody>
      </p:sp>
      <p:sp>
        <p:nvSpPr>
          <p:cNvPr id="3" name="Content Placeholder 2">
            <a:extLst>
              <a:ext uri="{FF2B5EF4-FFF2-40B4-BE49-F238E27FC236}">
                <a16:creationId xmlns:a16="http://schemas.microsoft.com/office/drawing/2014/main" id="{E423A99C-4AF3-107D-E0C2-141006AE7057}"/>
              </a:ext>
            </a:extLst>
          </p:cNvPr>
          <p:cNvSpPr>
            <a:spLocks noGrp="1"/>
          </p:cNvSpPr>
          <p:nvPr>
            <p:ph idx="1"/>
          </p:nvPr>
        </p:nvSpPr>
        <p:spPr/>
        <p:txBody>
          <a:bodyPr/>
          <a:lstStyle/>
          <a:p>
            <a:pPr marL="0" indent="0">
              <a:buNone/>
            </a:pPr>
            <a:r>
              <a:rPr lang="en-US" sz="1800" dirty="0">
                <a:latin typeface="Calibri" panose="020F0502020204030204" pitchFamily="34" charset="0"/>
              </a:rPr>
              <a:t>If P</a:t>
            </a:r>
            <a:r>
              <a:rPr lang="en-US" sz="1800" dirty="0">
                <a:latin typeface="Cambria Math" panose="02040503050406030204" pitchFamily="18" charset="0"/>
              </a:rPr>
              <a:t>→</a:t>
            </a:r>
            <a:r>
              <a:rPr lang="en-US" sz="1800" dirty="0">
                <a:latin typeface="Calibri" panose="020F0502020204030204" pitchFamily="34" charset="0"/>
              </a:rPr>
              <a:t>Q and Q</a:t>
            </a:r>
            <a:r>
              <a:rPr lang="en-US" sz="1800" dirty="0">
                <a:latin typeface="Cambria Math" panose="02040503050406030204" pitchFamily="18" charset="0"/>
              </a:rPr>
              <a:t>→</a:t>
            </a:r>
            <a:r>
              <a:rPr lang="en-US" sz="1800" dirty="0">
                <a:latin typeface="Calibri" panose="020F0502020204030204" pitchFamily="34" charset="0"/>
              </a:rPr>
              <a:t>R are two premises, we can use Hypothetical Syllogism to derive P</a:t>
            </a:r>
            <a:r>
              <a:rPr lang="en-US" sz="1800" dirty="0">
                <a:latin typeface="Cambria Math" panose="02040503050406030204" pitchFamily="18" charset="0"/>
              </a:rPr>
              <a:t>→</a:t>
            </a:r>
            <a:r>
              <a:rPr lang="en-US" sz="1800" dirty="0">
                <a:latin typeface="Calibri" panose="020F0502020204030204" pitchFamily="34" charset="0"/>
              </a:rPr>
              <a:t>R</a:t>
            </a:r>
          </a:p>
          <a:p>
            <a:pPr marL="0" indent="0">
              <a:buNone/>
            </a:pPr>
            <a:r>
              <a:rPr lang="en-IN" sz="1800" dirty="0">
                <a:latin typeface="Calibri" panose="020F0502020204030204" pitchFamily="34" charset="0"/>
              </a:rPr>
              <a:t>	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dirty="0">
                <a:latin typeface="Calibri" panose="020F0502020204030204" pitchFamily="34" charset="0"/>
              </a:rPr>
              <a:t>	</a:t>
            </a:r>
            <a:r>
              <a:rPr lang="en-IN" sz="1800" dirty="0">
                <a:latin typeface="Calibri" panose="020F0502020204030204" pitchFamily="34" charset="0"/>
              </a:rPr>
              <a:t>Q</a:t>
            </a:r>
            <a:r>
              <a:rPr lang="en-IN" sz="1800" dirty="0">
                <a:latin typeface="Cambria Math" panose="02040503050406030204" pitchFamily="18" charset="0"/>
              </a:rPr>
              <a:t>→</a:t>
            </a:r>
            <a:r>
              <a:rPr lang="en-IN" sz="1800" dirty="0">
                <a:latin typeface="Calibri" panose="020F0502020204030204" pitchFamily="34" charset="0"/>
              </a:rPr>
              <a:t>R</a:t>
            </a:r>
          </a:p>
          <a:p>
            <a:pPr marL="0" indent="0">
              <a:buNone/>
            </a:pPr>
            <a:r>
              <a:rPr lang="en-IN" dirty="0">
                <a:latin typeface="Calibri" panose="020F0502020204030204" pitchFamily="34" charset="0"/>
              </a:rPr>
              <a:t>	-------</a:t>
            </a:r>
          </a:p>
          <a:p>
            <a:pPr marL="0" indent="0">
              <a:buNone/>
            </a:pPr>
            <a:r>
              <a:rPr lang="en-IN" sz="1800" dirty="0">
                <a:latin typeface="Calibri" panose="020F0502020204030204" pitchFamily="34" charset="0"/>
              </a:rPr>
              <a:t>	</a:t>
            </a:r>
            <a:r>
              <a:rPr lang="en-IN" sz="1800" dirty="0">
                <a:latin typeface="Cambria Math" panose="02040503050406030204" pitchFamily="18" charset="0"/>
              </a:rPr>
              <a:t>∴</a:t>
            </a:r>
            <a:r>
              <a:rPr lang="en-IN" sz="1800" dirty="0">
                <a:latin typeface="Calibri" panose="020F0502020204030204" pitchFamily="34" charset="0"/>
              </a:rPr>
              <a:t>P</a:t>
            </a:r>
            <a:r>
              <a:rPr lang="en-IN" sz="1800" dirty="0">
                <a:latin typeface="Cambria Math" panose="02040503050406030204" pitchFamily="18" charset="0"/>
              </a:rPr>
              <a:t>→</a:t>
            </a:r>
            <a:r>
              <a:rPr lang="en-IN" sz="1800" dirty="0">
                <a:latin typeface="Calibri" panose="020F0502020204030204" pitchFamily="34" charset="0"/>
              </a:rPr>
              <a:t>R</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"If it rains, I shall not go to school”,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US" sz="1800" dirty="0">
                <a:latin typeface="Calibri" panose="020F0502020204030204" pitchFamily="34" charset="0"/>
              </a:rPr>
              <a:t>"If I don't go to school, I won't need to do homework", Q</a:t>
            </a:r>
            <a:r>
              <a:rPr lang="en-US" sz="1800" dirty="0">
                <a:latin typeface="Cambria Math" panose="02040503050406030204" pitchFamily="18" charset="0"/>
              </a:rPr>
              <a:t>→</a:t>
            </a:r>
            <a:r>
              <a:rPr lang="en-US" sz="1800" dirty="0">
                <a:latin typeface="Calibri" panose="020F0502020204030204" pitchFamily="34" charset="0"/>
              </a:rPr>
              <a:t>R</a:t>
            </a: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"If it rains, I won't need to do homework</a:t>
            </a:r>
          </a:p>
          <a:p>
            <a:pPr marL="0" indent="0">
              <a:buNone/>
            </a:pPr>
            <a:endParaRPr lang="en-IN" dirty="0"/>
          </a:p>
        </p:txBody>
      </p:sp>
    </p:spTree>
    <p:extLst>
      <p:ext uri="{BB962C8B-B14F-4D97-AF65-F5344CB8AC3E}">
        <p14:creationId xmlns:p14="http://schemas.microsoft.com/office/powerpoint/2010/main" val="312220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9976-37E3-2B8D-C76F-C995DB494953}"/>
              </a:ext>
            </a:extLst>
          </p:cNvPr>
          <p:cNvSpPr>
            <a:spLocks noGrp="1"/>
          </p:cNvSpPr>
          <p:nvPr>
            <p:ph type="title"/>
          </p:nvPr>
        </p:nvSpPr>
        <p:spPr/>
        <p:txBody>
          <a:bodyPr/>
          <a:lstStyle/>
          <a:p>
            <a:r>
              <a:rPr lang="en-IN" dirty="0"/>
              <a:t>8. Constructive Dilemma</a:t>
            </a:r>
          </a:p>
        </p:txBody>
      </p:sp>
      <p:sp>
        <p:nvSpPr>
          <p:cNvPr id="3" name="Content Placeholder 2">
            <a:extLst>
              <a:ext uri="{FF2B5EF4-FFF2-40B4-BE49-F238E27FC236}">
                <a16:creationId xmlns:a16="http://schemas.microsoft.com/office/drawing/2014/main" id="{99DBD836-0490-8B62-EBA6-35E0334BB74E}"/>
              </a:ext>
            </a:extLst>
          </p:cNvPr>
          <p:cNvSpPr>
            <a:spLocks noGrp="1"/>
          </p:cNvSpPr>
          <p:nvPr>
            <p:ph idx="1"/>
          </p:nvPr>
        </p:nvSpPr>
        <p:spPr/>
        <p:txBody>
          <a:bodyPr>
            <a:normAutofit lnSpcReduction="10000"/>
          </a:bodyPr>
          <a:lstStyle/>
          <a:p>
            <a:pPr marL="0" indent="0">
              <a:buNone/>
            </a:pPr>
            <a:r>
              <a:rPr lang="en-US" sz="1800" dirty="0">
                <a:latin typeface="Calibri" panose="020F0502020204030204" pitchFamily="34" charset="0"/>
              </a:rPr>
              <a:t>If (P</a:t>
            </a:r>
            <a:r>
              <a:rPr lang="en-US" sz="1800" dirty="0">
                <a:latin typeface="Cambria Math" panose="02040503050406030204" pitchFamily="18" charset="0"/>
              </a:rPr>
              <a:t>→</a:t>
            </a:r>
            <a:r>
              <a:rPr lang="en-US" sz="1800" dirty="0">
                <a:latin typeface="Calibri" panose="020F0502020204030204" pitchFamily="34" charset="0"/>
              </a:rPr>
              <a:t>Q)</a:t>
            </a:r>
            <a:r>
              <a:rPr lang="en-US" sz="1800" dirty="0">
                <a:latin typeface="Cambria Math" panose="02040503050406030204" pitchFamily="18" charset="0"/>
              </a:rPr>
              <a:t>∧</a:t>
            </a:r>
            <a:r>
              <a:rPr lang="en-US" sz="1800" dirty="0">
                <a:latin typeface="Calibri" panose="020F0502020204030204" pitchFamily="34" charset="0"/>
              </a:rPr>
              <a:t>(R</a:t>
            </a:r>
            <a:r>
              <a:rPr lang="en-US" sz="1800" dirty="0">
                <a:latin typeface="Cambria Math" panose="02040503050406030204" pitchFamily="18" charset="0"/>
              </a:rPr>
              <a:t>→</a:t>
            </a:r>
            <a:r>
              <a:rPr lang="en-US" sz="1800" dirty="0">
                <a:latin typeface="Calibri" panose="020F0502020204030204" pitchFamily="34" charset="0"/>
              </a:rPr>
              <a:t>S) and P</a:t>
            </a:r>
            <a:r>
              <a:rPr lang="en-US" sz="1800" dirty="0">
                <a:latin typeface="Cambria Math" panose="02040503050406030204" pitchFamily="18" charset="0"/>
              </a:rPr>
              <a:t>∨</a:t>
            </a:r>
            <a:r>
              <a:rPr lang="en-US" sz="1800" dirty="0">
                <a:latin typeface="Calibri" panose="020F0502020204030204" pitchFamily="34" charset="0"/>
              </a:rPr>
              <a:t>R are two premises, we can use constructive dilemma to derive Q</a:t>
            </a:r>
            <a:r>
              <a:rPr lang="en-US" sz="1800" dirty="0">
                <a:latin typeface="Cambria Math" panose="02040503050406030204" pitchFamily="18" charset="0"/>
              </a:rPr>
              <a:t>∨</a:t>
            </a:r>
            <a:r>
              <a:rPr lang="en-US" sz="1800" dirty="0">
                <a:latin typeface="Calibri" panose="020F0502020204030204" pitchFamily="34" charset="0"/>
              </a:rPr>
              <a:t>S.</a:t>
            </a:r>
          </a:p>
          <a:p>
            <a:pPr marL="0" indent="0">
              <a:buNone/>
            </a:pPr>
            <a:r>
              <a:rPr lang="en-IN" sz="1800" dirty="0">
                <a:latin typeface="Calibri" panose="020F0502020204030204" pitchFamily="34" charset="0"/>
              </a:rPr>
              <a:t>	(P</a:t>
            </a:r>
            <a:r>
              <a:rPr lang="en-IN" sz="1800" dirty="0">
                <a:latin typeface="Cambria Math" panose="02040503050406030204" pitchFamily="18" charset="0"/>
              </a:rPr>
              <a:t>→</a:t>
            </a:r>
            <a:r>
              <a:rPr lang="en-IN" sz="1800" dirty="0">
                <a:latin typeface="Calibri" panose="020F0502020204030204" pitchFamily="34" charset="0"/>
              </a:rPr>
              <a:t>Q)</a:t>
            </a:r>
            <a:r>
              <a:rPr lang="en-IN" sz="1800" dirty="0">
                <a:latin typeface="Cambria Math" panose="02040503050406030204" pitchFamily="18" charset="0"/>
              </a:rPr>
              <a:t>∧</a:t>
            </a:r>
            <a:r>
              <a:rPr lang="en-IN" sz="1800" dirty="0">
                <a:latin typeface="Calibri" panose="020F0502020204030204" pitchFamily="34" charset="0"/>
              </a:rPr>
              <a:t>(R</a:t>
            </a:r>
            <a:r>
              <a:rPr lang="en-IN" sz="1800" dirty="0">
                <a:latin typeface="Cambria Math" panose="02040503050406030204" pitchFamily="18" charset="0"/>
              </a:rPr>
              <a:t>→</a:t>
            </a:r>
            <a:r>
              <a:rPr lang="en-IN" sz="1800" dirty="0">
                <a:latin typeface="Calibri" panose="020F0502020204030204" pitchFamily="34" charset="0"/>
              </a:rPr>
              <a:t>S)</a:t>
            </a:r>
          </a:p>
          <a:p>
            <a:pPr marL="0" indent="0">
              <a:buNone/>
            </a:pPr>
            <a:r>
              <a:rPr lang="en-IN" dirty="0">
                <a:latin typeface="Calibri" panose="020F0502020204030204" pitchFamily="34" charset="0"/>
              </a:rPr>
              <a:t>	</a:t>
            </a:r>
            <a:r>
              <a:rPr lang="en-IN" sz="1800" dirty="0">
                <a:latin typeface="Calibri" panose="020F0502020204030204" pitchFamily="34" charset="0"/>
              </a:rPr>
              <a:t>P</a:t>
            </a:r>
            <a:r>
              <a:rPr lang="en-IN" sz="1800" dirty="0">
                <a:latin typeface="Cambria Math" panose="02040503050406030204" pitchFamily="18" charset="0"/>
              </a:rPr>
              <a:t>∨</a:t>
            </a:r>
            <a:r>
              <a:rPr lang="en-IN" sz="1800" dirty="0">
                <a:latin typeface="Calibri" panose="020F0502020204030204" pitchFamily="34" charset="0"/>
              </a:rPr>
              <a:t>R</a:t>
            </a:r>
          </a:p>
          <a:p>
            <a:pPr marL="0" indent="0">
              <a:buNone/>
            </a:pPr>
            <a:r>
              <a:rPr lang="en-IN" dirty="0">
                <a:latin typeface="Calibri" panose="020F0502020204030204" pitchFamily="34" charset="0"/>
              </a:rPr>
              <a:t>	-------------------</a:t>
            </a:r>
          </a:p>
          <a:p>
            <a:pPr marL="0" indent="0">
              <a:buNone/>
            </a:pPr>
            <a:r>
              <a:rPr lang="en-IN" sz="1800" dirty="0">
                <a:latin typeface="Cambria Math" panose="02040503050406030204" pitchFamily="18" charset="0"/>
              </a:rPr>
              <a:t>	∴</a:t>
            </a:r>
            <a:r>
              <a:rPr lang="en-IN" sz="1800" dirty="0">
                <a:latin typeface="Calibri" panose="020F0502020204030204" pitchFamily="34" charset="0"/>
              </a:rPr>
              <a:t>Q</a:t>
            </a:r>
            <a:r>
              <a:rPr lang="en-IN" sz="1800" dirty="0">
                <a:latin typeface="Cambria Math" panose="02040503050406030204" pitchFamily="18" charset="0"/>
              </a:rPr>
              <a:t>∨</a:t>
            </a:r>
            <a:r>
              <a:rPr lang="en-IN" sz="1800" dirty="0">
                <a:latin typeface="Calibri" panose="020F0502020204030204" pitchFamily="34" charset="0"/>
              </a:rPr>
              <a:t>S</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“If it rains, I will take a leave”,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US" sz="1800" dirty="0">
                <a:latin typeface="Calibri" panose="020F0502020204030204" pitchFamily="34" charset="0"/>
              </a:rPr>
              <a:t>“If it is pleasant outside, I will go for a ride”, (R</a:t>
            </a:r>
            <a:r>
              <a:rPr lang="en-US" sz="1800" dirty="0">
                <a:latin typeface="Cambria Math" panose="02040503050406030204" pitchFamily="18" charset="0"/>
              </a:rPr>
              <a:t>→</a:t>
            </a:r>
            <a:r>
              <a:rPr lang="en-US" sz="1800" dirty="0">
                <a:latin typeface="Calibri" panose="020F0502020204030204" pitchFamily="34" charset="0"/>
              </a:rPr>
              <a:t>S)</a:t>
            </a:r>
          </a:p>
          <a:p>
            <a:pPr marL="0" indent="0">
              <a:buNone/>
            </a:pPr>
            <a:r>
              <a:rPr lang="en-US" sz="1800" dirty="0">
                <a:latin typeface="Calibri" panose="020F0502020204030204" pitchFamily="34" charset="0"/>
              </a:rPr>
              <a:t>“Either it will rain or it is pleasant outside”, P</a:t>
            </a:r>
            <a:r>
              <a:rPr lang="en-US" sz="1800" dirty="0">
                <a:latin typeface="Cambria Math" panose="02040503050406030204" pitchFamily="18" charset="0"/>
              </a:rPr>
              <a:t>∨</a:t>
            </a:r>
            <a:r>
              <a:rPr lang="en-US" sz="1800" dirty="0">
                <a:latin typeface="Calibri" panose="020F0502020204030204" pitchFamily="34" charset="0"/>
              </a:rPr>
              <a:t>R</a:t>
            </a: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"I will take a leave or I will go for a ride"</a:t>
            </a:r>
          </a:p>
          <a:p>
            <a:pPr marL="0" indent="0">
              <a:buNone/>
            </a:pPr>
            <a:endParaRPr lang="en-IN" dirty="0"/>
          </a:p>
        </p:txBody>
      </p:sp>
    </p:spTree>
    <p:extLst>
      <p:ext uri="{BB962C8B-B14F-4D97-AF65-F5344CB8AC3E}">
        <p14:creationId xmlns:p14="http://schemas.microsoft.com/office/powerpoint/2010/main" val="421074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32FB-FB5F-20B1-19E4-54904449B768}"/>
              </a:ext>
            </a:extLst>
          </p:cNvPr>
          <p:cNvSpPr>
            <a:spLocks noGrp="1"/>
          </p:cNvSpPr>
          <p:nvPr>
            <p:ph type="title"/>
          </p:nvPr>
        </p:nvSpPr>
        <p:spPr/>
        <p:txBody>
          <a:bodyPr/>
          <a:lstStyle/>
          <a:p>
            <a:r>
              <a:rPr lang="en-IN" dirty="0"/>
              <a:t>9. Destructive Dilemma</a:t>
            </a:r>
          </a:p>
        </p:txBody>
      </p:sp>
      <p:sp>
        <p:nvSpPr>
          <p:cNvPr id="3" name="Content Placeholder 2">
            <a:extLst>
              <a:ext uri="{FF2B5EF4-FFF2-40B4-BE49-F238E27FC236}">
                <a16:creationId xmlns:a16="http://schemas.microsoft.com/office/drawing/2014/main" id="{E08D77CF-83E2-ADAC-0A55-564AFC980F9E}"/>
              </a:ext>
            </a:extLst>
          </p:cNvPr>
          <p:cNvSpPr>
            <a:spLocks noGrp="1"/>
          </p:cNvSpPr>
          <p:nvPr>
            <p:ph idx="1"/>
          </p:nvPr>
        </p:nvSpPr>
        <p:spPr/>
        <p:txBody>
          <a:bodyPr>
            <a:normAutofit fontScale="92500" lnSpcReduction="10000"/>
          </a:bodyPr>
          <a:lstStyle/>
          <a:p>
            <a:pPr marL="0" indent="0">
              <a:buNone/>
            </a:pPr>
            <a:r>
              <a:rPr lang="en-US" sz="1800" dirty="0">
                <a:latin typeface="Calibri" panose="020F0502020204030204" pitchFamily="34" charset="0"/>
              </a:rPr>
              <a:t>If (P</a:t>
            </a:r>
            <a:r>
              <a:rPr lang="en-US" sz="1800" dirty="0">
                <a:latin typeface="Cambria Math" panose="02040503050406030204" pitchFamily="18" charset="0"/>
              </a:rPr>
              <a:t>→</a:t>
            </a:r>
            <a:r>
              <a:rPr lang="en-US" sz="1800" dirty="0">
                <a:latin typeface="Calibri" panose="020F0502020204030204" pitchFamily="34" charset="0"/>
              </a:rPr>
              <a:t>Q)</a:t>
            </a:r>
            <a:r>
              <a:rPr lang="en-US" sz="1800" dirty="0">
                <a:latin typeface="Cambria Math" panose="02040503050406030204" pitchFamily="18" charset="0"/>
              </a:rPr>
              <a:t>∧</a:t>
            </a:r>
            <a:r>
              <a:rPr lang="en-US" sz="1800" dirty="0">
                <a:latin typeface="Calibri" panose="020F0502020204030204" pitchFamily="34" charset="0"/>
              </a:rPr>
              <a:t>(R</a:t>
            </a:r>
            <a:r>
              <a:rPr lang="en-US" sz="1800" dirty="0">
                <a:latin typeface="Cambria Math" panose="02040503050406030204" pitchFamily="18" charset="0"/>
              </a:rPr>
              <a:t>→</a:t>
            </a:r>
            <a:r>
              <a:rPr lang="en-US" sz="1800" dirty="0">
                <a:latin typeface="Calibri" panose="020F0502020204030204" pitchFamily="34" charset="0"/>
              </a:rPr>
              <a:t>S) and ¬Q</a:t>
            </a:r>
            <a:r>
              <a:rPr lang="en-US" sz="1800" dirty="0">
                <a:latin typeface="Cambria Math" panose="02040503050406030204" pitchFamily="18" charset="0"/>
              </a:rPr>
              <a:t>∨</a:t>
            </a:r>
            <a:r>
              <a:rPr lang="en-US" sz="1800" dirty="0">
                <a:latin typeface="Calibri" panose="020F0502020204030204" pitchFamily="34" charset="0"/>
              </a:rPr>
              <a:t>¬S are two premises, we can use destructive dilemma to derive ¬P</a:t>
            </a:r>
            <a:r>
              <a:rPr lang="en-US" sz="1800" dirty="0">
                <a:latin typeface="Cambria Math" panose="02040503050406030204" pitchFamily="18" charset="0"/>
              </a:rPr>
              <a:t>∨</a:t>
            </a:r>
            <a:r>
              <a:rPr lang="en-US" sz="1800" dirty="0">
                <a:latin typeface="Calibri" panose="020F0502020204030204" pitchFamily="34" charset="0"/>
              </a:rPr>
              <a:t>¬R.</a:t>
            </a:r>
          </a:p>
          <a:p>
            <a:pPr marL="0" indent="0">
              <a:buNone/>
            </a:pPr>
            <a:r>
              <a:rPr lang="en-IN" sz="1800" dirty="0">
                <a:latin typeface="Calibri" panose="020F0502020204030204" pitchFamily="34" charset="0"/>
              </a:rPr>
              <a:t>	(P</a:t>
            </a:r>
            <a:r>
              <a:rPr lang="en-IN" sz="1800" dirty="0">
                <a:latin typeface="Cambria Math" panose="02040503050406030204" pitchFamily="18" charset="0"/>
              </a:rPr>
              <a:t>→</a:t>
            </a:r>
            <a:r>
              <a:rPr lang="en-IN" sz="1800" dirty="0">
                <a:latin typeface="Calibri" panose="020F0502020204030204" pitchFamily="34" charset="0"/>
              </a:rPr>
              <a:t>Q)</a:t>
            </a:r>
            <a:r>
              <a:rPr lang="en-IN" sz="1800" dirty="0">
                <a:latin typeface="Cambria Math" panose="02040503050406030204" pitchFamily="18" charset="0"/>
              </a:rPr>
              <a:t>∧</a:t>
            </a:r>
            <a:r>
              <a:rPr lang="en-IN" sz="1800" dirty="0">
                <a:latin typeface="Calibri" panose="020F0502020204030204" pitchFamily="34" charset="0"/>
              </a:rPr>
              <a:t>(R</a:t>
            </a:r>
            <a:r>
              <a:rPr lang="en-IN" sz="1800" dirty="0">
                <a:latin typeface="Cambria Math" panose="02040503050406030204" pitchFamily="18" charset="0"/>
              </a:rPr>
              <a:t>→</a:t>
            </a:r>
            <a:r>
              <a:rPr lang="en-IN" sz="1800" dirty="0">
                <a:latin typeface="Calibri" panose="020F0502020204030204" pitchFamily="34" charset="0"/>
              </a:rPr>
              <a:t>S)</a:t>
            </a:r>
          </a:p>
          <a:p>
            <a:pPr marL="0" indent="0">
              <a:buNone/>
            </a:pPr>
            <a:r>
              <a:rPr lang="en-IN" dirty="0">
                <a:latin typeface="Calibri" panose="020F0502020204030204" pitchFamily="34" charset="0"/>
              </a:rPr>
              <a:t>	</a:t>
            </a:r>
            <a:r>
              <a:rPr lang="en-IN" sz="1800" dirty="0">
                <a:latin typeface="Calibri" panose="020F0502020204030204" pitchFamily="34" charset="0"/>
              </a:rPr>
              <a:t>¬Q</a:t>
            </a:r>
            <a:r>
              <a:rPr lang="en-IN" sz="1800" dirty="0">
                <a:latin typeface="Cambria Math" panose="02040503050406030204" pitchFamily="18" charset="0"/>
              </a:rPr>
              <a:t>∨</a:t>
            </a:r>
            <a:r>
              <a:rPr lang="en-IN" sz="1800" dirty="0">
                <a:latin typeface="Calibri" panose="020F0502020204030204" pitchFamily="34" charset="0"/>
              </a:rPr>
              <a:t>¬S</a:t>
            </a:r>
          </a:p>
          <a:p>
            <a:pPr marL="0" indent="0">
              <a:buNone/>
            </a:pPr>
            <a:r>
              <a:rPr lang="en-IN" sz="1800" dirty="0">
                <a:latin typeface="Cambria Math" panose="02040503050406030204" pitchFamily="18" charset="0"/>
              </a:rPr>
              <a:t>	------------------</a:t>
            </a:r>
          </a:p>
          <a:p>
            <a:pPr marL="0" indent="0">
              <a:buNone/>
            </a:pPr>
            <a:r>
              <a:rPr lang="en-IN" sz="1800" dirty="0">
                <a:latin typeface="Cambria Math" panose="02040503050406030204" pitchFamily="18" charset="0"/>
              </a:rPr>
              <a:t>	∴</a:t>
            </a:r>
            <a:r>
              <a:rPr lang="en-IN" sz="1800" dirty="0">
                <a:latin typeface="Calibri" panose="020F0502020204030204" pitchFamily="34" charset="0"/>
              </a:rPr>
              <a:t>¬P</a:t>
            </a:r>
            <a:r>
              <a:rPr lang="en-IN" sz="1800" dirty="0">
                <a:latin typeface="Cambria Math" panose="02040503050406030204" pitchFamily="18" charset="0"/>
              </a:rPr>
              <a:t>∨</a:t>
            </a:r>
            <a:r>
              <a:rPr lang="en-IN" sz="1800" dirty="0">
                <a:latin typeface="Calibri" panose="020F0502020204030204" pitchFamily="34" charset="0"/>
              </a:rPr>
              <a:t>¬R</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“If it rains, I will take a leave”,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US" sz="1800" dirty="0">
                <a:latin typeface="Calibri" panose="020F0502020204030204" pitchFamily="34" charset="0"/>
              </a:rPr>
              <a:t>“If it is pleasant outside, I will go for a ride”, (R</a:t>
            </a:r>
            <a:r>
              <a:rPr lang="en-US" sz="1800" dirty="0">
                <a:latin typeface="Cambria Math" panose="02040503050406030204" pitchFamily="18" charset="0"/>
              </a:rPr>
              <a:t>→</a:t>
            </a:r>
            <a:r>
              <a:rPr lang="en-US" sz="1800" dirty="0">
                <a:latin typeface="Calibri" panose="020F0502020204030204" pitchFamily="34" charset="0"/>
              </a:rPr>
              <a:t>S)</a:t>
            </a:r>
          </a:p>
          <a:p>
            <a:pPr marL="0" indent="0">
              <a:buNone/>
            </a:pPr>
            <a:r>
              <a:rPr lang="en-US" sz="1800" dirty="0">
                <a:latin typeface="Calibri" panose="020F0502020204030204" pitchFamily="34" charset="0"/>
              </a:rPr>
              <a:t>“Either I will not take a leave or I will not go for a ride”, ¬Q</a:t>
            </a:r>
            <a:r>
              <a:rPr lang="en-US" sz="1800" dirty="0">
                <a:latin typeface="Cambria Math" panose="02040503050406030204" pitchFamily="18" charset="0"/>
              </a:rPr>
              <a:t>∨</a:t>
            </a:r>
            <a:r>
              <a:rPr lang="en-US" sz="1800" dirty="0">
                <a:latin typeface="Calibri" panose="020F0502020204030204" pitchFamily="34" charset="0"/>
              </a:rPr>
              <a:t>¬S</a:t>
            </a: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"Either it does not rain or it is not pleasant outside"</a:t>
            </a:r>
          </a:p>
          <a:p>
            <a:pPr marL="0" indent="0">
              <a:buNone/>
            </a:pPr>
            <a:endParaRPr lang="en-IN" dirty="0"/>
          </a:p>
        </p:txBody>
      </p:sp>
    </p:spTree>
    <p:extLst>
      <p:ext uri="{BB962C8B-B14F-4D97-AF65-F5344CB8AC3E}">
        <p14:creationId xmlns:p14="http://schemas.microsoft.com/office/powerpoint/2010/main" val="406827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D428-4631-89EF-8566-BA421D9B58F6}"/>
              </a:ext>
            </a:extLst>
          </p:cNvPr>
          <p:cNvSpPr>
            <a:spLocks noGrp="1"/>
          </p:cNvSpPr>
          <p:nvPr>
            <p:ph type="title"/>
          </p:nvPr>
        </p:nvSpPr>
        <p:spPr/>
        <p:txBody>
          <a:bodyPr/>
          <a:lstStyle/>
          <a:p>
            <a:r>
              <a:rPr lang="en-IN" dirty="0"/>
              <a:t>10. Resolution</a:t>
            </a:r>
          </a:p>
        </p:txBody>
      </p:sp>
      <p:pic>
        <p:nvPicPr>
          <p:cNvPr id="1026" name="Picture 2" descr="discrete math resolution example">
            <a:extLst>
              <a:ext uri="{FF2B5EF4-FFF2-40B4-BE49-F238E27FC236}">
                <a16:creationId xmlns:a16="http://schemas.microsoft.com/office/drawing/2014/main" id="{D10799E2-D225-51DC-E1C1-6227C1C31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97" y="878890"/>
            <a:ext cx="12192000" cy="6462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63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F644-788E-94A8-189B-76ED69294EF9}"/>
              </a:ext>
            </a:extLst>
          </p:cNvPr>
          <p:cNvSpPr>
            <a:spLocks noGrp="1"/>
          </p:cNvSpPr>
          <p:nvPr>
            <p:ph type="title"/>
          </p:nvPr>
        </p:nvSpPr>
        <p:spPr/>
        <p:txBody>
          <a:bodyPr/>
          <a:lstStyle/>
          <a:p>
            <a:r>
              <a:rPr lang="en-IN" dirty="0"/>
              <a:t>Example Problem for Rules of Inference</a:t>
            </a:r>
          </a:p>
        </p:txBody>
      </p:sp>
      <p:sp>
        <p:nvSpPr>
          <p:cNvPr id="3" name="Content Placeholder 2">
            <a:extLst>
              <a:ext uri="{FF2B5EF4-FFF2-40B4-BE49-F238E27FC236}">
                <a16:creationId xmlns:a16="http://schemas.microsoft.com/office/drawing/2014/main" id="{97E785F2-1361-80B6-D0D4-C3CA3D4553B1}"/>
              </a:ext>
            </a:extLst>
          </p:cNvPr>
          <p:cNvSpPr>
            <a:spLocks noGrp="1"/>
          </p:cNvSpPr>
          <p:nvPr>
            <p:ph idx="1"/>
          </p:nvPr>
        </p:nvSpPr>
        <p:spPr/>
        <p:txBody>
          <a:bodyPr/>
          <a:lstStyle/>
          <a:p>
            <a:pPr marL="0" indent="0">
              <a:buNone/>
            </a:pPr>
            <a:r>
              <a:rPr lang="en-IN" dirty="0"/>
              <a:t>Test the validity of the following argument:</a:t>
            </a:r>
          </a:p>
          <a:p>
            <a:pPr marL="0" indent="0">
              <a:buNone/>
            </a:pPr>
            <a:endParaRPr lang="en-IN" dirty="0"/>
          </a:p>
          <a:p>
            <a:pPr algn="l">
              <a:buFont typeface="Arial" panose="020B0604020202020204" pitchFamily="34" charset="0"/>
              <a:buChar char="•"/>
            </a:pPr>
            <a:r>
              <a:rPr lang="en-US" b="0" i="0" dirty="0">
                <a:solidFill>
                  <a:srgbClr val="444444"/>
                </a:solidFill>
                <a:effectLst/>
                <a:latin typeface="Open Sans" panose="020B0606030504020204" pitchFamily="34" charset="0"/>
              </a:rPr>
              <a:t>If it snows, Paul will miss class.</a:t>
            </a:r>
          </a:p>
          <a:p>
            <a:pPr algn="l">
              <a:buFont typeface="Arial" panose="020B0604020202020204" pitchFamily="34" charset="0"/>
              <a:buChar char="•"/>
            </a:pPr>
            <a:r>
              <a:rPr lang="en-US" b="0" i="0" dirty="0">
                <a:solidFill>
                  <a:srgbClr val="444444"/>
                </a:solidFill>
                <a:effectLst/>
                <a:latin typeface="Open Sans" panose="020B0606030504020204" pitchFamily="34" charset="0"/>
              </a:rPr>
              <a:t>Paul did not miss class.</a:t>
            </a:r>
          </a:p>
          <a:p>
            <a:pPr algn="l">
              <a:buFont typeface="Arial" panose="020B0604020202020204" pitchFamily="34" charset="0"/>
              <a:buChar char="•"/>
            </a:pPr>
            <a:r>
              <a:rPr lang="en-US" b="0" i="0" dirty="0">
                <a:solidFill>
                  <a:srgbClr val="444444"/>
                </a:solidFill>
                <a:effectLst/>
                <a:latin typeface="Open Sans" panose="020B0606030504020204" pitchFamily="34" charset="0"/>
              </a:rPr>
              <a:t>Therefore, it did not snow.</a:t>
            </a:r>
          </a:p>
          <a:p>
            <a:pPr marL="0" indent="0">
              <a:buNone/>
            </a:pPr>
            <a:r>
              <a:rPr lang="en-IN" dirty="0"/>
              <a:t>Steps:</a:t>
            </a:r>
          </a:p>
          <a:p>
            <a:pPr>
              <a:buFont typeface="Wingdings" panose="05000000000000000000" pitchFamily="2" charset="2"/>
              <a:buChar char="§"/>
            </a:pPr>
            <a:r>
              <a:rPr lang="en-US" b="0" i="0" dirty="0">
                <a:solidFill>
                  <a:srgbClr val="444444"/>
                </a:solidFill>
                <a:effectLst/>
                <a:latin typeface="Open Sans" panose="020B0606030504020204" pitchFamily="34" charset="0"/>
              </a:rPr>
              <a:t>translate the argument into symbolic form </a:t>
            </a:r>
          </a:p>
          <a:p>
            <a:pPr>
              <a:buFont typeface="Wingdings" panose="05000000000000000000" pitchFamily="2" charset="2"/>
              <a:buChar char="§"/>
            </a:pPr>
            <a:r>
              <a:rPr lang="en-US" b="0" i="0" dirty="0">
                <a:solidFill>
                  <a:srgbClr val="444444"/>
                </a:solidFill>
                <a:effectLst/>
                <a:latin typeface="Open Sans" panose="020B0606030504020204" pitchFamily="34" charset="0"/>
              </a:rPr>
              <a:t>then determine if it matches one of the  rules of inference.</a:t>
            </a:r>
            <a:endParaRPr lang="en-IN" dirty="0"/>
          </a:p>
        </p:txBody>
      </p:sp>
    </p:spTree>
    <p:extLst>
      <p:ext uri="{BB962C8B-B14F-4D97-AF65-F5344CB8AC3E}">
        <p14:creationId xmlns:p14="http://schemas.microsoft.com/office/powerpoint/2010/main" val="308736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BFE0-7503-553B-6061-B5700945A5F3}"/>
              </a:ext>
            </a:extLst>
          </p:cNvPr>
          <p:cNvSpPr>
            <a:spLocks noGrp="1"/>
          </p:cNvSpPr>
          <p:nvPr>
            <p:ph type="title"/>
          </p:nvPr>
        </p:nvSpPr>
        <p:spPr/>
        <p:txBody>
          <a:bodyPr/>
          <a:lstStyle/>
          <a:p>
            <a:r>
              <a:rPr lang="en-IN" dirty="0"/>
              <a:t>Theory of Inference</a:t>
            </a:r>
          </a:p>
        </p:txBody>
      </p:sp>
      <p:sp>
        <p:nvSpPr>
          <p:cNvPr id="3" name="Content Placeholder 2">
            <a:extLst>
              <a:ext uri="{FF2B5EF4-FFF2-40B4-BE49-F238E27FC236}">
                <a16:creationId xmlns:a16="http://schemas.microsoft.com/office/drawing/2014/main" id="{C4495F67-8CB6-44F3-F098-FD66F9585600}"/>
              </a:ext>
            </a:extLst>
          </p:cNvPr>
          <p:cNvSpPr>
            <a:spLocks noGrp="1"/>
          </p:cNvSpPr>
          <p:nvPr>
            <p:ph idx="1"/>
          </p:nvPr>
        </p:nvSpPr>
        <p:spPr>
          <a:xfrm>
            <a:off x="2450237" y="1580225"/>
            <a:ext cx="9054375" cy="4653665"/>
          </a:xfrm>
        </p:spPr>
        <p:txBody>
          <a:bodyPr>
            <a:normAutofit fontScale="92500" lnSpcReduction="20000"/>
          </a:bodyPr>
          <a:lstStyle/>
          <a:p>
            <a:pPr marL="0" indent="0">
              <a:buNone/>
            </a:pPr>
            <a:r>
              <a:rPr lang="en-IN" dirty="0"/>
              <a:t>Functions of Logic:</a:t>
            </a:r>
          </a:p>
          <a:p>
            <a:r>
              <a:rPr lang="en-IN" dirty="0"/>
              <a:t>Provide rule of inference</a:t>
            </a:r>
          </a:p>
          <a:p>
            <a:r>
              <a:rPr lang="en-IN" dirty="0"/>
              <a:t>Principle of reasoning</a:t>
            </a:r>
          </a:p>
          <a:p>
            <a:pPr marL="0" indent="0">
              <a:buNone/>
            </a:pPr>
            <a:r>
              <a:rPr lang="en-IN" b="1" dirty="0"/>
              <a:t>Inference Theory:</a:t>
            </a:r>
          </a:p>
          <a:p>
            <a:pPr marL="0" indent="0">
              <a:buNone/>
            </a:pPr>
            <a:r>
              <a:rPr lang="en-IN" dirty="0"/>
              <a:t>	The theory associated with such rules is called as Inference Theory because It is concerned with the inferring of a conclusion from certain premises.</a:t>
            </a:r>
          </a:p>
          <a:p>
            <a:pPr marL="0" indent="0">
              <a:buNone/>
            </a:pPr>
            <a:r>
              <a:rPr lang="en-IN" b="1" dirty="0"/>
              <a:t>Deduction of Formal Proof:</a:t>
            </a:r>
          </a:p>
          <a:p>
            <a:pPr marL="0" indent="0">
              <a:buNone/>
            </a:pPr>
            <a:r>
              <a:rPr lang="en-IN" dirty="0"/>
              <a:t>	When a conclusion is drawn using the set of premises using rules of inference is called deduction of formal proof.</a:t>
            </a:r>
          </a:p>
          <a:p>
            <a:r>
              <a:rPr lang="en-IN" dirty="0"/>
              <a:t>Difference between reasoning used in general discussion and mathematics are premises are believed to be true based on faith or experience while in mathematics one is solely concerned with the rules of logic.</a:t>
            </a:r>
          </a:p>
          <a:p>
            <a:pPr marL="0" indent="0">
              <a:buNone/>
            </a:pPr>
            <a:endParaRPr lang="en-IN" dirty="0"/>
          </a:p>
          <a:p>
            <a:r>
              <a:rPr lang="en-IN" dirty="0"/>
              <a:t>The conclusion is called a </a:t>
            </a:r>
            <a:r>
              <a:rPr lang="en-IN" b="1" dirty="0"/>
              <a:t>theorem</a:t>
            </a:r>
            <a:r>
              <a:rPr lang="en-IN" dirty="0"/>
              <a:t> can be inferred from the set of premises called </a:t>
            </a:r>
            <a:r>
              <a:rPr lang="en-IN" b="1" dirty="0"/>
              <a:t>axioms</a:t>
            </a:r>
            <a:r>
              <a:rPr lang="en-IN" dirty="0"/>
              <a:t>. The truth value plays no role in this.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15775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C143-3A51-3818-F1FF-DBE17A9AD21E}"/>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7204F76F-B715-063A-B664-651728270F1C}"/>
              </a:ext>
            </a:extLst>
          </p:cNvPr>
          <p:cNvSpPr>
            <a:spLocks noGrp="1"/>
          </p:cNvSpPr>
          <p:nvPr>
            <p:ph idx="1"/>
          </p:nvPr>
        </p:nvSpPr>
        <p:spPr>
          <a:xfrm>
            <a:off x="2314004" y="1742983"/>
            <a:ext cx="8915400" cy="3777622"/>
          </a:xfrm>
        </p:spPr>
        <p:txBody>
          <a:bodyPr>
            <a:normAutofit lnSpcReduction="10000"/>
          </a:bodyPr>
          <a:lstStyle/>
          <a:p>
            <a:pPr algn="l">
              <a:buFont typeface="Arial" panose="020B0604020202020204" pitchFamily="34" charset="0"/>
              <a:buChar char="•"/>
            </a:pPr>
            <a:r>
              <a:rPr lang="en-US" b="0" i="0" dirty="0">
                <a:solidFill>
                  <a:srgbClr val="444444"/>
                </a:solidFill>
                <a:effectLst/>
                <a:latin typeface="Open Sans" panose="020B0606030504020204" pitchFamily="34" charset="0"/>
              </a:rPr>
              <a:t>If it snows, Paul will miss class    :   	p-&gt;q</a:t>
            </a:r>
          </a:p>
          <a:p>
            <a:pPr algn="l">
              <a:buFont typeface="Arial" panose="020B0604020202020204" pitchFamily="34" charset="0"/>
              <a:buChar char="•"/>
            </a:pPr>
            <a:r>
              <a:rPr lang="en-US" b="0" i="0" dirty="0">
                <a:solidFill>
                  <a:srgbClr val="444444"/>
                </a:solidFill>
                <a:effectLst/>
                <a:latin typeface="Open Sans" panose="020B0606030504020204" pitchFamily="34" charset="0"/>
              </a:rPr>
              <a:t>Paul did not miss class.		  :     </a:t>
            </a:r>
            <a:r>
              <a:rPr lang="en-IN" sz="1800" dirty="0">
                <a:latin typeface="Calibri" panose="020F0502020204030204" pitchFamily="34" charset="0"/>
              </a:rPr>
              <a:t>¬q</a:t>
            </a:r>
            <a:endParaRPr lang="en-US" b="0" i="0" dirty="0">
              <a:solidFill>
                <a:srgbClr val="444444"/>
              </a:solidFill>
              <a:effectLst/>
              <a:latin typeface="Open Sans" panose="020B0606030504020204" pitchFamily="34" charset="0"/>
            </a:endParaRPr>
          </a:p>
          <a:p>
            <a:pPr algn="l">
              <a:buFont typeface="Arial" panose="020B0604020202020204" pitchFamily="34" charset="0"/>
              <a:buChar char="•"/>
            </a:pPr>
            <a:r>
              <a:rPr lang="en-US" b="0" i="0" dirty="0">
                <a:solidFill>
                  <a:srgbClr val="444444"/>
                </a:solidFill>
                <a:effectLst/>
                <a:latin typeface="Open Sans" panose="020B0606030504020204" pitchFamily="34" charset="0"/>
              </a:rPr>
              <a:t>Therefore, it did not snow		  :     </a:t>
            </a:r>
            <a:r>
              <a:rPr lang="en-IN" sz="1800" dirty="0">
                <a:latin typeface="Calibri" panose="020F0502020204030204" pitchFamily="34" charset="0"/>
              </a:rPr>
              <a:t>¬p</a:t>
            </a:r>
            <a:endParaRPr lang="en-US" b="0" i="0" dirty="0">
              <a:solidFill>
                <a:srgbClr val="444444"/>
              </a:solidFill>
              <a:effectLst/>
              <a:latin typeface="Open Sans" panose="020B0606030504020204" pitchFamily="34" charset="0"/>
            </a:endParaRPr>
          </a:p>
          <a:p>
            <a:pPr marL="0" indent="0">
              <a:buNone/>
            </a:pPr>
            <a:endParaRPr lang="en-IN" dirty="0"/>
          </a:p>
          <a:p>
            <a:pPr marL="0" indent="0">
              <a:buNone/>
            </a:pPr>
            <a:r>
              <a:rPr lang="en-IN" dirty="0"/>
              <a:t>It matches modus tollens rules of inference. Hence it is valid.</a:t>
            </a:r>
          </a:p>
          <a:p>
            <a:pPr marL="0" indent="0">
              <a:buNone/>
            </a:pPr>
            <a:endParaRPr lang="en-IN" dirty="0"/>
          </a:p>
          <a:p>
            <a:pPr marL="0" indent="0">
              <a:buNone/>
            </a:pPr>
            <a:r>
              <a:rPr lang="en-IN" sz="1800" dirty="0">
                <a:latin typeface="Calibri" panose="020F0502020204030204" pitchFamily="34" charset="0"/>
              </a:rPr>
              <a:t>	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dirty="0">
                <a:latin typeface="Calibri" panose="020F0502020204030204" pitchFamily="34" charset="0"/>
              </a:rPr>
              <a:t>	</a:t>
            </a:r>
            <a:r>
              <a:rPr lang="en-IN" sz="1800" dirty="0">
                <a:latin typeface="Calibri" panose="020F0502020204030204" pitchFamily="34" charset="0"/>
              </a:rPr>
              <a:t>¬Q</a:t>
            </a:r>
          </a:p>
          <a:p>
            <a:pPr marL="0" indent="0">
              <a:buNone/>
            </a:pPr>
            <a:r>
              <a:rPr lang="en-IN" dirty="0">
                <a:latin typeface="Calibri" panose="020F0502020204030204" pitchFamily="34" charset="0"/>
              </a:rPr>
              <a:t>	-------</a:t>
            </a:r>
          </a:p>
          <a:p>
            <a:pPr marL="0" indent="0">
              <a:buNone/>
            </a:pPr>
            <a:r>
              <a:rPr lang="en-IN" sz="1800" dirty="0">
                <a:latin typeface="Calibri" panose="020F0502020204030204" pitchFamily="34" charset="0"/>
              </a:rPr>
              <a:t>	</a:t>
            </a:r>
            <a:r>
              <a:rPr lang="en-IN" sz="1800" dirty="0">
                <a:latin typeface="Cambria Math" panose="02040503050406030204" pitchFamily="18" charset="0"/>
              </a:rPr>
              <a:t>∴</a:t>
            </a:r>
            <a:r>
              <a:rPr lang="en-IN" sz="1800" dirty="0">
                <a:latin typeface="Calibri" panose="020F0502020204030204" pitchFamily="34" charset="0"/>
              </a:rPr>
              <a:t>¬P</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4648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AAC0-80CD-0E23-B2CB-9EB1CB560458}"/>
              </a:ext>
            </a:extLst>
          </p:cNvPr>
          <p:cNvSpPr>
            <a:spLocks noGrp="1"/>
          </p:cNvSpPr>
          <p:nvPr>
            <p:ph type="title"/>
          </p:nvPr>
        </p:nvSpPr>
        <p:spPr/>
        <p:txBody>
          <a:bodyPr/>
          <a:lstStyle/>
          <a:p>
            <a:r>
              <a:rPr lang="en-IN" dirty="0"/>
              <a:t>Predicate Logic</a:t>
            </a:r>
          </a:p>
        </p:txBody>
      </p:sp>
      <p:sp>
        <p:nvSpPr>
          <p:cNvPr id="3" name="Content Placeholder 2">
            <a:extLst>
              <a:ext uri="{FF2B5EF4-FFF2-40B4-BE49-F238E27FC236}">
                <a16:creationId xmlns:a16="http://schemas.microsoft.com/office/drawing/2014/main" id="{BC24D841-EBB1-6B46-2ABF-336E02586E19}"/>
              </a:ext>
            </a:extLst>
          </p:cNvPr>
          <p:cNvSpPr>
            <a:spLocks noGrp="1"/>
          </p:cNvSpPr>
          <p:nvPr>
            <p:ph idx="1"/>
          </p:nvPr>
        </p:nvSpPr>
        <p:spPr/>
        <p:txBody>
          <a:bodyPr>
            <a:normAutofit fontScale="92500" lnSpcReduction="20000"/>
          </a:bodyPr>
          <a:lstStyle/>
          <a:p>
            <a:r>
              <a:rPr lang="en-US" dirty="0"/>
              <a:t>The logic based upon the analysis of predicates in any statement is called predicate logic.</a:t>
            </a:r>
          </a:p>
          <a:p>
            <a:r>
              <a:rPr lang="en-US" b="1" dirty="0"/>
              <a:t>Example</a:t>
            </a:r>
            <a:r>
              <a:rPr lang="en-US" dirty="0"/>
              <a:t>: </a:t>
            </a:r>
          </a:p>
          <a:p>
            <a:pPr lvl="1"/>
            <a:r>
              <a:rPr lang="en-US" dirty="0"/>
              <a:t>John is a bachelor …………………………………..(1)</a:t>
            </a:r>
          </a:p>
          <a:p>
            <a:pPr lvl="1"/>
            <a:r>
              <a:rPr lang="en-US" dirty="0"/>
              <a:t>Smith is a bachelor…………………………………...(2)</a:t>
            </a:r>
          </a:p>
          <a:p>
            <a:r>
              <a:rPr lang="en-US" b="1" dirty="0"/>
              <a:t>Predicate</a:t>
            </a:r>
            <a:r>
              <a:rPr lang="en-US" dirty="0"/>
              <a:t>:  The part of the statement which describes the subject is  called predicate. In the above statements John and Smith are subjects. ‘is a bachelor’ is predicate</a:t>
            </a:r>
          </a:p>
          <a:p>
            <a:r>
              <a:rPr lang="en-US" b="1" dirty="0"/>
              <a:t>Notations used</a:t>
            </a:r>
            <a:r>
              <a:rPr lang="en-US" dirty="0"/>
              <a:t>:</a:t>
            </a:r>
          </a:p>
          <a:p>
            <a:pPr lvl="1"/>
            <a:r>
              <a:rPr lang="en-US" dirty="0"/>
              <a:t>Predicate is indicated by capital letters</a:t>
            </a:r>
          </a:p>
          <a:p>
            <a:pPr lvl="1"/>
            <a:r>
              <a:rPr lang="en-US" dirty="0"/>
              <a:t>Subject is indicated by small letters</a:t>
            </a:r>
          </a:p>
          <a:p>
            <a:r>
              <a:rPr lang="en-IN" dirty="0"/>
              <a:t>So, if John is represented as j and Smith by s, the predicate ‘ is a bachelor’ by B, then, the statement (1) and (2) are written as B(j) and B(s) respectively.</a:t>
            </a:r>
          </a:p>
        </p:txBody>
      </p:sp>
    </p:spTree>
    <p:extLst>
      <p:ext uri="{BB962C8B-B14F-4D97-AF65-F5344CB8AC3E}">
        <p14:creationId xmlns:p14="http://schemas.microsoft.com/office/powerpoint/2010/main" val="2740183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C27A-7084-E59F-E9B0-64F427EB6A93}"/>
              </a:ext>
            </a:extLst>
          </p:cNvPr>
          <p:cNvSpPr>
            <a:spLocks noGrp="1"/>
          </p:cNvSpPr>
          <p:nvPr>
            <p:ph type="title"/>
          </p:nvPr>
        </p:nvSpPr>
        <p:spPr/>
        <p:txBody>
          <a:bodyPr/>
          <a:lstStyle/>
          <a:p>
            <a:r>
              <a:rPr lang="en-IN" dirty="0"/>
              <a:t>Predicate</a:t>
            </a:r>
          </a:p>
        </p:txBody>
      </p:sp>
      <p:sp>
        <p:nvSpPr>
          <p:cNvPr id="3" name="Content Placeholder 2">
            <a:extLst>
              <a:ext uri="{FF2B5EF4-FFF2-40B4-BE49-F238E27FC236}">
                <a16:creationId xmlns:a16="http://schemas.microsoft.com/office/drawing/2014/main" id="{E7CE6679-2D79-D3BE-0624-8282849B4FDB}"/>
              </a:ext>
            </a:extLst>
          </p:cNvPr>
          <p:cNvSpPr>
            <a:spLocks noGrp="1"/>
          </p:cNvSpPr>
          <p:nvPr>
            <p:ph idx="1"/>
          </p:nvPr>
        </p:nvSpPr>
        <p:spPr/>
        <p:txBody>
          <a:bodyPr>
            <a:normAutofit lnSpcReduction="10000"/>
          </a:bodyPr>
          <a:lstStyle/>
          <a:p>
            <a:r>
              <a:rPr lang="en-US" dirty="0"/>
              <a:t>In general, any statement of the type “ p is Q” where Q is a predicate and p is the subject can be denoted by Q(p).</a:t>
            </a:r>
          </a:p>
          <a:p>
            <a:r>
              <a:rPr lang="en-US" dirty="0"/>
              <a:t>Prepositions can be combined with predicates to form complex expressions. </a:t>
            </a:r>
          </a:p>
          <a:p>
            <a:r>
              <a:rPr lang="en-US" dirty="0" err="1"/>
              <a:t>Eg</a:t>
            </a:r>
            <a:r>
              <a:rPr lang="en-US" dirty="0"/>
              <a:t>:   This painting is red. ………………………………..(3)</a:t>
            </a:r>
          </a:p>
          <a:p>
            <a:pPr lvl="1"/>
            <a:r>
              <a:rPr lang="en-US" dirty="0"/>
              <a:t>If ‘painting’ is represented as p, ‘is red’ is represented as R then statement (3) can be written as R(p).</a:t>
            </a:r>
          </a:p>
          <a:p>
            <a:r>
              <a:rPr lang="en-US" dirty="0" err="1"/>
              <a:t>Eg</a:t>
            </a:r>
            <a:r>
              <a:rPr lang="en-US" dirty="0"/>
              <a:t>: John is a bachelor and this painting is red…….(4)</a:t>
            </a:r>
          </a:p>
          <a:p>
            <a:pPr lvl="1"/>
            <a:r>
              <a:rPr lang="en-US" dirty="0"/>
              <a:t>can be written as B(j) </a:t>
            </a:r>
            <a:r>
              <a:rPr lang="el-GR" dirty="0"/>
              <a:t>Λ</a:t>
            </a:r>
            <a:r>
              <a:rPr lang="en-US" dirty="0"/>
              <a:t> R(p) .</a:t>
            </a:r>
          </a:p>
          <a:p>
            <a:r>
              <a:rPr lang="en-US" dirty="0" err="1"/>
              <a:t>Eg</a:t>
            </a:r>
            <a:r>
              <a:rPr lang="en-US" dirty="0"/>
              <a:t>: Other representations</a:t>
            </a:r>
          </a:p>
          <a:p>
            <a:pPr lvl="1"/>
            <a:r>
              <a:rPr lang="pt-BR" dirty="0"/>
              <a:t>~ R(p) , B(j) -&gt; R(p)   etc</a:t>
            </a:r>
            <a:endParaRPr lang="en-IN" dirty="0"/>
          </a:p>
        </p:txBody>
      </p:sp>
    </p:spTree>
    <p:extLst>
      <p:ext uri="{BB962C8B-B14F-4D97-AF65-F5344CB8AC3E}">
        <p14:creationId xmlns:p14="http://schemas.microsoft.com/office/powerpoint/2010/main" val="2368155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7868-865A-8726-EF2F-859C32B5DF0C}"/>
              </a:ext>
            </a:extLst>
          </p:cNvPr>
          <p:cNvSpPr>
            <a:spLocks noGrp="1"/>
          </p:cNvSpPr>
          <p:nvPr>
            <p:ph type="title"/>
          </p:nvPr>
        </p:nvSpPr>
        <p:spPr/>
        <p:txBody>
          <a:bodyPr/>
          <a:lstStyle/>
          <a:p>
            <a:r>
              <a:rPr lang="en-IN" dirty="0"/>
              <a:t>M-place Predicate</a:t>
            </a:r>
          </a:p>
        </p:txBody>
      </p:sp>
      <p:sp>
        <p:nvSpPr>
          <p:cNvPr id="3" name="Content Placeholder 2">
            <a:extLst>
              <a:ext uri="{FF2B5EF4-FFF2-40B4-BE49-F238E27FC236}">
                <a16:creationId xmlns:a16="http://schemas.microsoft.com/office/drawing/2014/main" id="{B8FA8395-38CA-DA9D-F3D3-2E84A30E5753}"/>
              </a:ext>
            </a:extLst>
          </p:cNvPr>
          <p:cNvSpPr>
            <a:spLocks noGrp="1"/>
          </p:cNvSpPr>
          <p:nvPr>
            <p:ph idx="1"/>
          </p:nvPr>
        </p:nvSpPr>
        <p:spPr/>
        <p:txBody>
          <a:bodyPr>
            <a:normAutofit fontScale="92500" lnSpcReduction="20000"/>
          </a:bodyPr>
          <a:lstStyle/>
          <a:p>
            <a:r>
              <a:rPr lang="en-US" dirty="0"/>
              <a:t>A predicate requiring m( where m&gt;0) names or object is called an m-place predicate. </a:t>
            </a:r>
          </a:p>
          <a:p>
            <a:r>
              <a:rPr lang="en-US" dirty="0"/>
              <a:t>Example: </a:t>
            </a:r>
          </a:p>
          <a:p>
            <a:pPr marL="800100" lvl="1" indent="-342900">
              <a:buAutoNum type="arabicParenBoth"/>
            </a:pPr>
            <a:r>
              <a:rPr lang="en-US" dirty="0"/>
              <a:t>Amul is a student </a:t>
            </a:r>
          </a:p>
          <a:p>
            <a:pPr marL="857250" lvl="2" indent="0">
              <a:buNone/>
            </a:pPr>
            <a:r>
              <a:rPr lang="en-US" dirty="0"/>
              <a:t>The predicate S : is a student is a 1-place predicate because it is related to one object Amul</a:t>
            </a:r>
          </a:p>
          <a:p>
            <a:pPr marL="800100" lvl="1" indent="-342900">
              <a:buFont typeface="+mj-lt"/>
              <a:buAutoNum type="arabicParenBoth"/>
            </a:pPr>
            <a:r>
              <a:rPr lang="en-US" dirty="0"/>
              <a:t>Naveen is taller than Amal </a:t>
            </a:r>
          </a:p>
          <a:p>
            <a:pPr marL="457200" lvl="1" indent="0">
              <a:buNone/>
            </a:pPr>
            <a:r>
              <a:rPr lang="en-US" dirty="0"/>
              <a:t>	The predicate T : “is taller than “ is a 2-place predicate .[  T(</a:t>
            </a:r>
            <a:r>
              <a:rPr lang="en-US" dirty="0" err="1"/>
              <a:t>a,b</a:t>
            </a:r>
            <a:r>
              <a:rPr lang="en-US" dirty="0"/>
              <a:t>)]</a:t>
            </a:r>
          </a:p>
          <a:p>
            <a:pPr marL="457200" lvl="1" indent="0">
              <a:buNone/>
            </a:pPr>
            <a:r>
              <a:rPr lang="en-US" dirty="0"/>
              <a:t>(3) 2-place predicate : Canada is to the north of the United states </a:t>
            </a:r>
          </a:p>
          <a:p>
            <a:pPr marL="457200" lvl="1" indent="0">
              <a:buNone/>
            </a:pPr>
            <a:r>
              <a:rPr lang="en-US" dirty="0"/>
              <a:t>	If  the predicate N : “is to the north of,” c: Canada , and s: United States , the statement can be symbolized as N(</a:t>
            </a:r>
            <a:r>
              <a:rPr lang="en-US" dirty="0" err="1"/>
              <a:t>c,s</a:t>
            </a:r>
            <a:r>
              <a:rPr lang="en-US" dirty="0"/>
              <a:t>). </a:t>
            </a:r>
          </a:p>
          <a:p>
            <a:pPr marL="800100" lvl="1" indent="-342900">
              <a:buAutoNum type="arabicParenBoth" startAt="4"/>
            </a:pPr>
            <a:r>
              <a:rPr lang="en-US" dirty="0"/>
              <a:t>3-place predicates : Susan sits between Ralph and Bill. </a:t>
            </a:r>
          </a:p>
          <a:p>
            <a:pPr marL="800100" lvl="1" indent="-342900">
              <a:buAutoNum type="arabicParenBoth" startAt="4"/>
            </a:pPr>
            <a:r>
              <a:rPr lang="en-US" dirty="0"/>
              <a:t>4-place predicates : Green and Miller played badminton against Johnston and Smith .</a:t>
            </a:r>
          </a:p>
          <a:p>
            <a:endParaRPr lang="en-IN" dirty="0"/>
          </a:p>
        </p:txBody>
      </p:sp>
    </p:spTree>
    <p:extLst>
      <p:ext uri="{BB962C8B-B14F-4D97-AF65-F5344CB8AC3E}">
        <p14:creationId xmlns:p14="http://schemas.microsoft.com/office/powerpoint/2010/main" val="1547249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49C1-FE6B-1754-2A39-D302EA7EC361}"/>
              </a:ext>
            </a:extLst>
          </p:cNvPr>
          <p:cNvSpPr>
            <a:spLocks noGrp="1"/>
          </p:cNvSpPr>
          <p:nvPr>
            <p:ph type="title"/>
          </p:nvPr>
        </p:nvSpPr>
        <p:spPr/>
        <p:txBody>
          <a:bodyPr/>
          <a:lstStyle/>
          <a:p>
            <a:r>
              <a:rPr lang="en-IN" dirty="0"/>
              <a:t>Generalization of m-place predicate</a:t>
            </a:r>
          </a:p>
        </p:txBody>
      </p:sp>
      <p:sp>
        <p:nvSpPr>
          <p:cNvPr id="3" name="Content Placeholder 2">
            <a:extLst>
              <a:ext uri="{FF2B5EF4-FFF2-40B4-BE49-F238E27FC236}">
                <a16:creationId xmlns:a16="http://schemas.microsoft.com/office/drawing/2014/main" id="{560C3FE3-9300-1820-1DF6-34B8C3519E24}"/>
              </a:ext>
            </a:extLst>
          </p:cNvPr>
          <p:cNvSpPr>
            <a:spLocks noGrp="1"/>
          </p:cNvSpPr>
          <p:nvPr>
            <p:ph idx="1"/>
          </p:nvPr>
        </p:nvSpPr>
        <p:spPr/>
        <p:txBody>
          <a:bodyPr/>
          <a:lstStyle/>
          <a:p>
            <a:r>
              <a:rPr lang="en-US" dirty="0"/>
              <a:t>If a1 , a2 ,........,a n are the names of objects,  and S is a predicate</a:t>
            </a:r>
          </a:p>
          <a:p>
            <a:pPr marL="0" indent="0">
              <a:buNone/>
            </a:pPr>
            <a:r>
              <a:rPr lang="en-US" dirty="0"/>
              <a:t>then S( a1 , a2 ,........,a n ) are n-place predicate. </a:t>
            </a:r>
          </a:p>
          <a:p>
            <a:r>
              <a:rPr lang="en-US" dirty="0"/>
              <a:t>If we write S(x) for “ x is a student”, then S(a) , S(b) , S(c) and others having the same form can be obtained from S(x), by replacing x by an appropriate name.</a:t>
            </a:r>
          </a:p>
          <a:p>
            <a:r>
              <a:rPr lang="en-US" dirty="0"/>
              <a:t>Hence x is a place holder.</a:t>
            </a:r>
          </a:p>
          <a:p>
            <a:r>
              <a:rPr lang="en-US" dirty="0"/>
              <a:t>Compound statement functions can be formed by combining one or more simple statement functions and logical connectives.</a:t>
            </a:r>
          </a:p>
          <a:p>
            <a:r>
              <a:rPr lang="en-US" dirty="0"/>
              <a:t>If x has a constraint that it can take only set of values or class of values then the all possible values that x can take is called “Universe of Discourse”</a:t>
            </a:r>
            <a:endParaRPr lang="en-IN" dirty="0"/>
          </a:p>
        </p:txBody>
      </p:sp>
    </p:spTree>
    <p:extLst>
      <p:ext uri="{BB962C8B-B14F-4D97-AF65-F5344CB8AC3E}">
        <p14:creationId xmlns:p14="http://schemas.microsoft.com/office/powerpoint/2010/main" val="104681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6A56-0A77-CDE8-E9FD-25ADCA02488A}"/>
              </a:ext>
            </a:extLst>
          </p:cNvPr>
          <p:cNvSpPr>
            <a:spLocks noGrp="1"/>
          </p:cNvSpPr>
          <p:nvPr>
            <p:ph type="title"/>
          </p:nvPr>
        </p:nvSpPr>
        <p:spPr/>
        <p:txBody>
          <a:bodyPr/>
          <a:lstStyle/>
          <a:p>
            <a:r>
              <a:rPr lang="en-IN" dirty="0"/>
              <a:t>Quantifiers</a:t>
            </a:r>
          </a:p>
        </p:txBody>
      </p:sp>
      <p:sp>
        <p:nvSpPr>
          <p:cNvPr id="3" name="Content Placeholder 2">
            <a:extLst>
              <a:ext uri="{FF2B5EF4-FFF2-40B4-BE49-F238E27FC236}">
                <a16:creationId xmlns:a16="http://schemas.microsoft.com/office/drawing/2014/main" id="{0678830D-ED6E-6AD8-9F61-BD3F45F36872}"/>
              </a:ext>
            </a:extLst>
          </p:cNvPr>
          <p:cNvSpPr>
            <a:spLocks noGrp="1"/>
          </p:cNvSpPr>
          <p:nvPr>
            <p:ph idx="1"/>
          </p:nvPr>
        </p:nvSpPr>
        <p:spPr/>
        <p:txBody>
          <a:bodyPr/>
          <a:lstStyle/>
          <a:p>
            <a:r>
              <a:rPr lang="en-IN" dirty="0"/>
              <a:t>Lets take this example:</a:t>
            </a:r>
          </a:p>
          <a:p>
            <a:pPr marL="0" indent="0">
              <a:buNone/>
            </a:pPr>
            <a:r>
              <a:rPr lang="en-US" dirty="0"/>
              <a:t>1. All man are mortal. </a:t>
            </a:r>
          </a:p>
          <a:p>
            <a:pPr marL="0" indent="0">
              <a:buNone/>
            </a:pPr>
            <a:r>
              <a:rPr lang="en-US" dirty="0"/>
              <a:t>2. Every apple is red. </a:t>
            </a:r>
          </a:p>
          <a:p>
            <a:pPr marL="0" indent="0">
              <a:buNone/>
            </a:pPr>
            <a:r>
              <a:rPr lang="en-US" dirty="0"/>
              <a:t>3. Any integer is either positive or negative</a:t>
            </a:r>
          </a:p>
          <a:p>
            <a:pPr marL="0" indent="0">
              <a:buNone/>
            </a:pPr>
            <a:endParaRPr lang="en-US" dirty="0"/>
          </a:p>
          <a:p>
            <a:r>
              <a:rPr lang="en-US" dirty="0"/>
              <a:t>Let us paraphrase these in the following manner. </a:t>
            </a:r>
          </a:p>
          <a:p>
            <a:pPr marL="0" indent="0">
              <a:buNone/>
            </a:pPr>
            <a:r>
              <a:rPr lang="en-US" dirty="0"/>
              <a:t>1a. For all x , if x is a man, then x is a mortal. </a:t>
            </a:r>
          </a:p>
          <a:p>
            <a:pPr marL="0" indent="0">
              <a:buNone/>
            </a:pPr>
            <a:r>
              <a:rPr lang="en-US" dirty="0"/>
              <a:t>2a. For all x , if x is an apple, then x is red. </a:t>
            </a:r>
          </a:p>
          <a:p>
            <a:pPr marL="0" indent="0">
              <a:buNone/>
            </a:pPr>
            <a:r>
              <a:rPr lang="en-US" dirty="0"/>
              <a:t>3a. For all x , if x is an integer , then x is either positive or negative. </a:t>
            </a:r>
            <a:endParaRPr lang="en-IN" dirty="0"/>
          </a:p>
        </p:txBody>
      </p:sp>
    </p:spTree>
    <p:extLst>
      <p:ext uri="{BB962C8B-B14F-4D97-AF65-F5344CB8AC3E}">
        <p14:creationId xmlns:p14="http://schemas.microsoft.com/office/powerpoint/2010/main" val="305444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409E-AE50-BE55-0963-B8D1837BCEAD}"/>
              </a:ext>
            </a:extLst>
          </p:cNvPr>
          <p:cNvSpPr>
            <a:spLocks noGrp="1"/>
          </p:cNvSpPr>
          <p:nvPr>
            <p:ph type="title"/>
          </p:nvPr>
        </p:nvSpPr>
        <p:spPr/>
        <p:txBody>
          <a:bodyPr/>
          <a:lstStyle/>
          <a:p>
            <a:r>
              <a:rPr lang="en-IN" dirty="0"/>
              <a:t>Quantifier- definition</a:t>
            </a:r>
          </a:p>
        </p:txBody>
      </p:sp>
      <p:sp>
        <p:nvSpPr>
          <p:cNvPr id="3" name="Content Placeholder 2">
            <a:extLst>
              <a:ext uri="{FF2B5EF4-FFF2-40B4-BE49-F238E27FC236}">
                <a16:creationId xmlns:a16="http://schemas.microsoft.com/office/drawing/2014/main" id="{9B18D0B4-3B88-3274-1C8A-36C4B279968A}"/>
              </a:ext>
            </a:extLst>
          </p:cNvPr>
          <p:cNvSpPr>
            <a:spLocks noGrp="1"/>
          </p:cNvSpPr>
          <p:nvPr>
            <p:ph idx="1"/>
          </p:nvPr>
        </p:nvSpPr>
        <p:spPr/>
        <p:txBody>
          <a:bodyPr>
            <a:normAutofit/>
          </a:bodyPr>
          <a:lstStyle/>
          <a:p>
            <a:pPr algn="just"/>
            <a:r>
              <a:rPr lang="en-US" b="0" i="0" dirty="0">
                <a:solidFill>
                  <a:srgbClr val="333333"/>
                </a:solidFill>
                <a:effectLst/>
                <a:latin typeface="inter-regular"/>
              </a:rPr>
              <a:t>Quantifier is used to quantify the variable of predicates. </a:t>
            </a:r>
          </a:p>
          <a:p>
            <a:pPr algn="just"/>
            <a:r>
              <a:rPr lang="en-US" b="0" i="0" dirty="0">
                <a:solidFill>
                  <a:srgbClr val="333333"/>
                </a:solidFill>
                <a:effectLst/>
                <a:latin typeface="inter-regular"/>
              </a:rPr>
              <a:t>It contains a formula, which is a type of statement whose truth value may depend on values of some variables. </a:t>
            </a:r>
          </a:p>
          <a:p>
            <a:pPr algn="just"/>
            <a:r>
              <a:rPr lang="en-US" b="0" i="0" dirty="0">
                <a:solidFill>
                  <a:srgbClr val="333333"/>
                </a:solidFill>
                <a:effectLst/>
                <a:latin typeface="inter-regular"/>
              </a:rPr>
              <a:t>When we assign a fixed value to a predicate, then it becomes a proposition. </a:t>
            </a:r>
          </a:p>
          <a:p>
            <a:pPr algn="just"/>
            <a:r>
              <a:rPr lang="en-US" b="0" i="0" dirty="0">
                <a:solidFill>
                  <a:srgbClr val="333333"/>
                </a:solidFill>
                <a:effectLst/>
                <a:latin typeface="inter-regular"/>
              </a:rPr>
              <a:t>So quantify is a type of word which refers to quantifies like </a:t>
            </a:r>
            <a:r>
              <a:rPr lang="en-US" b="1" i="0" dirty="0">
                <a:solidFill>
                  <a:srgbClr val="333333"/>
                </a:solidFill>
                <a:effectLst/>
                <a:latin typeface="inter-bold"/>
              </a:rPr>
              <a:t>"all"</a:t>
            </a:r>
            <a:r>
              <a:rPr lang="en-US" b="0" i="0" dirty="0">
                <a:solidFill>
                  <a:srgbClr val="333333"/>
                </a:solidFill>
                <a:effectLst/>
                <a:latin typeface="inter-regular"/>
              </a:rPr>
              <a:t> or </a:t>
            </a:r>
            <a:r>
              <a:rPr lang="en-US" b="1" i="0" dirty="0">
                <a:solidFill>
                  <a:srgbClr val="333333"/>
                </a:solidFill>
                <a:effectLst/>
                <a:latin typeface="inter-bold"/>
              </a:rPr>
              <a:t>"some"</a:t>
            </a:r>
            <a:r>
              <a:rPr lang="en-US" b="0" i="0" dirty="0">
                <a:solidFill>
                  <a:srgbClr val="333333"/>
                </a:solidFill>
                <a:effectLst/>
                <a:latin typeface="inter-regular"/>
              </a:rPr>
              <a:t>.</a:t>
            </a:r>
          </a:p>
          <a:p>
            <a:r>
              <a:rPr lang="en-US" b="0" i="0" dirty="0">
                <a:solidFill>
                  <a:srgbClr val="333333"/>
                </a:solidFill>
                <a:effectLst/>
                <a:latin typeface="inter-regular"/>
              </a:rPr>
              <a:t>There are mainly two types of quantifiers that are universal quantifiers and existential quantifiers.</a:t>
            </a:r>
          </a:p>
          <a:p>
            <a:r>
              <a:rPr lang="en-US" b="0" i="0" dirty="0">
                <a:solidFill>
                  <a:srgbClr val="333333"/>
                </a:solidFill>
                <a:effectLst/>
                <a:latin typeface="inter-regular"/>
              </a:rPr>
              <a:t>Quantifier is mainly used to show that for how many elements, a described predicate is true. It also shows that for all possible values or for some value(s) in the universe of discourse, the predicate is true or not.</a:t>
            </a:r>
            <a:br>
              <a:rPr lang="en-US" dirty="0"/>
            </a:br>
            <a:endParaRPr lang="en-IN" dirty="0"/>
          </a:p>
        </p:txBody>
      </p:sp>
    </p:spTree>
    <p:extLst>
      <p:ext uri="{BB962C8B-B14F-4D97-AF65-F5344CB8AC3E}">
        <p14:creationId xmlns:p14="http://schemas.microsoft.com/office/powerpoint/2010/main" val="309395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345E-8E3B-823B-6D20-94CBE0D54244}"/>
              </a:ext>
            </a:extLst>
          </p:cNvPr>
          <p:cNvSpPr>
            <a:spLocks noGrp="1"/>
          </p:cNvSpPr>
          <p:nvPr>
            <p:ph type="title"/>
          </p:nvPr>
        </p:nvSpPr>
        <p:spPr/>
        <p:txBody>
          <a:bodyPr/>
          <a:lstStyle/>
          <a:p>
            <a:r>
              <a:rPr lang="en-IN" dirty="0"/>
              <a:t>Quantifier - Example</a:t>
            </a:r>
          </a:p>
        </p:txBody>
      </p:sp>
      <p:sp>
        <p:nvSpPr>
          <p:cNvPr id="3" name="Content Placeholder 2">
            <a:extLst>
              <a:ext uri="{FF2B5EF4-FFF2-40B4-BE49-F238E27FC236}">
                <a16:creationId xmlns:a16="http://schemas.microsoft.com/office/drawing/2014/main" id="{E958D210-4D0D-6443-3E14-793D29F4A0D0}"/>
              </a:ext>
            </a:extLst>
          </p:cNvPr>
          <p:cNvSpPr>
            <a:spLocks noGrp="1"/>
          </p:cNvSpPr>
          <p:nvPr>
            <p:ph idx="1"/>
          </p:nvPr>
        </p:nvSpPr>
        <p:spPr/>
        <p:txBody>
          <a:bodyPr/>
          <a:lstStyle/>
          <a:p>
            <a:pPr marL="0" indent="0">
              <a:buNone/>
            </a:pPr>
            <a:r>
              <a:rPr lang="en-IN" dirty="0"/>
              <a:t>Example :Let p:      </a:t>
            </a:r>
            <a:r>
              <a:rPr lang="en-IN" b="0" i="0" dirty="0">
                <a:solidFill>
                  <a:srgbClr val="333333"/>
                </a:solidFill>
                <a:effectLst/>
                <a:latin typeface="Cambria" panose="02040503050406030204" pitchFamily="18" charset="0"/>
              </a:rPr>
              <a:t>"x ≤ 5 ∧ x &gt; 3“</a:t>
            </a:r>
          </a:p>
          <a:p>
            <a:pPr>
              <a:buAutoNum type="arabicParenBoth"/>
            </a:pPr>
            <a:r>
              <a:rPr lang="en-IN" dirty="0">
                <a:solidFill>
                  <a:srgbClr val="333333"/>
                </a:solidFill>
                <a:latin typeface="Cambria" panose="02040503050406030204" pitchFamily="18" charset="0"/>
              </a:rPr>
              <a:t>Is p true or false?                        {  Can not be inferred as x value is not given}</a:t>
            </a:r>
          </a:p>
          <a:p>
            <a:pPr>
              <a:buAutoNum type="arabicParenBoth"/>
            </a:pPr>
            <a:r>
              <a:rPr lang="en-IN" dirty="0">
                <a:solidFill>
                  <a:srgbClr val="333333"/>
                </a:solidFill>
                <a:latin typeface="Cambria" panose="02040503050406030204" pitchFamily="18" charset="0"/>
              </a:rPr>
              <a:t>Is p true or false, if x=6              { false}</a:t>
            </a:r>
          </a:p>
          <a:p>
            <a:pPr>
              <a:buAutoNum type="arabicParenBoth"/>
            </a:pPr>
            <a:r>
              <a:rPr lang="en-IN" dirty="0">
                <a:solidFill>
                  <a:srgbClr val="333333"/>
                </a:solidFill>
                <a:latin typeface="Cambria" panose="02040503050406030204" pitchFamily="18" charset="0"/>
              </a:rPr>
              <a:t>Is p true or false, if x=4              { true }</a:t>
            </a:r>
          </a:p>
          <a:p>
            <a:pPr>
              <a:buAutoNum type="arabicParenBoth"/>
            </a:pPr>
            <a:r>
              <a:rPr lang="en-US" b="0" i="0" dirty="0">
                <a:solidFill>
                  <a:srgbClr val="333333"/>
                </a:solidFill>
                <a:effectLst/>
                <a:latin typeface="Cambria" panose="02040503050406030204" pitchFamily="18" charset="0"/>
              </a:rPr>
              <a:t>For every x, x ≤ 5 ∧ x &gt; 3, is p true or false?       {false, </a:t>
            </a:r>
            <a:r>
              <a:rPr lang="en-IN" b="0" i="0" dirty="0">
                <a:solidFill>
                  <a:srgbClr val="333333"/>
                </a:solidFill>
                <a:effectLst/>
                <a:latin typeface="Cambria" panose="02040503050406030204" pitchFamily="18" charset="0"/>
              </a:rPr>
              <a:t>universal quantifier</a:t>
            </a:r>
            <a:r>
              <a:rPr lang="en-US" b="0" i="0" dirty="0">
                <a:solidFill>
                  <a:srgbClr val="333333"/>
                </a:solidFill>
                <a:effectLst/>
                <a:latin typeface="Cambria" panose="02040503050406030204" pitchFamily="18" charset="0"/>
              </a:rPr>
              <a:t>}</a:t>
            </a:r>
          </a:p>
          <a:p>
            <a:pPr>
              <a:buAutoNum type="arabicParenBoth"/>
            </a:pPr>
            <a:r>
              <a:rPr lang="en-US" b="0" i="0" dirty="0">
                <a:solidFill>
                  <a:srgbClr val="333333"/>
                </a:solidFill>
                <a:effectLst/>
                <a:latin typeface="Cambria" panose="02040503050406030204" pitchFamily="18" charset="0"/>
              </a:rPr>
              <a:t>There exists an x such that "x ≤ 5 ∧ x &gt; 3“          {true, </a:t>
            </a:r>
            <a:r>
              <a:rPr lang="en-IN" b="0" i="0" dirty="0">
                <a:solidFill>
                  <a:srgbClr val="333333"/>
                </a:solidFill>
                <a:effectLst/>
                <a:latin typeface="Cambria" panose="02040503050406030204" pitchFamily="18" charset="0"/>
              </a:rPr>
              <a:t> existential quantifier</a:t>
            </a:r>
            <a:r>
              <a:rPr lang="en-US" b="0" i="0" dirty="0">
                <a:solidFill>
                  <a:srgbClr val="333333"/>
                </a:solidFill>
                <a:effectLst/>
                <a:latin typeface="Cambria" panose="02040503050406030204" pitchFamily="18" charset="0"/>
              </a:rPr>
              <a:t>}</a:t>
            </a:r>
          </a:p>
          <a:p>
            <a:pPr marL="0" indent="0">
              <a:buNone/>
            </a:pPr>
            <a:endParaRPr lang="en-US" dirty="0">
              <a:solidFill>
                <a:srgbClr val="333333"/>
              </a:solidFill>
              <a:latin typeface="Cambria" panose="02040503050406030204" pitchFamily="18" charset="0"/>
            </a:endParaRPr>
          </a:p>
          <a:p>
            <a:pPr marL="0" indent="0">
              <a:buNone/>
            </a:pPr>
            <a:r>
              <a:rPr lang="en-US" b="0" i="0" dirty="0">
                <a:solidFill>
                  <a:srgbClr val="333333"/>
                </a:solidFill>
                <a:effectLst/>
                <a:latin typeface="Cambria" panose="02040503050406030204" pitchFamily="18" charset="0"/>
              </a:rPr>
              <a:t>The variables in a formula cannot be simply true or false unless we bound these variables by using the quantifier</a:t>
            </a:r>
            <a:endParaRPr lang="en-IN" dirty="0"/>
          </a:p>
        </p:txBody>
      </p:sp>
    </p:spTree>
    <p:extLst>
      <p:ext uri="{BB962C8B-B14F-4D97-AF65-F5344CB8AC3E}">
        <p14:creationId xmlns:p14="http://schemas.microsoft.com/office/powerpoint/2010/main" val="2331129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2BC4-C169-FF62-451D-3D909B207F44}"/>
              </a:ext>
            </a:extLst>
          </p:cNvPr>
          <p:cNvSpPr>
            <a:spLocks noGrp="1"/>
          </p:cNvSpPr>
          <p:nvPr>
            <p:ph type="title"/>
          </p:nvPr>
        </p:nvSpPr>
        <p:spPr/>
        <p:txBody>
          <a:bodyPr/>
          <a:lstStyle/>
          <a:p>
            <a:r>
              <a:rPr lang="en-IN" dirty="0"/>
              <a:t>Types of Quantifier</a:t>
            </a:r>
          </a:p>
        </p:txBody>
      </p:sp>
      <p:sp>
        <p:nvSpPr>
          <p:cNvPr id="3" name="Content Placeholder 2">
            <a:extLst>
              <a:ext uri="{FF2B5EF4-FFF2-40B4-BE49-F238E27FC236}">
                <a16:creationId xmlns:a16="http://schemas.microsoft.com/office/drawing/2014/main" id="{DBA052CF-AA7B-63DA-D6AC-5B0FAB445989}"/>
              </a:ext>
            </a:extLst>
          </p:cNvPr>
          <p:cNvSpPr>
            <a:spLocks noGrp="1"/>
          </p:cNvSpPr>
          <p:nvPr>
            <p:ph idx="1"/>
          </p:nvPr>
        </p:nvSpPr>
        <p:spPr/>
        <p:txBody>
          <a:bodyPr/>
          <a:lstStyle/>
          <a:p>
            <a:r>
              <a:rPr lang="en-IN" dirty="0"/>
              <a:t>Universal Quantifier</a:t>
            </a:r>
          </a:p>
          <a:p>
            <a:r>
              <a:rPr lang="en-IN" dirty="0"/>
              <a:t>Existential Quantifier</a:t>
            </a:r>
          </a:p>
        </p:txBody>
      </p:sp>
    </p:spTree>
    <p:extLst>
      <p:ext uri="{BB962C8B-B14F-4D97-AF65-F5344CB8AC3E}">
        <p14:creationId xmlns:p14="http://schemas.microsoft.com/office/powerpoint/2010/main" val="2269712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CE75-7484-2939-B6B0-06F3B13FD288}"/>
              </a:ext>
            </a:extLst>
          </p:cNvPr>
          <p:cNvSpPr>
            <a:spLocks noGrp="1"/>
          </p:cNvSpPr>
          <p:nvPr>
            <p:ph type="title"/>
          </p:nvPr>
        </p:nvSpPr>
        <p:spPr/>
        <p:txBody>
          <a:bodyPr/>
          <a:lstStyle/>
          <a:p>
            <a:r>
              <a:rPr lang="en-IN" dirty="0"/>
              <a:t>Universal Quantifier</a:t>
            </a:r>
          </a:p>
        </p:txBody>
      </p:sp>
      <p:sp>
        <p:nvSpPr>
          <p:cNvPr id="3" name="Content Placeholder 2">
            <a:extLst>
              <a:ext uri="{FF2B5EF4-FFF2-40B4-BE49-F238E27FC236}">
                <a16:creationId xmlns:a16="http://schemas.microsoft.com/office/drawing/2014/main" id="{F96A0293-BDC2-A008-9271-42185B0037B2}"/>
              </a:ext>
            </a:extLst>
          </p:cNvPr>
          <p:cNvSpPr>
            <a:spLocks noGrp="1"/>
          </p:cNvSpPr>
          <p:nvPr>
            <p:ph idx="1"/>
          </p:nvPr>
        </p:nvSpPr>
        <p:spPr>
          <a:xfrm>
            <a:off x="2589212" y="2133600"/>
            <a:ext cx="8915400" cy="4100290"/>
          </a:xfrm>
        </p:spPr>
        <p:txBody>
          <a:bodyPr>
            <a:normAutofit/>
          </a:bodyPr>
          <a:lstStyle/>
          <a:p>
            <a:r>
              <a:rPr lang="en-US" dirty="0"/>
              <a:t>Universal quantifier means – “ for all”</a:t>
            </a:r>
          </a:p>
          <a:p>
            <a:r>
              <a:rPr lang="en-US" dirty="0"/>
              <a:t>It means the predicate is true for all values of the variables in its domain. (domain of discourse)</a:t>
            </a:r>
          </a:p>
          <a:p>
            <a:r>
              <a:rPr lang="en-US" dirty="0"/>
              <a:t>It uses the symbol </a:t>
            </a:r>
            <a:r>
              <a:rPr lang="en-IN" b="1" i="0" dirty="0">
                <a:solidFill>
                  <a:srgbClr val="333333"/>
                </a:solidFill>
                <a:effectLst/>
                <a:latin typeface="inter-bold"/>
              </a:rPr>
              <a:t>∀</a:t>
            </a:r>
            <a:r>
              <a:rPr lang="en-IN" b="0" i="0" dirty="0">
                <a:solidFill>
                  <a:srgbClr val="333333"/>
                </a:solidFill>
                <a:effectLst/>
                <a:latin typeface="Cambria" panose="02040503050406030204" pitchFamily="18" charset="0"/>
              </a:rPr>
              <a:t>, which means "</a:t>
            </a:r>
            <a:r>
              <a:rPr lang="en-IN" b="1" i="0" dirty="0">
                <a:solidFill>
                  <a:srgbClr val="333333"/>
                </a:solidFill>
                <a:effectLst/>
                <a:latin typeface="inter-bold"/>
              </a:rPr>
              <a:t>for all</a:t>
            </a:r>
            <a:r>
              <a:rPr lang="en-IN" b="0" i="0" dirty="0">
                <a:solidFill>
                  <a:srgbClr val="333333"/>
                </a:solidFill>
                <a:effectLst/>
                <a:latin typeface="Cambria" panose="02040503050406030204" pitchFamily="18" charset="0"/>
              </a:rPr>
              <a:t>“</a:t>
            </a:r>
          </a:p>
          <a:p>
            <a:r>
              <a:rPr lang="en-US" dirty="0"/>
              <a:t>It is placed before the statement function to which this phrase is applied.</a:t>
            </a:r>
          </a:p>
          <a:p>
            <a:r>
              <a:rPr lang="en-US" dirty="0">
                <a:solidFill>
                  <a:srgbClr val="333333"/>
                </a:solidFill>
                <a:latin typeface="Cambria" panose="02040503050406030204" pitchFamily="18" charset="0"/>
              </a:rPr>
              <a:t>Example- </a:t>
            </a:r>
            <a:r>
              <a:rPr lang="en-IN" b="1" i="0" dirty="0">
                <a:solidFill>
                  <a:srgbClr val="333333"/>
                </a:solidFill>
                <a:effectLst/>
                <a:latin typeface="inter-bold"/>
              </a:rPr>
              <a:t>∀</a:t>
            </a:r>
            <a:r>
              <a:rPr lang="en-US" b="1" i="0" dirty="0">
                <a:solidFill>
                  <a:srgbClr val="333333"/>
                </a:solidFill>
                <a:effectLst/>
                <a:latin typeface="inter-bold"/>
              </a:rPr>
              <a:t>x </a:t>
            </a:r>
            <a:r>
              <a:rPr lang="en-US" b="1" dirty="0">
                <a:solidFill>
                  <a:srgbClr val="333333"/>
                </a:solidFill>
                <a:latin typeface="inter-bold"/>
              </a:rPr>
              <a:t>P(x) or </a:t>
            </a:r>
            <a:r>
              <a:rPr lang="en-IN" b="1" i="0" dirty="0">
                <a:solidFill>
                  <a:srgbClr val="333333"/>
                </a:solidFill>
                <a:effectLst/>
                <a:latin typeface="inter-bold"/>
              </a:rPr>
              <a:t>∀</a:t>
            </a:r>
            <a:r>
              <a:rPr lang="en-US" b="1" dirty="0">
                <a:solidFill>
                  <a:srgbClr val="333333"/>
                </a:solidFill>
                <a:latin typeface="inter-bold"/>
              </a:rPr>
              <a:t>x </a:t>
            </a:r>
            <a:r>
              <a:rPr lang="en-US" sz="2400" b="1" dirty="0">
                <a:solidFill>
                  <a:srgbClr val="333333"/>
                </a:solidFill>
                <a:latin typeface="inter-bold"/>
              </a:rPr>
              <a:t>є </a:t>
            </a:r>
            <a:r>
              <a:rPr lang="en-US" sz="1600" b="1" dirty="0">
                <a:solidFill>
                  <a:srgbClr val="333333"/>
                </a:solidFill>
                <a:latin typeface="inter-bold"/>
              </a:rPr>
              <a:t>D  , P(x)</a:t>
            </a:r>
          </a:p>
          <a:p>
            <a:r>
              <a:rPr lang="en-US" dirty="0"/>
              <a:t>The universal quantifier is used to translate expressions such as “for all,” “ every “ , and “for any “.</a:t>
            </a:r>
            <a:endParaRPr lang="en-IN" dirty="0"/>
          </a:p>
          <a:p>
            <a:endParaRPr lang="en-US" dirty="0"/>
          </a:p>
        </p:txBody>
      </p:sp>
    </p:spTree>
    <p:extLst>
      <p:ext uri="{BB962C8B-B14F-4D97-AF65-F5344CB8AC3E}">
        <p14:creationId xmlns:p14="http://schemas.microsoft.com/office/powerpoint/2010/main" val="5498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36EA-0611-55FC-629F-58FE31F6C653}"/>
              </a:ext>
            </a:extLst>
          </p:cNvPr>
          <p:cNvSpPr>
            <a:spLocks noGrp="1"/>
          </p:cNvSpPr>
          <p:nvPr>
            <p:ph type="title"/>
          </p:nvPr>
        </p:nvSpPr>
        <p:spPr/>
        <p:txBody>
          <a:bodyPr/>
          <a:lstStyle/>
          <a:p>
            <a:r>
              <a:rPr lang="en-IN" dirty="0"/>
              <a:t>Argument</a:t>
            </a:r>
          </a:p>
        </p:txBody>
      </p:sp>
      <p:sp>
        <p:nvSpPr>
          <p:cNvPr id="3" name="Content Placeholder 2">
            <a:extLst>
              <a:ext uri="{FF2B5EF4-FFF2-40B4-BE49-F238E27FC236}">
                <a16:creationId xmlns:a16="http://schemas.microsoft.com/office/drawing/2014/main" id="{D9C42780-4D4E-F076-88DA-297395A64C69}"/>
              </a:ext>
            </a:extLst>
          </p:cNvPr>
          <p:cNvSpPr>
            <a:spLocks noGrp="1"/>
          </p:cNvSpPr>
          <p:nvPr>
            <p:ph idx="1"/>
          </p:nvPr>
        </p:nvSpPr>
        <p:spPr/>
        <p:txBody>
          <a:bodyPr>
            <a:normAutofit fontScale="85000" lnSpcReduction="20000"/>
          </a:bodyPr>
          <a:lstStyle/>
          <a:p>
            <a:r>
              <a:rPr lang="en-IN" dirty="0"/>
              <a:t>If A and B are two statements then, we say that “B logically follows from A” or “B is a valid conclusion” of the premise A, </a:t>
            </a:r>
            <a:r>
              <a:rPr lang="en-IN" dirty="0" err="1"/>
              <a:t>iff</a:t>
            </a:r>
            <a:r>
              <a:rPr lang="en-IN" dirty="0"/>
              <a:t> </a:t>
            </a:r>
          </a:p>
          <a:p>
            <a:pPr marL="0" indent="0">
              <a:buNone/>
            </a:pPr>
            <a:r>
              <a:rPr lang="en-IN" dirty="0"/>
              <a:t>	A-&gt; B is a tautology, </a:t>
            </a:r>
            <a:r>
              <a:rPr lang="en-IN" dirty="0" err="1"/>
              <a:t>ie</a:t>
            </a:r>
            <a:r>
              <a:rPr lang="en-IN" dirty="0"/>
              <a:t>., A=&gt;B</a:t>
            </a:r>
          </a:p>
          <a:p>
            <a:r>
              <a:rPr lang="en-US" dirty="0"/>
              <a:t>This definition can be extended for a set of formulas rather than a single formula, we say that from a set of premises { H1, H 2, ….. Hm } </a:t>
            </a:r>
          </a:p>
          <a:p>
            <a:pPr marL="0" indent="0">
              <a:buNone/>
            </a:pPr>
            <a:r>
              <a:rPr lang="en-US" dirty="0"/>
              <a:t>	A conclusion C follows logically </a:t>
            </a:r>
            <a:r>
              <a:rPr lang="en-US" dirty="0" err="1"/>
              <a:t>iff</a:t>
            </a:r>
            <a:r>
              <a:rPr lang="en-US" dirty="0"/>
              <a:t> </a:t>
            </a:r>
          </a:p>
          <a:p>
            <a:pPr marL="0" indent="0">
              <a:buNone/>
            </a:pPr>
            <a:r>
              <a:rPr lang="en-US" dirty="0"/>
              <a:t>	H1 Λ H2 </a:t>
            </a:r>
            <a:r>
              <a:rPr lang="el-GR" dirty="0"/>
              <a:t>Λ</a:t>
            </a:r>
            <a:r>
              <a:rPr lang="en-IN" dirty="0"/>
              <a:t>H3 </a:t>
            </a:r>
            <a:r>
              <a:rPr lang="el-GR" dirty="0"/>
              <a:t>Λ</a:t>
            </a:r>
            <a:r>
              <a:rPr lang="en-US" dirty="0"/>
              <a:t>  ….. Hm =&gt; C ......... (1) </a:t>
            </a:r>
          </a:p>
          <a:p>
            <a:r>
              <a:rPr lang="en-US" b="1" dirty="0"/>
              <a:t>Representation</a:t>
            </a:r>
            <a:r>
              <a:rPr lang="en-US" dirty="0"/>
              <a:t>:     H1</a:t>
            </a:r>
          </a:p>
          <a:p>
            <a:pPr marL="0" indent="0">
              <a:buNone/>
            </a:pPr>
            <a:r>
              <a:rPr lang="en-US" dirty="0"/>
              <a:t>				     H2</a:t>
            </a:r>
          </a:p>
          <a:p>
            <a:pPr marL="0" indent="0">
              <a:buNone/>
            </a:pPr>
            <a:r>
              <a:rPr lang="en-US" dirty="0"/>
              <a:t>			……….  </a:t>
            </a:r>
            <a:r>
              <a:rPr lang="en-US" dirty="0" err="1"/>
              <a:t>Hn</a:t>
            </a:r>
            <a:endParaRPr lang="en-US" dirty="0"/>
          </a:p>
          <a:p>
            <a:pPr marL="0" indent="0">
              <a:buNone/>
            </a:pPr>
            <a:r>
              <a:rPr lang="en-US" dirty="0"/>
              <a:t>			------------------</a:t>
            </a:r>
          </a:p>
          <a:p>
            <a:pPr marL="0" indent="0">
              <a:buNone/>
            </a:pPr>
            <a:r>
              <a:rPr lang="en-US" dirty="0"/>
              <a:t>		therefore,	     C</a:t>
            </a:r>
          </a:p>
          <a:p>
            <a:pPr marL="0" indent="0">
              <a:buNone/>
            </a:pPr>
            <a:r>
              <a:rPr lang="en-US" dirty="0"/>
              <a:t>		</a:t>
            </a:r>
          </a:p>
        </p:txBody>
      </p:sp>
    </p:spTree>
    <p:extLst>
      <p:ext uri="{BB962C8B-B14F-4D97-AF65-F5344CB8AC3E}">
        <p14:creationId xmlns:p14="http://schemas.microsoft.com/office/powerpoint/2010/main" val="399342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9570-187C-B05E-E23D-D750EBD94F3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95B782E-6780-C9E8-F317-4CC6C23F7351}"/>
              </a:ext>
            </a:extLst>
          </p:cNvPr>
          <p:cNvSpPr>
            <a:spLocks noGrp="1"/>
          </p:cNvSpPr>
          <p:nvPr>
            <p:ph idx="1"/>
          </p:nvPr>
        </p:nvSpPr>
        <p:spPr/>
        <p:txBody>
          <a:bodyPr>
            <a:normAutofit fontScale="92500" lnSpcReduction="10000"/>
          </a:bodyPr>
          <a:lstStyle/>
          <a:p>
            <a:r>
              <a:rPr lang="en-US" dirty="0"/>
              <a:t> Example:</a:t>
            </a:r>
          </a:p>
          <a:p>
            <a:pPr lvl="1"/>
            <a:r>
              <a:rPr lang="en-US" dirty="0"/>
              <a:t>M(x) : x is man       </a:t>
            </a:r>
          </a:p>
          <a:p>
            <a:pPr lvl="1"/>
            <a:r>
              <a:rPr lang="en-US" dirty="0"/>
              <a:t>H(x) : x is a mortal </a:t>
            </a:r>
          </a:p>
          <a:p>
            <a:pPr lvl="1"/>
            <a:r>
              <a:rPr lang="en-US" dirty="0"/>
              <a:t>A(x) : x is an apple</a:t>
            </a:r>
          </a:p>
          <a:p>
            <a:pPr lvl="1"/>
            <a:r>
              <a:rPr lang="en-US" dirty="0"/>
              <a:t>R(x) : x is red. </a:t>
            </a:r>
          </a:p>
          <a:p>
            <a:pPr lvl="1"/>
            <a:r>
              <a:rPr lang="en-US" dirty="0"/>
              <a:t>N(x) : x is an integer. </a:t>
            </a:r>
          </a:p>
          <a:p>
            <a:pPr lvl="1"/>
            <a:r>
              <a:rPr lang="en-US" dirty="0"/>
              <a:t>P(x) : x is either positive or negative. </a:t>
            </a:r>
          </a:p>
          <a:p>
            <a:r>
              <a:rPr lang="en-US" dirty="0"/>
              <a:t>Represent “all men are mortal”</a:t>
            </a:r>
          </a:p>
          <a:p>
            <a:pPr lvl="1"/>
            <a:r>
              <a:rPr lang="en-IN" b="1" i="0" dirty="0">
                <a:solidFill>
                  <a:srgbClr val="333333"/>
                </a:solidFill>
                <a:effectLst/>
                <a:latin typeface="inter-bold"/>
              </a:rPr>
              <a:t>∀</a:t>
            </a:r>
            <a:r>
              <a:rPr lang="en-US" b="1" i="0" dirty="0">
                <a:solidFill>
                  <a:srgbClr val="333333"/>
                </a:solidFill>
                <a:effectLst/>
                <a:latin typeface="inter-bold"/>
              </a:rPr>
              <a:t>x (M</a:t>
            </a:r>
            <a:r>
              <a:rPr lang="en-US" b="1" dirty="0">
                <a:solidFill>
                  <a:srgbClr val="333333"/>
                </a:solidFill>
                <a:latin typeface="inter-bold"/>
              </a:rPr>
              <a:t>(x)-&gt;H(x)</a:t>
            </a:r>
          </a:p>
          <a:p>
            <a:r>
              <a:rPr lang="en-US" dirty="0">
                <a:solidFill>
                  <a:srgbClr val="333333"/>
                </a:solidFill>
                <a:latin typeface="inter-bold"/>
              </a:rPr>
              <a:t>Represent   “ all integers are either positive or negative”</a:t>
            </a:r>
          </a:p>
          <a:p>
            <a:pPr lvl="1"/>
            <a:r>
              <a:rPr lang="en-IN" b="1" i="0" dirty="0">
                <a:solidFill>
                  <a:srgbClr val="333333"/>
                </a:solidFill>
                <a:effectLst/>
                <a:latin typeface="inter-bold"/>
              </a:rPr>
              <a:t>∀</a:t>
            </a:r>
            <a:r>
              <a:rPr lang="en-US" b="1" i="0" dirty="0">
                <a:solidFill>
                  <a:srgbClr val="333333"/>
                </a:solidFill>
                <a:effectLst/>
                <a:latin typeface="inter-bold"/>
              </a:rPr>
              <a:t>x (N</a:t>
            </a:r>
            <a:r>
              <a:rPr lang="en-US" b="1" dirty="0">
                <a:solidFill>
                  <a:srgbClr val="333333"/>
                </a:solidFill>
                <a:latin typeface="inter-bold"/>
              </a:rPr>
              <a:t>(x)-&gt;P(x)</a:t>
            </a:r>
          </a:p>
          <a:p>
            <a:pPr lvl="1"/>
            <a:endParaRPr lang="en-US" dirty="0"/>
          </a:p>
          <a:p>
            <a:pPr lvl="1"/>
            <a:endParaRPr lang="en-US" dirty="0"/>
          </a:p>
          <a:p>
            <a:endParaRPr lang="en-IN" dirty="0"/>
          </a:p>
        </p:txBody>
      </p:sp>
    </p:spTree>
    <p:extLst>
      <p:ext uri="{BB962C8B-B14F-4D97-AF65-F5344CB8AC3E}">
        <p14:creationId xmlns:p14="http://schemas.microsoft.com/office/powerpoint/2010/main" val="1124739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C8E6-7353-6E35-78D3-8F94C2FAE5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F72876-85C7-6A0A-4C71-7357F4DE502B}"/>
              </a:ext>
            </a:extLst>
          </p:cNvPr>
          <p:cNvSpPr>
            <a:spLocks noGrp="1"/>
          </p:cNvSpPr>
          <p:nvPr>
            <p:ph idx="1"/>
          </p:nvPr>
        </p:nvSpPr>
        <p:spPr/>
        <p:txBody>
          <a:bodyPr/>
          <a:lstStyle/>
          <a:p>
            <a:r>
              <a:rPr lang="en-US" dirty="0"/>
              <a:t>G(</a:t>
            </a:r>
            <a:r>
              <a:rPr lang="en-US" dirty="0" err="1"/>
              <a:t>x,y</a:t>
            </a:r>
            <a:r>
              <a:rPr lang="en-US" dirty="0"/>
              <a:t>) : x is taller than y. </a:t>
            </a:r>
          </a:p>
          <a:p>
            <a:r>
              <a:rPr lang="en-US" dirty="0"/>
              <a:t>Represent: For any x and any y , if x is taller than y, than y is not taller than x” or “ For any x and y , if x is taller than y, then it is not true that y is taller than x.” </a:t>
            </a:r>
          </a:p>
          <a:p>
            <a:pPr lvl="1"/>
            <a:r>
              <a:rPr lang="en-US" dirty="0"/>
              <a:t>This statement can now be symbolized as (</a:t>
            </a:r>
            <a:r>
              <a:rPr lang="en-IN" b="1" i="0" dirty="0">
                <a:solidFill>
                  <a:srgbClr val="333333"/>
                </a:solidFill>
                <a:effectLst/>
                <a:latin typeface="inter-bold"/>
              </a:rPr>
              <a:t>∀ </a:t>
            </a:r>
            <a:r>
              <a:rPr lang="en-US" dirty="0"/>
              <a:t>x ) (</a:t>
            </a:r>
            <a:r>
              <a:rPr lang="en-IN" b="1" i="0" dirty="0">
                <a:solidFill>
                  <a:srgbClr val="333333"/>
                </a:solidFill>
                <a:effectLst/>
                <a:latin typeface="inter-bold"/>
              </a:rPr>
              <a:t>∀ </a:t>
            </a:r>
            <a:r>
              <a:rPr lang="en-US" dirty="0"/>
              <a:t>y ) ( G(</a:t>
            </a:r>
            <a:r>
              <a:rPr lang="en-US" dirty="0" err="1"/>
              <a:t>x,y</a:t>
            </a:r>
            <a:r>
              <a:rPr lang="en-US" dirty="0"/>
              <a:t>)-&gt;~ G(</a:t>
            </a:r>
            <a:r>
              <a:rPr lang="en-US" dirty="0" err="1"/>
              <a:t>y,x</a:t>
            </a:r>
            <a:r>
              <a:rPr lang="en-US" dirty="0"/>
              <a:t>)) </a:t>
            </a:r>
          </a:p>
          <a:p>
            <a:endParaRPr lang="en-IN" dirty="0"/>
          </a:p>
        </p:txBody>
      </p:sp>
    </p:spTree>
    <p:extLst>
      <p:ext uri="{BB962C8B-B14F-4D97-AF65-F5344CB8AC3E}">
        <p14:creationId xmlns:p14="http://schemas.microsoft.com/office/powerpoint/2010/main" val="2528917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4DBE-FDA6-6A1D-DFC5-F1974CC42954}"/>
              </a:ext>
            </a:extLst>
          </p:cNvPr>
          <p:cNvSpPr>
            <a:spLocks noGrp="1"/>
          </p:cNvSpPr>
          <p:nvPr>
            <p:ph type="title"/>
          </p:nvPr>
        </p:nvSpPr>
        <p:spPr/>
        <p:txBody>
          <a:bodyPr/>
          <a:lstStyle/>
          <a:p>
            <a:r>
              <a:rPr lang="en-IN" dirty="0"/>
              <a:t>2. Existential Quantifier</a:t>
            </a:r>
          </a:p>
        </p:txBody>
      </p:sp>
      <p:sp>
        <p:nvSpPr>
          <p:cNvPr id="3" name="Content Placeholder 2">
            <a:extLst>
              <a:ext uri="{FF2B5EF4-FFF2-40B4-BE49-F238E27FC236}">
                <a16:creationId xmlns:a16="http://schemas.microsoft.com/office/drawing/2014/main" id="{C2E51392-46C2-9227-A3A7-A80466A1FD64}"/>
              </a:ext>
            </a:extLst>
          </p:cNvPr>
          <p:cNvSpPr>
            <a:spLocks noGrp="1"/>
          </p:cNvSpPr>
          <p:nvPr>
            <p:ph idx="1"/>
          </p:nvPr>
        </p:nvSpPr>
        <p:spPr/>
        <p:txBody>
          <a:bodyPr/>
          <a:lstStyle/>
          <a:p>
            <a:r>
              <a:rPr lang="en-US" dirty="0"/>
              <a:t>It symbolize expressions such as “ for some” , “there is at least one” or “ there exists some”</a:t>
            </a:r>
          </a:p>
          <a:p>
            <a:r>
              <a:rPr lang="en-US" b="0" i="0" dirty="0">
                <a:solidFill>
                  <a:srgbClr val="333333"/>
                </a:solidFill>
                <a:effectLst/>
                <a:latin typeface="Cambria" panose="02040503050406030204" pitchFamily="18" charset="0"/>
              </a:rPr>
              <a:t>The existential quantifier symbol is denoted by the </a:t>
            </a:r>
            <a:r>
              <a:rPr lang="en-US" b="1" i="0" dirty="0">
                <a:solidFill>
                  <a:srgbClr val="333333"/>
                </a:solidFill>
                <a:effectLst/>
                <a:latin typeface="inter-bold"/>
              </a:rPr>
              <a:t>∃</a:t>
            </a:r>
            <a:r>
              <a:rPr lang="en-US" b="0" i="0" dirty="0">
                <a:solidFill>
                  <a:srgbClr val="333333"/>
                </a:solidFill>
                <a:effectLst/>
                <a:latin typeface="Cambria" panose="02040503050406030204" pitchFamily="18" charset="0"/>
              </a:rPr>
              <a:t>, which means </a:t>
            </a:r>
            <a:r>
              <a:rPr lang="en-US" b="1" i="0" dirty="0">
                <a:solidFill>
                  <a:srgbClr val="333333"/>
                </a:solidFill>
                <a:effectLst/>
                <a:latin typeface="inter-bold"/>
              </a:rPr>
              <a:t>"there exists“</a:t>
            </a:r>
          </a:p>
          <a:p>
            <a:r>
              <a:rPr lang="en-US" b="0" i="0" dirty="0">
                <a:solidFill>
                  <a:srgbClr val="333333"/>
                </a:solidFill>
                <a:effectLst/>
                <a:latin typeface="Cambria" panose="02040503050406030204" pitchFamily="18" charset="0"/>
              </a:rPr>
              <a:t> The sentence </a:t>
            </a:r>
            <a:r>
              <a:rPr lang="en-US" b="1" i="0" dirty="0">
                <a:solidFill>
                  <a:srgbClr val="333333"/>
                </a:solidFill>
                <a:effectLst/>
                <a:latin typeface="inter-bold"/>
              </a:rPr>
              <a:t>∃</a:t>
            </a:r>
            <a:r>
              <a:rPr lang="en-US" b="1" i="0" dirty="0" err="1">
                <a:solidFill>
                  <a:srgbClr val="333333"/>
                </a:solidFill>
                <a:effectLst/>
                <a:latin typeface="inter-bold"/>
              </a:rPr>
              <a:t>xP</a:t>
            </a:r>
            <a:r>
              <a:rPr lang="en-US" b="1" i="0" dirty="0">
                <a:solidFill>
                  <a:srgbClr val="333333"/>
                </a:solidFill>
                <a:effectLst/>
                <a:latin typeface="inter-bold"/>
              </a:rPr>
              <a:t>(x)</a:t>
            </a:r>
            <a:r>
              <a:rPr lang="en-US" b="0" i="0" dirty="0">
                <a:solidFill>
                  <a:srgbClr val="333333"/>
                </a:solidFill>
                <a:effectLst/>
                <a:latin typeface="Cambria" panose="02040503050406030204" pitchFamily="18" charset="0"/>
              </a:rPr>
              <a:t> will be </a:t>
            </a:r>
            <a:r>
              <a:rPr lang="en-US" b="1" i="0" dirty="0">
                <a:solidFill>
                  <a:srgbClr val="333333"/>
                </a:solidFill>
                <a:effectLst/>
                <a:latin typeface="inter-bold"/>
              </a:rPr>
              <a:t>true</a:t>
            </a:r>
            <a:r>
              <a:rPr lang="en-US" b="0" i="0" dirty="0">
                <a:solidFill>
                  <a:srgbClr val="333333"/>
                </a:solidFill>
                <a:effectLst/>
                <a:latin typeface="Cambria" panose="02040503050406030204" pitchFamily="18" charset="0"/>
              </a:rPr>
              <a:t> if and only if P(x) is true for at least one x in D. The statement </a:t>
            </a:r>
            <a:r>
              <a:rPr lang="en-US" b="1" i="0" dirty="0">
                <a:solidFill>
                  <a:srgbClr val="333333"/>
                </a:solidFill>
                <a:effectLst/>
                <a:latin typeface="inter-bold"/>
              </a:rPr>
              <a:t>∃</a:t>
            </a:r>
            <a:r>
              <a:rPr lang="en-US" b="1" i="0" dirty="0" err="1">
                <a:solidFill>
                  <a:srgbClr val="333333"/>
                </a:solidFill>
                <a:effectLst/>
                <a:latin typeface="inter-bold"/>
              </a:rPr>
              <a:t>xP</a:t>
            </a:r>
            <a:r>
              <a:rPr lang="en-US" b="1" i="0" dirty="0">
                <a:solidFill>
                  <a:srgbClr val="333333"/>
                </a:solidFill>
                <a:effectLst/>
                <a:latin typeface="inter-bold"/>
              </a:rPr>
              <a:t>(x)</a:t>
            </a:r>
            <a:r>
              <a:rPr lang="en-US" b="0" i="0" dirty="0">
                <a:solidFill>
                  <a:srgbClr val="333333"/>
                </a:solidFill>
                <a:effectLst/>
                <a:latin typeface="Cambria" panose="02040503050406030204" pitchFamily="18" charset="0"/>
              </a:rPr>
              <a:t> will be </a:t>
            </a:r>
            <a:r>
              <a:rPr lang="en-US" b="1" i="0" dirty="0">
                <a:solidFill>
                  <a:srgbClr val="333333"/>
                </a:solidFill>
                <a:effectLst/>
                <a:latin typeface="inter-bold"/>
              </a:rPr>
              <a:t>false</a:t>
            </a:r>
            <a:r>
              <a:rPr lang="en-US" b="0" i="0" dirty="0">
                <a:solidFill>
                  <a:srgbClr val="333333"/>
                </a:solidFill>
                <a:effectLst/>
                <a:latin typeface="Cambria" panose="02040503050406030204" pitchFamily="18" charset="0"/>
              </a:rPr>
              <a:t> if and only if P(x) is false for all x in D.</a:t>
            </a:r>
            <a:endParaRPr lang="en-IN" dirty="0"/>
          </a:p>
        </p:txBody>
      </p:sp>
    </p:spTree>
    <p:extLst>
      <p:ext uri="{BB962C8B-B14F-4D97-AF65-F5344CB8AC3E}">
        <p14:creationId xmlns:p14="http://schemas.microsoft.com/office/powerpoint/2010/main" val="1192331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7D2B-FDB3-CC20-D15B-336A87607A0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BE79F8D-678C-DA70-3DFC-74A632F1E24C}"/>
              </a:ext>
            </a:extLst>
          </p:cNvPr>
          <p:cNvSpPr>
            <a:spLocks noGrp="1"/>
          </p:cNvSpPr>
          <p:nvPr>
            <p:ph idx="1"/>
          </p:nvPr>
        </p:nvSpPr>
        <p:spPr/>
        <p:txBody>
          <a:bodyPr/>
          <a:lstStyle/>
          <a:p>
            <a:r>
              <a:rPr lang="en-US" dirty="0"/>
              <a:t>M(x) : x is a man. </a:t>
            </a:r>
          </a:p>
          <a:p>
            <a:r>
              <a:rPr lang="en-US" dirty="0"/>
              <a:t>C(x) : x is clever</a:t>
            </a:r>
          </a:p>
          <a:p>
            <a:endParaRPr lang="fr-FR" dirty="0"/>
          </a:p>
          <a:p>
            <a:r>
              <a:rPr lang="fr-FR" dirty="0"/>
              <a:t>(</a:t>
            </a:r>
            <a:r>
              <a:rPr lang="en-US" b="1" i="0" dirty="0">
                <a:solidFill>
                  <a:srgbClr val="333333"/>
                </a:solidFill>
                <a:effectLst/>
                <a:latin typeface="inter-bold"/>
              </a:rPr>
              <a:t>∃ </a:t>
            </a:r>
            <a:r>
              <a:rPr lang="fr-FR" dirty="0"/>
              <a:t>x ) ( M(x</a:t>
            </a:r>
            <a:r>
              <a:rPr lang="fr-FR"/>
              <a:t>)) </a:t>
            </a:r>
            <a:endParaRPr lang="fr-FR" dirty="0"/>
          </a:p>
          <a:p>
            <a:r>
              <a:rPr lang="fr-FR" dirty="0"/>
              <a:t>(</a:t>
            </a:r>
            <a:r>
              <a:rPr lang="en-US" b="1" i="0" dirty="0">
                <a:solidFill>
                  <a:srgbClr val="333333"/>
                </a:solidFill>
                <a:effectLst/>
                <a:latin typeface="inter-bold"/>
              </a:rPr>
              <a:t>∃ </a:t>
            </a:r>
            <a:r>
              <a:rPr lang="fr-FR" dirty="0"/>
              <a:t>x ) (M(x) </a:t>
            </a:r>
            <a:r>
              <a:rPr lang="el-GR" dirty="0"/>
              <a:t>Λ</a:t>
            </a:r>
            <a:r>
              <a:rPr lang="fr-FR" dirty="0"/>
              <a:t>C(x))</a:t>
            </a:r>
            <a:endParaRPr lang="en-IN" dirty="0"/>
          </a:p>
        </p:txBody>
      </p:sp>
    </p:spTree>
    <p:extLst>
      <p:ext uri="{BB962C8B-B14F-4D97-AF65-F5344CB8AC3E}">
        <p14:creationId xmlns:p14="http://schemas.microsoft.com/office/powerpoint/2010/main" val="386615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FFBC-26DA-CAAC-AA24-73BD00E90679}"/>
              </a:ext>
            </a:extLst>
          </p:cNvPr>
          <p:cNvSpPr>
            <a:spLocks noGrp="1"/>
          </p:cNvSpPr>
          <p:nvPr>
            <p:ph type="title"/>
          </p:nvPr>
        </p:nvSpPr>
        <p:spPr/>
        <p:txBody>
          <a:bodyPr/>
          <a:lstStyle/>
          <a:p>
            <a:r>
              <a:rPr lang="en-IN" dirty="0"/>
              <a:t>Argument</a:t>
            </a:r>
          </a:p>
        </p:txBody>
      </p:sp>
      <p:sp>
        <p:nvSpPr>
          <p:cNvPr id="3" name="Content Placeholder 2">
            <a:extLst>
              <a:ext uri="{FF2B5EF4-FFF2-40B4-BE49-F238E27FC236}">
                <a16:creationId xmlns:a16="http://schemas.microsoft.com/office/drawing/2014/main" id="{0ABCC3C0-E4C0-5895-5232-06CA54737153}"/>
              </a:ext>
            </a:extLst>
          </p:cNvPr>
          <p:cNvSpPr>
            <a:spLocks noGrp="1"/>
          </p:cNvSpPr>
          <p:nvPr>
            <p:ph idx="1"/>
          </p:nvPr>
        </p:nvSpPr>
        <p:spPr>
          <a:xfrm>
            <a:off x="2589212" y="1606859"/>
            <a:ext cx="8915400" cy="5086904"/>
          </a:xfrm>
        </p:spPr>
        <p:txBody>
          <a:bodyPr>
            <a:normAutofit fontScale="92500" lnSpcReduction="20000"/>
          </a:bodyPr>
          <a:lstStyle/>
          <a:p>
            <a:pPr algn="just" defTabSz="914400" eaLnBrk="0" fontAlgn="base" hangingPunct="0">
              <a:spcBef>
                <a:spcPct val="0"/>
              </a:spcBef>
              <a:spcAft>
                <a:spcPct val="0"/>
              </a:spcAft>
              <a:buClrTx/>
            </a:pPr>
            <a:r>
              <a:rPr kumimoji="0" lang="en-US" altLang="en-US" sz="1800" b="0" i="0" u="none" strike="noStrike" cap="none" normalizeH="0" baseline="0" dirty="0">
                <a:ln>
                  <a:noFill/>
                </a:ln>
                <a:solidFill>
                  <a:srgbClr val="000000"/>
                </a:solidFill>
                <a:effectLst/>
                <a:latin typeface="Nunito" pitchFamily="2" charset="0"/>
              </a:rPr>
              <a:t>An argument is a sequence of statements.  The last statement is the conclusion and all its preceding statements are called premises (or hypothesis). </a:t>
            </a:r>
          </a:p>
          <a:p>
            <a:pPr marL="0" indent="0" algn="just" defTabSz="914400" eaLnBrk="0" fontAlgn="base" hangingPunct="0">
              <a:spcBef>
                <a:spcPct val="0"/>
              </a:spcBef>
              <a:spcAft>
                <a:spcPct val="0"/>
              </a:spcAft>
              <a:buClrTx/>
              <a:buNone/>
            </a:pPr>
            <a:endParaRPr kumimoji="0" lang="en-US" altLang="en-US" sz="1800" b="0" i="0" u="none" strike="noStrike" cap="none" normalizeH="0" baseline="0" dirty="0">
              <a:ln>
                <a:noFill/>
              </a:ln>
              <a:solidFill>
                <a:srgbClr val="000000"/>
              </a:solidFill>
              <a:effectLst/>
              <a:latin typeface="Nunito" pitchFamily="2" charset="0"/>
            </a:endParaRPr>
          </a:p>
          <a:p>
            <a:pPr algn="just" defTabSz="914400" eaLnBrk="0" fontAlgn="base" hangingPunct="0">
              <a:spcBef>
                <a:spcPct val="0"/>
              </a:spcBef>
              <a:spcAft>
                <a:spcPct val="0"/>
              </a:spcAft>
              <a:buClrTx/>
            </a:pPr>
            <a:r>
              <a:rPr kumimoji="0" lang="en-US" altLang="en-US" sz="1800" b="0" i="0" u="none" strike="noStrike" cap="none" normalizeH="0" baseline="0" dirty="0">
                <a:ln>
                  <a:noFill/>
                </a:ln>
                <a:solidFill>
                  <a:srgbClr val="000000"/>
                </a:solidFill>
                <a:effectLst/>
                <a:latin typeface="Nunito" pitchFamily="2" charset="0"/>
              </a:rPr>
              <a:t>The symbol “</a:t>
            </a:r>
            <a:r>
              <a:rPr kumimoji="0" lang="en-US" altLang="en-US" sz="2000" b="0" i="0" u="none" strike="noStrike" cap="none" normalizeH="0" baseline="0" dirty="0">
                <a:ln>
                  <a:noFill/>
                </a:ln>
                <a:solidFill>
                  <a:srgbClr val="000000"/>
                </a:solidFill>
                <a:effectLst/>
                <a:latin typeface="MathJax_AMS"/>
              </a:rPr>
              <a:t>∴</a:t>
            </a:r>
            <a:r>
              <a:rPr kumimoji="0" lang="en-US" altLang="en-US" sz="1800" b="0" i="0" u="none" strike="noStrike" cap="none" normalizeH="0" baseline="0" dirty="0">
                <a:ln>
                  <a:noFill/>
                </a:ln>
                <a:solidFill>
                  <a:srgbClr val="000000"/>
                </a:solidFill>
                <a:effectLst/>
                <a:latin typeface="Nunito" pitchFamily="2" charset="0"/>
              </a:rPr>
              <a:t>”, (read therefore) is placed before the conclusion. A valid argument is one where the conclusion follows from the truth values of the premises.</a:t>
            </a:r>
            <a:r>
              <a:rPr kumimoji="0" lang="en-US" altLang="en-US" sz="1050" b="0" i="0" u="none" strike="noStrike" cap="none" normalizeH="0" baseline="0" dirty="0">
                <a:ln>
                  <a:noFill/>
                </a:ln>
                <a:solidFill>
                  <a:schemeClr val="tx1"/>
                </a:solidFill>
                <a:effectLst/>
              </a:rPr>
              <a:t> </a:t>
            </a:r>
          </a:p>
          <a:p>
            <a:pPr marL="0" indent="0" algn="just" defTabSz="914400" eaLnBrk="0" fontAlgn="base" hangingPunct="0">
              <a:spcBef>
                <a:spcPct val="0"/>
              </a:spcBef>
              <a:spcAft>
                <a:spcPct val="0"/>
              </a:spcAft>
              <a:buClrTx/>
              <a:buNone/>
            </a:pPr>
            <a:endParaRPr lang="en-US" altLang="en-US" sz="1050" dirty="0">
              <a:solidFill>
                <a:schemeClr val="tx1"/>
              </a:solidFill>
              <a:latin typeface="Arial" panose="020B0604020202020204" pitchFamily="34" charset="0"/>
            </a:endParaRPr>
          </a:p>
          <a:p>
            <a:pPr algn="just" defTabSz="914400" eaLnBrk="0" fontAlgn="base" hangingPunct="0">
              <a:spcBef>
                <a:spcPct val="0"/>
              </a:spcBef>
              <a:spcAft>
                <a:spcPct val="0"/>
              </a:spcAft>
              <a:buClrTx/>
            </a:pPr>
            <a:r>
              <a:rPr lang="en-US" altLang="en-US" sz="1600" dirty="0">
                <a:solidFill>
                  <a:schemeClr val="tx1"/>
                </a:solidFill>
                <a:latin typeface="Arial" panose="020B0604020202020204" pitchFamily="34" charset="0"/>
              </a:rPr>
              <a:t>Example 1: Valid argument</a:t>
            </a:r>
          </a:p>
          <a:p>
            <a:pPr marL="0" indent="0" algn="just" defTabSz="914400" eaLnBrk="0" fontAlgn="base" hangingPunct="0">
              <a:spcBef>
                <a:spcPct val="0"/>
              </a:spcBef>
              <a:spcAft>
                <a:spcPct val="0"/>
              </a:spcAft>
              <a:buClrTx/>
              <a:buNone/>
            </a:pPr>
            <a:r>
              <a:rPr lang="en-US" altLang="en-US" sz="1600" dirty="0">
                <a:solidFill>
                  <a:schemeClr val="tx1"/>
                </a:solidFill>
                <a:latin typeface="Arial" panose="020B0604020202020204" pitchFamily="34" charset="0"/>
              </a:rPr>
              <a:t>	          p1: If it rains, I will not go for shopping</a:t>
            </a:r>
          </a:p>
          <a:p>
            <a:pPr marL="457200" lvl="1" indent="0" algn="just" defTabSz="914400" eaLnBrk="0" fontAlgn="base" hangingPunct="0">
              <a:spcBef>
                <a:spcPct val="0"/>
              </a:spcBef>
              <a:spcAft>
                <a:spcPct val="0"/>
              </a:spcAft>
              <a:buClrTx/>
              <a:buNone/>
            </a:pP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           p2: It is raining</a:t>
            </a:r>
          </a:p>
          <a:p>
            <a:pPr marL="457200" lvl="1" indent="0" algn="just"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	        ---------------------------------------------------</a:t>
            </a:r>
          </a:p>
          <a:p>
            <a:pPr marL="457200" lvl="1" indent="0" algn="just" defTabSz="914400" eaLnBrk="0" fontAlgn="base" hangingPunct="0">
              <a:spcBef>
                <a:spcPct val="0"/>
              </a:spcBef>
              <a:spcAft>
                <a:spcPct val="0"/>
              </a:spcAft>
              <a:buClrTx/>
              <a:buNone/>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rgbClr val="000000"/>
                </a:solidFill>
                <a:effectLst/>
                <a:latin typeface="MathJax_AMS"/>
              </a:rPr>
              <a:t>∴</a:t>
            </a:r>
            <a:r>
              <a:rPr kumimoji="0" lang="en-US" altLang="en-US" b="0" i="0" u="none" strike="noStrike" cap="none" normalizeH="0" baseline="0" dirty="0">
                <a:ln>
                  <a:noFill/>
                </a:ln>
                <a:solidFill>
                  <a:schemeClr val="tx1"/>
                </a:solidFill>
                <a:effectLst/>
                <a:latin typeface="Arial" panose="020B0604020202020204" pitchFamily="34" charset="0"/>
              </a:rPr>
              <a:t>    I will not go for shopping</a:t>
            </a:r>
          </a:p>
          <a:p>
            <a:pPr marL="457200" lvl="1" indent="0" algn="just"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	        ----------------------------------------------------</a:t>
            </a:r>
          </a:p>
          <a:p>
            <a:pPr marL="457200" lvl="1" indent="0" algn="just" defTabSz="914400" eaLnBrk="0" fontAlgn="base" hangingPunct="0">
              <a:spcBef>
                <a:spcPct val="0"/>
              </a:spcBef>
              <a:spcAft>
                <a:spcPct val="0"/>
              </a:spcAft>
              <a:buClr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buClrTx/>
            </a:pPr>
            <a:r>
              <a:rPr lang="en-IN" dirty="0"/>
              <a:t>Example 2: Invalid argument</a:t>
            </a:r>
          </a:p>
          <a:p>
            <a:pPr marL="0" indent="0" algn="just" defTabSz="914400" eaLnBrk="0" fontAlgn="base" hangingPunct="0">
              <a:spcBef>
                <a:spcPct val="0"/>
              </a:spcBef>
              <a:spcAft>
                <a:spcPct val="0"/>
              </a:spcAft>
              <a:buClrTx/>
              <a:buNone/>
            </a:pPr>
            <a:r>
              <a:rPr lang="en-US" altLang="en-US" sz="1600" dirty="0">
                <a:solidFill>
                  <a:schemeClr val="tx1"/>
                </a:solidFill>
                <a:latin typeface="Arial" panose="020B0604020202020204" pitchFamily="34" charset="0"/>
              </a:rPr>
              <a:t>	p1: If it rains, I will not go for shopping</a:t>
            </a:r>
          </a:p>
          <a:p>
            <a:pPr marL="457200" lvl="1" indent="0" algn="just" defTabSz="914400" eaLnBrk="0" fontAlgn="base" hangingPunct="0">
              <a:spcBef>
                <a:spcPct val="0"/>
              </a:spcBef>
              <a:spcAft>
                <a:spcPct val="0"/>
              </a:spcAft>
              <a:buClrTx/>
              <a:buNone/>
            </a:pP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p2: It is raining</a:t>
            </a:r>
          </a:p>
          <a:p>
            <a:pPr marL="457200" lvl="1" indent="0" algn="just"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a:t>
            </a:r>
          </a:p>
          <a:p>
            <a:pPr marL="457200" lvl="1" indent="0" algn="just" defTabSz="914400" eaLnBrk="0" fontAlgn="base" hangingPunct="0">
              <a:spcBef>
                <a:spcPct val="0"/>
              </a:spcBef>
              <a:spcAft>
                <a:spcPct val="0"/>
              </a:spcAft>
              <a:buClrTx/>
              <a:buNone/>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rgbClr val="000000"/>
                </a:solidFill>
                <a:effectLst/>
                <a:latin typeface="MathJax_AMS"/>
              </a:rPr>
              <a:t>∴</a:t>
            </a:r>
            <a:r>
              <a:rPr kumimoji="0" lang="en-US" altLang="en-US" b="0" i="0" u="none" strike="noStrike" cap="none" normalizeH="0" baseline="0" dirty="0">
                <a:ln>
                  <a:noFill/>
                </a:ln>
                <a:solidFill>
                  <a:schemeClr val="tx1"/>
                </a:solidFill>
                <a:effectLst/>
                <a:latin typeface="Arial" panose="020B0604020202020204" pitchFamily="34" charset="0"/>
              </a:rPr>
              <a:t>      I will  go for shopping</a:t>
            </a:r>
          </a:p>
          <a:p>
            <a:pPr marL="457200" lvl="1" indent="0" algn="just"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a:t>
            </a:r>
          </a:p>
          <a:p>
            <a:pPr marL="457200" lvl="1" indent="0" algn="just" defTabSz="914400" eaLnBrk="0" fontAlgn="base" hangingPunct="0">
              <a:spcBef>
                <a:spcPct val="0"/>
              </a:spcBef>
              <a:spcAft>
                <a:spcPct val="0"/>
              </a:spcAft>
              <a:buClrTx/>
              <a:buNone/>
            </a:pPr>
            <a:endParaRPr lang="en-US" altLang="en-US" sz="1400" dirty="0">
              <a:solidFill>
                <a:schemeClr val="tx1"/>
              </a:solidFill>
              <a:latin typeface="Arial" panose="020B0604020202020204" pitchFamily="34" charset="0"/>
            </a:endParaRPr>
          </a:p>
          <a:p>
            <a:pPr algn="just" defTabSz="914400" eaLnBrk="0" fontAlgn="base" hangingPunct="0">
              <a:spcBef>
                <a:spcPct val="0"/>
              </a:spcBef>
              <a:spcAft>
                <a:spcPct val="0"/>
              </a:spcAft>
              <a:buClrTx/>
            </a:pPr>
            <a:r>
              <a:rPr lang="en-IN" dirty="0"/>
              <a:t>Example 3: Valid argument</a:t>
            </a:r>
          </a:p>
          <a:p>
            <a:pPr marL="0" indent="0" algn="just" defTabSz="914400" eaLnBrk="0" fontAlgn="base" hangingPunct="0">
              <a:spcBef>
                <a:spcPct val="0"/>
              </a:spcBef>
              <a:spcAft>
                <a:spcPct val="0"/>
              </a:spcAft>
              <a:buClrTx/>
              <a:buNone/>
            </a:pPr>
            <a:r>
              <a:rPr lang="en-US" altLang="en-US" sz="1600" dirty="0">
                <a:solidFill>
                  <a:schemeClr val="tx1"/>
                </a:solidFill>
                <a:latin typeface="Arial" panose="020B0604020202020204" pitchFamily="34" charset="0"/>
              </a:rPr>
              <a:t>	p1: If it rains, I will not go for shopping</a:t>
            </a:r>
          </a:p>
          <a:p>
            <a:pPr marL="457200" lvl="1" indent="0" algn="just" defTabSz="914400" eaLnBrk="0" fontAlgn="base" hangingPunct="0">
              <a:spcBef>
                <a:spcPct val="0"/>
              </a:spcBef>
              <a:spcAft>
                <a:spcPct val="0"/>
              </a:spcAft>
              <a:buClrTx/>
              <a:buNone/>
            </a:pP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p2: It is not raining </a:t>
            </a:r>
          </a:p>
          <a:p>
            <a:pPr marL="457200" lvl="1" indent="0" algn="just"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a:t>
            </a:r>
          </a:p>
          <a:p>
            <a:pPr marL="457200" lvl="1" indent="0" algn="just" defTabSz="914400" eaLnBrk="0" fontAlgn="base" hangingPunct="0">
              <a:spcBef>
                <a:spcPct val="0"/>
              </a:spcBef>
              <a:spcAft>
                <a:spcPct val="0"/>
              </a:spcAft>
              <a:buClrTx/>
              <a:buNone/>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rgbClr val="000000"/>
                </a:solidFill>
                <a:effectLst/>
                <a:latin typeface="MathJax_AMS"/>
              </a:rPr>
              <a:t>∴</a:t>
            </a:r>
            <a:r>
              <a:rPr kumimoji="0" lang="en-US" altLang="en-US" b="0" i="0" u="none" strike="noStrike" cap="none" normalizeH="0" baseline="0" dirty="0">
                <a:ln>
                  <a:noFill/>
                </a:ln>
                <a:solidFill>
                  <a:schemeClr val="tx1"/>
                </a:solidFill>
                <a:effectLst/>
                <a:latin typeface="Arial" panose="020B0604020202020204" pitchFamily="34" charset="0"/>
              </a:rPr>
              <a:t>      I am going for shopping</a:t>
            </a:r>
          </a:p>
          <a:p>
            <a:pPr marL="457200" lvl="1" indent="0" algn="just"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a:t>
            </a:r>
          </a:p>
          <a:p>
            <a:pPr algn="just" defTabSz="914400" eaLnBrk="0" fontAlgn="base" hangingPunct="0">
              <a:spcBef>
                <a:spcPct val="0"/>
              </a:spcBef>
              <a:spcAft>
                <a:spcPct val="0"/>
              </a:spcAft>
              <a:buClrTx/>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9359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09E2-D151-B31C-F130-E1F1115FC69B}"/>
              </a:ext>
            </a:extLst>
          </p:cNvPr>
          <p:cNvSpPr>
            <a:spLocks noGrp="1"/>
          </p:cNvSpPr>
          <p:nvPr>
            <p:ph type="title"/>
          </p:nvPr>
        </p:nvSpPr>
        <p:spPr/>
        <p:txBody>
          <a:bodyPr/>
          <a:lstStyle/>
          <a:p>
            <a:r>
              <a:rPr lang="en-IN" dirty="0"/>
              <a:t>Validity from Truth Table</a:t>
            </a:r>
          </a:p>
        </p:txBody>
      </p:sp>
      <p:sp>
        <p:nvSpPr>
          <p:cNvPr id="3" name="Content Placeholder 2">
            <a:extLst>
              <a:ext uri="{FF2B5EF4-FFF2-40B4-BE49-F238E27FC236}">
                <a16:creationId xmlns:a16="http://schemas.microsoft.com/office/drawing/2014/main" id="{58AFD6BD-F1B3-FDF5-38EC-9AF73768C093}"/>
              </a:ext>
            </a:extLst>
          </p:cNvPr>
          <p:cNvSpPr>
            <a:spLocks noGrp="1"/>
          </p:cNvSpPr>
          <p:nvPr>
            <p:ph idx="1"/>
          </p:nvPr>
        </p:nvSpPr>
        <p:spPr>
          <a:xfrm>
            <a:off x="2589212" y="2133600"/>
            <a:ext cx="8915400" cy="4100290"/>
          </a:xfrm>
        </p:spPr>
        <p:txBody>
          <a:bodyPr>
            <a:normAutofit lnSpcReduction="10000"/>
          </a:bodyPr>
          <a:lstStyle/>
          <a:p>
            <a:r>
              <a:rPr lang="en-US" dirty="0"/>
              <a:t>Given a set of premises and a conclusion , it is possible to determine whether the conclusion logically follows from the given premises by constructing truth tables as follows:</a:t>
            </a:r>
            <a:endParaRPr lang="en-IN" dirty="0"/>
          </a:p>
          <a:p>
            <a:pPr lvl="1"/>
            <a:r>
              <a:rPr lang="en-US" dirty="0"/>
              <a:t>Let P1, P2……. </a:t>
            </a:r>
            <a:r>
              <a:rPr lang="en-US" dirty="0" err="1"/>
              <a:t>Pn</a:t>
            </a:r>
            <a:r>
              <a:rPr lang="en-US" dirty="0"/>
              <a:t>, be all the variables appearing in the premises  H1, H 2……. Hm  and the conclusion C. </a:t>
            </a:r>
          </a:p>
          <a:p>
            <a:pPr lvl="1"/>
            <a:r>
              <a:rPr lang="en-US" dirty="0"/>
              <a:t>If all possible combinations of the truth values are assigned to P1, P2, … </a:t>
            </a:r>
            <a:r>
              <a:rPr lang="en-US" dirty="0" err="1"/>
              <a:t>Pn</a:t>
            </a:r>
            <a:r>
              <a:rPr lang="en-US" dirty="0"/>
              <a:t> and if the truth values of H1, H2, …Hm, and C are entered in a table, then it is easy to see from such a table whether (1) is true. </a:t>
            </a:r>
          </a:p>
          <a:p>
            <a:pPr lvl="1"/>
            <a:r>
              <a:rPr lang="en-US" dirty="0"/>
              <a:t>We look for the rows in which all H1, H 2……. Hm have the value T. If ,for every such row, C also has the value T, then(1) holds.</a:t>
            </a:r>
          </a:p>
          <a:p>
            <a:pPr lvl="1"/>
            <a:r>
              <a:rPr lang="en-US" dirty="0"/>
              <a:t>Alternatively, we may look for the rows in which C has the value F. If, in every such row , at least one of the values of H1, H 2……. Hm  is F, then (1) holds.</a:t>
            </a:r>
          </a:p>
          <a:p>
            <a:pPr lvl="1"/>
            <a:r>
              <a:rPr lang="en-US" dirty="0"/>
              <a:t>We call such a method a “ truth table technique” for determination of the validity of a conclusion</a:t>
            </a:r>
            <a:endParaRPr lang="en-IN" dirty="0"/>
          </a:p>
        </p:txBody>
      </p:sp>
    </p:spTree>
    <p:extLst>
      <p:ext uri="{BB962C8B-B14F-4D97-AF65-F5344CB8AC3E}">
        <p14:creationId xmlns:p14="http://schemas.microsoft.com/office/powerpoint/2010/main" val="140564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8596-0BF8-E63C-7806-F935D7516546}"/>
              </a:ext>
            </a:extLst>
          </p:cNvPr>
          <p:cNvSpPr>
            <a:spLocks noGrp="1"/>
          </p:cNvSpPr>
          <p:nvPr>
            <p:ph type="title"/>
          </p:nvPr>
        </p:nvSpPr>
        <p:spPr/>
        <p:txBody>
          <a:bodyPr/>
          <a:lstStyle/>
          <a:p>
            <a:r>
              <a:rPr lang="en-IN" dirty="0"/>
              <a:t>IIIUSTRATION EXAMPLE</a:t>
            </a:r>
          </a:p>
        </p:txBody>
      </p:sp>
      <p:sp>
        <p:nvSpPr>
          <p:cNvPr id="3" name="Content Placeholder 2">
            <a:extLst>
              <a:ext uri="{FF2B5EF4-FFF2-40B4-BE49-F238E27FC236}">
                <a16:creationId xmlns:a16="http://schemas.microsoft.com/office/drawing/2014/main" id="{E4999A32-CC16-9A89-9D5B-1F4478E1C28F}"/>
              </a:ext>
            </a:extLst>
          </p:cNvPr>
          <p:cNvSpPr>
            <a:spLocks noGrp="1"/>
          </p:cNvSpPr>
          <p:nvPr>
            <p:ph idx="1"/>
          </p:nvPr>
        </p:nvSpPr>
        <p:spPr/>
        <p:txBody>
          <a:bodyPr/>
          <a:lstStyle/>
          <a:p>
            <a:r>
              <a:rPr lang="en-IN" dirty="0"/>
              <a:t>1. Determine whether the conclusion C follows logically from the premises H1 and H2 . </a:t>
            </a:r>
          </a:p>
          <a:p>
            <a:pPr lvl="1"/>
            <a:r>
              <a:rPr lang="en-IN" dirty="0"/>
              <a:t>(a) H1 :P-&gt;Q   H2 : P    C : Q </a:t>
            </a:r>
          </a:p>
          <a:p>
            <a:pPr lvl="1"/>
            <a:r>
              <a:rPr lang="en-IN" dirty="0"/>
              <a:t>(b) H1 :P-&gt;Q   H2 : ~P   C: Q</a:t>
            </a:r>
          </a:p>
          <a:p>
            <a:pPr lvl="1"/>
            <a:r>
              <a:rPr lang="en-IN" dirty="0"/>
              <a:t>(c) H1 :P-&gt;Q   H2 :~(P </a:t>
            </a:r>
            <a:r>
              <a:rPr lang="el-GR" dirty="0"/>
              <a:t>Λ</a:t>
            </a:r>
            <a:r>
              <a:rPr lang="en-IN" dirty="0"/>
              <a:t>Q) 	C : ~P </a:t>
            </a:r>
          </a:p>
          <a:p>
            <a:pPr lvl="1"/>
            <a:r>
              <a:rPr lang="en-IN" dirty="0"/>
              <a:t>(d) H1 :~P 	     H2 : P ↔Q 		C:~(P </a:t>
            </a:r>
            <a:r>
              <a:rPr lang="el-GR" dirty="0"/>
              <a:t>Λ </a:t>
            </a:r>
            <a:r>
              <a:rPr lang="en-IN" dirty="0"/>
              <a:t>Q) </a:t>
            </a:r>
          </a:p>
          <a:p>
            <a:pPr lvl="1"/>
            <a:r>
              <a:rPr lang="en-IN" dirty="0"/>
              <a:t>(e) H1 : P-&gt;Q 	H2 : Q 	C: P</a:t>
            </a:r>
          </a:p>
        </p:txBody>
      </p:sp>
    </p:spTree>
    <p:extLst>
      <p:ext uri="{BB962C8B-B14F-4D97-AF65-F5344CB8AC3E}">
        <p14:creationId xmlns:p14="http://schemas.microsoft.com/office/powerpoint/2010/main" val="94259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CEB1-06C2-183A-61DF-57F25E50C929}"/>
              </a:ext>
            </a:extLst>
          </p:cNvPr>
          <p:cNvSpPr>
            <a:spLocks noGrp="1"/>
          </p:cNvSpPr>
          <p:nvPr>
            <p:ph type="title"/>
          </p:nvPr>
        </p:nvSpPr>
        <p:spPr/>
        <p:txBody>
          <a:bodyPr/>
          <a:lstStyle/>
          <a:p>
            <a:r>
              <a:rPr lang="en-IN" dirty="0"/>
              <a:t>Truth Table</a:t>
            </a:r>
            <a:br>
              <a:rPr lang="en-IN" dirty="0"/>
            </a:br>
            <a:endParaRPr lang="en-IN" dirty="0"/>
          </a:p>
        </p:txBody>
      </p:sp>
      <p:graphicFrame>
        <p:nvGraphicFramePr>
          <p:cNvPr id="5" name="Table 5">
            <a:extLst>
              <a:ext uri="{FF2B5EF4-FFF2-40B4-BE49-F238E27FC236}">
                <a16:creationId xmlns:a16="http://schemas.microsoft.com/office/drawing/2014/main" id="{07EFDAC2-07AF-CA62-EEAD-385ED657352D}"/>
              </a:ext>
            </a:extLst>
          </p:cNvPr>
          <p:cNvGraphicFramePr>
            <a:graphicFrameLocks noGrp="1"/>
          </p:cNvGraphicFramePr>
          <p:nvPr>
            <p:extLst>
              <p:ext uri="{D42A27DB-BD31-4B8C-83A1-F6EECF244321}">
                <p14:modId xmlns:p14="http://schemas.microsoft.com/office/powerpoint/2010/main" val="2843830821"/>
              </p:ext>
            </p:extLst>
          </p:nvPr>
        </p:nvGraphicFramePr>
        <p:xfrm>
          <a:off x="2032000" y="2379791"/>
          <a:ext cx="8128000" cy="18542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642388386"/>
                    </a:ext>
                  </a:extLst>
                </a:gridCol>
                <a:gridCol w="1016000">
                  <a:extLst>
                    <a:ext uri="{9D8B030D-6E8A-4147-A177-3AD203B41FA5}">
                      <a16:colId xmlns:a16="http://schemas.microsoft.com/office/drawing/2014/main" val="3264179273"/>
                    </a:ext>
                  </a:extLst>
                </a:gridCol>
                <a:gridCol w="1016000">
                  <a:extLst>
                    <a:ext uri="{9D8B030D-6E8A-4147-A177-3AD203B41FA5}">
                      <a16:colId xmlns:a16="http://schemas.microsoft.com/office/drawing/2014/main" val="3227118927"/>
                    </a:ext>
                  </a:extLst>
                </a:gridCol>
                <a:gridCol w="1016000">
                  <a:extLst>
                    <a:ext uri="{9D8B030D-6E8A-4147-A177-3AD203B41FA5}">
                      <a16:colId xmlns:a16="http://schemas.microsoft.com/office/drawing/2014/main" val="2446068674"/>
                    </a:ext>
                  </a:extLst>
                </a:gridCol>
                <a:gridCol w="1016000">
                  <a:extLst>
                    <a:ext uri="{9D8B030D-6E8A-4147-A177-3AD203B41FA5}">
                      <a16:colId xmlns:a16="http://schemas.microsoft.com/office/drawing/2014/main" val="2023953823"/>
                    </a:ext>
                  </a:extLst>
                </a:gridCol>
                <a:gridCol w="1561483">
                  <a:extLst>
                    <a:ext uri="{9D8B030D-6E8A-4147-A177-3AD203B41FA5}">
                      <a16:colId xmlns:a16="http://schemas.microsoft.com/office/drawing/2014/main" val="3427839986"/>
                    </a:ext>
                  </a:extLst>
                </a:gridCol>
                <a:gridCol w="1207364">
                  <a:extLst>
                    <a:ext uri="{9D8B030D-6E8A-4147-A177-3AD203B41FA5}">
                      <a16:colId xmlns:a16="http://schemas.microsoft.com/office/drawing/2014/main" val="282880628"/>
                    </a:ext>
                  </a:extLst>
                </a:gridCol>
                <a:gridCol w="279153">
                  <a:extLst>
                    <a:ext uri="{9D8B030D-6E8A-4147-A177-3AD203B41FA5}">
                      <a16:colId xmlns:a16="http://schemas.microsoft.com/office/drawing/2014/main" val="3386672961"/>
                    </a:ext>
                  </a:extLst>
                </a:gridCol>
              </a:tblGrid>
              <a:tr h="370840">
                <a:tc>
                  <a:txBody>
                    <a:bodyPr/>
                    <a:lstStyle/>
                    <a:p>
                      <a:r>
                        <a:rPr lang="en-IN" dirty="0"/>
                        <a:t>P</a:t>
                      </a:r>
                    </a:p>
                  </a:txBody>
                  <a:tcPr/>
                </a:tc>
                <a:tc>
                  <a:txBody>
                    <a:bodyPr/>
                    <a:lstStyle/>
                    <a:p>
                      <a:r>
                        <a:rPr lang="en-IN" dirty="0"/>
                        <a:t>Q</a:t>
                      </a:r>
                    </a:p>
                  </a:txBody>
                  <a:tcPr/>
                </a:tc>
                <a:tc>
                  <a:txBody>
                    <a:bodyPr/>
                    <a:lstStyle/>
                    <a:p>
                      <a:r>
                        <a:rPr lang="en-IN" dirty="0"/>
                        <a:t>P-&gt;Q</a:t>
                      </a:r>
                    </a:p>
                  </a:txBody>
                  <a:tcPr/>
                </a:tc>
                <a:tc>
                  <a:txBody>
                    <a:bodyPr/>
                    <a:lstStyle/>
                    <a:p>
                      <a:r>
                        <a:rPr lang="en-IN" dirty="0"/>
                        <a:t>~P</a:t>
                      </a:r>
                    </a:p>
                  </a:txBody>
                  <a:tcPr/>
                </a:tc>
                <a:tc>
                  <a:txBody>
                    <a:bodyPr/>
                    <a:lstStyle/>
                    <a:p>
                      <a:r>
                        <a:rPr lang="en-IN" dirty="0"/>
                        <a:t>~Q</a:t>
                      </a:r>
                    </a:p>
                  </a:txBody>
                  <a:tcPr/>
                </a:tc>
                <a:tc>
                  <a:txBody>
                    <a:bodyPr/>
                    <a:lstStyle/>
                    <a:p>
                      <a:r>
                        <a:rPr lang="en-IN" dirty="0"/>
                        <a:t>~(P </a:t>
                      </a:r>
                      <a:r>
                        <a:rPr lang="el-GR" dirty="0"/>
                        <a:t>Λ</a:t>
                      </a:r>
                      <a:r>
                        <a:rPr lang="en-IN" dirty="0"/>
                        <a:t>Q)</a:t>
                      </a:r>
                    </a:p>
                  </a:txBody>
                  <a:tcPr/>
                </a:tc>
                <a:tc>
                  <a:txBody>
                    <a:bodyPr/>
                    <a:lstStyle/>
                    <a:p>
                      <a:r>
                        <a:rPr lang="en-IN" dirty="0"/>
                        <a:t>P ↔Q</a:t>
                      </a:r>
                    </a:p>
                  </a:txBody>
                  <a:tcPr/>
                </a:tc>
                <a:tc>
                  <a:txBody>
                    <a:bodyPr/>
                    <a:lstStyle/>
                    <a:p>
                      <a:endParaRPr lang="en-IN"/>
                    </a:p>
                  </a:txBody>
                  <a:tcPr/>
                </a:tc>
                <a:extLst>
                  <a:ext uri="{0D108BD9-81ED-4DB2-BD59-A6C34878D82A}">
                    <a16:rowId xmlns:a16="http://schemas.microsoft.com/office/drawing/2014/main" val="235321144"/>
                  </a:ext>
                </a:extLst>
              </a:tr>
              <a:tr h="370840">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endParaRPr lang="en-IN"/>
                    </a:p>
                  </a:txBody>
                  <a:tcPr/>
                </a:tc>
                <a:extLst>
                  <a:ext uri="{0D108BD9-81ED-4DB2-BD59-A6C34878D82A}">
                    <a16:rowId xmlns:a16="http://schemas.microsoft.com/office/drawing/2014/main" val="4160936821"/>
                  </a:ext>
                </a:extLst>
              </a:tr>
              <a:tr h="370840">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endParaRPr lang="en-IN"/>
                    </a:p>
                  </a:txBody>
                  <a:tcPr/>
                </a:tc>
                <a:extLst>
                  <a:ext uri="{0D108BD9-81ED-4DB2-BD59-A6C34878D82A}">
                    <a16:rowId xmlns:a16="http://schemas.microsoft.com/office/drawing/2014/main" val="2760237199"/>
                  </a:ext>
                </a:extLst>
              </a:tr>
              <a:tr h="370840">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endParaRPr lang="en-IN"/>
                    </a:p>
                  </a:txBody>
                  <a:tcPr/>
                </a:tc>
                <a:extLst>
                  <a:ext uri="{0D108BD9-81ED-4DB2-BD59-A6C34878D82A}">
                    <a16:rowId xmlns:a16="http://schemas.microsoft.com/office/drawing/2014/main" val="2571847324"/>
                  </a:ext>
                </a:extLst>
              </a:tr>
              <a:tr h="370840">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endParaRPr lang="en-IN" dirty="0"/>
                    </a:p>
                  </a:txBody>
                  <a:tcPr/>
                </a:tc>
                <a:extLst>
                  <a:ext uri="{0D108BD9-81ED-4DB2-BD59-A6C34878D82A}">
                    <a16:rowId xmlns:a16="http://schemas.microsoft.com/office/drawing/2014/main" val="135751617"/>
                  </a:ext>
                </a:extLst>
              </a:tr>
            </a:tbl>
          </a:graphicData>
        </a:graphic>
      </p:graphicFrame>
    </p:spTree>
    <p:extLst>
      <p:ext uri="{BB962C8B-B14F-4D97-AF65-F5344CB8AC3E}">
        <p14:creationId xmlns:p14="http://schemas.microsoft.com/office/powerpoint/2010/main" val="87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F666-D672-F77A-0073-95AC64EF8D11}"/>
              </a:ext>
            </a:extLst>
          </p:cNvPr>
          <p:cNvSpPr>
            <a:spLocks noGrp="1"/>
          </p:cNvSpPr>
          <p:nvPr>
            <p:ph type="title"/>
          </p:nvPr>
        </p:nvSpPr>
        <p:spPr/>
        <p:txBody>
          <a:bodyPr/>
          <a:lstStyle/>
          <a:p>
            <a:r>
              <a:rPr lang="en-IN" dirty="0"/>
              <a:t>Rules of inference</a:t>
            </a:r>
          </a:p>
        </p:txBody>
      </p:sp>
      <p:sp>
        <p:nvSpPr>
          <p:cNvPr id="3" name="Content Placeholder 2">
            <a:extLst>
              <a:ext uri="{FF2B5EF4-FFF2-40B4-BE49-F238E27FC236}">
                <a16:creationId xmlns:a16="http://schemas.microsoft.com/office/drawing/2014/main" id="{DCDEB49D-260C-95D7-5472-CB51F5A21E89}"/>
              </a:ext>
            </a:extLst>
          </p:cNvPr>
          <p:cNvSpPr>
            <a:spLocks noGrp="1"/>
          </p:cNvSpPr>
          <p:nvPr>
            <p:ph idx="1"/>
          </p:nvPr>
        </p:nvSpPr>
        <p:spPr/>
        <p:txBody>
          <a:bodyPr/>
          <a:lstStyle/>
          <a:p>
            <a:pPr marL="0" indent="0">
              <a:buNone/>
            </a:pPr>
            <a:endParaRPr lang="en-IN" dirty="0"/>
          </a:p>
          <a:p>
            <a:r>
              <a:rPr lang="en-IN" dirty="0" err="1"/>
              <a:t>RoI</a:t>
            </a:r>
            <a:r>
              <a:rPr lang="en-IN" dirty="0"/>
              <a:t> are criteria for determining validity of an argument.</a:t>
            </a:r>
          </a:p>
          <a:p>
            <a:r>
              <a:rPr lang="en-US" b="0" i="0" dirty="0">
                <a:solidFill>
                  <a:srgbClr val="273239"/>
                </a:solidFill>
                <a:effectLst/>
                <a:latin typeface="urw-din"/>
              </a:rPr>
              <a:t>Simple arguments can be used as building blocks to construct more complicated valid arguments. </a:t>
            </a:r>
          </a:p>
          <a:p>
            <a:r>
              <a:rPr lang="en-US" b="0" i="0" dirty="0">
                <a:solidFill>
                  <a:srgbClr val="273239"/>
                </a:solidFill>
                <a:effectLst/>
                <a:latin typeface="urw-din"/>
              </a:rPr>
              <a:t>Certain simple arguments that have been established as valid are very important in terms of their usage. These arguments are called Rules of Inference. The most commonly used Rules of Inference are explained in following slides.</a:t>
            </a:r>
          </a:p>
          <a:p>
            <a:r>
              <a:rPr lang="en-US" sz="1800" dirty="0">
                <a:latin typeface="Calibri" panose="020F0502020204030204" pitchFamily="34" charset="0"/>
              </a:rPr>
              <a:t>Rules of Inference provide the templates or guidelines for constructing valid arguments from the statements that we already have</a:t>
            </a:r>
            <a:endParaRPr lang="en-US" b="0" i="0" dirty="0">
              <a:solidFill>
                <a:srgbClr val="000000"/>
              </a:solidFill>
              <a:effectLst/>
              <a:latin typeface="Nunito" panose="020B0604020202020204" pitchFamily="2" charset="0"/>
            </a:endParaRPr>
          </a:p>
          <a:p>
            <a:endParaRPr lang="en-IN" dirty="0"/>
          </a:p>
          <a:p>
            <a:pPr marL="0" indent="0">
              <a:buNone/>
            </a:pPr>
            <a:endParaRPr lang="en-IN" dirty="0"/>
          </a:p>
        </p:txBody>
      </p:sp>
    </p:spTree>
    <p:extLst>
      <p:ext uri="{BB962C8B-B14F-4D97-AF65-F5344CB8AC3E}">
        <p14:creationId xmlns:p14="http://schemas.microsoft.com/office/powerpoint/2010/main" val="260979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051-CAE5-3D85-5E0E-94EACF17B8FF}"/>
              </a:ext>
            </a:extLst>
          </p:cNvPr>
          <p:cNvSpPr>
            <a:spLocks noGrp="1"/>
          </p:cNvSpPr>
          <p:nvPr>
            <p:ph type="title"/>
          </p:nvPr>
        </p:nvSpPr>
        <p:spPr/>
        <p:txBody>
          <a:bodyPr/>
          <a:lstStyle/>
          <a:p>
            <a:r>
              <a:rPr lang="en-IN" sz="3600" dirty="0">
                <a:latin typeface="Calibri" panose="020F0502020204030204" pitchFamily="34" charset="0"/>
              </a:rPr>
              <a:t>1.	Addition</a:t>
            </a:r>
            <a:endParaRPr lang="en-IN" dirty="0"/>
          </a:p>
        </p:txBody>
      </p:sp>
      <p:sp>
        <p:nvSpPr>
          <p:cNvPr id="3" name="Content Placeholder 2">
            <a:extLst>
              <a:ext uri="{FF2B5EF4-FFF2-40B4-BE49-F238E27FC236}">
                <a16:creationId xmlns:a16="http://schemas.microsoft.com/office/drawing/2014/main" id="{E4E204FC-5920-0609-40DC-ADDA3B049E35}"/>
              </a:ext>
            </a:extLst>
          </p:cNvPr>
          <p:cNvSpPr>
            <a:spLocks noGrp="1"/>
          </p:cNvSpPr>
          <p:nvPr>
            <p:ph idx="1"/>
          </p:nvPr>
        </p:nvSpPr>
        <p:spPr/>
        <p:txBody>
          <a:bodyPr>
            <a:normAutofit/>
          </a:bodyPr>
          <a:lstStyle/>
          <a:p>
            <a:pPr marL="0" indent="0">
              <a:buNone/>
            </a:pPr>
            <a:r>
              <a:rPr lang="en-US" sz="1800" dirty="0">
                <a:latin typeface="Calibri" panose="020F0502020204030204" pitchFamily="34" charset="0"/>
              </a:rPr>
              <a:t>If P is a premise, we can use Addition rule to derive P</a:t>
            </a:r>
            <a:r>
              <a:rPr lang="en-US" sz="1800" dirty="0">
                <a:latin typeface="Cambria Math" panose="02040503050406030204" pitchFamily="18" charset="0"/>
              </a:rPr>
              <a:t>∨</a:t>
            </a:r>
            <a:r>
              <a:rPr lang="en-US" sz="1800" dirty="0">
                <a:latin typeface="Calibri" panose="020F0502020204030204" pitchFamily="34" charset="0"/>
              </a:rPr>
              <a:t>Q.</a:t>
            </a:r>
          </a:p>
          <a:p>
            <a:pPr marL="0" indent="0">
              <a:buNone/>
            </a:pPr>
            <a:r>
              <a:rPr lang="en-IN" sz="1800" dirty="0">
                <a:latin typeface="Calibri" panose="020F0502020204030204" pitchFamily="34" charset="0"/>
              </a:rPr>
              <a:t>P</a:t>
            </a:r>
          </a:p>
          <a:p>
            <a:pPr marL="0" indent="0">
              <a:buNone/>
            </a:pPr>
            <a:r>
              <a:rPr lang="en" sz="1800" dirty="0">
                <a:latin typeface="Calibri" panose="020F0502020204030204" pitchFamily="34" charset="0"/>
              </a:rPr>
              <a:t>---------</a:t>
            </a:r>
          </a:p>
          <a:p>
            <a:pPr marL="0" indent="0">
              <a:buNone/>
            </a:pPr>
            <a:r>
              <a:rPr lang="en-IN" sz="1800" dirty="0">
                <a:latin typeface="Cambria Math" panose="02040503050406030204" pitchFamily="18" charset="0"/>
              </a:rPr>
              <a:t>∴</a:t>
            </a:r>
            <a:r>
              <a:rPr lang="en-IN" sz="1800" dirty="0">
                <a:latin typeface="Calibri" panose="020F0502020204030204" pitchFamily="34" charset="0"/>
              </a:rPr>
              <a:t>P</a:t>
            </a:r>
            <a:r>
              <a:rPr lang="en-IN" sz="1800" dirty="0">
                <a:latin typeface="Cambria Math" panose="02040503050406030204" pitchFamily="18" charset="0"/>
              </a:rPr>
              <a:t>∨</a:t>
            </a:r>
            <a:r>
              <a:rPr lang="en-IN" sz="1800" dirty="0">
                <a:latin typeface="Calibri" panose="020F0502020204030204" pitchFamily="34" charset="0"/>
              </a:rPr>
              <a:t>Q</a:t>
            </a:r>
          </a:p>
          <a:p>
            <a:pPr marL="0" indent="0">
              <a:buNone/>
            </a:pPr>
            <a:r>
              <a:rPr lang="en-IN" sz="1800" dirty="0">
                <a:latin typeface="Calibri" panose="020F0502020204030204" pitchFamily="34" charset="0"/>
              </a:rPr>
              <a:t>Example</a:t>
            </a:r>
          </a:p>
          <a:p>
            <a:pPr marL="0" indent="0">
              <a:buNone/>
            </a:pPr>
            <a:r>
              <a:rPr lang="en-US" sz="1800" dirty="0">
                <a:latin typeface="Calibri" panose="020F0502020204030204" pitchFamily="34" charset="0"/>
              </a:rPr>
              <a:t>Let P be the proposition, “He studies very hard” is true</a:t>
            </a:r>
          </a:p>
          <a:p>
            <a:pPr marL="0" indent="0">
              <a:buNone/>
            </a:pPr>
            <a:endParaRPr lang="en" sz="1800" dirty="0">
              <a:latin typeface="Calibri" panose="020F0502020204030204" pitchFamily="34" charset="0"/>
            </a:endParaRPr>
          </a:p>
          <a:p>
            <a:pPr marL="0" indent="0">
              <a:buNone/>
            </a:pPr>
            <a:r>
              <a:rPr lang="en-US" sz="1800" dirty="0">
                <a:latin typeface="Calibri" panose="020F0502020204030204" pitchFamily="34" charset="0"/>
              </a:rPr>
              <a:t>Therefore </a:t>
            </a:r>
            <a:r>
              <a:rPr lang="en-US" sz="1800" dirty="0">
                <a:latin typeface="Cambria Math" panose="02040503050406030204" pitchFamily="18" charset="0"/>
              </a:rPr>
              <a:t>−</a:t>
            </a:r>
            <a:r>
              <a:rPr lang="en-US" sz="1800" dirty="0">
                <a:latin typeface="Calibri" panose="020F0502020204030204" pitchFamily="34" charset="0"/>
              </a:rPr>
              <a:t> "Either he studies very hard Or he is a very lazy student." </a:t>
            </a:r>
          </a:p>
          <a:p>
            <a:pPr marL="0" indent="0">
              <a:buNone/>
            </a:pPr>
            <a:r>
              <a:rPr lang="en-US" sz="1800" dirty="0">
                <a:latin typeface="Calibri" panose="020F0502020204030204" pitchFamily="34" charset="0"/>
              </a:rPr>
              <a:t> Q is the proposition “he is a very lazy student”.</a:t>
            </a:r>
          </a:p>
          <a:p>
            <a:pPr marL="0" indent="0">
              <a:buNone/>
            </a:pPr>
            <a:endParaRPr lang="en-IN" dirty="0"/>
          </a:p>
        </p:txBody>
      </p:sp>
    </p:spTree>
    <p:extLst>
      <p:ext uri="{BB962C8B-B14F-4D97-AF65-F5344CB8AC3E}">
        <p14:creationId xmlns:p14="http://schemas.microsoft.com/office/powerpoint/2010/main" val="11332469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6365</TotalTime>
  <Words>3119</Words>
  <Application>Microsoft Office PowerPoint</Application>
  <PresentationFormat>Widescreen</PresentationFormat>
  <Paragraphs>322</Paragraphs>
  <Slides>33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Arial</vt:lpstr>
      <vt:lpstr>Calibri</vt:lpstr>
      <vt:lpstr>Cambria</vt:lpstr>
      <vt:lpstr>Cambria Math</vt:lpstr>
      <vt:lpstr>Century Gothic</vt:lpstr>
      <vt:lpstr>inter-bold</vt:lpstr>
      <vt:lpstr>inter-regular</vt:lpstr>
      <vt:lpstr>MathJax_AMS</vt:lpstr>
      <vt:lpstr>Nunito</vt:lpstr>
      <vt:lpstr>Open Sans</vt:lpstr>
      <vt:lpstr>urw-din</vt:lpstr>
      <vt:lpstr>Wingdings</vt:lpstr>
      <vt:lpstr>Wingdings 3</vt:lpstr>
      <vt:lpstr>Wisp</vt:lpstr>
      <vt:lpstr>Theory of Inference</vt:lpstr>
      <vt:lpstr>Theory of Inference</vt:lpstr>
      <vt:lpstr>Argument</vt:lpstr>
      <vt:lpstr>Argument</vt:lpstr>
      <vt:lpstr>Validity from Truth Table</vt:lpstr>
      <vt:lpstr>IIIUSTRATION EXAMPLE</vt:lpstr>
      <vt:lpstr>Truth Table </vt:lpstr>
      <vt:lpstr>Rules of inference</vt:lpstr>
      <vt:lpstr>1. Addition</vt:lpstr>
      <vt:lpstr>2. Conjunction</vt:lpstr>
      <vt:lpstr>3. Simplification</vt:lpstr>
      <vt:lpstr>4. Modus Ponen</vt:lpstr>
      <vt:lpstr>5. Modul Tollens</vt:lpstr>
      <vt:lpstr>6. Disjunctive Syllogism</vt:lpstr>
      <vt:lpstr>7. Hypothetical Syllogism</vt:lpstr>
      <vt:lpstr>8. Constructive Dilemma</vt:lpstr>
      <vt:lpstr>9. Destructive Dilemma</vt:lpstr>
      <vt:lpstr>10. Resolution</vt:lpstr>
      <vt:lpstr>Example Problem for Rules of Inference</vt:lpstr>
      <vt:lpstr>Solution</vt:lpstr>
      <vt:lpstr>Predicate Logic</vt:lpstr>
      <vt:lpstr>Predicate</vt:lpstr>
      <vt:lpstr>M-place Predicate</vt:lpstr>
      <vt:lpstr>Generalization of m-place predicate</vt:lpstr>
      <vt:lpstr>Quantifiers</vt:lpstr>
      <vt:lpstr>Quantifier- definition</vt:lpstr>
      <vt:lpstr>Quantifier - Example</vt:lpstr>
      <vt:lpstr>Types of Quantifier</vt:lpstr>
      <vt:lpstr>Universal Quantifier</vt:lpstr>
      <vt:lpstr>Example</vt:lpstr>
      <vt:lpstr>PowerPoint Presentation</vt:lpstr>
      <vt:lpstr>2. Existential Quantifier</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AND  EVOLUTIONARY COMPUTING</dc:title>
  <dc:creator>Mogana Kaloty</dc:creator>
  <cp:lastModifiedBy>Mogana Kaloty</cp:lastModifiedBy>
  <cp:revision>48</cp:revision>
  <dcterms:created xsi:type="dcterms:W3CDTF">2022-08-09T09:26:53Z</dcterms:created>
  <dcterms:modified xsi:type="dcterms:W3CDTF">2022-09-08T04:26:47Z</dcterms:modified>
</cp:coreProperties>
</file>