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55"/>
  </p:notesMasterIdLst>
  <p:sldIdLst>
    <p:sldId id="270" r:id="rId2"/>
    <p:sldId id="271" r:id="rId3"/>
    <p:sldId id="276" r:id="rId4"/>
    <p:sldId id="277" r:id="rId5"/>
    <p:sldId id="278" r:id="rId6"/>
    <p:sldId id="280" r:id="rId7"/>
    <p:sldId id="325" r:id="rId8"/>
    <p:sldId id="281" r:id="rId9"/>
    <p:sldId id="283" r:id="rId10"/>
    <p:sldId id="284" r:id="rId11"/>
    <p:sldId id="302" r:id="rId12"/>
    <p:sldId id="303" r:id="rId13"/>
    <p:sldId id="304" r:id="rId14"/>
    <p:sldId id="285" r:id="rId15"/>
    <p:sldId id="286"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28" r:id="rId29"/>
    <p:sldId id="329" r:id="rId30"/>
    <p:sldId id="330" r:id="rId31"/>
    <p:sldId id="331" r:id="rId32"/>
    <p:sldId id="332" r:id="rId33"/>
    <p:sldId id="305" r:id="rId34"/>
    <p:sldId id="306" r:id="rId35"/>
    <p:sldId id="335" r:id="rId36"/>
    <p:sldId id="336" r:id="rId37"/>
    <p:sldId id="337" r:id="rId38"/>
    <p:sldId id="311" r:id="rId39"/>
    <p:sldId id="312" r:id="rId40"/>
    <p:sldId id="313" r:id="rId41"/>
    <p:sldId id="314" r:id="rId42"/>
    <p:sldId id="315" r:id="rId43"/>
    <p:sldId id="316" r:id="rId44"/>
    <p:sldId id="317" r:id="rId45"/>
    <p:sldId id="318" r:id="rId46"/>
    <p:sldId id="319" r:id="rId47"/>
    <p:sldId id="320" r:id="rId48"/>
    <p:sldId id="266" r:id="rId49"/>
    <p:sldId id="338" r:id="rId50"/>
    <p:sldId id="267" r:id="rId51"/>
    <p:sldId id="339" r:id="rId52"/>
    <p:sldId id="340" r:id="rId53"/>
    <p:sldId id="34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4" autoAdjust="0"/>
    <p:restoredTop sz="96416" autoAdjust="0"/>
  </p:normalViewPr>
  <p:slideViewPr>
    <p:cSldViewPr>
      <p:cViewPr varScale="1">
        <p:scale>
          <a:sx n="87" d="100"/>
          <a:sy n="87" d="100"/>
        </p:scale>
        <p:origin x="119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6:46.875"/>
    </inkml:context>
    <inkml:brush xml:id="br0">
      <inkml:brushProperty name="width" value="0.05" units="cm"/>
      <inkml:brushProperty name="height" value="0.05" units="cm"/>
      <inkml:brushProperty name="color" value="#E71224"/>
    </inkml:brush>
  </inkml:definitions>
  <inkml:trace contextRef="#ctx0" brushRef="#br0">80 112 24575,'-3'0'0,"1"1"0,-1 0 0,1 0 0,-1 0 0,1 0 0,0 0 0,0 1 0,-1-1 0,1 1 0,0-1 0,0 1 0,1 0 0,-1 0 0,0 0 0,0 0 0,1 0 0,-1 0 0,-1 4 0,-2 2 0,0 1 0,1-1 0,-6 16 0,5-3 0,1 0 0,1 1 0,1 0 0,1 0 0,1-1 0,3 28 0,-1 10 0,-1-55 0,-2 13 0,2 0 0,0 0 0,1-1 0,7 27 0,-9-40 0,1-1 0,0 1 0,0 0 0,0-1 0,0 1 0,0-1 0,0 1 0,1-1 0,-1 1 0,1-1 0,-1 0 0,1 0 0,0 0 0,0 0 0,0 0 0,0 0 0,1 0 0,-1-1 0,0 1 0,1-1 0,-1 0 0,1 1 0,-1-1 0,1 0 0,0-1 0,0 1 0,-1 0 0,1-1 0,0 1 0,0-1 0,-1 0 0,1 0 0,0 0 0,0-1 0,5 0 0,-4-1 0,1 1 0,-1-1 0,0-1 0,0 1 0,0 0 0,0-1 0,-1 0 0,1 0 0,-1 0 0,1-1 0,-1 1 0,0-1 0,-1 1 0,1-1 0,0 0 0,3-7 0,1-4 0,0 0 0,-1 0 0,7-23 0,-13 35 0,9-24 0,-2-1 0,-1 0 0,-1 1 0,-2-2 0,1-51 0,-6 70 0,-1 0 0,1 0 0,-2 1 0,1-1 0,-1 1 0,-1 0 0,0 0 0,0 0 0,-1 0 0,-9-10 0,5 5 0,1 0 0,-11-21 0,18 31-40,0 1-1,-1-1 0,1 1 1,-1 0-1,1 0 0,-1 0 1,0 0-1,0 0 0,0 1 1,0 0-1,-1-1 0,1 1 0,-1 0 1,0 0-1,1 1 0,-1-1 1,0 1-1,0 0 0,-8-2 1,5 1-512,-13-4-6274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2:56.87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27,'1'-1,"-1"0,1 0,-1 0,1 0,-1 0,1 0,0 0,-1 0,1 0,0 0,0 0,-1 0,1 1,0-1,0 0,0 1,0-1,0 1,0-1,0 1,0-1,1 1,-1 0,0-1,0 1,0 0,2 0,37-5,-36 5,369-3,-192 6,1557-3,-1725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2:58.69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1 175,'110'-1,"135"-18,76-38,76-9,-333 62,78 5,46-2,-110-11,-50 7,47-4,596 8,-327 3,-227-3,127 3,-13 24,-35-2,-110-14,58 3,-108-10,39 7,-40-5,48 2,-52-5,0 2,59 14,-21-3,-29-6,62 21,-77-21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3:02.05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28,'8'-1,"-1"0,1 0,0-1,14-4,22-5,51 5,96 7,-61 1,1729-2,-1841 2,0-1,-1 2,19 5,21 3,-16-3,64 21,-2-1,-31-11,170 32,-186-41,0-2,80-3,-116-3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3:04.02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0,'0'2,"0"0,1-1,-1 1,1 0,-1-1,1 1,0 0,0-1,0 1,0-1,0 1,0-1,0 1,0-1,1 0,-1 0,0 1,1-1,-1 0,1 0,-1-1,1 1,2 1,42 14,-42-15,86 22,1-3,117 8,-4 5,-42-5,-1 1,-107-18,1-1,0-3,63-1,97-7,-194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3:05.2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0,'0'1,"1"0,-1 0,0 0,1 0,-1 0,1 0,-1 0,1-1,-1 1,1 0,0 0,-1 0,1-1,0 1,0 0,0-1,-1 1,1-1,0 1,0-1,0 0,0 1,0-1,0 0,0 1,0-1,2 0,34 6,-26-5,76 19,-57-12,55 7,320-8,-229-9,1395 2,-1542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8:03.44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476 246,'-475'0,"765"2,327-5,-194-24,-213-8,-37 3,51-8,-1 0,202 14,-185 16,84 2,-110 5,-41-8,33-1,1098 13,-1278 0,-1 2,0 1,-1 1,1 1,-1 1,36 15,15 5,-37-18,1-1,73 6,-75-11,0 1,0 2,54 17,22 13,118 22,-201-54,1-1,-1-1,37-3,-41-1,-1 2,1 0,-1 2,0 1,31 8,126 44,-120-37,-33-9,1-1,0-1,0-1,38 2,322-8,-164-3,-189 6,0 0,52 13,4 1,93 3,78 11,-236-24,41 14,-49-14,0-1,-1-1,2 0,29 2,-24-6,-3-1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8:04.96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1 101,'2093'0,"-1769"-13,-6 1,1891 13,-2173-3,50-8,21-2,-18 12,-61 2,0-2,1-1,-1-1,0-1,49-13,-46 7,0 2,0 1,1 1,35-1,130 7,-84 1,438-2,-508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8:13.49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0,'6752'0,"-6676"1,1 3,-1 3,0 4,130 35,-180-38,1-1,0-2,0 0,0-2,53-1,528-5,-339 4,-247-1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8:14.41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0,'4128'0,"-4103"0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9:01.19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49,'915'0,"-864"-2,78-15,-98 12,20-6,-35 7,0 0,22-1,-19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6:52.589"/>
    </inkml:context>
    <inkml:brush xml:id="br0">
      <inkml:brushProperty name="width" value="0.05" units="cm"/>
      <inkml:brushProperty name="height" value="0.05" units="cm"/>
      <inkml:brushProperty name="color" value="#E71224"/>
    </inkml:brush>
  </inkml:definitions>
  <inkml:trace contextRef="#ctx0" brushRef="#br0">199 231 24575,'5'-1'0,"-1"0"0,1-1 0,-1 1 0,0-1 0,0 0 0,0-1 0,0 1 0,0-1 0,-1 1 0,1-1 0,-1 0 0,1-1 0,2-3 0,-2 0 0,-1 1 0,0-1 0,-1 0 0,0 0 0,0 0 0,0-1 0,-1 1 0,0 0 0,0-14 0,-4-66 0,1 64 0,2 650 0,0-624 0,1 1 0,-1-1 0,-1 0 0,1 0 0,0 0 0,-1 0 0,0 0 0,1 0 0,-1 0 0,-1 0 0,1 0 0,0 0 0,-1-1 0,1 1 0,-1 0 0,-3 3 0,3-4 0,-1 0 0,0 0 0,0 0 0,0-1 0,0 1 0,0-1 0,0 0 0,-1 0 0,1 0 0,0 0 0,-1 0 0,1-1 0,-1 0 0,-6 1 0,-3-1 0,-3 2 0,1-2 0,-1 0 0,1 0 0,-1-1 0,1-1 0,-24-6 0,35 5 0,0 1 0,0-1 0,1 0 0,-1 0 0,0 0 0,1 0 0,0-1 0,0 1 0,0-1 0,0 0 0,-2-5 0,3 7 0,1-1 0,-1 1 0,1-1 0,0 0 0,-1 1 0,1-1 0,0 0 0,1 0 0,-1 0 0,0 0 0,1 0 0,0 0 0,0 1 0,0-1 0,0 0 0,0 0 0,0 0 0,1-3 0,0 4 0,1 0 0,-1 1 0,0-1 0,0 1 0,1 0 0,-1-1 0,1 1 0,-1 0 0,1 0 0,0 0 0,-1 0 0,1 0 0,0 0 0,0 1 0,-1-1 0,1 0 0,0 1 0,0 0 0,0-1 0,3 1 0,43-1 0,-38 1 0,216 4-1365,-204-4-5461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9:04.58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0 101,'258'2,"291"-6,-175-30,-40 2,495 23,-478 12,-90-18,-141 6,165 7,-134 4,2558-2,-2684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9:05.37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0,'1493'0,"-1453"0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9:15.32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52,'784'0,"-766"-1,1-1,31-8,-30 6,-1 0,24 0,-12 3,12 0,79-11,-62 4,-1 3,118 6,-65 1,261-2,-352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9:28.55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51,'61'-3,"105"-19,-104 11,97-3,841 13,-442 3,1394-2,-1931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9:30.72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1 231,'0'1,"1"0,-1 0,0 0,1 0,0 0,-1 0,1 0,0 0,-1 0,1 0,0-1,0 1,0 0,0 0,0-1,0 1,0-1,0 1,0 0,0-1,0 0,0 1,0-1,0 0,0 0,0 1,2-1,38 4,-37-4,76 3,109-11,78-23,59-5,-222 30,171-13,-122-4,-92 11,88-3,395 14,-250 3,1544-2,-1824-1,0 0,0-2,-1 0,1 0,-1-1,1-1,-1 0,0-1,-1-1,19-12,15-6,-37 21,0 1,1 0,0 1,-1 0,1 0,0 1,0 0,0 1,11 1,-5-1,-1 0,22-4,-15-1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2:59:33.28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1 248,'0'-2,"0"1,1 0,-1 0,1 0,-1-1,1 1,0 0,-1 0,1 0,0 0,0 0,-1 0,1 0,0 1,0-1,0 0,0 0,0 1,0-1,2 0,29-14,-22 11,100-42,229-62,-253 90,0 3,136-5,179 19,-188 4,505-3,-666 2,76 14,-63-6,50 10,33 3,112-19,-136-6,246 2,-349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3:06:03.014"/>
    </inkml:context>
    <inkml:brush xml:id="br0">
      <inkml:brushProperty name="width" value="0.05" units="cm"/>
      <inkml:brushProperty name="height" value="0.05" units="cm"/>
      <inkml:brushProperty name="color" value="#E71224"/>
    </inkml:brush>
  </inkml:definitions>
  <inkml:trace contextRef="#ctx0" brushRef="#br0">0 0 24575,'5'0'0,"0"4"0,5 2 0,-1-1-8191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09:34.47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18 74,'-1'0,"1"0,-1 0,0 0,0 1,0-1,0 1,0-1,1 0,-1 1,0-1,0 1,1 0,-1-1,0 1,1 0,-1-1,1 1,-1 0,1-1,-1 1,1 0,-1 0,1 0,0 0,-1-1,1 1,0 0,0 0,0 0,0 0,0 0,0 0,0 1,0 1,0-1,0 0,0 0,0 0,0 0,0 0,1 0,-1 0,1 0,0 0,0 0,0 0,0 0,1 2,7 1,-1 0,1 0,0-1,0 0,1 0,-1-1,1 0,0-1,18 2,31 1,114-5,-70-2,130 0,260 4,-414 5,134 28,-151-23,207 28,77-34,-192-8,1083 2,-1181-2,-1-3,0-2,0-2,99-32,-94 24,0 2,1 3,67-5,-95 12,0-1,46-14,-40 9,44-7,404-20,3 38,-211 2,-66 0,512-23,-115-8,733 29,-1320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09:38.81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8938 709,'0'1,"-1"0,1 0,-1 0,1 0,-1 0,0 1,1-1,-1-1,0 1,0 0,1 0,-1 0,0 0,0 0,0-1,0 1,0 0,0-1,0 1,0-1,-1 1,1-1,0 0,0 0,0 1,0-1,-1 0,0 0,-41 5,38-5,-425 3,218-6,179 2,1 2,-1 1,1 2,0 1,0 1,0 2,1 1,0 1,-41 21,-137 79,194-104,1 1,-1-2,0 0,0-1,-1 0,1-1,-21 1,-113-5,71-1,-1319 1,714 1,664-1,1-1,-1-1,1 0,-34-12,33 8,0 2,-1 0,1 2,-26-3,6 6,12 0,0-1,1-1,-36-8,-17-8,0 2,-2 4,-130-2,-2208 17,1258-5,416 2,762 1,0 1,23 6,26 3,294-7,-198-6,27 4,407-20,-525 7,99-31,47-7,36 4,8-1,81-5,307-40,-554 82,16-2,118-28,277-52,7 30,-331 41,253-7,-1 25,-235 3,-2-13,-24 0,856 9,-526 6,-316-2,211-3,-346-2,88-19,-41 5,-97 18,0 0,0 0,-1-1,1 1,0-1,0 0,0 1,0-1,0 0,2-2,-4 3,1 0,-1 0,0-1,0 1,0 0,0 0,0-1,1 1,-1 0,0-1,0 1,0 0,0 0,0-1,0 1,0 0,0-1,0 1,0 0,0-1,0 1,0 0,0 0,0-1,-1 1,1 0,0-1,0 1,0 0,0 0,0-1,-1 1,1 0,0 0,0 0,-1-1,1 1,0 0,-6-4,1 0,-1 0,0 1,-10-5,4 2,-12-7,13 7,1 0,-1 1,0 0,0 0,0 2,0-1,-1 1,-22-2,-15-1,-1-1,-54-16,61 12,-1 2,0 1,-51-1,-493 9,254 2,-151 25,270-10,-242 13,182-8,-83 3,-1 0,5 0,-701-23,515-5,-817 3,1316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09:39.73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0,'7508'0,"-7459"0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6:53.635"/>
    </inkml:context>
    <inkml:brush xml:id="br0">
      <inkml:brushProperty name="width" value="0.05" units="cm"/>
      <inkml:brushProperty name="height" value="0.05" units="cm"/>
      <inkml:brushProperty name="color" value="#E71224"/>
    </inkml:brush>
  </inkml:definitions>
  <inkml:trace contextRef="#ctx0" brushRef="#br0">1 197 24575,'0'-1'0,"0"0"0,1 0 0,-1 0 0,0 0 0,1 0 0,-1 0 0,1 0 0,-1 0 0,1 1 0,0-1 0,-1 0 0,1 0 0,0 1 0,0-1 0,-1 0 0,1 1 0,0-1 0,0 1 0,1-2 0,24-10 0,-17 8 0,2-2 0,0-1 0,-1 0 0,0-1 0,0 0 0,-1-1 0,0 0 0,13-16 0,17-18 0,-34 39 0,0-1 0,1 1 0,-1 0 0,1 0 0,0 1 0,0 0 0,0 0 0,0 0 0,0 1 0,11-3 0,-15 5 0,0-1 0,0 1 0,0 0 0,0-1 0,0 1 0,0 0 0,0 0 0,0 1 0,0-1 0,0 0 0,0 1 0,0-1 0,0 1 0,0 0 0,0 0 0,0 0 0,0-1 0,-1 2 0,1-1 0,0 0 0,-1 0 0,1 1 0,0-1 0,-1 0 0,0 1 0,1 0 0,-1-1 0,0 1 0,0 0 0,0 0 0,0-1 0,0 1 0,0 0 0,-1 0 0,1 0 0,-1 0 0,1 3 0,5 32 0,-2 0 0,-1 1 0,-2-1 0,-5 44 0,1-15 0,4-22 0,0-31 0,0 0 0,-1 0 0,-1-1 0,0 1 0,0 0 0,-1-1 0,-1 1 0,-4 13 0,5-24 0,1 0 0,-1 0 0,1 0 0,-1 0 0,1 0 0,-1-1 0,0 1 0,0 0 0,0-1 0,-4 3 0,4-3 0,1 0 0,-1 0 0,0 0 0,1 0 0,-1 1 0,0-1 0,1 1 0,0-1 0,-1 1 0,1-1 0,-2 4 0,3-5 0,0 1 0,0-1 0,0 0 0,0 1 0,0-1 0,0 1 0,0-1 0,1 0 0,-1 1 0,0-1 0,0 0 0,0 1 0,0-1 0,0 0 0,1 1 0,-1-1 0,0 0 0,0 1 0,1-1 0,-1 0 0,0 0 0,0 1 0,1-1 0,-1 0 0,0 0 0,1 1 0,-1-1 0,0 0 0,1 0 0,-1 0 0,1 0 0,-1 0 0,0 0 0,1 1 0,-1-1 0,0 0 0,1 0 0,-1 0 0,1 0 0,20 2 0,-19-2 0,313 2 0,-166-4 0,-130 2 0,-12 1 0,0-1 0,0 0 0,1 0 0,-1-1 0,0 1 0,0-2 0,0 1 0,0-1 0,-1 0 0,14-5 0,-11-4-1365,-7 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1:45.98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1,'9'1,"0"0,1 1,-1 1,0 0,14 6,2 1,131 47,37 12,-150-57,0-1,73 8,139 7,274 21,-392-38,179 6,296-16,-588-1,-1 0,1-2,42-12,-39 8,1 2,35-3,31 5,-44 3,68-11,-63 6,0 2,94 5,44-2,-189 1,-1-1,1 0,0 1,0-2,0 1,-1 0,1-1,-1 1,1-1,-1 0,1-1,-1 1,0 0,0-1,0 0,-1 1,1-1,2-4,3-6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1:47.79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0,'695'0,"-616"4,-1 4,83 18,-75-11,111 6,307-20,-232-3,760 2,-1011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1:55.13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0 114,'33'0,"20"0,0-1,79-13,-75 7,1 2,115 5,-67 2,40 0,167-4,-138-22,-125 14,0 3,69-1,982 9,-831-20,-196 11,-29-1,-26 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1:57.95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1,'1'2,"-1"0,1 0,-1 0,1 0,0 0,0 0,0 0,0 0,0-1,0 1,0 0,1-1,-1 1,1-1,-1 1,1-1,-1 1,1-1,0 0,0 0,0 0,0 0,3 1,48 15,23-2,150 9,81-19,-228-5,11214-1,-4700 0,-6547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1:59.29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1 127,'3'-3,"0"1,0 0,1-1,-1 2,1-1,0 0,-1 1,1-1,0 1,0 0,0 0,4 0,53-2,-44 3,159-14,-90 5,165 6,-133 5,2594-2,-2676-2,0-2,1-1,-2-2,46-14,22-5,-63 20,0 2,1 1,64 5,-28 0,-55-1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03.66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0 149,'659'0,"-548"-5,126-23,-123 13,19-3,-34 3,152-4,-218 17,-1-1,58-12,18-4,438 9,-326 13,637 11,312-2,-729-14,483 2,-754 12,-7 1,803-12,-462-3,-149 29,-85-2,-44-2,-121-11,114 0,-189-13,5 0,-1 1,1 1,-1 2,1 1,47 12,-16 4,0-2,1-4,88 8,118-19,-198-4,-50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05.03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84,'6'-1,"-1"0,1 0,-1 0,1 0,6-4,19-4,33 2,1 4,78 5,-37 0,3567-1,-3333-24,-153 6,81 6,-240 7,-7-1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07.74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0 148,'1'1,"-1"0,0 0,1 1,-1-1,1 0,0 0,-1 0,1 0,0-1,0 1,-1 0,1 0,0 0,0 0,0-1,0 1,0-1,0 1,0 0,0-1,0 0,0 1,1-1,-1 0,0 1,0-1,2 0,38 5,-37-5,329 3,-169-5,1890 2,-1872-12,-35 1,817 6,-527 7,-132 0,333-5,-450-8,45-2,60 15,126-4,-405 2,0-2,0 0,0 0,-1-2,1 1,-1-2,0 0,0 0,0-1,21-14,-24 15,0 1,0 1,0-1,1 2,-1 0,1 0,0 0,0 2,-1-1,22 3,-14-1,0-2,34-4,10-4,1 3,-1 2,83 7,-41-1,1574-2,-1649-1,56-11,-56 7,54-3,795 9,-855-1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09.14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75,'37'-1,"52"-10,-52 5,51-1,2206 6,-1076 3,1652-2,-2456-26,-91 2,-290 23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11.31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50,'3'-3,"1"1,-1-1,0 1,1 0,-1 1,1-1,0 1,-1-1,1 1,0 0,0 0,5 0,52-2,-44 3,141-12,17-1,1293 14,-1447-1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6:54.942"/>
    </inkml:context>
    <inkml:brush xml:id="br0">
      <inkml:brushProperty name="width" value="0.05" units="cm"/>
      <inkml:brushProperty name="height" value="0.05" units="cm"/>
      <inkml:brushProperty name="color" value="#E71224"/>
    </inkml:brush>
  </inkml:definitions>
  <inkml:trace contextRef="#ctx0" brushRef="#br0">0 198 24575,'2'-6'0,"0"0"0,0-1 0,1 1 0,0 1 0,0-1 0,4-6 0,-5 9 0,6-9 0,1 0 0,0 0 0,1 1 0,1 0 0,-1 0 0,2 1 0,-1 1 0,24-15 0,-28 19 0,1 1 0,-1 0 0,1 0 0,0 1 0,0 0 0,0 0 0,0 1 0,1 0 0,-1 0 0,1 1 0,-1 0 0,1 1 0,-1 0 0,1 0 0,-1 1 0,16 3 0,-21-3 0,0 0 0,0 1 0,0 0 0,0-1 0,0 1 0,0 0 0,0 0 0,-1 1 0,1-1 0,-1 1 0,0-1 0,0 1 0,0 0 0,0-1 0,0 1 0,-1 0 0,1 0 0,-1 1 0,0-1 0,1 0 0,-2 0 0,1 1 0,0-1 0,0 4 0,1 12 0,0-1 0,-2 1 0,-1 23 0,0-20 0,1 26 0,1-31 0,-1 0 0,0 0 0,-1 0 0,-1 0 0,-1 0 0,-7 24 0,9-38 0,-1 0 0,1-1 0,-1 1 0,0-1 0,0 1 0,0-1 0,0 0 0,0 0 0,0 0 0,-1 0 0,1 0 0,-1 0 0,1-1 0,-1 1 0,0-1 0,0 0 0,0 0 0,0 0 0,1 0 0,-1 0 0,0 0 0,-1-1 0,-3 1 0,-11 0 0,0-1 0,-36-3 0,22 0 0,15 3 0,12 0 0,0 0 0,1 0 0,-1 0 0,0 0 0,0-1 0,1 0 0,-1 0 0,-5-2 0,10 3 0,0 0 0,-1 0 0,1 0 0,0 0 0,0 0 0,0 0 0,-1 0 0,1 0 0,0-1 0,0 1 0,0 0 0,-1 0 0,1 0 0,0 0 0,0 0 0,0 0 0,0 0 0,0-1 0,-1 1 0,1 0 0,0 0 0,0 0 0,0 0 0,0-1 0,0 1 0,0 0 0,0 0 0,-1 0 0,1-1 0,0 1 0,0 0 0,0 0 0,0 0 0,0-1 0,0 1 0,0 0 0,0 0 0,0 0 0,0-1 0,0 1 0,0 0 0,0 0 0,1 0 0,-1-1 0,0 1 0,10-6 0,17 0 0,-6 3 0,0 1 0,0 1 0,1 0 0,-1 2 0,0 0 0,31 7 0,-49-7 0,0 0 0,0 1 0,0-1 0,-1 1 0,1-1 0,0 1 0,-1 0 0,1 0 0,-1 1 0,1-1 0,-1 0 0,0 1 0,0-1 0,0 1 0,0 0 0,-1 0 0,1-1 0,-1 1 0,0 0 0,1 1 0,-1-1 0,-1 0 0,1 0 0,0 0 0,0 4 0,-1-3 0,0 0 0,0 1 0,0-1 0,0 0 0,-1 0 0,1 0 0,-1 0 0,0 0 0,0 0 0,-1 0 0,1 0 0,-1 0 0,0-1 0,0 1 0,0-1 0,0 1 0,-1-1 0,1 0 0,-5 5 0,0-3 11,1 0 0,-1-1 0,0 0 0,0 0 0,0 0 0,0-1-1,-1 0 1,1 0 0,-1-1 0,-13 3 0,-1-3-506,1 0 0,-38-1 0,37-2-6331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12.60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1 173,'1038'-15,"-305"7,-196 6,-392-6,193-36,-289 36,110-19,237-10,486 37,-380 2,121-2,-606-1,-1-1,32-7,-29 5,39-4,346 6,-205 4,-178-2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14.26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76,'1'-2,"-1"1,1-1,0 1,-1-1,1 1,0 0,0 0,0-1,0 1,0 0,1 0,-1 0,0 0,0 0,1 0,-1 0,0 0,1 1,-1-1,1 1,-1-1,3 0,37-11,35-2,0 3,79-1,158 11,-168 2,5258 1,-2797-3,-2602 1,-1 0,1 0,0 0,-1 1,1-1,-1 1,1 0,-1 0,0 0,1 0,-1 1,0-1,0 1,6 4,-6-3,0 1,0 0,0-1,-1 1,1 0,-1 0,0 1,0-1,0 0,-1 1,1 4,0-4,-1-1,0 1,0-1,0 1,-1-1,1 1,-1 0,0-1,-1 1,1-1,-1 1,-2 8,1-10,1 0,-1 0,0 0,0 0,0-1,0 1,0-1,-1 0,1 0,-1 0,1 0,-1 0,0 0,0 0,0-1,0 0,0 1,0-1,-5 1,-27 7,-1-2,-59 5,-79-4,128-7,-533 2,340-5,207 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2:15.26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1,'2897'0,"-2872"0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3:19:58.91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0 565,'0'-3,"1"1,-1 0,0-1,1 1,-1 0,1 0,-1-1,1 1,0 0,0 0,0 0,0 0,1 0,-1 0,0 0,1 1,0-1,2-2,0 1,1 0,-1 0,1 0,-1 1,1 0,0 0,10-3,3 1,0 1,0 1,31 0,953 2,-424 2,18-2,-574 1,1 1,27 7,-24-5,35 4,511-6,-289-4,175 2,-441 3,-25 3,-25 5,-3-2,0-2,-1-1,-1-1,-44-1,-552-5,594-2,1 0,-66-16,62 9,-87-6,-467 15,290 3,285-4,0-1,0-1,0-2,1 0,0-1,-31-14,18 8,-142-70,82 36,-36-16,-97-45,181 90,32 14,1-1,0-1,0 0,1-1,-1-1,-16-12,-34-32,62 52,1 0,0 0,-1-1,1 1,0 0,-1-1,1 1,0 0,-1 0,1-1,0 1,0-1,-1 1,1 0,0-1,0 1,0 0,-1-1,1 1,0-1,0 1,0-1,0 1,0 0,0-1,0 1,0-1,0 1,0-1,0 1,0 0,0-1,1 1,-1-1,0 1,0-1,0 1,1-1,18-6,32 4,-49 3,299 2,-261 1,-38-2,0-1,0 1,0-1,0 1,0 0,0 0,0 0,0 0,0 0,-1 0,1 1,0-1,-1 0,1 1,-1-1,3 4,-4-5,0 1,0 0,0-1,0 1,1-1,-1 1,0 0,0-1,0 1,0-1,0 1,-1 0,1-1,0 1,0-1,0 1,0 0,-1-1,1 1,0-1,0 1,-1-1,1 1,0-1,-1 1,1-1,-1 1,1-1,-1 0,1 1,-1-1,1 0,-1 1,1-1,-1 0,1 0,-1 1,0-1,1 0,-1 0,1 0,-1 0,1 0,-1 0,-1 0,-31 5,32-5,-340 3,155-6,2593 2,-1206 2,-1177-1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6:56.066"/>
    </inkml:context>
    <inkml:brush xml:id="br0">
      <inkml:brushProperty name="width" value="0.05" units="cm"/>
      <inkml:brushProperty name="height" value="0.05" units="cm"/>
      <inkml:brushProperty name="color" value="#E71224"/>
    </inkml:brush>
  </inkml:definitions>
  <inkml:trace contextRef="#ctx0" brushRef="#br0">34 1 24575,'-1'0'0,"0"0"0,-1 0 0,1 0 0,0 0 0,-1 0 0,1 1 0,0-1 0,-1 0 0,1 1 0,0-1 0,-1 1 0,1 0 0,0-1 0,0 1 0,0 0 0,0 0 0,0 0 0,0-1 0,0 1 0,0 0 0,0 1 0,0-1 0,0 0 0,1 0 0,-1 0 0,0 0 0,1 1 0,-1-1 0,1 0 0,-1 0 0,1 1 0,0-1 0,-1 0 0,1 1 0,0 0 0,0 8 0,-1 0 0,2 0 0,-1-1 0,3 13 0,1 6 0,-2 234 0,-3-153 0,1-104 0,0 0 0,0-1 0,1 1 0,-1-1 0,1 1 0,0-1 0,1 1 0,1 5 0,-2-9 0,0 0 0,-1 0 0,1 0 0,0 0 0,-1 0 0,1 0 0,0 0 0,0 0 0,0 0 0,0-1 0,0 1 0,0 0 0,0-1 0,0 1 0,0-1 0,0 1 0,1-1 0,-1 1 0,0-1 0,0 0 0,0 0 0,0 0 0,1 1 0,-1-1 0,0 0 0,0 0 0,1-1 0,-1 1 0,0 0 0,0 0 0,0-1 0,1 1 0,-1 0 0,0-1 0,0 1 0,2-2 0,15-8 0,0-1 0,0-1 0,-2-1 0,1 0 0,-2-1 0,0-1 0,17-19 0,8-8 0,-35 36 0,1-1 0,-1 1 0,0-1 0,0 0 0,-1 0 0,0 0 0,-1-1 0,1 0 0,-1 1 0,-1-1 0,0 0 0,3-14 0,-2-5 0,-2 1 0,-1-43 0,-1 38 0,2 708 82,-3-319-1529,2-338-5379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7:02.850"/>
    </inkml:context>
    <inkml:brush xml:id="br0">
      <inkml:brushProperty name="width" value="0.05" units="cm"/>
      <inkml:brushProperty name="height" value="0.05" units="cm"/>
      <inkml:brushProperty name="color" value="#E71224"/>
    </inkml:brush>
  </inkml:definitions>
  <inkml:trace contextRef="#ctx0" brushRef="#br0">26 179 24575,'3'3'0,"-1"0"0,0 0 0,0 0 0,0 0 0,0 0 0,-1 1 0,1-1 0,-1 1 0,0-1 0,0 1 0,1 5 0,3 46 0,-1-10 0,-1-31 0,0 1 0,1-1 0,1 0 0,1 0 0,0 0 0,0 0 0,1-1 0,1 0 0,12 15 0,-15-22 0,0-1 0,1 1 0,0-1 0,0 0 0,0 0 0,0 0 0,1-1 0,-1 0 0,1 0 0,0-1 0,1 0 0,-1 0 0,0-1 0,1 1 0,0-2 0,-1 1 0,1-1 0,0 0 0,9-1 0,-14 0 0,0-1 0,0 1 0,0-1 0,0 0 0,0 1 0,0-2 0,0 1 0,0 0 0,0 0 0,0-1 0,-1 0 0,1 1 0,-1-1 0,1 0 0,2-3 0,32-41 0,-19 20 0,-4 11 0,-1-2 0,-1 0 0,-1 0 0,-1-1 0,0 0 0,-1 0 0,-1-1 0,-1-1 0,0 1 0,-2-1 0,0 0 0,-2-1 0,0 1 0,-1-1 0,0-22 0,-2 22 0,0 12 0,0 1 0,0-1 0,-1 0 0,0 0 0,-3-10 0,3 17 0,0-1 0,0 1 0,0 0 0,0 0 0,0 0 0,0 0 0,-1 0 0,1 0 0,0 0 0,-1 1 0,0-1 0,1 0 0,-1 1 0,0 0 0,0-1 0,0 1 0,0 0 0,0 0 0,0 0 0,0 0 0,-1 0 0,1 0 0,0 1 0,-4-1 0,-21-2 0,0 1 0,0 1 0,-41 5 0,-5-1 0,63-3 0,0 0 0,0 1 0,1 0 0,-1 1 0,0 0 0,-14 5 0,18-5 0,1 1 0,0 0 0,0 0 0,0 0 0,0 1 0,1-1 0,-1 1 0,1 0 0,0 1 0,0-1 0,1 1 0,-5 6 0,-1 2 0,0 0 0,1 0 0,0 1 0,1 0 0,1 0 0,0 0 0,1 1 0,0 0 0,2 0 0,0 1 0,-2 16 0,5 109 79,2-70-1523,-2-51-5382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7:26.199"/>
    </inkml:context>
    <inkml:brush xml:id="br0">
      <inkml:brushProperty name="width" value="0.05" units="cm"/>
      <inkml:brushProperty name="height" value="0.05" units="cm"/>
      <inkml:brushProperty name="color" value="#E71224"/>
    </inkml:brush>
  </inkml:definitions>
  <inkml:trace contextRef="#ctx0" brushRef="#br0">1 300 24575,'1'-5'0,"0"1"0,1-1 0,0 1 0,0-1 0,0 1 0,1 0 0,-1 0 0,1 0 0,0 0 0,0 0 0,0 1 0,1 0 0,-1-1 0,8-4 0,9-11 0,-5-2 0,0 0 0,-2 0 0,0-2 0,13-33 0,-17 36 0,-6 16 0,-1 0 0,1 1 0,0-1 0,0 1 0,0-1 0,1 1 0,-1 0 0,1 0 0,0 0 0,0 1 0,0-1 0,0 1 0,0 0 0,0 0 0,1 1 0,-1-1 0,0 1 0,1 0 0,0 0 0,-1 0 0,1 1 0,7 0 0,-9-1 0,1 1 0,-1 0 0,1 0 0,0 0 0,-1 1 0,1-1 0,-1 1 0,1 0 0,-1 0 0,1 0 0,-1 1 0,0-1 0,0 1 0,0 0 0,0 0 0,0 0 0,0 0 0,0 0 0,0 1 0,-1-1 0,1 1 0,-1-1 0,0 1 0,0 0 0,0 0 0,0 0 0,0 1 0,-1-1 0,2 5 0,1 14 0,-2 0 0,0 1 0,-2-1 0,0 1 0,-6 35 0,4-43 0,-2 1 0,0-1 0,0 0 0,-1 0 0,-1 0 0,-12 21 0,-54 78 0,67-107 0,0-1 0,-1-1 0,1 1 0,-1-1 0,0 0 0,-9 6 0,-22 19 0,37-30 0,-1 1 0,0 0 0,0 0 0,0 0 0,0 0 0,1-1 0,-1 1 0,0 0 0,1 0 0,-1 1 0,0-1 0,1 0 0,0 0 0,-1 0 0,1 0 0,0 0 0,-1 1 0,1-1 0,0 0 0,0 0 0,0 0 0,0 1 0,1 1 0,-1-2 0,1 0 0,0 0 0,0 1 0,-1-1 0,1 0 0,0 0 0,0 0 0,0-1 0,1 1 0,-1 0 0,0 0 0,0-1 0,0 1 0,0 0 0,1-1 0,-1 1 0,2-1 0,7 3 0,-1-1 0,1 0 0,0-1 0,14 0 0,-9 0 0,196-5 0,-206 4-124,0-1 0,-1 0 0,1 0 0,-1 0 0,1 0 0,-1-1-1,1 0 1,-1 0 0,0 0 0,5-3 0,3-5-6702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7:33.163"/>
    </inkml:context>
    <inkml:brush xml:id="br0">
      <inkml:brushProperty name="width" value="0.05" units="cm"/>
      <inkml:brushProperty name="height" value="0.05" units="cm"/>
      <inkml:brushProperty name="color" value="#E71224"/>
    </inkml:brush>
  </inkml:definitions>
  <inkml:trace contextRef="#ctx0" brushRef="#br0">1 261 24575,'15'0'0,"8"1"0,0-2 0,-1 0 0,1-1 0,24-6 0,-41 6 0,1 0 0,-1 0 0,0-1 0,0 1 0,0-1 0,0-1 0,-1 1 0,1-1 0,-1 0 0,0 0 0,0-1 0,0 1 0,-1-1 0,1 0 0,-1 0 0,-1-1 0,1 1 0,5-11 0,-2-3 0,0 1 0,5-28 0,-8 29 0,1 0 0,14-31 0,-19 48 0,0 0 0,0 0 0,0 0 0,0 1 0,0-1 0,0 0 0,0 0 0,0 0 0,0 0 0,0 0 0,0 0 0,0 0 0,0 0 0,0 0 0,0 0 0,0 1 0,0-1 0,0 0 0,1 0 0,-1 0 0,0 0 0,0 0 0,0 0 0,0 0 0,0 0 0,0 0 0,0 0 0,0 0 0,0 0 0,1 0 0,-1 0 0,0 0 0,0 0 0,0 0 0,0 0 0,0 0 0,0 0 0,0 0 0,0 0 0,1 0 0,-1 0 0,0 0 0,0 0 0,0 0 0,0 0 0,0 0 0,0 0 0,0 0 0,0 0 0,0-1 0,0 1 0,0 0 0,1 0 0,-1 0 0,0 0 0,0 0 0,0 0 0,0 0 0,0 0 0,0 0 0,0 0 0,0-1 0,0 1 0,0 0 0,0 0 0,0 0 0,0 0 0,0 0 0,0 0 0,3 13 0,-1 17 0,-3 482 0,1-509 0,0 0 0,0 1 0,0-1 0,0 1 0,-1-1 0,1 1 0,-1-1 0,0 0 0,0 0 0,-1 1 0,1-1 0,0 0 0,-1 0 0,0 0 0,-2 3 0,1-4 0,1 0 0,-1 0 0,0 0 0,1 0 0,-1 0 0,0-1 0,0 0 0,-1 1 0,1-1 0,0 0 0,0-1 0,0 1 0,-1 0 0,1-1 0,-7 0 0,-80-2 0,139 2 0,-30-1 0,0 0 0,0 2 0,0 0 0,32 7 0,-24-2-273,0-2 0,1 0 0,0-2 0,42-2 0,-49 0-6553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2:57:52.62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E9DD2-C507-4926-B24C-271392E9A83D}" type="datetimeFigureOut">
              <a:rPr lang="en-US" smtClean="0"/>
              <a:pPr/>
              <a:t>11/21/2022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65BAAE-620B-4051-8711-00740F64F1A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65BAAE-620B-4051-8711-00740F64F1A1}" type="slidenum">
              <a:rPr lang="en-IN" smtClean="0"/>
              <a:pPr/>
              <a:t>6</a:t>
            </a:fld>
            <a:endParaRPr lang="en-IN"/>
          </a:p>
        </p:txBody>
      </p:sp>
    </p:spTree>
    <p:extLst>
      <p:ext uri="{BB962C8B-B14F-4D97-AF65-F5344CB8AC3E}">
        <p14:creationId xmlns:p14="http://schemas.microsoft.com/office/powerpoint/2010/main" val="2087066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D21D778-B565-4D7E-94D7-64010A445B68}" type="datetimeFigureOut">
              <a:rPr lang="en-US" smtClean="0"/>
              <a:pPr/>
              <a:t>11/21/2022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a:t>Department of CSE</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975B69E-2946-4753-9723-138A79981E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C7BFDF6-8B7F-4B0B-81B8-12A035BC5AC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F2BA-9645-4C7D-A829-43FF14F3AFC0}"/>
              </a:ext>
            </a:extLst>
          </p:cNvPr>
          <p:cNvSpPr>
            <a:spLocks noGrp="1"/>
          </p:cNvSpPr>
          <p:nvPr>
            <p:ph type="title"/>
          </p:nvPr>
        </p:nvSpPr>
        <p:spPr>
          <a:xfrm>
            <a:off x="609600" y="228600"/>
            <a:ext cx="78486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08CFE6-5BE3-42A9-89A0-FCC78B17DAA1}"/>
              </a:ext>
            </a:extLst>
          </p:cNvPr>
          <p:cNvSpPr>
            <a:spLocks noGrp="1"/>
          </p:cNvSpPr>
          <p:nvPr>
            <p:ph type="body" sz="half" idx="1"/>
          </p:nvPr>
        </p:nvSpPr>
        <p:spPr>
          <a:xfrm>
            <a:off x="609600" y="1676400"/>
            <a:ext cx="38481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DEA4DE-5C66-43B7-B861-EF80B64BDB68}"/>
              </a:ext>
            </a:extLst>
          </p:cNvPr>
          <p:cNvSpPr>
            <a:spLocks noGrp="1"/>
          </p:cNvSpPr>
          <p:nvPr>
            <p:ph sz="quarter" idx="2"/>
          </p:nvPr>
        </p:nvSpPr>
        <p:spPr>
          <a:xfrm>
            <a:off x="4610100" y="1676400"/>
            <a:ext cx="38481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0F342595-BAFE-4735-8A00-00538ACB24DE}"/>
              </a:ext>
            </a:extLst>
          </p:cNvPr>
          <p:cNvSpPr>
            <a:spLocks noGrp="1"/>
          </p:cNvSpPr>
          <p:nvPr>
            <p:ph sz="quarter" idx="3"/>
          </p:nvPr>
        </p:nvSpPr>
        <p:spPr>
          <a:xfrm>
            <a:off x="4610100" y="4152900"/>
            <a:ext cx="38481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2CE5B6FA-BCC4-4B32-98AF-52195C01AB3C}"/>
              </a:ext>
            </a:extLst>
          </p:cNvPr>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B721D7DB-EFAD-476A-B68C-B812C77D15F6}"/>
              </a:ext>
            </a:extLst>
          </p:cNvPr>
          <p:cNvSpPr>
            <a:spLocks noGrp="1"/>
          </p:cNvSpPr>
          <p:nvPr>
            <p:ph type="sldNum" sz="quarter" idx="11"/>
          </p:nvPr>
        </p:nvSpPr>
        <p:spPr>
          <a:xfrm>
            <a:off x="7772400" y="6248400"/>
            <a:ext cx="1217613" cy="533400"/>
          </a:xfrm>
        </p:spPr>
        <p:txBody>
          <a:bodyPr/>
          <a:lstStyle>
            <a:lvl1pPr>
              <a:defRPr/>
            </a:lvl1pPr>
          </a:lstStyle>
          <a:p>
            <a:fld id="{D55553E3-65AB-4C89-827A-E4237B967DC1}" type="slidenum">
              <a:rPr lang="zh-TW" altLang="en-US"/>
              <a:pPr/>
              <a:t>‹#›</a:t>
            </a:fld>
            <a:endParaRPr lang="en-US" altLang="zh-TW"/>
          </a:p>
        </p:txBody>
      </p:sp>
      <p:sp>
        <p:nvSpPr>
          <p:cNvPr id="8" name="Date Placeholder 7">
            <a:extLst>
              <a:ext uri="{FF2B5EF4-FFF2-40B4-BE49-F238E27FC236}">
                <a16:creationId xmlns:a16="http://schemas.microsoft.com/office/drawing/2014/main" id="{A98FCD1D-6057-41FB-832B-6114C2A23532}"/>
              </a:ext>
            </a:extLst>
          </p:cNvPr>
          <p:cNvSpPr>
            <a:spLocks noGrp="1"/>
          </p:cNvSpPr>
          <p:nvPr>
            <p:ph type="dt" sz="half" idx="12"/>
          </p:nvPr>
        </p:nvSpPr>
        <p:spPr>
          <a:xfrm>
            <a:off x="685800" y="6248400"/>
            <a:ext cx="1905000" cy="457200"/>
          </a:xfrm>
        </p:spPr>
        <p:txBody>
          <a:bodyPr/>
          <a:lstStyle>
            <a:lvl1pPr>
              <a:defRPr/>
            </a:lvl1pPr>
          </a:lstStyle>
          <a:p>
            <a:endParaRPr lang="en-US" altLang="zh-TW"/>
          </a:p>
        </p:txBody>
      </p:sp>
    </p:spTree>
    <p:extLst>
      <p:ext uri="{BB962C8B-B14F-4D97-AF65-F5344CB8AC3E}">
        <p14:creationId xmlns:p14="http://schemas.microsoft.com/office/powerpoint/2010/main" val="27287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11/21/2022</a:t>
            </a:fld>
            <a:endParaRPr lang="en-US"/>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D21D778-B565-4D7E-94D7-64010A445B68}" type="datetimeFigureOut">
              <a:rPr lang="en-US" smtClean="0"/>
              <a:pPr/>
              <a:t>11/21/2022</a:t>
            </a:fld>
            <a:endParaRPr lang="en-US"/>
          </a:p>
        </p:txBody>
      </p:sp>
      <p:sp>
        <p:nvSpPr>
          <p:cNvPr id="5" name="Footer Placeholder 4"/>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A975B69E-2946-4753-9723-138A79981E2B}"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Department of CSE</a:t>
            </a:r>
          </a:p>
        </p:txBody>
      </p:sp>
      <p:sp>
        <p:nvSpPr>
          <p:cNvPr id="7" name="Slide Number Placeholder 6"/>
          <p:cNvSpPr>
            <a:spLocks noGrp="1"/>
          </p:cNvSpPr>
          <p:nvPr>
            <p:ph type="sldNum" sz="quarter" idx="12"/>
          </p:nvPr>
        </p:nvSpPr>
        <p:spPr/>
        <p:txBody>
          <a:bodyPr/>
          <a:lstStyle/>
          <a:p>
            <a:fld id="{A975B69E-2946-4753-9723-138A79981E2B}"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Department of CSE</a:t>
            </a:r>
          </a:p>
        </p:txBody>
      </p:sp>
      <p:sp>
        <p:nvSpPr>
          <p:cNvPr id="9" name="Slide Number Placeholder 8"/>
          <p:cNvSpPr>
            <a:spLocks noGrp="1"/>
          </p:cNvSpPr>
          <p:nvPr>
            <p:ph type="sldNum" sz="quarter" idx="12"/>
          </p:nvPr>
        </p:nvSpPr>
        <p:spPr/>
        <p:txBody>
          <a:bodyPr/>
          <a:lstStyle/>
          <a:p>
            <a:fld id="{A975B69E-2946-4753-9723-138A79981E2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A975B69E-2946-4753-9723-138A79981E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IN"/>
          </a:p>
        </p:txBody>
      </p:sp>
      <p:sp>
        <p:nvSpPr>
          <p:cNvPr id="6" name="Footer Placeholder 5"/>
          <p:cNvSpPr>
            <a:spLocks noGrp="1"/>
          </p:cNvSpPr>
          <p:nvPr>
            <p:ph type="ftr" sz="quarter" idx="11"/>
          </p:nvPr>
        </p:nvSpPr>
        <p:spPr/>
        <p:txBody>
          <a:bodyPr/>
          <a:lstStyle/>
          <a:p>
            <a:r>
              <a:rPr lang="en-IN"/>
              <a:t>Department of CSE</a:t>
            </a:r>
          </a:p>
        </p:txBody>
      </p:sp>
      <p:sp>
        <p:nvSpPr>
          <p:cNvPr id="7" name="Slide Number Placeholder 6"/>
          <p:cNvSpPr>
            <a:spLocks noGrp="1"/>
          </p:cNvSpPr>
          <p:nvPr>
            <p:ph type="sldNum" sz="quarter" idx="12"/>
          </p:nvPr>
        </p:nvSpPr>
        <p:spPr/>
        <p:txBody>
          <a:bodyPr/>
          <a:lstStyle/>
          <a:p>
            <a:fld id="{A975B69E-2946-4753-9723-138A79981E2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a:t>Department of CSE</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975B69E-2946-4753-9723-138A79981E2B}"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a:t>Department of CSE</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975B69E-2946-4753-9723-138A79981E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20.png"/><Relationship Id="rId4" Type="http://schemas.openxmlformats.org/officeDocument/2006/relationships/customXml" Target="../ink/ink16.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24.xml"/><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28.png"/><Relationship Id="rId2" Type="http://schemas.openxmlformats.org/officeDocument/2006/relationships/image" Target="../media/image23.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customXml" Target="../ink/ink23.xml"/><Relationship Id="rId5" Type="http://schemas.openxmlformats.org/officeDocument/2006/relationships/customXml" Target="../ink/ink20.xml"/><Relationship Id="rId15" Type="http://schemas.openxmlformats.org/officeDocument/2006/relationships/customXml" Target="../ink/ink25.xml"/><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customXml" Target="../ink/ink22.xml"/><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9.xml"/><Relationship Id="rId5" Type="http://schemas.openxmlformats.org/officeDocument/2006/relationships/image" Target="../media/image33.png"/><Relationship Id="rId4" Type="http://schemas.openxmlformats.org/officeDocument/2006/relationships/customXml" Target="../ink/ink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image" Target="../media/image40.png"/><Relationship Id="rId18" Type="http://schemas.openxmlformats.org/officeDocument/2006/relationships/customXml" Target="../ink/ink38.xml"/><Relationship Id="rId26" Type="http://schemas.openxmlformats.org/officeDocument/2006/relationships/customXml" Target="../ink/ink42.xml"/><Relationship Id="rId3" Type="http://schemas.openxmlformats.org/officeDocument/2006/relationships/image" Target="../media/image35.png"/><Relationship Id="rId21" Type="http://schemas.openxmlformats.org/officeDocument/2006/relationships/image" Target="../media/image44.png"/><Relationship Id="rId7" Type="http://schemas.openxmlformats.org/officeDocument/2006/relationships/image" Target="../media/image37.png"/><Relationship Id="rId12" Type="http://schemas.openxmlformats.org/officeDocument/2006/relationships/customXml" Target="../ink/ink35.xml"/><Relationship Id="rId17" Type="http://schemas.openxmlformats.org/officeDocument/2006/relationships/image" Target="../media/image42.png"/><Relationship Id="rId25" Type="http://schemas.openxmlformats.org/officeDocument/2006/relationships/image" Target="../media/image46.png"/><Relationship Id="rId2" Type="http://schemas.openxmlformats.org/officeDocument/2006/relationships/customXml" Target="../ink/ink30.xml"/><Relationship Id="rId16" Type="http://schemas.openxmlformats.org/officeDocument/2006/relationships/customXml" Target="../ink/ink37.xml"/><Relationship Id="rId20"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39.png"/><Relationship Id="rId24" Type="http://schemas.openxmlformats.org/officeDocument/2006/relationships/customXml" Target="../ink/ink41.xml"/><Relationship Id="rId5" Type="http://schemas.openxmlformats.org/officeDocument/2006/relationships/image" Target="../media/image36.png"/><Relationship Id="rId15" Type="http://schemas.openxmlformats.org/officeDocument/2006/relationships/image" Target="../media/image41.png"/><Relationship Id="rId23" Type="http://schemas.openxmlformats.org/officeDocument/2006/relationships/image" Target="../media/image45.png"/><Relationship Id="rId10" Type="http://schemas.openxmlformats.org/officeDocument/2006/relationships/customXml" Target="../ink/ink34.xml"/><Relationship Id="rId19" Type="http://schemas.openxmlformats.org/officeDocument/2006/relationships/image" Target="../media/image43.png"/><Relationship Id="rId4" Type="http://schemas.openxmlformats.org/officeDocument/2006/relationships/customXml" Target="../ink/ink31.xml"/><Relationship Id="rId9" Type="http://schemas.openxmlformats.org/officeDocument/2006/relationships/image" Target="../media/image38.png"/><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4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1.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oleObject" Target="../embeddings/oleObject3.bin"/><Relationship Id="rId1" Type="http://schemas.openxmlformats.org/officeDocument/2006/relationships/slideLayout" Target="../slideLayouts/slideLayout13.xml"/><Relationship Id="rId6" Type="http://schemas.openxmlformats.org/officeDocument/2006/relationships/oleObject" Target="../embeddings/oleObject5.bin"/><Relationship Id="rId5" Type="http://schemas.openxmlformats.org/officeDocument/2006/relationships/image" Target="../media/image53.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209800"/>
            <a:ext cx="7620000" cy="2057400"/>
          </a:xfrm>
        </p:spPr>
        <p:txBody>
          <a:bodyPr>
            <a:noAutofit/>
          </a:bodyPr>
          <a:lstStyle/>
          <a:p>
            <a:pPr algn="ctr"/>
            <a:r>
              <a:rPr lang="en-US" sz="7200" dirty="0"/>
              <a:t>Trees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990600" y="1371600"/>
            <a:ext cx="4343400" cy="4953000"/>
          </a:xfrm>
        </p:spPr>
        <p:txBody>
          <a:bodyPr>
            <a:normAutofit/>
          </a:bodyPr>
          <a:lstStyle/>
          <a:p>
            <a:pPr>
              <a:lnSpc>
                <a:spcPct val="80000"/>
              </a:lnSpc>
            </a:pPr>
            <a:r>
              <a:rPr lang="en-US" sz="2000" dirty="0"/>
              <a:t>A binary tree is a tree with the following properties:</a:t>
            </a:r>
          </a:p>
          <a:p>
            <a:pPr lvl="1">
              <a:lnSpc>
                <a:spcPct val="80000"/>
              </a:lnSpc>
            </a:pPr>
            <a:r>
              <a:rPr lang="en-US" sz="2000" dirty="0"/>
              <a:t>Each internal node has at most two children.</a:t>
            </a:r>
          </a:p>
          <a:p>
            <a:pPr lvl="1">
              <a:lnSpc>
                <a:spcPct val="80000"/>
              </a:lnSpc>
              <a:buNone/>
            </a:pPr>
            <a:r>
              <a:rPr lang="en-US" sz="2000" dirty="0"/>
              <a:t>The children of a node are an ordered pair</a:t>
            </a:r>
          </a:p>
          <a:p>
            <a:pPr>
              <a:lnSpc>
                <a:spcPct val="80000"/>
              </a:lnSpc>
            </a:pPr>
            <a:r>
              <a:rPr lang="en-US" sz="2000" dirty="0"/>
              <a:t>We call the children of an internal node left child and right child</a:t>
            </a:r>
          </a:p>
          <a:p>
            <a:pPr>
              <a:lnSpc>
                <a:spcPct val="80000"/>
              </a:lnSpc>
            </a:pPr>
            <a:r>
              <a:rPr lang="en-US" sz="2000" dirty="0"/>
              <a:t>Alternative recursive definition: a binary tree is either</a:t>
            </a:r>
          </a:p>
          <a:p>
            <a:pPr lvl="1">
              <a:lnSpc>
                <a:spcPct val="80000"/>
              </a:lnSpc>
            </a:pPr>
            <a:r>
              <a:rPr lang="en-US" sz="2000" dirty="0"/>
              <a:t>a tree consisting of a single node, or</a:t>
            </a:r>
          </a:p>
          <a:p>
            <a:pPr lvl="1">
              <a:lnSpc>
                <a:spcPct val="80000"/>
              </a:lnSpc>
            </a:pPr>
            <a:r>
              <a:rPr lang="en-US" sz="2000" dirty="0"/>
              <a:t>a tree whose root has an ordered pair of children, each of which is a binary tree</a:t>
            </a:r>
          </a:p>
        </p:txBody>
      </p:sp>
      <p:sp>
        <p:nvSpPr>
          <p:cNvPr id="5122" name="Rectangle 2"/>
          <p:cNvSpPr>
            <a:spLocks noGrp="1" noChangeArrowheads="1"/>
          </p:cNvSpPr>
          <p:nvPr>
            <p:ph type="title"/>
          </p:nvPr>
        </p:nvSpPr>
        <p:spPr/>
        <p:txBody>
          <a:bodyPr/>
          <a:lstStyle/>
          <a:p>
            <a:r>
              <a:rPr lang="en-US"/>
              <a:t>Binary Trees</a:t>
            </a:r>
          </a:p>
        </p:txBody>
      </p:sp>
      <p:sp>
        <p:nvSpPr>
          <p:cNvPr id="5124" name="Rectangle 4" descr="Rectangle: Click to edit Master text styles&#10;Second level&#10;Third level&#10;Fourth level&#10;Fifth level"/>
          <p:cNvSpPr>
            <a:spLocks noChangeArrowheads="1"/>
          </p:cNvSpPr>
          <p:nvPr/>
        </p:nvSpPr>
        <p:spPr bwMode="auto">
          <a:xfrm>
            <a:off x="5422900" y="1453600"/>
            <a:ext cx="3276600" cy="15240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000" dirty="0"/>
              <a:t>Applications:</a:t>
            </a:r>
          </a:p>
          <a:p>
            <a:pPr marL="742950" lvl="1" indent="-285750">
              <a:lnSpc>
                <a:spcPct val="90000"/>
              </a:lnSpc>
              <a:spcBef>
                <a:spcPct val="20000"/>
              </a:spcBef>
              <a:buFontTx/>
              <a:buChar char="–"/>
            </a:pPr>
            <a:r>
              <a:rPr lang="en-US" dirty="0"/>
              <a:t>arithmetic expressions</a:t>
            </a:r>
          </a:p>
          <a:p>
            <a:pPr marL="742950" lvl="1" indent="-285750">
              <a:lnSpc>
                <a:spcPct val="90000"/>
              </a:lnSpc>
              <a:spcBef>
                <a:spcPct val="20000"/>
              </a:spcBef>
              <a:buFontTx/>
              <a:buChar char="–"/>
            </a:pPr>
            <a:r>
              <a:rPr lang="en-US" dirty="0"/>
              <a:t>decision processes</a:t>
            </a:r>
          </a:p>
          <a:p>
            <a:pPr marL="742950" lvl="1" indent="-285750">
              <a:lnSpc>
                <a:spcPct val="90000"/>
              </a:lnSpc>
              <a:spcBef>
                <a:spcPct val="20000"/>
              </a:spcBef>
              <a:buFontTx/>
              <a:buChar char="–"/>
            </a:pPr>
            <a:r>
              <a:rPr lang="en-US" dirty="0"/>
              <a:t>searching</a:t>
            </a:r>
          </a:p>
        </p:txBody>
      </p:sp>
      <p:sp>
        <p:nvSpPr>
          <p:cNvPr id="5125" name="AutoShape 5"/>
          <p:cNvSpPr>
            <a:spLocks noChangeAspect="1" noChangeArrowheads="1"/>
          </p:cNvSpPr>
          <p:nvPr/>
        </p:nvSpPr>
        <p:spPr bwMode="auto">
          <a:xfrm>
            <a:off x="6924675" y="3117850"/>
            <a:ext cx="341313" cy="377825"/>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A</a:t>
            </a:r>
          </a:p>
        </p:txBody>
      </p:sp>
      <p:sp>
        <p:nvSpPr>
          <p:cNvPr id="5126" name="AutoShape 6"/>
          <p:cNvSpPr>
            <a:spLocks noChangeAspect="1" noChangeArrowheads="1"/>
          </p:cNvSpPr>
          <p:nvPr/>
        </p:nvSpPr>
        <p:spPr bwMode="auto">
          <a:xfrm>
            <a:off x="5938838" y="4032250"/>
            <a:ext cx="338137" cy="377825"/>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B</a:t>
            </a:r>
          </a:p>
        </p:txBody>
      </p:sp>
      <p:sp>
        <p:nvSpPr>
          <p:cNvPr id="5127" name="AutoShape 7"/>
          <p:cNvSpPr>
            <a:spLocks noChangeAspect="1" noChangeArrowheads="1"/>
          </p:cNvSpPr>
          <p:nvPr/>
        </p:nvSpPr>
        <p:spPr bwMode="auto">
          <a:xfrm>
            <a:off x="7905750" y="4030663"/>
            <a:ext cx="341313" cy="38100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C</a:t>
            </a:r>
          </a:p>
        </p:txBody>
      </p:sp>
      <p:sp>
        <p:nvSpPr>
          <p:cNvPr id="5128" name="AutoShape 8"/>
          <p:cNvSpPr>
            <a:spLocks noChangeAspect="1" noChangeArrowheads="1"/>
          </p:cNvSpPr>
          <p:nvPr/>
        </p:nvSpPr>
        <p:spPr bwMode="auto">
          <a:xfrm>
            <a:off x="7424738" y="4945063"/>
            <a:ext cx="322262" cy="38100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F</a:t>
            </a:r>
          </a:p>
        </p:txBody>
      </p:sp>
      <p:sp>
        <p:nvSpPr>
          <p:cNvPr id="5129" name="AutoShape 9"/>
          <p:cNvSpPr>
            <a:spLocks noChangeAspect="1" noChangeArrowheads="1"/>
          </p:cNvSpPr>
          <p:nvPr/>
        </p:nvSpPr>
        <p:spPr bwMode="auto">
          <a:xfrm>
            <a:off x="8407400" y="4945063"/>
            <a:ext cx="355600" cy="38100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G</a:t>
            </a:r>
          </a:p>
        </p:txBody>
      </p:sp>
      <p:sp>
        <p:nvSpPr>
          <p:cNvPr id="5130" name="AutoShape 10"/>
          <p:cNvSpPr>
            <a:spLocks noChangeAspect="1" noChangeArrowheads="1"/>
          </p:cNvSpPr>
          <p:nvPr/>
        </p:nvSpPr>
        <p:spPr bwMode="auto">
          <a:xfrm>
            <a:off x="5422900" y="4943475"/>
            <a:ext cx="357188" cy="38100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D</a:t>
            </a:r>
          </a:p>
        </p:txBody>
      </p:sp>
      <p:sp>
        <p:nvSpPr>
          <p:cNvPr id="5131" name="AutoShape 11"/>
          <p:cNvSpPr>
            <a:spLocks noChangeAspect="1" noChangeArrowheads="1"/>
          </p:cNvSpPr>
          <p:nvPr/>
        </p:nvSpPr>
        <p:spPr bwMode="auto">
          <a:xfrm>
            <a:off x="6450013" y="4945063"/>
            <a:ext cx="330200" cy="38100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E</a:t>
            </a:r>
          </a:p>
        </p:txBody>
      </p:sp>
      <p:cxnSp>
        <p:nvCxnSpPr>
          <p:cNvPr id="5132" name="AutoShape 12"/>
          <p:cNvCxnSpPr>
            <a:cxnSpLocks noChangeShapeType="1"/>
            <a:stCxn id="5125" idx="2"/>
            <a:endCxn id="5126" idx="0"/>
          </p:cNvCxnSpPr>
          <p:nvPr/>
        </p:nvCxnSpPr>
        <p:spPr bwMode="auto">
          <a:xfrm flipH="1">
            <a:off x="6108700" y="3505200"/>
            <a:ext cx="987425" cy="517525"/>
          </a:xfrm>
          <a:prstGeom prst="straightConnector1">
            <a:avLst/>
          </a:prstGeom>
          <a:noFill/>
          <a:ln w="19050">
            <a:solidFill>
              <a:schemeClr val="tx1"/>
            </a:solidFill>
            <a:round/>
            <a:headEnd/>
            <a:tailEnd/>
          </a:ln>
          <a:effectLst/>
        </p:spPr>
      </p:cxnSp>
      <p:cxnSp>
        <p:nvCxnSpPr>
          <p:cNvPr id="5133" name="AutoShape 13"/>
          <p:cNvCxnSpPr>
            <a:cxnSpLocks noChangeShapeType="1"/>
            <a:stCxn id="5125" idx="2"/>
            <a:endCxn id="5127" idx="0"/>
          </p:cNvCxnSpPr>
          <p:nvPr/>
        </p:nvCxnSpPr>
        <p:spPr bwMode="auto">
          <a:xfrm>
            <a:off x="7096125" y="3505200"/>
            <a:ext cx="981075" cy="515938"/>
          </a:xfrm>
          <a:prstGeom prst="straightConnector1">
            <a:avLst/>
          </a:prstGeom>
          <a:noFill/>
          <a:ln w="19050">
            <a:solidFill>
              <a:schemeClr val="tx1"/>
            </a:solidFill>
            <a:round/>
            <a:headEnd/>
            <a:tailEnd/>
          </a:ln>
          <a:effectLst/>
        </p:spPr>
      </p:cxnSp>
      <p:cxnSp>
        <p:nvCxnSpPr>
          <p:cNvPr id="5134" name="AutoShape 14"/>
          <p:cNvCxnSpPr>
            <a:cxnSpLocks noChangeShapeType="1"/>
            <a:stCxn id="5127" idx="2"/>
            <a:endCxn id="5129" idx="0"/>
          </p:cNvCxnSpPr>
          <p:nvPr/>
        </p:nvCxnSpPr>
        <p:spPr bwMode="auto">
          <a:xfrm>
            <a:off x="8077200" y="4421188"/>
            <a:ext cx="508000" cy="514350"/>
          </a:xfrm>
          <a:prstGeom prst="straightConnector1">
            <a:avLst/>
          </a:prstGeom>
          <a:noFill/>
          <a:ln w="19050">
            <a:solidFill>
              <a:schemeClr val="tx1"/>
            </a:solidFill>
            <a:round/>
            <a:headEnd/>
            <a:tailEnd/>
          </a:ln>
          <a:effectLst/>
        </p:spPr>
      </p:cxnSp>
      <p:cxnSp>
        <p:nvCxnSpPr>
          <p:cNvPr id="5135" name="AutoShape 15"/>
          <p:cNvCxnSpPr>
            <a:cxnSpLocks noChangeShapeType="1"/>
            <a:stCxn id="5127" idx="2"/>
            <a:endCxn id="5128" idx="0"/>
          </p:cNvCxnSpPr>
          <p:nvPr/>
        </p:nvCxnSpPr>
        <p:spPr bwMode="auto">
          <a:xfrm flipH="1">
            <a:off x="7586663" y="4421188"/>
            <a:ext cx="490537" cy="514350"/>
          </a:xfrm>
          <a:prstGeom prst="straightConnector1">
            <a:avLst/>
          </a:prstGeom>
          <a:noFill/>
          <a:ln w="19050">
            <a:solidFill>
              <a:schemeClr val="tx1"/>
            </a:solidFill>
            <a:round/>
            <a:headEnd/>
            <a:tailEnd/>
          </a:ln>
          <a:effectLst/>
        </p:spPr>
      </p:cxnSp>
      <p:cxnSp>
        <p:nvCxnSpPr>
          <p:cNvPr id="5136" name="AutoShape 16"/>
          <p:cNvCxnSpPr>
            <a:cxnSpLocks noChangeShapeType="1"/>
            <a:stCxn id="5126" idx="2"/>
            <a:endCxn id="5131" idx="0"/>
          </p:cNvCxnSpPr>
          <p:nvPr/>
        </p:nvCxnSpPr>
        <p:spPr bwMode="auto">
          <a:xfrm>
            <a:off x="6108700" y="4419600"/>
            <a:ext cx="506413" cy="515938"/>
          </a:xfrm>
          <a:prstGeom prst="straightConnector1">
            <a:avLst/>
          </a:prstGeom>
          <a:noFill/>
          <a:ln w="19050">
            <a:solidFill>
              <a:schemeClr val="tx1"/>
            </a:solidFill>
            <a:round/>
            <a:headEnd/>
            <a:tailEnd/>
          </a:ln>
          <a:effectLst/>
        </p:spPr>
      </p:cxnSp>
      <p:cxnSp>
        <p:nvCxnSpPr>
          <p:cNvPr id="5137" name="AutoShape 17"/>
          <p:cNvCxnSpPr>
            <a:cxnSpLocks noChangeShapeType="1"/>
            <a:stCxn id="5126" idx="2"/>
            <a:endCxn id="5130" idx="0"/>
          </p:cNvCxnSpPr>
          <p:nvPr/>
        </p:nvCxnSpPr>
        <p:spPr bwMode="auto">
          <a:xfrm flipH="1">
            <a:off x="5602288" y="4419600"/>
            <a:ext cx="506412" cy="514350"/>
          </a:xfrm>
          <a:prstGeom prst="straightConnector1">
            <a:avLst/>
          </a:prstGeom>
          <a:noFill/>
          <a:ln w="19050">
            <a:solidFill>
              <a:schemeClr val="tx1"/>
            </a:solidFill>
            <a:round/>
            <a:headEnd/>
            <a:tailEnd/>
          </a:ln>
          <a:effectLst/>
        </p:spPr>
      </p:cxnSp>
      <p:sp>
        <p:nvSpPr>
          <p:cNvPr id="5138" name="AutoShape 18"/>
          <p:cNvSpPr>
            <a:spLocks noChangeAspect="1" noChangeArrowheads="1"/>
          </p:cNvSpPr>
          <p:nvPr/>
        </p:nvSpPr>
        <p:spPr bwMode="auto">
          <a:xfrm>
            <a:off x="6069013" y="5865813"/>
            <a:ext cx="355600" cy="377825"/>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H</a:t>
            </a:r>
          </a:p>
        </p:txBody>
      </p:sp>
      <p:cxnSp>
        <p:nvCxnSpPr>
          <p:cNvPr id="5139" name="AutoShape 19"/>
          <p:cNvCxnSpPr>
            <a:cxnSpLocks noChangeShapeType="1"/>
            <a:stCxn id="5131" idx="2"/>
            <a:endCxn id="5138" idx="0"/>
          </p:cNvCxnSpPr>
          <p:nvPr/>
        </p:nvCxnSpPr>
        <p:spPr bwMode="auto">
          <a:xfrm flipH="1">
            <a:off x="6246813" y="5335588"/>
            <a:ext cx="368300" cy="520700"/>
          </a:xfrm>
          <a:prstGeom prst="straightConnector1">
            <a:avLst/>
          </a:prstGeom>
          <a:noFill/>
          <a:ln w="19050">
            <a:solidFill>
              <a:schemeClr val="tx1"/>
            </a:solidFill>
            <a:round/>
            <a:headEnd/>
            <a:tailEnd/>
          </a:ln>
          <a:effectLst/>
        </p:spPr>
      </p:cxnSp>
      <p:sp>
        <p:nvSpPr>
          <p:cNvPr id="5140" name="AutoShape 20"/>
          <p:cNvSpPr>
            <a:spLocks noChangeAspect="1" noChangeArrowheads="1"/>
          </p:cNvSpPr>
          <p:nvPr/>
        </p:nvSpPr>
        <p:spPr bwMode="auto">
          <a:xfrm>
            <a:off x="6805613" y="5864225"/>
            <a:ext cx="288925" cy="38100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I</a:t>
            </a:r>
          </a:p>
        </p:txBody>
      </p:sp>
      <p:cxnSp>
        <p:nvCxnSpPr>
          <p:cNvPr id="5141" name="AutoShape 21"/>
          <p:cNvCxnSpPr>
            <a:cxnSpLocks noChangeShapeType="1"/>
            <a:stCxn id="5131" idx="2"/>
            <a:endCxn id="5140" idx="0"/>
          </p:cNvCxnSpPr>
          <p:nvPr/>
        </p:nvCxnSpPr>
        <p:spPr bwMode="auto">
          <a:xfrm>
            <a:off x="6615113" y="5335588"/>
            <a:ext cx="334962" cy="519112"/>
          </a:xfrm>
          <a:prstGeom prst="straightConnector1">
            <a:avLst/>
          </a:prstGeom>
          <a:noFill/>
          <a:ln w="19050">
            <a:solidFill>
              <a:schemeClr val="tx1"/>
            </a:solidFill>
            <a:round/>
            <a:headEnd/>
            <a:tailEnd/>
          </a:ln>
          <a:effectLst/>
        </p:spPr>
      </p:cxn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E159F04-5377-2B92-49D5-CAB57816BD53}"/>
                  </a:ext>
                </a:extLst>
              </p14:cNvPr>
              <p14:cNvContentPartPr/>
              <p14:nvPr/>
            </p14:nvContentPartPr>
            <p14:xfrm>
              <a:off x="1639675" y="1889723"/>
              <a:ext cx="3036960" cy="186480"/>
            </p14:xfrm>
          </p:contentPart>
        </mc:Choice>
        <mc:Fallback>
          <p:pic>
            <p:nvPicPr>
              <p:cNvPr id="2" name="Ink 1">
                <a:extLst>
                  <a:ext uri="{FF2B5EF4-FFF2-40B4-BE49-F238E27FC236}">
                    <a16:creationId xmlns:a16="http://schemas.microsoft.com/office/drawing/2014/main" id="{CE159F04-5377-2B92-49D5-CAB57816BD53}"/>
                  </a:ext>
                </a:extLst>
              </p:cNvPr>
              <p:cNvPicPr/>
              <p:nvPr/>
            </p:nvPicPr>
            <p:blipFill>
              <a:blip r:embed="rId3"/>
              <a:stretch>
                <a:fillRect/>
              </a:stretch>
            </p:blipFill>
            <p:spPr>
              <a:xfrm>
                <a:off x="1550035" y="1710083"/>
                <a:ext cx="321660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F820202-AC65-CE03-A266-6BAFD81BC26F}"/>
                  </a:ext>
                </a:extLst>
              </p14:cNvPr>
              <p14:cNvContentPartPr/>
              <p14:nvPr/>
            </p14:nvContentPartPr>
            <p14:xfrm>
              <a:off x="1661275" y="2214443"/>
              <a:ext cx="2368080" cy="36720"/>
            </p14:xfrm>
          </p:contentPart>
        </mc:Choice>
        <mc:Fallback>
          <p:pic>
            <p:nvPicPr>
              <p:cNvPr id="3" name="Ink 2">
                <a:extLst>
                  <a:ext uri="{FF2B5EF4-FFF2-40B4-BE49-F238E27FC236}">
                    <a16:creationId xmlns:a16="http://schemas.microsoft.com/office/drawing/2014/main" id="{3F820202-AC65-CE03-A266-6BAFD81BC26F}"/>
                  </a:ext>
                </a:extLst>
              </p:cNvPr>
              <p:cNvPicPr/>
              <p:nvPr/>
            </p:nvPicPr>
            <p:blipFill>
              <a:blip r:embed="rId5"/>
              <a:stretch>
                <a:fillRect/>
              </a:stretch>
            </p:blipFill>
            <p:spPr>
              <a:xfrm>
                <a:off x="1571635" y="2034443"/>
                <a:ext cx="25477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21B90EF-D02E-3A1F-70AE-86127E7970F7}"/>
                  </a:ext>
                </a:extLst>
              </p14:cNvPr>
              <p14:cNvContentPartPr/>
              <p14:nvPr/>
            </p14:nvContentPartPr>
            <p14:xfrm>
              <a:off x="1837675" y="4651283"/>
              <a:ext cx="3015720" cy="36000"/>
            </p14:xfrm>
          </p:contentPart>
        </mc:Choice>
        <mc:Fallback>
          <p:pic>
            <p:nvPicPr>
              <p:cNvPr id="4" name="Ink 3">
                <a:extLst>
                  <a:ext uri="{FF2B5EF4-FFF2-40B4-BE49-F238E27FC236}">
                    <a16:creationId xmlns:a16="http://schemas.microsoft.com/office/drawing/2014/main" id="{A21B90EF-D02E-3A1F-70AE-86127E7970F7}"/>
                  </a:ext>
                </a:extLst>
              </p:cNvPr>
              <p:cNvPicPr/>
              <p:nvPr/>
            </p:nvPicPr>
            <p:blipFill>
              <a:blip r:embed="rId7"/>
              <a:stretch>
                <a:fillRect/>
              </a:stretch>
            </p:blipFill>
            <p:spPr>
              <a:xfrm>
                <a:off x="1747675" y="4471283"/>
                <a:ext cx="319536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56E11784-DD3C-C40A-FB4D-46DDE1226FB8}"/>
                  </a:ext>
                </a:extLst>
              </p14:cNvPr>
              <p14:cNvContentPartPr/>
              <p14:nvPr/>
            </p14:nvContentPartPr>
            <p14:xfrm>
              <a:off x="1415395" y="4862243"/>
              <a:ext cx="1495440" cy="360"/>
            </p14:xfrm>
          </p:contentPart>
        </mc:Choice>
        <mc:Fallback>
          <p:pic>
            <p:nvPicPr>
              <p:cNvPr id="5" name="Ink 4">
                <a:extLst>
                  <a:ext uri="{FF2B5EF4-FFF2-40B4-BE49-F238E27FC236}">
                    <a16:creationId xmlns:a16="http://schemas.microsoft.com/office/drawing/2014/main" id="{56E11784-DD3C-C40A-FB4D-46DDE1226FB8}"/>
                  </a:ext>
                </a:extLst>
              </p:cNvPr>
              <p:cNvPicPr/>
              <p:nvPr/>
            </p:nvPicPr>
            <p:blipFill>
              <a:blip r:embed="rId9"/>
              <a:stretch>
                <a:fillRect/>
              </a:stretch>
            </p:blipFill>
            <p:spPr>
              <a:xfrm>
                <a:off x="1325755" y="4682243"/>
                <a:ext cx="1675080" cy="3600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219200" y="1066800"/>
            <a:ext cx="7451725" cy="4998244"/>
          </a:xfrm>
          <a:prstGeom prst="rect">
            <a:avLst/>
          </a:prstGeom>
          <a:noFill/>
          <a:ln w="9525">
            <a:noFill/>
            <a:miter lim="800000"/>
            <a:headEnd/>
            <a:tailEnd/>
          </a:ln>
          <a:effectLst/>
        </p:spPr>
      </p:pic>
      <p:sp>
        <p:nvSpPr>
          <p:cNvPr id="2" name="Title 1"/>
          <p:cNvSpPr>
            <a:spLocks noGrp="1"/>
          </p:cNvSpPr>
          <p:nvPr>
            <p:ph type="title"/>
          </p:nvPr>
        </p:nvSpPr>
        <p:spPr>
          <a:xfrm>
            <a:off x="1435608" y="274638"/>
            <a:ext cx="7498080" cy="563562"/>
          </a:xfrm>
        </p:spPr>
        <p:txBody>
          <a:bodyPr>
            <a:normAutofit fontScale="90000"/>
          </a:bodyPr>
          <a:lstStyle/>
          <a:p>
            <a:r>
              <a:rPr lang="en-US" dirty="0"/>
              <a:t>Full and Complete Binary Trees</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9031D4C-9DBA-8C7B-D8E1-7E3BB93F827B}"/>
                  </a:ext>
                </a:extLst>
              </p14:cNvPr>
              <p14:cNvContentPartPr/>
              <p14:nvPr/>
            </p14:nvContentPartPr>
            <p14:xfrm>
              <a:off x="3806875" y="2144963"/>
              <a:ext cx="456480" cy="18000"/>
            </p14:xfrm>
          </p:contentPart>
        </mc:Choice>
        <mc:Fallback>
          <p:pic>
            <p:nvPicPr>
              <p:cNvPr id="3" name="Ink 2">
                <a:extLst>
                  <a:ext uri="{FF2B5EF4-FFF2-40B4-BE49-F238E27FC236}">
                    <a16:creationId xmlns:a16="http://schemas.microsoft.com/office/drawing/2014/main" id="{19031D4C-9DBA-8C7B-D8E1-7E3BB93F827B}"/>
                  </a:ext>
                </a:extLst>
              </p:cNvPr>
              <p:cNvPicPr/>
              <p:nvPr/>
            </p:nvPicPr>
            <p:blipFill>
              <a:blip r:embed="rId4"/>
              <a:stretch>
                <a:fillRect/>
              </a:stretch>
            </p:blipFill>
            <p:spPr>
              <a:xfrm>
                <a:off x="3717235" y="1964963"/>
                <a:ext cx="63612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33C13545-17D7-6A3C-9D6F-76010A902669}"/>
                  </a:ext>
                </a:extLst>
              </p14:cNvPr>
              <p14:cNvContentPartPr/>
              <p14:nvPr/>
            </p14:nvContentPartPr>
            <p14:xfrm>
              <a:off x="2356435" y="2715923"/>
              <a:ext cx="2248920" cy="37080"/>
            </p14:xfrm>
          </p:contentPart>
        </mc:Choice>
        <mc:Fallback>
          <p:pic>
            <p:nvPicPr>
              <p:cNvPr id="4" name="Ink 3">
                <a:extLst>
                  <a:ext uri="{FF2B5EF4-FFF2-40B4-BE49-F238E27FC236}">
                    <a16:creationId xmlns:a16="http://schemas.microsoft.com/office/drawing/2014/main" id="{33C13545-17D7-6A3C-9D6F-76010A902669}"/>
                  </a:ext>
                </a:extLst>
              </p:cNvPr>
              <p:cNvPicPr/>
              <p:nvPr/>
            </p:nvPicPr>
            <p:blipFill>
              <a:blip r:embed="rId6"/>
              <a:stretch>
                <a:fillRect/>
              </a:stretch>
            </p:blipFill>
            <p:spPr>
              <a:xfrm>
                <a:off x="2266435" y="2536283"/>
                <a:ext cx="24285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998131DA-E6E8-597E-F9CD-B92C6BF25E48}"/>
                  </a:ext>
                </a:extLst>
              </p14:cNvPr>
              <p14:cNvContentPartPr/>
              <p14:nvPr/>
            </p14:nvContentPartPr>
            <p14:xfrm>
              <a:off x="2382355" y="2980523"/>
              <a:ext cx="552240" cy="360"/>
            </p14:xfrm>
          </p:contentPart>
        </mc:Choice>
        <mc:Fallback>
          <p:pic>
            <p:nvPicPr>
              <p:cNvPr id="5" name="Ink 4">
                <a:extLst>
                  <a:ext uri="{FF2B5EF4-FFF2-40B4-BE49-F238E27FC236}">
                    <a16:creationId xmlns:a16="http://schemas.microsoft.com/office/drawing/2014/main" id="{998131DA-E6E8-597E-F9CD-B92C6BF25E48}"/>
                  </a:ext>
                </a:extLst>
              </p:cNvPr>
              <p:cNvPicPr/>
              <p:nvPr/>
            </p:nvPicPr>
            <p:blipFill>
              <a:blip r:embed="rId8"/>
              <a:stretch>
                <a:fillRect/>
              </a:stretch>
            </p:blipFill>
            <p:spPr>
              <a:xfrm>
                <a:off x="2292715" y="2800523"/>
                <a:ext cx="7318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FF38FF43-0775-DE0D-A5C3-E3B221523321}"/>
                  </a:ext>
                </a:extLst>
              </p14:cNvPr>
              <p14:cNvContentPartPr/>
              <p14:nvPr/>
            </p14:nvContentPartPr>
            <p14:xfrm>
              <a:off x="3129715" y="4034603"/>
              <a:ext cx="702720" cy="18720"/>
            </p14:xfrm>
          </p:contentPart>
        </mc:Choice>
        <mc:Fallback>
          <p:pic>
            <p:nvPicPr>
              <p:cNvPr id="6" name="Ink 5">
                <a:extLst>
                  <a:ext uri="{FF2B5EF4-FFF2-40B4-BE49-F238E27FC236}">
                    <a16:creationId xmlns:a16="http://schemas.microsoft.com/office/drawing/2014/main" id="{FF38FF43-0775-DE0D-A5C3-E3B221523321}"/>
                  </a:ext>
                </a:extLst>
              </p:cNvPr>
              <p:cNvPicPr/>
              <p:nvPr/>
            </p:nvPicPr>
            <p:blipFill>
              <a:blip r:embed="rId10"/>
              <a:stretch>
                <a:fillRect/>
              </a:stretch>
            </p:blipFill>
            <p:spPr>
              <a:xfrm>
                <a:off x="3040075" y="3854603"/>
                <a:ext cx="88236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BE59BAD3-C1A4-FF71-2517-833002DD9CBC}"/>
                  </a:ext>
                </a:extLst>
              </p14:cNvPr>
              <p14:cNvContentPartPr/>
              <p14:nvPr/>
            </p14:nvContentPartPr>
            <p14:xfrm>
              <a:off x="3085795" y="4834883"/>
              <a:ext cx="1432800" cy="18360"/>
            </p14:xfrm>
          </p:contentPart>
        </mc:Choice>
        <mc:Fallback>
          <p:pic>
            <p:nvPicPr>
              <p:cNvPr id="7" name="Ink 6">
                <a:extLst>
                  <a:ext uri="{FF2B5EF4-FFF2-40B4-BE49-F238E27FC236}">
                    <a16:creationId xmlns:a16="http://schemas.microsoft.com/office/drawing/2014/main" id="{BE59BAD3-C1A4-FF71-2517-833002DD9CBC}"/>
                  </a:ext>
                </a:extLst>
              </p:cNvPr>
              <p:cNvPicPr/>
              <p:nvPr/>
            </p:nvPicPr>
            <p:blipFill>
              <a:blip r:embed="rId12"/>
              <a:stretch>
                <a:fillRect/>
              </a:stretch>
            </p:blipFill>
            <p:spPr>
              <a:xfrm>
                <a:off x="2995795" y="4654883"/>
                <a:ext cx="161244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5623C02C-2ED4-8181-9EFA-9BCB7FC6E0B8}"/>
                  </a:ext>
                </a:extLst>
              </p14:cNvPr>
              <p14:cNvContentPartPr/>
              <p14:nvPr/>
            </p14:nvContentPartPr>
            <p14:xfrm>
              <a:off x="2373715" y="4999043"/>
              <a:ext cx="1713600" cy="92880"/>
            </p14:xfrm>
          </p:contentPart>
        </mc:Choice>
        <mc:Fallback>
          <p:pic>
            <p:nvPicPr>
              <p:cNvPr id="8" name="Ink 7">
                <a:extLst>
                  <a:ext uri="{FF2B5EF4-FFF2-40B4-BE49-F238E27FC236}">
                    <a16:creationId xmlns:a16="http://schemas.microsoft.com/office/drawing/2014/main" id="{5623C02C-2ED4-8181-9EFA-9BCB7FC6E0B8}"/>
                  </a:ext>
                </a:extLst>
              </p:cNvPr>
              <p:cNvPicPr/>
              <p:nvPr/>
            </p:nvPicPr>
            <p:blipFill>
              <a:blip r:embed="rId14"/>
              <a:stretch>
                <a:fillRect/>
              </a:stretch>
            </p:blipFill>
            <p:spPr>
              <a:xfrm>
                <a:off x="2284075" y="4819043"/>
                <a:ext cx="189324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1A6A5A3E-3455-A509-256D-22BBE985777B}"/>
                  </a:ext>
                </a:extLst>
              </p14:cNvPr>
              <p14:cNvContentPartPr/>
              <p14:nvPr/>
            </p14:nvContentPartPr>
            <p14:xfrm>
              <a:off x="7042195" y="5775563"/>
              <a:ext cx="1266480" cy="89280"/>
            </p14:xfrm>
          </p:contentPart>
        </mc:Choice>
        <mc:Fallback>
          <p:pic>
            <p:nvPicPr>
              <p:cNvPr id="9" name="Ink 8">
                <a:extLst>
                  <a:ext uri="{FF2B5EF4-FFF2-40B4-BE49-F238E27FC236}">
                    <a16:creationId xmlns:a16="http://schemas.microsoft.com/office/drawing/2014/main" id="{1A6A5A3E-3455-A509-256D-22BBE985777B}"/>
                  </a:ext>
                </a:extLst>
              </p:cNvPr>
              <p:cNvPicPr/>
              <p:nvPr/>
            </p:nvPicPr>
            <p:blipFill>
              <a:blip r:embed="rId16"/>
              <a:stretch>
                <a:fillRect/>
              </a:stretch>
            </p:blipFill>
            <p:spPr>
              <a:xfrm>
                <a:off x="6952555" y="5595563"/>
                <a:ext cx="1446120" cy="4489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full binary tree (sometimes called </a:t>
            </a:r>
            <a:r>
              <a:rPr lang="en-US" b="1" dirty="0"/>
              <a:t>proper</a:t>
            </a:r>
            <a:r>
              <a:rPr lang="en-US" dirty="0"/>
              <a:t> binary tree or </a:t>
            </a:r>
            <a:r>
              <a:rPr lang="en-US" b="1" dirty="0"/>
              <a:t>2-tree</a:t>
            </a:r>
            <a:r>
              <a:rPr lang="en-US" dirty="0"/>
              <a:t> or </a:t>
            </a:r>
            <a:r>
              <a:rPr lang="en-US" b="1" dirty="0"/>
              <a:t>strictly </a:t>
            </a:r>
            <a:r>
              <a:rPr lang="en-US" dirty="0"/>
              <a:t>binary tree or </a:t>
            </a:r>
            <a:r>
              <a:rPr lang="en-US" b="1" dirty="0"/>
              <a:t>extended</a:t>
            </a:r>
            <a:r>
              <a:rPr lang="en-US" dirty="0"/>
              <a:t> binary tree) is a tree in which every node other than leaves has two children.</a:t>
            </a:r>
          </a:p>
          <a:p>
            <a:r>
              <a:rPr lang="en-US" dirty="0"/>
              <a:t>A </a:t>
            </a:r>
            <a:r>
              <a:rPr lang="en-US" b="1" dirty="0"/>
              <a:t>perfect binary </a:t>
            </a:r>
            <a:r>
              <a:rPr lang="en-US" dirty="0"/>
              <a:t>tree is a full binary tree in which all leaves are at the same depth or same level</a:t>
            </a:r>
          </a:p>
        </p:txBody>
      </p:sp>
      <p:sp>
        <p:nvSpPr>
          <p:cNvPr id="2" name="Title 1"/>
          <p:cNvSpPr>
            <a:spLocks noGrp="1"/>
          </p:cNvSpPr>
          <p:nvPr>
            <p:ph type="title"/>
          </p:nvPr>
        </p:nvSpPr>
        <p:spPr>
          <a:xfrm>
            <a:off x="762000" y="274638"/>
            <a:ext cx="8382000" cy="1143000"/>
          </a:xfrm>
        </p:spPr>
        <p:txBody>
          <a:bodyPr>
            <a:normAutofit fontScale="90000"/>
          </a:bodyPr>
          <a:lstStyle/>
          <a:p>
            <a:r>
              <a:rPr lang="en-US" b="1" dirty="0"/>
              <a:t>Full</a:t>
            </a:r>
            <a:r>
              <a:rPr lang="en-US" dirty="0"/>
              <a:t> binary tree and </a:t>
            </a:r>
            <a:r>
              <a:rPr lang="en-US" b="1" dirty="0"/>
              <a:t>Perfect</a:t>
            </a:r>
            <a:r>
              <a:rPr lang="en-US" dirty="0"/>
              <a:t> binary tree</a:t>
            </a:r>
          </a:p>
        </p:txBody>
      </p:sp>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B8596588-CC4F-E255-DA61-47C7B6C6A5DE}"/>
                  </a:ext>
                </a:extLst>
              </p14:cNvPr>
              <p14:cNvContentPartPr/>
              <p14:nvPr/>
            </p14:nvContentPartPr>
            <p14:xfrm>
              <a:off x="-826685" y="984683"/>
              <a:ext cx="10800" cy="5760"/>
            </p14:xfrm>
          </p:contentPart>
        </mc:Choice>
        <mc:Fallback>
          <p:pic>
            <p:nvPicPr>
              <p:cNvPr id="21" name="Ink 20">
                <a:extLst>
                  <a:ext uri="{FF2B5EF4-FFF2-40B4-BE49-F238E27FC236}">
                    <a16:creationId xmlns:a16="http://schemas.microsoft.com/office/drawing/2014/main" id="{B8596588-CC4F-E255-DA61-47C7B6C6A5DE}"/>
                  </a:ext>
                </a:extLst>
              </p:cNvPr>
              <p:cNvPicPr/>
              <p:nvPr/>
            </p:nvPicPr>
            <p:blipFill>
              <a:blip r:embed="rId3"/>
              <a:stretch>
                <a:fillRect/>
              </a:stretch>
            </p:blipFill>
            <p:spPr>
              <a:xfrm>
                <a:off x="-835685" y="975683"/>
                <a:ext cx="28440" cy="234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7866888" cy="5181600"/>
          </a:xfrm>
        </p:spPr>
        <p:txBody>
          <a:bodyPr>
            <a:normAutofit fontScale="92500" lnSpcReduction="10000"/>
          </a:bodyPr>
          <a:lstStyle/>
          <a:p>
            <a:pPr>
              <a:buNone/>
            </a:pPr>
            <a:r>
              <a:rPr lang="en-US" dirty="0"/>
              <a:t>Let T be a nonempty, full binary tree Then:</a:t>
            </a:r>
          </a:p>
          <a:p>
            <a:pPr>
              <a:buNone/>
            </a:pPr>
            <a:r>
              <a:rPr lang="en-US" dirty="0"/>
              <a:t>(a) If T has I internal nodes, the number of leaves is L = I + </a:t>
            </a:r>
            <a:r>
              <a:rPr lang="en-US" dirty="0">
                <a:latin typeface="Times New Roman" pitchFamily="18" charset="0"/>
                <a:cs typeface="Times New Roman" pitchFamily="18" charset="0"/>
              </a:rPr>
              <a:t>1</a:t>
            </a:r>
            <a:r>
              <a:rPr lang="en-US" dirty="0"/>
              <a:t>.</a:t>
            </a:r>
          </a:p>
          <a:p>
            <a:pPr>
              <a:buNone/>
            </a:pPr>
            <a:r>
              <a:rPr lang="en-US" dirty="0"/>
              <a:t>(b) If T has I internal nodes, the total number of nodes is N = 2I + 1.</a:t>
            </a:r>
          </a:p>
          <a:p>
            <a:pPr>
              <a:buNone/>
            </a:pPr>
            <a:r>
              <a:rPr lang="en-US" dirty="0"/>
              <a:t>(c) If T has a total of N nodes, the number of internal nodes is I = (N – 1)/2.</a:t>
            </a:r>
          </a:p>
          <a:p>
            <a:pPr>
              <a:buNone/>
            </a:pPr>
            <a:r>
              <a:rPr lang="en-US" dirty="0"/>
              <a:t>(d) If T has a total of N nodes, the number of leaves is L = (N + 1)/2.</a:t>
            </a:r>
          </a:p>
          <a:p>
            <a:pPr>
              <a:buNone/>
            </a:pPr>
            <a:r>
              <a:rPr lang="en-US" dirty="0"/>
              <a:t>(e) If T has L leaves, the total number of nodes is N = 2L – 1.</a:t>
            </a:r>
          </a:p>
          <a:p>
            <a:pPr>
              <a:buNone/>
            </a:pPr>
            <a:r>
              <a:rPr lang="en-US" dirty="0"/>
              <a:t>(f) If T has L leaves, the number of internal nodes is I = L – 1.</a:t>
            </a:r>
          </a:p>
        </p:txBody>
      </p:sp>
      <p:sp>
        <p:nvSpPr>
          <p:cNvPr id="2" name="Title 1"/>
          <p:cNvSpPr>
            <a:spLocks noGrp="1"/>
          </p:cNvSpPr>
          <p:nvPr>
            <p:ph type="title"/>
          </p:nvPr>
        </p:nvSpPr>
        <p:spPr>
          <a:xfrm>
            <a:off x="1435608" y="274638"/>
            <a:ext cx="7498080" cy="563562"/>
          </a:xfrm>
        </p:spPr>
        <p:txBody>
          <a:bodyPr>
            <a:normAutofit fontScale="90000"/>
          </a:bodyPr>
          <a:lstStyle/>
          <a:p>
            <a:r>
              <a:rPr lang="en-US" dirty="0"/>
              <a:t>Properties of Full binary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838200" y="1676400"/>
            <a:ext cx="7772400" cy="1905000"/>
          </a:xfrm>
        </p:spPr>
        <p:txBody>
          <a:bodyPr>
            <a:normAutofit lnSpcReduction="10000"/>
          </a:bodyPr>
          <a:lstStyle/>
          <a:p>
            <a:pPr>
              <a:lnSpc>
                <a:spcPct val="90000"/>
              </a:lnSpc>
            </a:pPr>
            <a:r>
              <a:rPr lang="en-US" sz="2400"/>
              <a:t>Binary tree associated with an arithmetic expression</a:t>
            </a:r>
          </a:p>
          <a:p>
            <a:pPr lvl="1">
              <a:lnSpc>
                <a:spcPct val="90000"/>
              </a:lnSpc>
            </a:pPr>
            <a:r>
              <a:rPr lang="en-US" sz="2000"/>
              <a:t>internal nodes: operators</a:t>
            </a:r>
          </a:p>
          <a:p>
            <a:pPr lvl="1">
              <a:lnSpc>
                <a:spcPct val="90000"/>
              </a:lnSpc>
            </a:pPr>
            <a:r>
              <a:rPr lang="en-US" sz="2000"/>
              <a:t>external nodes: operands</a:t>
            </a:r>
          </a:p>
          <a:p>
            <a:pPr>
              <a:lnSpc>
                <a:spcPct val="90000"/>
              </a:lnSpc>
            </a:pPr>
            <a:r>
              <a:rPr lang="en-US" sz="2400"/>
              <a:t>Example: arithmetic expression tree for the expression (2 </a:t>
            </a:r>
            <a:r>
              <a:rPr lang="en-US" sz="2400">
                <a:latin typeface="Symbol" pitchFamily="18" charset="2"/>
                <a:sym typeface="Symbol" pitchFamily="18" charset="2"/>
              </a:rPr>
              <a:t> </a:t>
            </a:r>
            <a:r>
              <a:rPr lang="en-US" sz="2400">
                <a:latin typeface="Times New Roman" charset="0"/>
                <a:sym typeface="Symbol" pitchFamily="18" charset="2"/>
              </a:rPr>
              <a:t>(</a:t>
            </a:r>
            <a:r>
              <a:rPr lang="en-US" sz="2400"/>
              <a:t>a </a:t>
            </a:r>
            <a:r>
              <a:rPr lang="en-US" sz="2400">
                <a:latin typeface="Symbol" pitchFamily="18" charset="2"/>
              </a:rPr>
              <a:t>-</a:t>
            </a:r>
            <a:r>
              <a:rPr lang="en-US" sz="2400"/>
              <a:t> 1) </a:t>
            </a:r>
            <a:r>
              <a:rPr lang="en-US" sz="2400">
                <a:latin typeface="Symbol" pitchFamily="18" charset="2"/>
              </a:rPr>
              <a:t>+</a:t>
            </a:r>
            <a:r>
              <a:rPr lang="en-US" sz="2400"/>
              <a:t> (3 </a:t>
            </a:r>
            <a:r>
              <a:rPr lang="en-US" sz="2400">
                <a:latin typeface="Symbol" pitchFamily="18" charset="2"/>
                <a:sym typeface="Symbol" pitchFamily="18" charset="2"/>
              </a:rPr>
              <a:t> </a:t>
            </a:r>
            <a:r>
              <a:rPr lang="en-US" sz="2400"/>
              <a:t>b))</a:t>
            </a:r>
          </a:p>
        </p:txBody>
      </p:sp>
      <p:sp>
        <p:nvSpPr>
          <p:cNvPr id="19458" name="Rectangle 2"/>
          <p:cNvSpPr>
            <a:spLocks noGrp="1" noChangeArrowheads="1"/>
          </p:cNvSpPr>
          <p:nvPr>
            <p:ph type="title"/>
          </p:nvPr>
        </p:nvSpPr>
        <p:spPr/>
        <p:txBody>
          <a:bodyPr/>
          <a:lstStyle/>
          <a:p>
            <a:r>
              <a:rPr lang="en-US"/>
              <a:t>Arithmetic Expression Tree</a:t>
            </a:r>
          </a:p>
        </p:txBody>
      </p:sp>
      <p:grpSp>
        <p:nvGrpSpPr>
          <p:cNvPr id="2" name="Group 4"/>
          <p:cNvGrpSpPr>
            <a:grpSpLocks/>
          </p:cNvGrpSpPr>
          <p:nvPr/>
        </p:nvGrpSpPr>
        <p:grpSpPr bwMode="auto">
          <a:xfrm>
            <a:off x="2819400" y="3733800"/>
            <a:ext cx="3429000" cy="2286000"/>
            <a:chOff x="2928" y="2256"/>
            <a:chExt cx="2160" cy="1440"/>
          </a:xfrm>
        </p:grpSpPr>
        <p:sp>
          <p:nvSpPr>
            <p:cNvPr id="19461" name="Oval 5"/>
            <p:cNvSpPr>
              <a:spLocks noChangeArrowheads="1"/>
            </p:cNvSpPr>
            <p:nvPr/>
          </p:nvSpPr>
          <p:spPr bwMode="auto">
            <a:xfrm>
              <a:off x="4128" y="2256"/>
              <a:ext cx="240" cy="240"/>
            </a:xfrm>
            <a:prstGeom prst="ellipse">
              <a:avLst/>
            </a:prstGeom>
            <a:solidFill>
              <a:schemeClr val="bg1"/>
            </a:solidFill>
            <a:ln w="19050">
              <a:solidFill>
                <a:schemeClr val="tx1"/>
              </a:solidFill>
              <a:round/>
              <a:headEnd/>
              <a:tailEnd/>
            </a:ln>
            <a:effectLst/>
          </p:spPr>
          <p:txBody>
            <a:bodyPr wrap="none" lIns="0" tIns="0" rIns="0" anchor="ctr" anchorCtr="1"/>
            <a:lstStyle/>
            <a:p>
              <a:pPr algn="ctr"/>
              <a:r>
                <a:rPr lang="en-US" sz="2400" dirty="0">
                  <a:latin typeface="Symbol" pitchFamily="18" charset="2"/>
                </a:rPr>
                <a:t>+</a:t>
              </a:r>
            </a:p>
          </p:txBody>
        </p:sp>
        <p:sp>
          <p:nvSpPr>
            <p:cNvPr id="19462" name="Oval 6"/>
            <p:cNvSpPr>
              <a:spLocks noChangeArrowheads="1"/>
            </p:cNvSpPr>
            <p:nvPr/>
          </p:nvSpPr>
          <p:spPr bwMode="auto">
            <a:xfrm>
              <a:off x="4608" y="2640"/>
              <a:ext cx="240" cy="240"/>
            </a:xfrm>
            <a:prstGeom prst="ellipse">
              <a:avLst/>
            </a:prstGeom>
            <a:solidFill>
              <a:schemeClr val="bg1"/>
            </a:solidFill>
            <a:ln w="19050">
              <a:solidFill>
                <a:schemeClr val="tx1"/>
              </a:solidFill>
              <a:round/>
              <a:headEnd/>
              <a:tailEnd/>
            </a:ln>
            <a:effectLst/>
          </p:spPr>
          <p:txBody>
            <a:bodyPr wrap="none" lIns="0" tIns="0" rIns="0" anchor="ctr" anchorCtr="1"/>
            <a:lstStyle/>
            <a:p>
              <a:pPr algn="ctr"/>
              <a:r>
                <a:rPr lang="en-US" sz="2400" dirty="0">
                  <a:latin typeface="Symbol" pitchFamily="18" charset="2"/>
                  <a:sym typeface="Symbol" pitchFamily="18" charset="2"/>
                </a:rPr>
                <a:t></a:t>
              </a:r>
            </a:p>
          </p:txBody>
        </p:sp>
        <p:sp>
          <p:nvSpPr>
            <p:cNvPr id="19463" name="Oval 7"/>
            <p:cNvSpPr>
              <a:spLocks noChangeArrowheads="1"/>
            </p:cNvSpPr>
            <p:nvPr/>
          </p:nvSpPr>
          <p:spPr bwMode="auto">
            <a:xfrm>
              <a:off x="3168" y="2640"/>
              <a:ext cx="240" cy="240"/>
            </a:xfrm>
            <a:prstGeom prst="ellipse">
              <a:avLst/>
            </a:prstGeom>
            <a:solidFill>
              <a:schemeClr val="bg1"/>
            </a:solidFill>
            <a:ln w="19050">
              <a:solidFill>
                <a:schemeClr val="tx1"/>
              </a:solidFill>
              <a:round/>
              <a:headEnd/>
              <a:tailEnd/>
            </a:ln>
            <a:effectLst/>
          </p:spPr>
          <p:txBody>
            <a:bodyPr wrap="none" lIns="0" tIns="0" rIns="0" anchor="ctr" anchorCtr="1"/>
            <a:lstStyle/>
            <a:p>
              <a:pPr algn="ctr"/>
              <a:r>
                <a:rPr lang="en-US" sz="2400" dirty="0">
                  <a:latin typeface="Symbol" pitchFamily="18" charset="2"/>
                  <a:sym typeface="Symbol" pitchFamily="18" charset="2"/>
                </a:rPr>
                <a:t></a:t>
              </a:r>
              <a:endParaRPr lang="en-US" sz="2400" dirty="0">
                <a:latin typeface="Symbol" pitchFamily="18" charset="2"/>
              </a:endParaRPr>
            </a:p>
          </p:txBody>
        </p:sp>
        <p:sp>
          <p:nvSpPr>
            <p:cNvPr id="19464" name="Oval 8"/>
            <p:cNvSpPr>
              <a:spLocks noChangeArrowheads="1"/>
            </p:cNvSpPr>
            <p:nvPr/>
          </p:nvSpPr>
          <p:spPr bwMode="auto">
            <a:xfrm>
              <a:off x="3648" y="3024"/>
              <a:ext cx="240" cy="240"/>
            </a:xfrm>
            <a:prstGeom prst="ellipse">
              <a:avLst/>
            </a:prstGeom>
            <a:solidFill>
              <a:schemeClr val="bg1"/>
            </a:solidFill>
            <a:ln w="19050">
              <a:solidFill>
                <a:schemeClr val="tx1"/>
              </a:solidFill>
              <a:round/>
              <a:headEnd/>
              <a:tailEnd/>
            </a:ln>
            <a:effectLst/>
          </p:spPr>
          <p:txBody>
            <a:bodyPr wrap="none" lIns="0" tIns="0" rIns="0" anchor="ctr" anchorCtr="1"/>
            <a:lstStyle/>
            <a:p>
              <a:pPr algn="ctr"/>
              <a:r>
                <a:rPr lang="en-US" sz="2400">
                  <a:latin typeface="Symbol" pitchFamily="18" charset="2"/>
                </a:rPr>
                <a:t>-</a:t>
              </a:r>
            </a:p>
          </p:txBody>
        </p:sp>
        <p:sp>
          <p:nvSpPr>
            <p:cNvPr id="19465" name="Rectangle 9"/>
            <p:cNvSpPr>
              <a:spLocks noChangeArrowheads="1"/>
            </p:cNvSpPr>
            <p:nvPr/>
          </p:nvSpPr>
          <p:spPr bwMode="auto">
            <a:xfrm>
              <a:off x="2928" y="3024"/>
              <a:ext cx="240" cy="240"/>
            </a:xfrm>
            <a:prstGeom prst="rect">
              <a:avLst/>
            </a:prstGeom>
            <a:solidFill>
              <a:schemeClr val="bg1"/>
            </a:solidFill>
            <a:ln w="19050">
              <a:solidFill>
                <a:schemeClr val="tx1"/>
              </a:solidFill>
              <a:miter lim="800000"/>
              <a:headEnd/>
              <a:tailEnd/>
            </a:ln>
            <a:effectLst/>
          </p:spPr>
          <p:txBody>
            <a:bodyPr wrap="none" anchor="ctr"/>
            <a:lstStyle/>
            <a:p>
              <a:pPr algn="ctr"/>
              <a:r>
                <a:rPr lang="en-US" sz="2400" dirty="0">
                  <a:latin typeface="Tahoma" pitchFamily="34" charset="0"/>
                </a:rPr>
                <a:t>2</a:t>
              </a:r>
            </a:p>
          </p:txBody>
        </p:sp>
        <p:sp>
          <p:nvSpPr>
            <p:cNvPr id="19466" name="Rectangle 10"/>
            <p:cNvSpPr>
              <a:spLocks noChangeArrowheads="1"/>
            </p:cNvSpPr>
            <p:nvPr/>
          </p:nvSpPr>
          <p:spPr bwMode="auto">
            <a:xfrm>
              <a:off x="3408" y="3456"/>
              <a:ext cx="240" cy="240"/>
            </a:xfrm>
            <a:prstGeom prst="rect">
              <a:avLst/>
            </a:prstGeom>
            <a:solidFill>
              <a:schemeClr val="bg1"/>
            </a:solidFill>
            <a:ln w="19050">
              <a:solidFill>
                <a:schemeClr val="tx1"/>
              </a:solidFill>
              <a:miter lim="800000"/>
              <a:headEnd/>
              <a:tailEnd/>
            </a:ln>
            <a:effectLst/>
          </p:spPr>
          <p:txBody>
            <a:bodyPr wrap="none" anchor="ctr"/>
            <a:lstStyle/>
            <a:p>
              <a:pPr algn="ctr"/>
              <a:r>
                <a:rPr lang="en-US" sz="2400" dirty="0">
                  <a:latin typeface="Tahoma" pitchFamily="34" charset="0"/>
                </a:rPr>
                <a:t>a</a:t>
              </a:r>
            </a:p>
          </p:txBody>
        </p:sp>
        <p:sp>
          <p:nvSpPr>
            <p:cNvPr id="19467" name="Rectangle 11"/>
            <p:cNvSpPr>
              <a:spLocks noChangeArrowheads="1"/>
            </p:cNvSpPr>
            <p:nvPr/>
          </p:nvSpPr>
          <p:spPr bwMode="auto">
            <a:xfrm>
              <a:off x="3888" y="3456"/>
              <a:ext cx="240" cy="240"/>
            </a:xfrm>
            <a:prstGeom prst="rect">
              <a:avLst/>
            </a:prstGeom>
            <a:solidFill>
              <a:schemeClr val="bg1"/>
            </a:solidFill>
            <a:ln w="19050">
              <a:solidFill>
                <a:schemeClr val="tx1"/>
              </a:solidFill>
              <a:miter lim="800000"/>
              <a:headEnd/>
              <a:tailEnd/>
            </a:ln>
            <a:effectLst/>
          </p:spPr>
          <p:txBody>
            <a:bodyPr wrap="none" anchor="ctr"/>
            <a:lstStyle/>
            <a:p>
              <a:pPr algn="ctr"/>
              <a:r>
                <a:rPr lang="en-US" sz="2400" dirty="0">
                  <a:latin typeface="Tahoma" pitchFamily="34" charset="0"/>
                </a:rPr>
                <a:t>1</a:t>
              </a:r>
            </a:p>
          </p:txBody>
        </p:sp>
        <p:sp>
          <p:nvSpPr>
            <p:cNvPr id="19468" name="Rectangle 12"/>
            <p:cNvSpPr>
              <a:spLocks noChangeArrowheads="1"/>
            </p:cNvSpPr>
            <p:nvPr/>
          </p:nvSpPr>
          <p:spPr bwMode="auto">
            <a:xfrm>
              <a:off x="4368" y="3024"/>
              <a:ext cx="240" cy="240"/>
            </a:xfrm>
            <a:prstGeom prst="rect">
              <a:avLst/>
            </a:prstGeom>
            <a:solidFill>
              <a:schemeClr val="bg1"/>
            </a:solidFill>
            <a:ln w="19050">
              <a:solidFill>
                <a:schemeClr val="tx1"/>
              </a:solidFill>
              <a:miter lim="800000"/>
              <a:headEnd/>
              <a:tailEnd/>
            </a:ln>
            <a:effectLst/>
          </p:spPr>
          <p:txBody>
            <a:bodyPr wrap="none" anchor="ctr"/>
            <a:lstStyle/>
            <a:p>
              <a:pPr algn="ctr"/>
              <a:r>
                <a:rPr lang="en-US" sz="2400" dirty="0">
                  <a:latin typeface="Tahoma" pitchFamily="34" charset="0"/>
                </a:rPr>
                <a:t>3</a:t>
              </a:r>
            </a:p>
          </p:txBody>
        </p:sp>
        <p:sp>
          <p:nvSpPr>
            <p:cNvPr id="19469" name="Rectangle 13"/>
            <p:cNvSpPr>
              <a:spLocks noChangeArrowheads="1"/>
            </p:cNvSpPr>
            <p:nvPr/>
          </p:nvSpPr>
          <p:spPr bwMode="auto">
            <a:xfrm>
              <a:off x="4848" y="3024"/>
              <a:ext cx="240" cy="240"/>
            </a:xfrm>
            <a:prstGeom prst="rect">
              <a:avLst/>
            </a:prstGeom>
            <a:solidFill>
              <a:schemeClr val="bg1"/>
            </a:solidFill>
            <a:ln w="19050">
              <a:solidFill>
                <a:schemeClr val="tx1"/>
              </a:solidFill>
              <a:miter lim="800000"/>
              <a:headEnd/>
              <a:tailEnd/>
            </a:ln>
            <a:effectLst/>
          </p:spPr>
          <p:txBody>
            <a:bodyPr wrap="none" anchor="ctr"/>
            <a:lstStyle/>
            <a:p>
              <a:pPr algn="ctr"/>
              <a:r>
                <a:rPr lang="en-US" sz="2400" dirty="0">
                  <a:latin typeface="Tahoma" pitchFamily="34" charset="0"/>
                </a:rPr>
                <a:t>b</a:t>
              </a:r>
            </a:p>
          </p:txBody>
        </p:sp>
        <p:cxnSp>
          <p:nvCxnSpPr>
            <p:cNvPr id="19470" name="AutoShape 14"/>
            <p:cNvCxnSpPr>
              <a:cxnSpLocks noChangeShapeType="1"/>
              <a:stCxn id="19461" idx="3"/>
              <a:endCxn id="19463" idx="7"/>
            </p:cNvCxnSpPr>
            <p:nvPr/>
          </p:nvCxnSpPr>
          <p:spPr bwMode="auto">
            <a:xfrm flipH="1">
              <a:off x="3373" y="2467"/>
              <a:ext cx="790" cy="202"/>
            </a:xfrm>
            <a:prstGeom prst="straightConnector1">
              <a:avLst/>
            </a:prstGeom>
            <a:noFill/>
            <a:ln w="19050">
              <a:solidFill>
                <a:schemeClr val="tx1"/>
              </a:solidFill>
              <a:round/>
              <a:headEnd/>
              <a:tailEnd/>
            </a:ln>
            <a:effectLst/>
          </p:spPr>
        </p:cxnSp>
        <p:cxnSp>
          <p:nvCxnSpPr>
            <p:cNvPr id="19471" name="AutoShape 15"/>
            <p:cNvCxnSpPr>
              <a:cxnSpLocks noChangeShapeType="1"/>
              <a:stCxn id="19462" idx="1"/>
              <a:endCxn id="19461" idx="5"/>
            </p:cNvCxnSpPr>
            <p:nvPr/>
          </p:nvCxnSpPr>
          <p:spPr bwMode="auto">
            <a:xfrm flipH="1" flipV="1">
              <a:off x="4333" y="2467"/>
              <a:ext cx="310" cy="202"/>
            </a:xfrm>
            <a:prstGeom prst="straightConnector1">
              <a:avLst/>
            </a:prstGeom>
            <a:noFill/>
            <a:ln w="19050">
              <a:solidFill>
                <a:schemeClr val="tx1"/>
              </a:solidFill>
              <a:round/>
              <a:headEnd/>
              <a:tailEnd/>
            </a:ln>
            <a:effectLst/>
          </p:spPr>
        </p:cxnSp>
        <p:cxnSp>
          <p:nvCxnSpPr>
            <p:cNvPr id="19472" name="AutoShape 16"/>
            <p:cNvCxnSpPr>
              <a:cxnSpLocks noChangeShapeType="1"/>
              <a:stCxn id="19469" idx="0"/>
              <a:endCxn id="19462" idx="5"/>
            </p:cNvCxnSpPr>
            <p:nvPr/>
          </p:nvCxnSpPr>
          <p:spPr bwMode="auto">
            <a:xfrm flipH="1" flipV="1">
              <a:off x="4813" y="2851"/>
              <a:ext cx="155" cy="167"/>
            </a:xfrm>
            <a:prstGeom prst="straightConnector1">
              <a:avLst/>
            </a:prstGeom>
            <a:noFill/>
            <a:ln w="19050">
              <a:solidFill>
                <a:schemeClr val="tx1"/>
              </a:solidFill>
              <a:round/>
              <a:headEnd/>
              <a:tailEnd/>
            </a:ln>
            <a:effectLst/>
          </p:spPr>
        </p:cxnSp>
        <p:cxnSp>
          <p:nvCxnSpPr>
            <p:cNvPr id="19473" name="AutoShape 17"/>
            <p:cNvCxnSpPr>
              <a:cxnSpLocks noChangeShapeType="1"/>
              <a:stCxn id="19468" idx="0"/>
              <a:endCxn id="19462" idx="3"/>
            </p:cNvCxnSpPr>
            <p:nvPr/>
          </p:nvCxnSpPr>
          <p:spPr bwMode="auto">
            <a:xfrm flipV="1">
              <a:off x="4488" y="2851"/>
              <a:ext cx="155" cy="167"/>
            </a:xfrm>
            <a:prstGeom prst="straightConnector1">
              <a:avLst/>
            </a:prstGeom>
            <a:noFill/>
            <a:ln w="19050">
              <a:solidFill>
                <a:schemeClr val="tx1"/>
              </a:solidFill>
              <a:round/>
              <a:headEnd/>
              <a:tailEnd/>
            </a:ln>
            <a:effectLst/>
          </p:spPr>
        </p:cxnSp>
        <p:cxnSp>
          <p:nvCxnSpPr>
            <p:cNvPr id="19474" name="AutoShape 18"/>
            <p:cNvCxnSpPr>
              <a:cxnSpLocks noChangeShapeType="1"/>
              <a:stCxn id="19467" idx="0"/>
              <a:endCxn id="19464" idx="5"/>
            </p:cNvCxnSpPr>
            <p:nvPr/>
          </p:nvCxnSpPr>
          <p:spPr bwMode="auto">
            <a:xfrm flipH="1" flipV="1">
              <a:off x="3853" y="3235"/>
              <a:ext cx="155" cy="215"/>
            </a:xfrm>
            <a:prstGeom prst="straightConnector1">
              <a:avLst/>
            </a:prstGeom>
            <a:noFill/>
            <a:ln w="19050">
              <a:solidFill>
                <a:schemeClr val="tx1"/>
              </a:solidFill>
              <a:round/>
              <a:headEnd/>
              <a:tailEnd/>
            </a:ln>
            <a:effectLst/>
          </p:spPr>
        </p:cxnSp>
        <p:cxnSp>
          <p:nvCxnSpPr>
            <p:cNvPr id="19475" name="AutoShape 19"/>
            <p:cNvCxnSpPr>
              <a:cxnSpLocks noChangeShapeType="1"/>
              <a:stCxn id="19466" idx="0"/>
              <a:endCxn id="19464" idx="3"/>
            </p:cNvCxnSpPr>
            <p:nvPr/>
          </p:nvCxnSpPr>
          <p:spPr bwMode="auto">
            <a:xfrm flipV="1">
              <a:off x="3528" y="3235"/>
              <a:ext cx="155" cy="215"/>
            </a:xfrm>
            <a:prstGeom prst="straightConnector1">
              <a:avLst/>
            </a:prstGeom>
            <a:noFill/>
            <a:ln w="19050">
              <a:solidFill>
                <a:schemeClr val="tx1"/>
              </a:solidFill>
              <a:round/>
              <a:headEnd/>
              <a:tailEnd/>
            </a:ln>
            <a:effectLst/>
          </p:spPr>
        </p:cxnSp>
        <p:cxnSp>
          <p:nvCxnSpPr>
            <p:cNvPr id="19476" name="AutoShape 20"/>
            <p:cNvCxnSpPr>
              <a:cxnSpLocks noChangeShapeType="1"/>
              <a:stCxn id="19465" idx="0"/>
              <a:endCxn id="19463" idx="3"/>
            </p:cNvCxnSpPr>
            <p:nvPr/>
          </p:nvCxnSpPr>
          <p:spPr bwMode="auto">
            <a:xfrm flipV="1">
              <a:off x="3048" y="2851"/>
              <a:ext cx="155" cy="167"/>
            </a:xfrm>
            <a:prstGeom prst="straightConnector1">
              <a:avLst/>
            </a:prstGeom>
            <a:noFill/>
            <a:ln w="19050">
              <a:solidFill>
                <a:schemeClr val="tx1"/>
              </a:solidFill>
              <a:round/>
              <a:headEnd/>
              <a:tailEnd/>
            </a:ln>
            <a:effectLst/>
          </p:spPr>
        </p:cxnSp>
        <p:cxnSp>
          <p:nvCxnSpPr>
            <p:cNvPr id="19477" name="AutoShape 21"/>
            <p:cNvCxnSpPr>
              <a:cxnSpLocks noChangeShapeType="1"/>
              <a:stCxn id="19464" idx="1"/>
              <a:endCxn id="19463" idx="5"/>
            </p:cNvCxnSpPr>
            <p:nvPr/>
          </p:nvCxnSpPr>
          <p:spPr bwMode="auto">
            <a:xfrm flipH="1" flipV="1">
              <a:off x="3373" y="2851"/>
              <a:ext cx="310" cy="202"/>
            </a:xfrm>
            <a:prstGeom prst="straightConnector1">
              <a:avLst/>
            </a:prstGeom>
            <a:noFill/>
            <a:ln w="19050">
              <a:solidFill>
                <a:schemeClr val="tx1"/>
              </a:solidFill>
              <a:round/>
              <a:headEnd/>
              <a:tailEnd/>
            </a:ln>
            <a:effectLst/>
          </p:spPr>
        </p:cxnSp>
      </p:gr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EE3A9C9-3CBA-25CE-AEE3-6F59BE493855}"/>
                  </a:ext>
                </a:extLst>
              </p14:cNvPr>
              <p14:cNvContentPartPr/>
              <p14:nvPr/>
            </p14:nvContentPartPr>
            <p14:xfrm>
              <a:off x="1532035" y="2347283"/>
              <a:ext cx="3118320" cy="97920"/>
            </p14:xfrm>
          </p:contentPart>
        </mc:Choice>
        <mc:Fallback>
          <p:pic>
            <p:nvPicPr>
              <p:cNvPr id="3" name="Ink 2">
                <a:extLst>
                  <a:ext uri="{FF2B5EF4-FFF2-40B4-BE49-F238E27FC236}">
                    <a16:creationId xmlns:a16="http://schemas.microsoft.com/office/drawing/2014/main" id="{DEE3A9C9-3CBA-25CE-AEE3-6F59BE493855}"/>
                  </a:ext>
                </a:extLst>
              </p:cNvPr>
              <p:cNvPicPr/>
              <p:nvPr/>
            </p:nvPicPr>
            <p:blipFill>
              <a:blip r:embed="rId3"/>
              <a:stretch>
                <a:fillRect/>
              </a:stretch>
            </p:blipFill>
            <p:spPr>
              <a:xfrm>
                <a:off x="1442395" y="2167643"/>
                <a:ext cx="329796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A24144F-8DF1-A148-96F0-DB92A6297AAC}"/>
                  </a:ext>
                </a:extLst>
              </p14:cNvPr>
              <p14:cNvContentPartPr/>
              <p14:nvPr/>
            </p14:nvContentPartPr>
            <p14:xfrm>
              <a:off x="1494955" y="2435123"/>
              <a:ext cx="3217680" cy="344520"/>
            </p14:xfrm>
          </p:contentPart>
        </mc:Choice>
        <mc:Fallback>
          <p:pic>
            <p:nvPicPr>
              <p:cNvPr id="4" name="Ink 3">
                <a:extLst>
                  <a:ext uri="{FF2B5EF4-FFF2-40B4-BE49-F238E27FC236}">
                    <a16:creationId xmlns:a16="http://schemas.microsoft.com/office/drawing/2014/main" id="{DA24144F-8DF1-A148-96F0-DB92A6297AAC}"/>
                  </a:ext>
                </a:extLst>
              </p:cNvPr>
              <p:cNvPicPr/>
              <p:nvPr/>
            </p:nvPicPr>
            <p:blipFill>
              <a:blip r:embed="rId5"/>
              <a:stretch>
                <a:fillRect/>
              </a:stretch>
            </p:blipFill>
            <p:spPr>
              <a:xfrm>
                <a:off x="1404955" y="2255123"/>
                <a:ext cx="3397320" cy="704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F78B650C-2C7E-31CA-6B40-8E75CAD5335F}"/>
                  </a:ext>
                </a:extLst>
              </p14:cNvPr>
              <p14:cNvContentPartPr/>
              <p14:nvPr/>
            </p14:nvContentPartPr>
            <p14:xfrm>
              <a:off x="1582435" y="2558603"/>
              <a:ext cx="2720880" cy="360"/>
            </p14:xfrm>
          </p:contentPart>
        </mc:Choice>
        <mc:Fallback>
          <p:pic>
            <p:nvPicPr>
              <p:cNvPr id="5" name="Ink 4">
                <a:extLst>
                  <a:ext uri="{FF2B5EF4-FFF2-40B4-BE49-F238E27FC236}">
                    <a16:creationId xmlns:a16="http://schemas.microsoft.com/office/drawing/2014/main" id="{F78B650C-2C7E-31CA-6B40-8E75CAD5335F}"/>
                  </a:ext>
                </a:extLst>
              </p:cNvPr>
              <p:cNvPicPr/>
              <p:nvPr/>
            </p:nvPicPr>
            <p:blipFill>
              <a:blip r:embed="rId7"/>
              <a:stretch>
                <a:fillRect/>
              </a:stretch>
            </p:blipFill>
            <p:spPr>
              <a:xfrm>
                <a:off x="1492795" y="2378603"/>
                <a:ext cx="2900520" cy="360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990600"/>
            <a:ext cx="8229600" cy="1676400"/>
          </a:xfrm>
        </p:spPr>
        <p:txBody>
          <a:bodyPr/>
          <a:lstStyle/>
          <a:p>
            <a:pPr>
              <a:lnSpc>
                <a:spcPct val="90000"/>
              </a:lnSpc>
            </a:pPr>
            <a:r>
              <a:rPr lang="en-US" sz="2400"/>
              <a:t>We can represent an arithmetic expression such as</a:t>
            </a:r>
          </a:p>
          <a:p>
            <a:pPr algn="ctr">
              <a:lnSpc>
                <a:spcPct val="90000"/>
              </a:lnSpc>
              <a:buFontTx/>
              <a:buNone/>
            </a:pPr>
            <a:r>
              <a:rPr lang="es-ES_tradnl" sz="2400"/>
              <a:t>(A + B) * (C + D) * 2 – X / Y</a:t>
            </a:r>
          </a:p>
          <a:p>
            <a:pPr>
              <a:lnSpc>
                <a:spcPct val="90000"/>
              </a:lnSpc>
              <a:buFontTx/>
              <a:buNone/>
            </a:pPr>
            <a:r>
              <a:rPr lang="en-US" sz="2400"/>
              <a:t>	as a binary tree, in which the leaves are constants or variables and the nodes are operations:</a:t>
            </a:r>
          </a:p>
          <a:p>
            <a:pPr>
              <a:lnSpc>
                <a:spcPct val="90000"/>
              </a:lnSpc>
            </a:pPr>
            <a:endParaRPr lang="en-US" sz="2400"/>
          </a:p>
        </p:txBody>
      </p:sp>
      <p:sp>
        <p:nvSpPr>
          <p:cNvPr id="20482" name="Rectangle 2"/>
          <p:cNvSpPr>
            <a:spLocks noGrp="1" noChangeArrowheads="1"/>
          </p:cNvSpPr>
          <p:nvPr>
            <p:ph type="title"/>
          </p:nvPr>
        </p:nvSpPr>
        <p:spPr>
          <a:xfrm>
            <a:off x="457200" y="274638"/>
            <a:ext cx="8229600" cy="715962"/>
          </a:xfrm>
        </p:spPr>
        <p:txBody>
          <a:bodyPr>
            <a:normAutofit fontScale="90000"/>
          </a:bodyPr>
          <a:lstStyle/>
          <a:p>
            <a:r>
              <a:rPr lang="en-US" sz="4000">
                <a:solidFill>
                  <a:schemeClr val="tx1"/>
                </a:solidFill>
              </a:rPr>
              <a:t>Compiling arithmetic expressions</a:t>
            </a:r>
          </a:p>
        </p:txBody>
      </p:sp>
      <p:grpSp>
        <p:nvGrpSpPr>
          <p:cNvPr id="2" name="Group 4"/>
          <p:cNvGrpSpPr>
            <a:grpSpLocks/>
          </p:cNvGrpSpPr>
          <p:nvPr/>
        </p:nvGrpSpPr>
        <p:grpSpPr bwMode="auto">
          <a:xfrm>
            <a:off x="1447800" y="3657600"/>
            <a:ext cx="5791200" cy="2322513"/>
            <a:chOff x="1017" y="2440"/>
            <a:chExt cx="2247" cy="901"/>
          </a:xfrm>
        </p:grpSpPr>
        <p:sp>
          <p:nvSpPr>
            <p:cNvPr id="20485" name="Line 5"/>
            <p:cNvSpPr>
              <a:spLocks noChangeShapeType="1"/>
            </p:cNvSpPr>
            <p:nvPr/>
          </p:nvSpPr>
          <p:spPr bwMode="auto">
            <a:xfrm flipH="1">
              <a:off x="1094" y="2995"/>
              <a:ext cx="173" cy="231"/>
            </a:xfrm>
            <a:prstGeom prst="line">
              <a:avLst/>
            </a:prstGeom>
            <a:noFill/>
            <a:ln w="9525">
              <a:solidFill>
                <a:srgbClr val="000000"/>
              </a:solidFill>
              <a:round/>
              <a:headEnd/>
              <a:tailEnd/>
            </a:ln>
          </p:spPr>
          <p:txBody>
            <a:bodyPr/>
            <a:lstStyle/>
            <a:p>
              <a:endParaRPr lang="en-US"/>
            </a:p>
          </p:txBody>
        </p:sp>
        <p:sp>
          <p:nvSpPr>
            <p:cNvPr id="20486" name="Line 6"/>
            <p:cNvSpPr>
              <a:spLocks noChangeShapeType="1"/>
            </p:cNvSpPr>
            <p:nvPr/>
          </p:nvSpPr>
          <p:spPr bwMode="auto">
            <a:xfrm>
              <a:off x="1210" y="2995"/>
              <a:ext cx="172" cy="231"/>
            </a:xfrm>
            <a:prstGeom prst="line">
              <a:avLst/>
            </a:prstGeom>
            <a:noFill/>
            <a:ln w="9525">
              <a:solidFill>
                <a:srgbClr val="000000"/>
              </a:solidFill>
              <a:round/>
              <a:headEnd/>
              <a:tailEnd/>
            </a:ln>
          </p:spPr>
          <p:txBody>
            <a:bodyPr/>
            <a:lstStyle/>
            <a:p>
              <a:endParaRPr lang="en-US"/>
            </a:p>
          </p:txBody>
        </p:sp>
        <p:sp>
          <p:nvSpPr>
            <p:cNvPr id="20487" name="Line 7"/>
            <p:cNvSpPr>
              <a:spLocks noChangeShapeType="1"/>
            </p:cNvSpPr>
            <p:nvPr/>
          </p:nvSpPr>
          <p:spPr bwMode="auto">
            <a:xfrm flipH="1">
              <a:off x="1555" y="2995"/>
              <a:ext cx="173" cy="288"/>
            </a:xfrm>
            <a:prstGeom prst="line">
              <a:avLst/>
            </a:prstGeom>
            <a:noFill/>
            <a:ln w="9525">
              <a:solidFill>
                <a:srgbClr val="000000"/>
              </a:solidFill>
              <a:round/>
              <a:headEnd/>
              <a:tailEnd/>
            </a:ln>
          </p:spPr>
          <p:txBody>
            <a:bodyPr/>
            <a:lstStyle/>
            <a:p>
              <a:endParaRPr lang="en-US"/>
            </a:p>
          </p:txBody>
        </p:sp>
        <p:sp>
          <p:nvSpPr>
            <p:cNvPr id="20488" name="Line 8"/>
            <p:cNvSpPr>
              <a:spLocks noChangeShapeType="1"/>
            </p:cNvSpPr>
            <p:nvPr/>
          </p:nvSpPr>
          <p:spPr bwMode="auto">
            <a:xfrm>
              <a:off x="1786" y="2995"/>
              <a:ext cx="115" cy="288"/>
            </a:xfrm>
            <a:prstGeom prst="line">
              <a:avLst/>
            </a:prstGeom>
            <a:noFill/>
            <a:ln w="9525">
              <a:solidFill>
                <a:srgbClr val="000000"/>
              </a:solidFill>
              <a:round/>
              <a:headEnd/>
              <a:tailEnd/>
            </a:ln>
          </p:spPr>
          <p:txBody>
            <a:bodyPr/>
            <a:lstStyle/>
            <a:p>
              <a:endParaRPr lang="en-US"/>
            </a:p>
          </p:txBody>
        </p:sp>
        <p:sp>
          <p:nvSpPr>
            <p:cNvPr id="20489" name="Line 9"/>
            <p:cNvSpPr>
              <a:spLocks noChangeShapeType="1"/>
            </p:cNvSpPr>
            <p:nvPr/>
          </p:nvSpPr>
          <p:spPr bwMode="auto">
            <a:xfrm flipH="1">
              <a:off x="1766" y="2539"/>
              <a:ext cx="518" cy="115"/>
            </a:xfrm>
            <a:prstGeom prst="line">
              <a:avLst/>
            </a:prstGeom>
            <a:noFill/>
            <a:ln w="9525">
              <a:solidFill>
                <a:srgbClr val="000000"/>
              </a:solidFill>
              <a:round/>
              <a:headEnd/>
              <a:tailEnd/>
            </a:ln>
          </p:spPr>
          <p:txBody>
            <a:bodyPr/>
            <a:lstStyle/>
            <a:p>
              <a:endParaRPr lang="en-US"/>
            </a:p>
          </p:txBody>
        </p:sp>
        <p:sp>
          <p:nvSpPr>
            <p:cNvPr id="20490" name="Line 10"/>
            <p:cNvSpPr>
              <a:spLocks noChangeShapeType="1"/>
            </p:cNvSpPr>
            <p:nvPr/>
          </p:nvSpPr>
          <p:spPr bwMode="auto">
            <a:xfrm>
              <a:off x="2342" y="2539"/>
              <a:ext cx="518" cy="115"/>
            </a:xfrm>
            <a:prstGeom prst="line">
              <a:avLst/>
            </a:prstGeom>
            <a:noFill/>
            <a:ln w="9525">
              <a:solidFill>
                <a:srgbClr val="000000"/>
              </a:solidFill>
              <a:round/>
              <a:headEnd/>
              <a:tailEnd/>
            </a:ln>
          </p:spPr>
          <p:txBody>
            <a:bodyPr/>
            <a:lstStyle/>
            <a:p>
              <a:endParaRPr lang="en-US"/>
            </a:p>
          </p:txBody>
        </p:sp>
        <p:sp>
          <p:nvSpPr>
            <p:cNvPr id="20491" name="Line 11"/>
            <p:cNvSpPr>
              <a:spLocks noChangeShapeType="1"/>
            </p:cNvSpPr>
            <p:nvPr/>
          </p:nvSpPr>
          <p:spPr bwMode="auto">
            <a:xfrm flipH="1">
              <a:off x="1478" y="2680"/>
              <a:ext cx="230" cy="57"/>
            </a:xfrm>
            <a:prstGeom prst="line">
              <a:avLst/>
            </a:prstGeom>
            <a:noFill/>
            <a:ln w="9525">
              <a:solidFill>
                <a:srgbClr val="000000"/>
              </a:solidFill>
              <a:round/>
              <a:headEnd/>
              <a:tailEnd/>
            </a:ln>
          </p:spPr>
          <p:txBody>
            <a:bodyPr/>
            <a:lstStyle/>
            <a:p>
              <a:endParaRPr lang="en-US"/>
            </a:p>
          </p:txBody>
        </p:sp>
        <p:sp>
          <p:nvSpPr>
            <p:cNvPr id="20492" name="Line 12"/>
            <p:cNvSpPr>
              <a:spLocks noChangeShapeType="1"/>
            </p:cNvSpPr>
            <p:nvPr/>
          </p:nvSpPr>
          <p:spPr bwMode="auto">
            <a:xfrm>
              <a:off x="1824" y="2680"/>
              <a:ext cx="230" cy="57"/>
            </a:xfrm>
            <a:prstGeom prst="line">
              <a:avLst/>
            </a:prstGeom>
            <a:noFill/>
            <a:ln w="9525">
              <a:solidFill>
                <a:srgbClr val="000000"/>
              </a:solidFill>
              <a:round/>
              <a:headEnd/>
              <a:tailEnd/>
            </a:ln>
          </p:spPr>
          <p:txBody>
            <a:bodyPr/>
            <a:lstStyle/>
            <a:p>
              <a:endParaRPr lang="en-US"/>
            </a:p>
          </p:txBody>
        </p:sp>
        <p:sp>
          <p:nvSpPr>
            <p:cNvPr id="20493" name="Line 13"/>
            <p:cNvSpPr>
              <a:spLocks noChangeShapeType="1"/>
            </p:cNvSpPr>
            <p:nvPr/>
          </p:nvSpPr>
          <p:spPr bwMode="auto">
            <a:xfrm flipH="1">
              <a:off x="1248" y="2836"/>
              <a:ext cx="172" cy="116"/>
            </a:xfrm>
            <a:prstGeom prst="line">
              <a:avLst/>
            </a:prstGeom>
            <a:noFill/>
            <a:ln w="9525">
              <a:solidFill>
                <a:srgbClr val="000000"/>
              </a:solidFill>
              <a:round/>
              <a:headEnd/>
              <a:tailEnd/>
            </a:ln>
          </p:spPr>
          <p:txBody>
            <a:bodyPr/>
            <a:lstStyle/>
            <a:p>
              <a:endParaRPr lang="en-US"/>
            </a:p>
          </p:txBody>
        </p:sp>
        <p:sp>
          <p:nvSpPr>
            <p:cNvPr id="20494" name="Line 14"/>
            <p:cNvSpPr>
              <a:spLocks noChangeShapeType="1"/>
            </p:cNvSpPr>
            <p:nvPr/>
          </p:nvSpPr>
          <p:spPr bwMode="auto">
            <a:xfrm>
              <a:off x="1478" y="2836"/>
              <a:ext cx="230" cy="116"/>
            </a:xfrm>
            <a:prstGeom prst="line">
              <a:avLst/>
            </a:prstGeom>
            <a:noFill/>
            <a:ln w="9525">
              <a:solidFill>
                <a:srgbClr val="000000"/>
              </a:solidFill>
              <a:round/>
              <a:headEnd/>
              <a:tailEnd/>
            </a:ln>
          </p:spPr>
          <p:txBody>
            <a:bodyPr/>
            <a:lstStyle/>
            <a:p>
              <a:endParaRPr lang="en-US"/>
            </a:p>
          </p:txBody>
        </p:sp>
        <p:sp>
          <p:nvSpPr>
            <p:cNvPr id="20495" name="Line 15"/>
            <p:cNvSpPr>
              <a:spLocks noChangeShapeType="1"/>
            </p:cNvSpPr>
            <p:nvPr/>
          </p:nvSpPr>
          <p:spPr bwMode="auto">
            <a:xfrm flipH="1">
              <a:off x="2515" y="2680"/>
              <a:ext cx="288" cy="57"/>
            </a:xfrm>
            <a:prstGeom prst="line">
              <a:avLst/>
            </a:prstGeom>
            <a:noFill/>
            <a:ln w="9525">
              <a:solidFill>
                <a:srgbClr val="000000"/>
              </a:solidFill>
              <a:round/>
              <a:headEnd/>
              <a:tailEnd/>
            </a:ln>
          </p:spPr>
          <p:txBody>
            <a:bodyPr/>
            <a:lstStyle/>
            <a:p>
              <a:endParaRPr lang="en-US"/>
            </a:p>
          </p:txBody>
        </p:sp>
        <p:sp>
          <p:nvSpPr>
            <p:cNvPr id="20496" name="Line 16"/>
            <p:cNvSpPr>
              <a:spLocks noChangeShapeType="1"/>
            </p:cNvSpPr>
            <p:nvPr/>
          </p:nvSpPr>
          <p:spPr bwMode="auto">
            <a:xfrm>
              <a:off x="2860" y="2680"/>
              <a:ext cx="231" cy="57"/>
            </a:xfrm>
            <a:prstGeom prst="line">
              <a:avLst/>
            </a:prstGeom>
            <a:noFill/>
            <a:ln w="9525">
              <a:solidFill>
                <a:srgbClr val="000000"/>
              </a:solidFill>
              <a:round/>
              <a:headEnd/>
              <a:tailEnd/>
            </a:ln>
          </p:spPr>
          <p:txBody>
            <a:bodyPr/>
            <a:lstStyle/>
            <a:p>
              <a:endParaRPr lang="en-US"/>
            </a:p>
          </p:txBody>
        </p:sp>
        <p:sp>
          <p:nvSpPr>
            <p:cNvPr id="20497" name="Text Box 17"/>
            <p:cNvSpPr txBox="1">
              <a:spLocks noChangeArrowheads="1"/>
            </p:cNvSpPr>
            <p:nvPr/>
          </p:nvSpPr>
          <p:spPr bwMode="auto">
            <a:xfrm>
              <a:off x="2227" y="2440"/>
              <a:ext cx="173" cy="172"/>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a:t>
              </a:r>
            </a:p>
          </p:txBody>
        </p:sp>
        <p:sp>
          <p:nvSpPr>
            <p:cNvPr id="20498" name="Text Box 18"/>
            <p:cNvSpPr txBox="1">
              <a:spLocks noChangeArrowheads="1"/>
            </p:cNvSpPr>
            <p:nvPr/>
          </p:nvSpPr>
          <p:spPr bwMode="auto">
            <a:xfrm>
              <a:off x="2745" y="2580"/>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a:t>
              </a:r>
            </a:p>
          </p:txBody>
        </p:sp>
        <p:sp>
          <p:nvSpPr>
            <p:cNvPr id="20499" name="Text Box 19"/>
            <p:cNvSpPr txBox="1">
              <a:spLocks noChangeArrowheads="1"/>
            </p:cNvSpPr>
            <p:nvPr/>
          </p:nvSpPr>
          <p:spPr bwMode="auto">
            <a:xfrm>
              <a:off x="1651" y="2580"/>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a:t>
              </a:r>
            </a:p>
          </p:txBody>
        </p:sp>
        <p:sp>
          <p:nvSpPr>
            <p:cNvPr id="20500" name="Text Box 20"/>
            <p:cNvSpPr txBox="1">
              <a:spLocks noChangeArrowheads="1"/>
            </p:cNvSpPr>
            <p:nvPr/>
          </p:nvSpPr>
          <p:spPr bwMode="auto">
            <a:xfrm>
              <a:off x="2400" y="2737"/>
              <a:ext cx="172"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X</a:t>
              </a:r>
            </a:p>
          </p:txBody>
        </p:sp>
        <p:sp>
          <p:nvSpPr>
            <p:cNvPr id="20501" name="Text Box 21"/>
            <p:cNvSpPr txBox="1">
              <a:spLocks noChangeArrowheads="1"/>
            </p:cNvSpPr>
            <p:nvPr/>
          </p:nvSpPr>
          <p:spPr bwMode="auto">
            <a:xfrm>
              <a:off x="3091" y="2737"/>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Y</a:t>
              </a:r>
            </a:p>
          </p:txBody>
        </p:sp>
        <p:sp>
          <p:nvSpPr>
            <p:cNvPr id="20502" name="Text Box 22"/>
            <p:cNvSpPr txBox="1">
              <a:spLocks noChangeArrowheads="1"/>
            </p:cNvSpPr>
            <p:nvPr/>
          </p:nvSpPr>
          <p:spPr bwMode="auto">
            <a:xfrm>
              <a:off x="1939" y="2737"/>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2</a:t>
              </a:r>
            </a:p>
          </p:txBody>
        </p:sp>
        <p:sp>
          <p:nvSpPr>
            <p:cNvPr id="20503" name="Text Box 23"/>
            <p:cNvSpPr txBox="1">
              <a:spLocks noChangeArrowheads="1"/>
            </p:cNvSpPr>
            <p:nvPr/>
          </p:nvSpPr>
          <p:spPr bwMode="auto">
            <a:xfrm>
              <a:off x="1363" y="2737"/>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a:t>
              </a:r>
            </a:p>
          </p:txBody>
        </p:sp>
        <p:sp>
          <p:nvSpPr>
            <p:cNvPr id="20504" name="Text Box 24"/>
            <p:cNvSpPr txBox="1">
              <a:spLocks noChangeArrowheads="1"/>
            </p:cNvSpPr>
            <p:nvPr/>
          </p:nvSpPr>
          <p:spPr bwMode="auto">
            <a:xfrm>
              <a:off x="1651" y="2878"/>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a:t>
              </a:r>
            </a:p>
          </p:txBody>
        </p:sp>
        <p:sp>
          <p:nvSpPr>
            <p:cNvPr id="20505" name="Text Box 25"/>
            <p:cNvSpPr txBox="1">
              <a:spLocks noChangeArrowheads="1"/>
            </p:cNvSpPr>
            <p:nvPr/>
          </p:nvSpPr>
          <p:spPr bwMode="auto">
            <a:xfrm>
              <a:off x="1132" y="2878"/>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a:t>
              </a:r>
            </a:p>
          </p:txBody>
        </p:sp>
        <p:sp>
          <p:nvSpPr>
            <p:cNvPr id="20506" name="Text Box 26"/>
            <p:cNvSpPr txBox="1">
              <a:spLocks noChangeArrowheads="1"/>
            </p:cNvSpPr>
            <p:nvPr/>
          </p:nvSpPr>
          <p:spPr bwMode="auto">
            <a:xfrm>
              <a:off x="1536" y="3168"/>
              <a:ext cx="172"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C</a:t>
              </a:r>
            </a:p>
          </p:txBody>
        </p:sp>
        <p:sp>
          <p:nvSpPr>
            <p:cNvPr id="20507" name="Text Box 27"/>
            <p:cNvSpPr txBox="1">
              <a:spLocks noChangeArrowheads="1"/>
            </p:cNvSpPr>
            <p:nvPr/>
          </p:nvSpPr>
          <p:spPr bwMode="auto">
            <a:xfrm>
              <a:off x="1305" y="3168"/>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B</a:t>
              </a:r>
            </a:p>
          </p:txBody>
        </p:sp>
        <p:sp>
          <p:nvSpPr>
            <p:cNvPr id="20508" name="Text Box 28"/>
            <p:cNvSpPr txBox="1">
              <a:spLocks noChangeArrowheads="1"/>
            </p:cNvSpPr>
            <p:nvPr/>
          </p:nvSpPr>
          <p:spPr bwMode="auto">
            <a:xfrm>
              <a:off x="1824" y="3168"/>
              <a:ext cx="172"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D</a:t>
              </a:r>
            </a:p>
          </p:txBody>
        </p:sp>
        <p:sp>
          <p:nvSpPr>
            <p:cNvPr id="20509" name="Text Box 29"/>
            <p:cNvSpPr txBox="1">
              <a:spLocks noChangeArrowheads="1"/>
            </p:cNvSpPr>
            <p:nvPr/>
          </p:nvSpPr>
          <p:spPr bwMode="auto">
            <a:xfrm>
              <a:off x="1017" y="3168"/>
              <a:ext cx="173" cy="173"/>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charset="0"/>
                </a:rPr>
                <a:t>A</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normAutofit lnSpcReduction="10000"/>
          </a:bodyPr>
          <a:lstStyle/>
          <a:p>
            <a:pPr marL="609600" indent="-609600">
              <a:lnSpc>
                <a:spcPct val="90000"/>
              </a:lnSpc>
            </a:pPr>
            <a:r>
              <a:rPr lang="en-US" sz="2400" dirty="0"/>
              <a:t>Binary Search Trees:</a:t>
            </a:r>
          </a:p>
          <a:p>
            <a:pPr marL="609600" indent="-609600">
              <a:lnSpc>
                <a:spcPct val="90000"/>
              </a:lnSpc>
              <a:buFontTx/>
              <a:buNone/>
            </a:pPr>
            <a:r>
              <a:rPr lang="en-US" sz="2400" dirty="0"/>
              <a:t>A binary search tree T is a binary tree that may be empty. A non empty binary search tree satisfies the following properties:</a:t>
            </a:r>
          </a:p>
          <a:p>
            <a:pPr marL="609600" indent="-609600">
              <a:lnSpc>
                <a:spcPct val="90000"/>
              </a:lnSpc>
              <a:buFontTx/>
              <a:buAutoNum type="arabicPeriod"/>
            </a:pPr>
            <a:r>
              <a:rPr lang="en-US" sz="2400" dirty="0"/>
              <a:t>Every element has a key (or value) and no two elements have the same key i.e. all keys are unique.</a:t>
            </a:r>
          </a:p>
          <a:p>
            <a:pPr marL="609600" indent="-609600">
              <a:lnSpc>
                <a:spcPct val="90000"/>
              </a:lnSpc>
              <a:buFontTx/>
              <a:buAutoNum type="arabicPeriod"/>
            </a:pPr>
            <a:r>
              <a:rPr lang="en-US" sz="2400" dirty="0"/>
              <a:t>The keys, if any, in the left subtree of the root are smaller than the key in the node.</a:t>
            </a:r>
          </a:p>
          <a:p>
            <a:pPr marL="609600" indent="-609600">
              <a:lnSpc>
                <a:spcPct val="90000"/>
              </a:lnSpc>
              <a:buFontTx/>
              <a:buAutoNum type="arabicPeriod"/>
            </a:pPr>
            <a:r>
              <a:rPr lang="en-US" sz="2400" dirty="0"/>
              <a:t>The keys, if any, in the right subtree of the root are larger than the key in the node.</a:t>
            </a:r>
          </a:p>
          <a:p>
            <a:pPr marL="609600" indent="-609600">
              <a:lnSpc>
                <a:spcPct val="90000"/>
              </a:lnSpc>
              <a:buFontTx/>
              <a:buAutoNum type="arabicPeriod"/>
            </a:pPr>
            <a:r>
              <a:rPr lang="en-US" sz="2400" dirty="0"/>
              <a:t>The left and right sub trees of the root are also binary search trees.</a:t>
            </a:r>
          </a:p>
        </p:txBody>
      </p:sp>
      <p:sp>
        <p:nvSpPr>
          <p:cNvPr id="33794" name="Rectangle 2"/>
          <p:cNvSpPr>
            <a:spLocks noGrp="1" noChangeArrowheads="1"/>
          </p:cNvSpPr>
          <p:nvPr>
            <p:ph type="title"/>
          </p:nvPr>
        </p:nvSpPr>
        <p:spPr/>
        <p:txBody>
          <a:bodyPr/>
          <a:lstStyle/>
          <a:p>
            <a:r>
              <a:rPr lang="en-US" b="1"/>
              <a:t>Binary Search Trees</a:t>
            </a:r>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B95C93BC-AC42-4959-EE60-F426B6E843D3}"/>
                  </a:ext>
                </a:extLst>
              </p14:cNvPr>
              <p14:cNvContentPartPr/>
              <p14:nvPr/>
            </p14:nvContentPartPr>
            <p14:xfrm>
              <a:off x="931915" y="2197883"/>
              <a:ext cx="1273680" cy="106200"/>
            </p14:xfrm>
          </p:contentPart>
        </mc:Choice>
        <mc:Fallback>
          <p:pic>
            <p:nvPicPr>
              <p:cNvPr id="17" name="Ink 16">
                <a:extLst>
                  <a:ext uri="{FF2B5EF4-FFF2-40B4-BE49-F238E27FC236}">
                    <a16:creationId xmlns:a16="http://schemas.microsoft.com/office/drawing/2014/main" id="{B95C93BC-AC42-4959-EE60-F426B6E843D3}"/>
                  </a:ext>
                </a:extLst>
              </p:cNvPr>
              <p:cNvPicPr/>
              <p:nvPr/>
            </p:nvPicPr>
            <p:blipFill>
              <a:blip r:embed="rId3"/>
              <a:stretch>
                <a:fillRect/>
              </a:stretch>
            </p:blipFill>
            <p:spPr>
              <a:xfrm>
                <a:off x="842275" y="2018243"/>
                <a:ext cx="145332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21D36A76-1DB8-0499-B17A-4A127DA899CA}"/>
                  </a:ext>
                </a:extLst>
              </p14:cNvPr>
              <p14:cNvContentPartPr/>
              <p14:nvPr/>
            </p14:nvContentPartPr>
            <p14:xfrm>
              <a:off x="6840595" y="1978283"/>
              <a:ext cx="1125360" cy="27360"/>
            </p14:xfrm>
          </p:contentPart>
        </mc:Choice>
        <mc:Fallback>
          <p:pic>
            <p:nvPicPr>
              <p:cNvPr id="18" name="Ink 17">
                <a:extLst>
                  <a:ext uri="{FF2B5EF4-FFF2-40B4-BE49-F238E27FC236}">
                    <a16:creationId xmlns:a16="http://schemas.microsoft.com/office/drawing/2014/main" id="{21D36A76-1DB8-0499-B17A-4A127DA899CA}"/>
                  </a:ext>
                </a:extLst>
              </p:cNvPr>
              <p:cNvPicPr/>
              <p:nvPr/>
            </p:nvPicPr>
            <p:blipFill>
              <a:blip r:embed="rId5"/>
              <a:stretch>
                <a:fillRect/>
              </a:stretch>
            </p:blipFill>
            <p:spPr>
              <a:xfrm>
                <a:off x="6750595" y="1798283"/>
                <a:ext cx="130500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F61AD9CF-FEE7-75BA-CDCD-B5F69EE08072}"/>
                  </a:ext>
                </a:extLst>
              </p14:cNvPr>
              <p14:cNvContentPartPr/>
              <p14:nvPr/>
            </p14:nvContentPartPr>
            <p14:xfrm>
              <a:off x="6822595" y="2948483"/>
              <a:ext cx="1090080" cy="41400"/>
            </p14:xfrm>
          </p:contentPart>
        </mc:Choice>
        <mc:Fallback>
          <p:pic>
            <p:nvPicPr>
              <p:cNvPr id="19" name="Ink 18">
                <a:extLst>
                  <a:ext uri="{FF2B5EF4-FFF2-40B4-BE49-F238E27FC236}">
                    <a16:creationId xmlns:a16="http://schemas.microsoft.com/office/drawing/2014/main" id="{F61AD9CF-FEE7-75BA-CDCD-B5F69EE08072}"/>
                  </a:ext>
                </a:extLst>
              </p:cNvPr>
              <p:cNvPicPr/>
              <p:nvPr/>
            </p:nvPicPr>
            <p:blipFill>
              <a:blip r:embed="rId7"/>
              <a:stretch>
                <a:fillRect/>
              </a:stretch>
            </p:blipFill>
            <p:spPr>
              <a:xfrm>
                <a:off x="6732595" y="2768483"/>
                <a:ext cx="126972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DBA5FAEA-ECF6-A5F3-411F-5BC5D0734FAE}"/>
                  </a:ext>
                </a:extLst>
              </p14:cNvPr>
              <p14:cNvContentPartPr/>
              <p14:nvPr/>
            </p14:nvContentPartPr>
            <p14:xfrm>
              <a:off x="1125235" y="3164843"/>
              <a:ext cx="6734880" cy="36360"/>
            </p14:xfrm>
          </p:contentPart>
        </mc:Choice>
        <mc:Fallback>
          <p:pic>
            <p:nvPicPr>
              <p:cNvPr id="20" name="Ink 19">
                <a:extLst>
                  <a:ext uri="{FF2B5EF4-FFF2-40B4-BE49-F238E27FC236}">
                    <a16:creationId xmlns:a16="http://schemas.microsoft.com/office/drawing/2014/main" id="{DBA5FAEA-ECF6-A5F3-411F-5BC5D0734FAE}"/>
                  </a:ext>
                </a:extLst>
              </p:cNvPr>
              <p:cNvPicPr/>
              <p:nvPr/>
            </p:nvPicPr>
            <p:blipFill>
              <a:blip r:embed="rId9"/>
              <a:stretch>
                <a:fillRect/>
              </a:stretch>
            </p:blipFill>
            <p:spPr>
              <a:xfrm>
                <a:off x="1035235" y="2985203"/>
                <a:ext cx="691452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68DC3D5A-0A5A-1DAD-CB89-6EE99BC61F71}"/>
                  </a:ext>
                </a:extLst>
              </p14:cNvPr>
              <p14:cNvContentPartPr/>
              <p14:nvPr/>
            </p14:nvContentPartPr>
            <p14:xfrm>
              <a:off x="905275" y="3427283"/>
              <a:ext cx="1485360" cy="45720"/>
            </p14:xfrm>
          </p:contentPart>
        </mc:Choice>
        <mc:Fallback>
          <p:pic>
            <p:nvPicPr>
              <p:cNvPr id="21" name="Ink 20">
                <a:extLst>
                  <a:ext uri="{FF2B5EF4-FFF2-40B4-BE49-F238E27FC236}">
                    <a16:creationId xmlns:a16="http://schemas.microsoft.com/office/drawing/2014/main" id="{68DC3D5A-0A5A-1DAD-CB89-6EE99BC61F71}"/>
                  </a:ext>
                </a:extLst>
              </p:cNvPr>
              <p:cNvPicPr/>
              <p:nvPr/>
            </p:nvPicPr>
            <p:blipFill>
              <a:blip r:embed="rId11"/>
              <a:stretch>
                <a:fillRect/>
              </a:stretch>
            </p:blipFill>
            <p:spPr>
              <a:xfrm>
                <a:off x="815635" y="3247283"/>
                <a:ext cx="16650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62A08348-FA50-FC1F-9D82-D900EE3DEA45}"/>
                  </a:ext>
                </a:extLst>
              </p14:cNvPr>
              <p14:cNvContentPartPr/>
              <p14:nvPr/>
            </p14:nvContentPartPr>
            <p14:xfrm>
              <a:off x="4580875" y="3779723"/>
              <a:ext cx="3596400" cy="90000"/>
            </p14:xfrm>
          </p:contentPart>
        </mc:Choice>
        <mc:Fallback>
          <p:pic>
            <p:nvPicPr>
              <p:cNvPr id="22" name="Ink 21">
                <a:extLst>
                  <a:ext uri="{FF2B5EF4-FFF2-40B4-BE49-F238E27FC236}">
                    <a16:creationId xmlns:a16="http://schemas.microsoft.com/office/drawing/2014/main" id="{62A08348-FA50-FC1F-9D82-D900EE3DEA45}"/>
                  </a:ext>
                </a:extLst>
              </p:cNvPr>
              <p:cNvPicPr/>
              <p:nvPr/>
            </p:nvPicPr>
            <p:blipFill>
              <a:blip r:embed="rId13"/>
              <a:stretch>
                <a:fillRect/>
              </a:stretch>
            </p:blipFill>
            <p:spPr>
              <a:xfrm>
                <a:off x="4490875" y="3599723"/>
                <a:ext cx="377604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E8B12D82-2D5C-100E-83A7-625835CC62F4}"/>
                  </a:ext>
                </a:extLst>
              </p14:cNvPr>
              <p14:cNvContentPartPr/>
              <p14:nvPr/>
            </p14:nvContentPartPr>
            <p14:xfrm>
              <a:off x="1222075" y="4234043"/>
              <a:ext cx="1788120" cy="30240"/>
            </p14:xfrm>
          </p:contentPart>
        </mc:Choice>
        <mc:Fallback>
          <p:pic>
            <p:nvPicPr>
              <p:cNvPr id="23" name="Ink 22">
                <a:extLst>
                  <a:ext uri="{FF2B5EF4-FFF2-40B4-BE49-F238E27FC236}">
                    <a16:creationId xmlns:a16="http://schemas.microsoft.com/office/drawing/2014/main" id="{E8B12D82-2D5C-100E-83A7-625835CC62F4}"/>
                  </a:ext>
                </a:extLst>
              </p:cNvPr>
              <p:cNvPicPr/>
              <p:nvPr/>
            </p:nvPicPr>
            <p:blipFill>
              <a:blip r:embed="rId15"/>
              <a:stretch>
                <a:fillRect/>
              </a:stretch>
            </p:blipFill>
            <p:spPr>
              <a:xfrm>
                <a:off x="1132075" y="4054043"/>
                <a:ext cx="196776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4" name="Ink 23">
                <a:extLst>
                  <a:ext uri="{FF2B5EF4-FFF2-40B4-BE49-F238E27FC236}">
                    <a16:creationId xmlns:a16="http://schemas.microsoft.com/office/drawing/2014/main" id="{1D2234BA-ADCE-E654-C1EB-F5ADE66F157C}"/>
                  </a:ext>
                </a:extLst>
              </p14:cNvPr>
              <p14:cNvContentPartPr/>
              <p14:nvPr/>
            </p14:nvContentPartPr>
            <p14:xfrm>
              <a:off x="4554235" y="4430603"/>
              <a:ext cx="3622680" cy="63360"/>
            </p14:xfrm>
          </p:contentPart>
        </mc:Choice>
        <mc:Fallback>
          <p:pic>
            <p:nvPicPr>
              <p:cNvPr id="24" name="Ink 23">
                <a:extLst>
                  <a:ext uri="{FF2B5EF4-FFF2-40B4-BE49-F238E27FC236}">
                    <a16:creationId xmlns:a16="http://schemas.microsoft.com/office/drawing/2014/main" id="{1D2234BA-ADCE-E654-C1EB-F5ADE66F157C}"/>
                  </a:ext>
                </a:extLst>
              </p:cNvPr>
              <p:cNvPicPr/>
              <p:nvPr/>
            </p:nvPicPr>
            <p:blipFill>
              <a:blip r:embed="rId17"/>
              <a:stretch>
                <a:fillRect/>
              </a:stretch>
            </p:blipFill>
            <p:spPr>
              <a:xfrm>
                <a:off x="4464235" y="4250963"/>
                <a:ext cx="380232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9EA8F649-FA3D-0180-ECE9-815744FA02E7}"/>
                  </a:ext>
                </a:extLst>
              </p14:cNvPr>
              <p14:cNvContentPartPr/>
              <p14:nvPr/>
            </p14:nvContentPartPr>
            <p14:xfrm>
              <a:off x="1643995" y="4738403"/>
              <a:ext cx="2665440" cy="27360"/>
            </p14:xfrm>
          </p:contentPart>
        </mc:Choice>
        <mc:Fallback>
          <p:pic>
            <p:nvPicPr>
              <p:cNvPr id="25" name="Ink 24">
                <a:extLst>
                  <a:ext uri="{FF2B5EF4-FFF2-40B4-BE49-F238E27FC236}">
                    <a16:creationId xmlns:a16="http://schemas.microsoft.com/office/drawing/2014/main" id="{9EA8F649-FA3D-0180-ECE9-815744FA02E7}"/>
                  </a:ext>
                </a:extLst>
              </p:cNvPr>
              <p:cNvPicPr/>
              <p:nvPr/>
            </p:nvPicPr>
            <p:blipFill>
              <a:blip r:embed="rId19"/>
              <a:stretch>
                <a:fillRect/>
              </a:stretch>
            </p:blipFill>
            <p:spPr>
              <a:xfrm>
                <a:off x="1553995" y="4558403"/>
                <a:ext cx="284508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6" name="Ink 25">
                <a:extLst>
                  <a:ext uri="{FF2B5EF4-FFF2-40B4-BE49-F238E27FC236}">
                    <a16:creationId xmlns:a16="http://schemas.microsoft.com/office/drawing/2014/main" id="{D6EF3CA9-A8D7-EE94-F9EB-E6CA0EB6813E}"/>
                  </a:ext>
                </a:extLst>
              </p14:cNvPr>
              <p14:cNvContentPartPr/>
              <p14:nvPr/>
            </p14:nvContentPartPr>
            <p14:xfrm>
              <a:off x="1811035" y="5099123"/>
              <a:ext cx="702720" cy="18000"/>
            </p14:xfrm>
          </p:contentPart>
        </mc:Choice>
        <mc:Fallback>
          <p:pic>
            <p:nvPicPr>
              <p:cNvPr id="26" name="Ink 25">
                <a:extLst>
                  <a:ext uri="{FF2B5EF4-FFF2-40B4-BE49-F238E27FC236}">
                    <a16:creationId xmlns:a16="http://schemas.microsoft.com/office/drawing/2014/main" id="{D6EF3CA9-A8D7-EE94-F9EB-E6CA0EB6813E}"/>
                  </a:ext>
                </a:extLst>
              </p:cNvPr>
              <p:cNvPicPr/>
              <p:nvPr/>
            </p:nvPicPr>
            <p:blipFill>
              <a:blip r:embed="rId21"/>
              <a:stretch>
                <a:fillRect/>
              </a:stretch>
            </p:blipFill>
            <p:spPr>
              <a:xfrm>
                <a:off x="1721035" y="4919123"/>
                <a:ext cx="88236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F466DBBA-01CE-C69C-84EF-1D808B189AFE}"/>
                  </a:ext>
                </a:extLst>
              </p14:cNvPr>
              <p14:cNvContentPartPr/>
              <p14:nvPr/>
            </p14:nvContentPartPr>
            <p14:xfrm>
              <a:off x="2954035" y="5090123"/>
              <a:ext cx="2226960" cy="62280"/>
            </p14:xfrm>
          </p:contentPart>
        </mc:Choice>
        <mc:Fallback>
          <p:pic>
            <p:nvPicPr>
              <p:cNvPr id="27" name="Ink 26">
                <a:extLst>
                  <a:ext uri="{FF2B5EF4-FFF2-40B4-BE49-F238E27FC236}">
                    <a16:creationId xmlns:a16="http://schemas.microsoft.com/office/drawing/2014/main" id="{F466DBBA-01CE-C69C-84EF-1D808B189AFE}"/>
                  </a:ext>
                </a:extLst>
              </p:cNvPr>
              <p:cNvPicPr/>
              <p:nvPr/>
            </p:nvPicPr>
            <p:blipFill>
              <a:blip r:embed="rId23"/>
              <a:stretch>
                <a:fillRect/>
              </a:stretch>
            </p:blipFill>
            <p:spPr>
              <a:xfrm>
                <a:off x="2864395" y="4910123"/>
                <a:ext cx="240660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F980B4E0-4C37-801B-DECF-2ED7A5D86B9C}"/>
                  </a:ext>
                </a:extLst>
              </p14:cNvPr>
              <p14:cNvContentPartPr/>
              <p14:nvPr/>
            </p14:nvContentPartPr>
            <p14:xfrm>
              <a:off x="914275" y="5300723"/>
              <a:ext cx="3216960" cy="80640"/>
            </p14:xfrm>
          </p:contentPart>
        </mc:Choice>
        <mc:Fallback>
          <p:pic>
            <p:nvPicPr>
              <p:cNvPr id="28" name="Ink 27">
                <a:extLst>
                  <a:ext uri="{FF2B5EF4-FFF2-40B4-BE49-F238E27FC236}">
                    <a16:creationId xmlns:a16="http://schemas.microsoft.com/office/drawing/2014/main" id="{F980B4E0-4C37-801B-DECF-2ED7A5D86B9C}"/>
                  </a:ext>
                </a:extLst>
              </p:cNvPr>
              <p:cNvPicPr/>
              <p:nvPr/>
            </p:nvPicPr>
            <p:blipFill>
              <a:blip r:embed="rId25"/>
              <a:stretch>
                <a:fillRect/>
              </a:stretch>
            </p:blipFill>
            <p:spPr>
              <a:xfrm>
                <a:off x="824275" y="5121083"/>
                <a:ext cx="339660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DE1AC848-5AEE-BEB6-D3A5-9096B2D2B36F}"/>
                  </a:ext>
                </a:extLst>
              </p14:cNvPr>
              <p14:cNvContentPartPr/>
              <p14:nvPr/>
            </p14:nvContentPartPr>
            <p14:xfrm>
              <a:off x="7420915" y="5081843"/>
              <a:ext cx="1052280" cy="360"/>
            </p14:xfrm>
          </p:contentPart>
        </mc:Choice>
        <mc:Fallback>
          <p:pic>
            <p:nvPicPr>
              <p:cNvPr id="29" name="Ink 28">
                <a:extLst>
                  <a:ext uri="{FF2B5EF4-FFF2-40B4-BE49-F238E27FC236}">
                    <a16:creationId xmlns:a16="http://schemas.microsoft.com/office/drawing/2014/main" id="{DE1AC848-5AEE-BEB6-D3A5-9096B2D2B36F}"/>
                  </a:ext>
                </a:extLst>
              </p:cNvPr>
              <p:cNvPicPr/>
              <p:nvPr/>
            </p:nvPicPr>
            <p:blipFill>
              <a:blip r:embed="rId27"/>
              <a:stretch>
                <a:fillRect/>
              </a:stretch>
            </p:blipFill>
            <p:spPr>
              <a:xfrm>
                <a:off x="7330915" y="4902203"/>
                <a:ext cx="1231920" cy="3600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b="1"/>
              <a:t>BST</a:t>
            </a:r>
          </a:p>
        </p:txBody>
      </p:sp>
      <p:sp>
        <p:nvSpPr>
          <p:cNvPr id="34819" name="Oval 3"/>
          <p:cNvSpPr>
            <a:spLocks noChangeArrowheads="1"/>
          </p:cNvSpPr>
          <p:nvPr/>
        </p:nvSpPr>
        <p:spPr bwMode="auto">
          <a:xfrm>
            <a:off x="1295400" y="1752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70</a:t>
            </a:r>
          </a:p>
        </p:txBody>
      </p:sp>
      <p:sp>
        <p:nvSpPr>
          <p:cNvPr id="34820" name="Oval 4"/>
          <p:cNvSpPr>
            <a:spLocks noChangeArrowheads="1"/>
          </p:cNvSpPr>
          <p:nvPr/>
        </p:nvSpPr>
        <p:spPr bwMode="auto">
          <a:xfrm>
            <a:off x="533400" y="2362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60</a:t>
            </a:r>
          </a:p>
        </p:txBody>
      </p:sp>
      <p:sp>
        <p:nvSpPr>
          <p:cNvPr id="34821" name="Oval 5"/>
          <p:cNvSpPr>
            <a:spLocks noChangeArrowheads="1"/>
          </p:cNvSpPr>
          <p:nvPr/>
        </p:nvSpPr>
        <p:spPr bwMode="auto">
          <a:xfrm>
            <a:off x="2209800" y="2362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80</a:t>
            </a:r>
          </a:p>
        </p:txBody>
      </p:sp>
      <p:sp>
        <p:nvSpPr>
          <p:cNvPr id="34822" name="Oval 6"/>
          <p:cNvSpPr>
            <a:spLocks noChangeArrowheads="1"/>
          </p:cNvSpPr>
          <p:nvPr/>
        </p:nvSpPr>
        <p:spPr bwMode="auto">
          <a:xfrm>
            <a:off x="2743200" y="3124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92</a:t>
            </a:r>
          </a:p>
        </p:txBody>
      </p:sp>
      <p:sp>
        <p:nvSpPr>
          <p:cNvPr id="34823" name="Oval 7"/>
          <p:cNvSpPr>
            <a:spLocks noChangeArrowheads="1"/>
          </p:cNvSpPr>
          <p:nvPr/>
        </p:nvSpPr>
        <p:spPr bwMode="auto">
          <a:xfrm>
            <a:off x="1752600" y="3124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75</a:t>
            </a:r>
          </a:p>
        </p:txBody>
      </p:sp>
      <p:sp>
        <p:nvSpPr>
          <p:cNvPr id="34824" name="Oval 8"/>
          <p:cNvSpPr>
            <a:spLocks noChangeArrowheads="1"/>
          </p:cNvSpPr>
          <p:nvPr/>
        </p:nvSpPr>
        <p:spPr bwMode="auto">
          <a:xfrm>
            <a:off x="914400" y="32004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62</a:t>
            </a:r>
          </a:p>
        </p:txBody>
      </p:sp>
      <p:sp>
        <p:nvSpPr>
          <p:cNvPr id="34825" name="Oval 9"/>
          <p:cNvSpPr>
            <a:spLocks noChangeArrowheads="1"/>
          </p:cNvSpPr>
          <p:nvPr/>
        </p:nvSpPr>
        <p:spPr bwMode="auto">
          <a:xfrm>
            <a:off x="76200" y="32004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30</a:t>
            </a:r>
          </a:p>
        </p:txBody>
      </p:sp>
      <p:sp>
        <p:nvSpPr>
          <p:cNvPr id="34826" name="Line 10"/>
          <p:cNvSpPr>
            <a:spLocks noChangeShapeType="1"/>
          </p:cNvSpPr>
          <p:nvPr/>
        </p:nvSpPr>
        <p:spPr bwMode="auto">
          <a:xfrm>
            <a:off x="1828800" y="2133600"/>
            <a:ext cx="457200" cy="304800"/>
          </a:xfrm>
          <a:prstGeom prst="line">
            <a:avLst/>
          </a:prstGeom>
          <a:noFill/>
          <a:ln w="9525">
            <a:solidFill>
              <a:schemeClr val="tx1"/>
            </a:solidFill>
            <a:round/>
            <a:headEnd/>
            <a:tailEnd/>
          </a:ln>
          <a:effectLst/>
        </p:spPr>
        <p:txBody>
          <a:bodyPr/>
          <a:lstStyle/>
          <a:p>
            <a:endParaRPr lang="en-US"/>
          </a:p>
        </p:txBody>
      </p:sp>
      <p:sp>
        <p:nvSpPr>
          <p:cNvPr id="34827" name="Line 11"/>
          <p:cNvSpPr>
            <a:spLocks noChangeShapeType="1"/>
          </p:cNvSpPr>
          <p:nvPr/>
        </p:nvSpPr>
        <p:spPr bwMode="auto">
          <a:xfrm flipH="1">
            <a:off x="1066800" y="2209800"/>
            <a:ext cx="228600" cy="228600"/>
          </a:xfrm>
          <a:prstGeom prst="line">
            <a:avLst/>
          </a:prstGeom>
          <a:noFill/>
          <a:ln w="9525">
            <a:solidFill>
              <a:schemeClr val="tx1"/>
            </a:solidFill>
            <a:round/>
            <a:headEnd/>
            <a:tailEnd/>
          </a:ln>
          <a:effectLst/>
        </p:spPr>
        <p:txBody>
          <a:bodyPr/>
          <a:lstStyle/>
          <a:p>
            <a:endParaRPr lang="en-US"/>
          </a:p>
        </p:txBody>
      </p:sp>
      <p:sp>
        <p:nvSpPr>
          <p:cNvPr id="34828" name="Line 12"/>
          <p:cNvSpPr>
            <a:spLocks noChangeShapeType="1"/>
          </p:cNvSpPr>
          <p:nvPr/>
        </p:nvSpPr>
        <p:spPr bwMode="auto">
          <a:xfrm flipH="1">
            <a:off x="457200" y="2895600"/>
            <a:ext cx="228600" cy="304800"/>
          </a:xfrm>
          <a:prstGeom prst="line">
            <a:avLst/>
          </a:prstGeom>
          <a:noFill/>
          <a:ln w="9525">
            <a:solidFill>
              <a:schemeClr val="tx1"/>
            </a:solidFill>
            <a:round/>
            <a:headEnd/>
            <a:tailEnd/>
          </a:ln>
          <a:effectLst/>
        </p:spPr>
        <p:txBody>
          <a:bodyPr/>
          <a:lstStyle/>
          <a:p>
            <a:endParaRPr lang="en-US"/>
          </a:p>
        </p:txBody>
      </p:sp>
      <p:sp>
        <p:nvSpPr>
          <p:cNvPr id="34829" name="Line 13"/>
          <p:cNvSpPr>
            <a:spLocks noChangeShapeType="1"/>
          </p:cNvSpPr>
          <p:nvPr/>
        </p:nvSpPr>
        <p:spPr bwMode="auto">
          <a:xfrm>
            <a:off x="762000" y="2895600"/>
            <a:ext cx="304800" cy="304800"/>
          </a:xfrm>
          <a:prstGeom prst="line">
            <a:avLst/>
          </a:prstGeom>
          <a:noFill/>
          <a:ln w="9525">
            <a:solidFill>
              <a:schemeClr val="tx1"/>
            </a:solidFill>
            <a:round/>
            <a:headEnd/>
            <a:tailEnd/>
          </a:ln>
          <a:effectLst/>
        </p:spPr>
        <p:txBody>
          <a:bodyPr/>
          <a:lstStyle/>
          <a:p>
            <a:endParaRPr lang="en-US"/>
          </a:p>
        </p:txBody>
      </p:sp>
      <p:sp>
        <p:nvSpPr>
          <p:cNvPr id="34830" name="Line 14"/>
          <p:cNvSpPr>
            <a:spLocks noChangeShapeType="1"/>
          </p:cNvSpPr>
          <p:nvPr/>
        </p:nvSpPr>
        <p:spPr bwMode="auto">
          <a:xfrm flipH="1">
            <a:off x="2185988" y="2895600"/>
            <a:ext cx="176212" cy="304800"/>
          </a:xfrm>
          <a:prstGeom prst="line">
            <a:avLst/>
          </a:prstGeom>
          <a:noFill/>
          <a:ln w="9525">
            <a:solidFill>
              <a:schemeClr val="tx1"/>
            </a:solidFill>
            <a:round/>
            <a:headEnd/>
            <a:tailEnd/>
          </a:ln>
          <a:effectLst/>
        </p:spPr>
        <p:txBody>
          <a:bodyPr/>
          <a:lstStyle/>
          <a:p>
            <a:endParaRPr lang="en-US"/>
          </a:p>
        </p:txBody>
      </p:sp>
      <p:sp>
        <p:nvSpPr>
          <p:cNvPr id="34831" name="Line 15"/>
          <p:cNvSpPr>
            <a:spLocks noChangeShapeType="1"/>
          </p:cNvSpPr>
          <p:nvPr/>
        </p:nvSpPr>
        <p:spPr bwMode="auto">
          <a:xfrm>
            <a:off x="2667000" y="2895600"/>
            <a:ext cx="228600" cy="228600"/>
          </a:xfrm>
          <a:prstGeom prst="line">
            <a:avLst/>
          </a:prstGeom>
          <a:noFill/>
          <a:ln w="9525">
            <a:solidFill>
              <a:schemeClr val="tx1"/>
            </a:solidFill>
            <a:round/>
            <a:headEnd/>
            <a:tailEnd/>
          </a:ln>
          <a:effectLst/>
        </p:spPr>
        <p:txBody>
          <a:bodyPr/>
          <a:lstStyle/>
          <a:p>
            <a:endParaRPr lang="en-US"/>
          </a:p>
        </p:txBody>
      </p:sp>
      <p:sp>
        <p:nvSpPr>
          <p:cNvPr id="34832" name="Oval 16"/>
          <p:cNvSpPr>
            <a:spLocks noChangeArrowheads="1"/>
          </p:cNvSpPr>
          <p:nvPr/>
        </p:nvSpPr>
        <p:spPr bwMode="auto">
          <a:xfrm>
            <a:off x="4648200" y="1752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40</a:t>
            </a:r>
          </a:p>
        </p:txBody>
      </p:sp>
      <p:sp>
        <p:nvSpPr>
          <p:cNvPr id="34833" name="Oval 17"/>
          <p:cNvSpPr>
            <a:spLocks noChangeArrowheads="1"/>
          </p:cNvSpPr>
          <p:nvPr/>
        </p:nvSpPr>
        <p:spPr bwMode="auto">
          <a:xfrm>
            <a:off x="3886200" y="2362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10</a:t>
            </a:r>
          </a:p>
        </p:txBody>
      </p:sp>
      <p:sp>
        <p:nvSpPr>
          <p:cNvPr id="34834" name="Oval 18"/>
          <p:cNvSpPr>
            <a:spLocks noChangeArrowheads="1"/>
          </p:cNvSpPr>
          <p:nvPr/>
        </p:nvSpPr>
        <p:spPr bwMode="auto">
          <a:xfrm>
            <a:off x="5562600" y="2362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55</a:t>
            </a:r>
          </a:p>
        </p:txBody>
      </p:sp>
      <p:sp>
        <p:nvSpPr>
          <p:cNvPr id="34835" name="Oval 19"/>
          <p:cNvSpPr>
            <a:spLocks noChangeArrowheads="1"/>
          </p:cNvSpPr>
          <p:nvPr/>
        </p:nvSpPr>
        <p:spPr bwMode="auto">
          <a:xfrm>
            <a:off x="4267200" y="32004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12</a:t>
            </a:r>
          </a:p>
        </p:txBody>
      </p:sp>
      <p:sp>
        <p:nvSpPr>
          <p:cNvPr id="34836" name="Oval 20"/>
          <p:cNvSpPr>
            <a:spLocks noChangeArrowheads="1"/>
          </p:cNvSpPr>
          <p:nvPr/>
        </p:nvSpPr>
        <p:spPr bwMode="auto">
          <a:xfrm>
            <a:off x="3429000" y="32004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5</a:t>
            </a:r>
          </a:p>
        </p:txBody>
      </p:sp>
      <p:sp>
        <p:nvSpPr>
          <p:cNvPr id="34837" name="Line 21"/>
          <p:cNvSpPr>
            <a:spLocks noChangeShapeType="1"/>
          </p:cNvSpPr>
          <p:nvPr/>
        </p:nvSpPr>
        <p:spPr bwMode="auto">
          <a:xfrm>
            <a:off x="5181600" y="2133600"/>
            <a:ext cx="457200" cy="304800"/>
          </a:xfrm>
          <a:prstGeom prst="line">
            <a:avLst/>
          </a:prstGeom>
          <a:noFill/>
          <a:ln w="9525">
            <a:solidFill>
              <a:schemeClr val="tx1"/>
            </a:solidFill>
            <a:round/>
            <a:headEnd/>
            <a:tailEnd/>
          </a:ln>
          <a:effectLst/>
        </p:spPr>
        <p:txBody>
          <a:bodyPr/>
          <a:lstStyle/>
          <a:p>
            <a:endParaRPr lang="en-US"/>
          </a:p>
        </p:txBody>
      </p:sp>
      <p:sp>
        <p:nvSpPr>
          <p:cNvPr id="34838" name="Line 22"/>
          <p:cNvSpPr>
            <a:spLocks noChangeShapeType="1"/>
          </p:cNvSpPr>
          <p:nvPr/>
        </p:nvSpPr>
        <p:spPr bwMode="auto">
          <a:xfrm flipH="1">
            <a:off x="4419600" y="2209800"/>
            <a:ext cx="228600" cy="228600"/>
          </a:xfrm>
          <a:prstGeom prst="line">
            <a:avLst/>
          </a:prstGeom>
          <a:noFill/>
          <a:ln w="9525">
            <a:solidFill>
              <a:schemeClr val="tx1"/>
            </a:solidFill>
            <a:round/>
            <a:headEnd/>
            <a:tailEnd/>
          </a:ln>
          <a:effectLst/>
        </p:spPr>
        <p:txBody>
          <a:bodyPr/>
          <a:lstStyle/>
          <a:p>
            <a:endParaRPr lang="en-US"/>
          </a:p>
        </p:txBody>
      </p:sp>
      <p:sp>
        <p:nvSpPr>
          <p:cNvPr id="34839" name="Line 23"/>
          <p:cNvSpPr>
            <a:spLocks noChangeShapeType="1"/>
          </p:cNvSpPr>
          <p:nvPr/>
        </p:nvSpPr>
        <p:spPr bwMode="auto">
          <a:xfrm flipH="1">
            <a:off x="3810000" y="2895600"/>
            <a:ext cx="228600" cy="304800"/>
          </a:xfrm>
          <a:prstGeom prst="line">
            <a:avLst/>
          </a:prstGeom>
          <a:noFill/>
          <a:ln w="9525">
            <a:solidFill>
              <a:schemeClr val="tx1"/>
            </a:solidFill>
            <a:round/>
            <a:headEnd/>
            <a:tailEnd/>
          </a:ln>
          <a:effectLst/>
        </p:spPr>
        <p:txBody>
          <a:bodyPr/>
          <a:lstStyle/>
          <a:p>
            <a:endParaRPr lang="en-US"/>
          </a:p>
        </p:txBody>
      </p:sp>
      <p:sp>
        <p:nvSpPr>
          <p:cNvPr id="34840" name="Line 24"/>
          <p:cNvSpPr>
            <a:spLocks noChangeShapeType="1"/>
          </p:cNvSpPr>
          <p:nvPr/>
        </p:nvSpPr>
        <p:spPr bwMode="auto">
          <a:xfrm>
            <a:off x="4114800" y="2895600"/>
            <a:ext cx="304800" cy="304800"/>
          </a:xfrm>
          <a:prstGeom prst="line">
            <a:avLst/>
          </a:prstGeom>
          <a:noFill/>
          <a:ln w="9525">
            <a:solidFill>
              <a:schemeClr val="tx1"/>
            </a:solidFill>
            <a:round/>
            <a:headEnd/>
            <a:tailEnd/>
          </a:ln>
          <a:effectLst/>
        </p:spPr>
        <p:txBody>
          <a:bodyPr/>
          <a:lstStyle/>
          <a:p>
            <a:endParaRPr lang="en-US"/>
          </a:p>
        </p:txBody>
      </p:sp>
      <p:sp>
        <p:nvSpPr>
          <p:cNvPr id="34841" name="Oval 25"/>
          <p:cNvSpPr>
            <a:spLocks noChangeArrowheads="1"/>
          </p:cNvSpPr>
          <p:nvPr/>
        </p:nvSpPr>
        <p:spPr bwMode="auto">
          <a:xfrm>
            <a:off x="6781800" y="1752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70</a:t>
            </a:r>
          </a:p>
        </p:txBody>
      </p:sp>
      <p:sp>
        <p:nvSpPr>
          <p:cNvPr id="34842" name="Oval 26"/>
          <p:cNvSpPr>
            <a:spLocks noChangeArrowheads="1"/>
          </p:cNvSpPr>
          <p:nvPr/>
        </p:nvSpPr>
        <p:spPr bwMode="auto">
          <a:xfrm>
            <a:off x="7696200" y="2362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80</a:t>
            </a:r>
          </a:p>
        </p:txBody>
      </p:sp>
      <p:sp>
        <p:nvSpPr>
          <p:cNvPr id="34843" name="Oval 27"/>
          <p:cNvSpPr>
            <a:spLocks noChangeArrowheads="1"/>
          </p:cNvSpPr>
          <p:nvPr/>
        </p:nvSpPr>
        <p:spPr bwMode="auto">
          <a:xfrm>
            <a:off x="8229600" y="3124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92</a:t>
            </a:r>
          </a:p>
        </p:txBody>
      </p:sp>
      <p:sp>
        <p:nvSpPr>
          <p:cNvPr id="34844" name="Oval 28"/>
          <p:cNvSpPr>
            <a:spLocks noChangeArrowheads="1"/>
          </p:cNvSpPr>
          <p:nvPr/>
        </p:nvSpPr>
        <p:spPr bwMode="auto">
          <a:xfrm>
            <a:off x="7239000" y="3124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75</a:t>
            </a:r>
          </a:p>
        </p:txBody>
      </p:sp>
      <p:sp>
        <p:nvSpPr>
          <p:cNvPr id="34845" name="Line 29"/>
          <p:cNvSpPr>
            <a:spLocks noChangeShapeType="1"/>
          </p:cNvSpPr>
          <p:nvPr/>
        </p:nvSpPr>
        <p:spPr bwMode="auto">
          <a:xfrm>
            <a:off x="7315200" y="2133600"/>
            <a:ext cx="457200" cy="304800"/>
          </a:xfrm>
          <a:prstGeom prst="line">
            <a:avLst/>
          </a:prstGeom>
          <a:noFill/>
          <a:ln w="9525">
            <a:solidFill>
              <a:schemeClr val="tx1"/>
            </a:solidFill>
            <a:round/>
            <a:headEnd/>
            <a:tailEnd/>
          </a:ln>
          <a:effectLst/>
        </p:spPr>
        <p:txBody>
          <a:bodyPr/>
          <a:lstStyle/>
          <a:p>
            <a:endParaRPr lang="en-US"/>
          </a:p>
        </p:txBody>
      </p:sp>
      <p:sp>
        <p:nvSpPr>
          <p:cNvPr id="34846" name="Line 30"/>
          <p:cNvSpPr>
            <a:spLocks noChangeShapeType="1"/>
          </p:cNvSpPr>
          <p:nvPr/>
        </p:nvSpPr>
        <p:spPr bwMode="auto">
          <a:xfrm flipH="1">
            <a:off x="7672388" y="2895600"/>
            <a:ext cx="176212" cy="304800"/>
          </a:xfrm>
          <a:prstGeom prst="line">
            <a:avLst/>
          </a:prstGeom>
          <a:noFill/>
          <a:ln w="9525">
            <a:solidFill>
              <a:schemeClr val="tx1"/>
            </a:solidFill>
            <a:round/>
            <a:headEnd/>
            <a:tailEnd/>
          </a:ln>
          <a:effectLst/>
        </p:spPr>
        <p:txBody>
          <a:bodyPr/>
          <a:lstStyle/>
          <a:p>
            <a:endParaRPr lang="en-US"/>
          </a:p>
        </p:txBody>
      </p:sp>
      <p:sp>
        <p:nvSpPr>
          <p:cNvPr id="34847" name="Line 31"/>
          <p:cNvSpPr>
            <a:spLocks noChangeShapeType="1"/>
          </p:cNvSpPr>
          <p:nvPr/>
        </p:nvSpPr>
        <p:spPr bwMode="auto">
          <a:xfrm>
            <a:off x="8153400" y="2895600"/>
            <a:ext cx="228600" cy="228600"/>
          </a:xfrm>
          <a:prstGeom prst="line">
            <a:avLst/>
          </a:prstGeom>
          <a:noFill/>
          <a:ln w="9525">
            <a:solidFill>
              <a:schemeClr val="tx1"/>
            </a:solidFill>
            <a:round/>
            <a:headEnd/>
            <a:tailEnd/>
          </a:ln>
          <a:effectLst/>
        </p:spPr>
        <p:txBody>
          <a:bodyPr/>
          <a:lstStyle/>
          <a:p>
            <a:endParaRPr lang="en-US"/>
          </a:p>
        </p:txBody>
      </p:sp>
      <p:sp>
        <p:nvSpPr>
          <p:cNvPr id="34848" name="Text Box 32"/>
          <p:cNvSpPr txBox="1">
            <a:spLocks noChangeArrowheads="1"/>
          </p:cNvSpPr>
          <p:nvPr/>
        </p:nvSpPr>
        <p:spPr bwMode="auto">
          <a:xfrm>
            <a:off x="1219200" y="4267200"/>
            <a:ext cx="1066800" cy="366713"/>
          </a:xfrm>
          <a:prstGeom prst="rect">
            <a:avLst/>
          </a:prstGeom>
          <a:noFill/>
          <a:ln w="9525">
            <a:noFill/>
            <a:miter lim="800000"/>
            <a:headEnd/>
            <a:tailEnd/>
          </a:ln>
          <a:effectLst/>
        </p:spPr>
        <p:txBody>
          <a:bodyPr>
            <a:spAutoFit/>
          </a:bodyPr>
          <a:lstStyle/>
          <a:p>
            <a:pPr>
              <a:spcBef>
                <a:spcPct val="50000"/>
              </a:spcBef>
            </a:pPr>
            <a:r>
              <a:rPr lang="en-US"/>
              <a:t>Fig.(a)</a:t>
            </a:r>
          </a:p>
        </p:txBody>
      </p:sp>
      <p:sp>
        <p:nvSpPr>
          <p:cNvPr id="34849" name="Text Box 33"/>
          <p:cNvSpPr txBox="1">
            <a:spLocks noChangeArrowheads="1"/>
          </p:cNvSpPr>
          <p:nvPr/>
        </p:nvSpPr>
        <p:spPr bwMode="auto">
          <a:xfrm>
            <a:off x="4191000" y="4191000"/>
            <a:ext cx="1371600" cy="366713"/>
          </a:xfrm>
          <a:prstGeom prst="rect">
            <a:avLst/>
          </a:prstGeom>
          <a:noFill/>
          <a:ln w="9525">
            <a:noFill/>
            <a:miter lim="800000"/>
            <a:headEnd/>
            <a:tailEnd/>
          </a:ln>
          <a:effectLst/>
        </p:spPr>
        <p:txBody>
          <a:bodyPr>
            <a:spAutoFit/>
          </a:bodyPr>
          <a:lstStyle/>
          <a:p>
            <a:pPr>
              <a:spcBef>
                <a:spcPct val="50000"/>
              </a:spcBef>
            </a:pPr>
            <a:r>
              <a:rPr lang="en-US"/>
              <a:t>Fig. (b)</a:t>
            </a:r>
          </a:p>
        </p:txBody>
      </p:sp>
      <p:sp>
        <p:nvSpPr>
          <p:cNvPr id="34850" name="Text Box 34"/>
          <p:cNvSpPr txBox="1">
            <a:spLocks noChangeArrowheads="1"/>
          </p:cNvSpPr>
          <p:nvPr/>
        </p:nvSpPr>
        <p:spPr bwMode="auto">
          <a:xfrm>
            <a:off x="7239000" y="4191000"/>
            <a:ext cx="1371600" cy="366713"/>
          </a:xfrm>
          <a:prstGeom prst="rect">
            <a:avLst/>
          </a:prstGeom>
          <a:noFill/>
          <a:ln w="9525">
            <a:noFill/>
            <a:miter lim="800000"/>
            <a:headEnd/>
            <a:tailEnd/>
          </a:ln>
          <a:effectLst/>
        </p:spPr>
        <p:txBody>
          <a:bodyPr>
            <a:spAutoFit/>
          </a:bodyPr>
          <a:lstStyle/>
          <a:p>
            <a:pPr>
              <a:spcBef>
                <a:spcPct val="50000"/>
              </a:spcBef>
            </a:pPr>
            <a:r>
              <a:rPr lang="en-US"/>
              <a:t>Fig. ©</a:t>
            </a:r>
          </a:p>
        </p:txBody>
      </p:sp>
      <p:sp>
        <p:nvSpPr>
          <p:cNvPr id="34851" name="Text Box 35"/>
          <p:cNvSpPr txBox="1">
            <a:spLocks noChangeArrowheads="1"/>
          </p:cNvSpPr>
          <p:nvPr/>
        </p:nvSpPr>
        <p:spPr bwMode="auto">
          <a:xfrm>
            <a:off x="2133600" y="5029200"/>
            <a:ext cx="6096000" cy="366713"/>
          </a:xfrm>
          <a:prstGeom prst="rect">
            <a:avLst/>
          </a:prstGeom>
          <a:noFill/>
          <a:ln w="9525">
            <a:noFill/>
            <a:miter lim="800000"/>
            <a:headEnd/>
            <a:tailEnd/>
          </a:ln>
          <a:effectLst/>
        </p:spPr>
        <p:txBody>
          <a:bodyPr>
            <a:spAutoFit/>
          </a:bodyPr>
          <a:lstStyle/>
          <a:p>
            <a:pPr algn="ctr">
              <a:spcBef>
                <a:spcPct val="50000"/>
              </a:spcBef>
            </a:pPr>
            <a:r>
              <a:rPr lang="en-US"/>
              <a:t>Binary search trees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r>
              <a:rPr lang="en-US"/>
              <a:t>Array Representation</a:t>
            </a:r>
          </a:p>
          <a:p>
            <a:r>
              <a:rPr lang="en-US"/>
              <a:t>Linked list representation</a:t>
            </a:r>
          </a:p>
        </p:txBody>
      </p:sp>
      <p:sp>
        <p:nvSpPr>
          <p:cNvPr id="35842" name="Rectangle 2"/>
          <p:cNvSpPr>
            <a:spLocks noGrp="1" noChangeArrowheads="1"/>
          </p:cNvSpPr>
          <p:nvPr>
            <p:ph type="title"/>
          </p:nvPr>
        </p:nvSpPr>
        <p:spPr/>
        <p:txBody>
          <a:bodyPr>
            <a:normAutofit/>
          </a:bodyPr>
          <a:lstStyle/>
          <a:p>
            <a:r>
              <a:rPr lang="en-US" sz="4000" b="1"/>
              <a:t>Representation of Binary &amp; BST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algn="just"/>
            <a:r>
              <a:rPr lang="en-US" dirty="0"/>
              <a:t>In this representation the binary tree is represented by storing each element at the array position corresponding to the number assigned to each number (nodes)</a:t>
            </a:r>
          </a:p>
          <a:p>
            <a:pPr algn="just"/>
            <a:r>
              <a:rPr lang="en-US" dirty="0"/>
              <a:t>In this representation, a binary tree of height h requires an array of size (2</a:t>
            </a:r>
            <a:r>
              <a:rPr lang="en-US" baseline="30000" dirty="0"/>
              <a:t>h+</a:t>
            </a:r>
            <a:r>
              <a:rPr lang="en-US" baseline="30000" dirty="0">
                <a:latin typeface="Times New Roman" pitchFamily="18" charset="0"/>
                <a:cs typeface="Times New Roman" pitchFamily="18" charset="0"/>
              </a:rPr>
              <a:t>1</a:t>
            </a:r>
            <a:r>
              <a:rPr lang="en-US" dirty="0"/>
              <a:t>-</a:t>
            </a:r>
            <a:r>
              <a:rPr lang="en-US" dirty="0">
                <a:latin typeface="Times New Roman" pitchFamily="18" charset="0"/>
                <a:cs typeface="Times New Roman" pitchFamily="18" charset="0"/>
              </a:rPr>
              <a:t>1</a:t>
            </a:r>
            <a:r>
              <a:rPr lang="en-US" dirty="0"/>
              <a:t>), in the worst case</a:t>
            </a:r>
          </a:p>
        </p:txBody>
      </p:sp>
      <p:sp>
        <p:nvSpPr>
          <p:cNvPr id="36866" name="Rectangle 2"/>
          <p:cNvSpPr>
            <a:spLocks noGrp="1" noChangeArrowheads="1"/>
          </p:cNvSpPr>
          <p:nvPr>
            <p:ph type="title"/>
          </p:nvPr>
        </p:nvSpPr>
        <p:spPr/>
        <p:txBody>
          <a:bodyPr/>
          <a:lstStyle/>
          <a:p>
            <a:r>
              <a:rPr lang="en-US" b="1"/>
              <a:t>Array Representation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EDA6085-4C1A-0667-61E3-A90651703D0D}"/>
                  </a:ext>
                </a:extLst>
              </p14:cNvPr>
              <p14:cNvContentPartPr/>
              <p14:nvPr/>
            </p14:nvContentPartPr>
            <p14:xfrm>
              <a:off x="5890915" y="3709523"/>
              <a:ext cx="1487880" cy="203760"/>
            </p14:xfrm>
          </p:contentPart>
        </mc:Choice>
        <mc:Fallback>
          <p:pic>
            <p:nvPicPr>
              <p:cNvPr id="2" name="Ink 1">
                <a:extLst>
                  <a:ext uri="{FF2B5EF4-FFF2-40B4-BE49-F238E27FC236}">
                    <a16:creationId xmlns:a16="http://schemas.microsoft.com/office/drawing/2014/main" id="{9EDA6085-4C1A-0667-61E3-A90651703D0D}"/>
                  </a:ext>
                </a:extLst>
              </p:cNvPr>
              <p:cNvPicPr/>
              <p:nvPr/>
            </p:nvPicPr>
            <p:blipFill>
              <a:blip r:embed="rId3"/>
              <a:stretch>
                <a:fillRect/>
              </a:stretch>
            </p:blipFill>
            <p:spPr>
              <a:xfrm>
                <a:off x="5800915" y="3529883"/>
                <a:ext cx="1667520" cy="5634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algn="just">
              <a:lnSpc>
                <a:spcPct val="90000"/>
              </a:lnSpc>
            </a:pPr>
            <a:r>
              <a:rPr lang="en-US" dirty="0"/>
              <a:t>Arrays, linked list ,stacks and queues are used to represent the linear and tabular data.</a:t>
            </a:r>
          </a:p>
          <a:p>
            <a:pPr algn="just">
              <a:lnSpc>
                <a:spcPct val="90000"/>
              </a:lnSpc>
            </a:pPr>
            <a:r>
              <a:rPr lang="en-US" dirty="0"/>
              <a:t>These structure are not suitable for representing hierarchical data.</a:t>
            </a:r>
          </a:p>
          <a:p>
            <a:pPr algn="just">
              <a:lnSpc>
                <a:spcPct val="90000"/>
              </a:lnSpc>
            </a:pPr>
            <a:r>
              <a:rPr lang="en-US" dirty="0"/>
              <a:t>In hierarchical data we have </a:t>
            </a:r>
          </a:p>
          <a:p>
            <a:pPr lvl="1" algn="just">
              <a:lnSpc>
                <a:spcPct val="90000"/>
              </a:lnSpc>
            </a:pPr>
            <a:r>
              <a:rPr lang="en-US" dirty="0"/>
              <a:t>ancestor, descendant</a:t>
            </a:r>
          </a:p>
          <a:p>
            <a:pPr lvl="1" algn="just">
              <a:lnSpc>
                <a:spcPct val="90000"/>
              </a:lnSpc>
            </a:pPr>
            <a:r>
              <a:rPr lang="en-US" dirty="0"/>
              <a:t>Superior, subordinate etc.</a:t>
            </a:r>
          </a:p>
          <a:p>
            <a:pPr lvl="1" algn="just">
              <a:lnSpc>
                <a:spcPct val="90000"/>
              </a:lnSpc>
              <a:buFontTx/>
              <a:buNone/>
            </a:pPr>
            <a:r>
              <a:rPr lang="en-US" dirty="0"/>
              <a:t> </a:t>
            </a:r>
          </a:p>
        </p:txBody>
      </p:sp>
      <p:sp>
        <p:nvSpPr>
          <p:cNvPr id="27650" name="Rectangle 2"/>
          <p:cNvSpPr>
            <a:spLocks noGrp="1" noChangeArrowheads="1"/>
          </p:cNvSpPr>
          <p:nvPr>
            <p:ph type="title"/>
          </p:nvPr>
        </p:nvSpPr>
        <p:spPr/>
        <p:txBody>
          <a:bodyPr/>
          <a:lstStyle/>
          <a:p>
            <a:r>
              <a:rPr lang="en-US" b="1"/>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1066800" y="1123344"/>
            <a:ext cx="7620000" cy="1524000"/>
          </a:xfrm>
        </p:spPr>
        <p:txBody>
          <a:bodyPr/>
          <a:lstStyle/>
          <a:p>
            <a:pPr>
              <a:lnSpc>
                <a:spcPct val="90000"/>
              </a:lnSpc>
            </a:pPr>
            <a:r>
              <a:rPr lang="en-US" dirty="0"/>
              <a:t>For simplicity , consider the array is indexed with an index set beginning from 1 not 0.</a:t>
            </a:r>
          </a:p>
        </p:txBody>
      </p:sp>
      <p:sp>
        <p:nvSpPr>
          <p:cNvPr id="37890" name="Rectangle 2"/>
          <p:cNvSpPr>
            <a:spLocks noGrp="1" noChangeArrowheads="1"/>
          </p:cNvSpPr>
          <p:nvPr>
            <p:ph type="title"/>
          </p:nvPr>
        </p:nvSpPr>
        <p:spPr>
          <a:xfrm>
            <a:off x="685800" y="108508"/>
            <a:ext cx="8229600" cy="1143000"/>
          </a:xfrm>
        </p:spPr>
        <p:txBody>
          <a:bodyPr/>
          <a:lstStyle/>
          <a:p>
            <a:r>
              <a:rPr lang="en-US"/>
              <a:t>Array Representation</a:t>
            </a:r>
          </a:p>
        </p:txBody>
      </p:sp>
      <p:sp>
        <p:nvSpPr>
          <p:cNvPr id="37892" name="Rectangle 4"/>
          <p:cNvSpPr>
            <a:spLocks noChangeArrowheads="1"/>
          </p:cNvSpPr>
          <p:nvPr/>
        </p:nvSpPr>
        <p:spPr bwMode="auto">
          <a:xfrm>
            <a:off x="1600200" y="2952144"/>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70</a:t>
            </a:r>
          </a:p>
        </p:txBody>
      </p:sp>
      <p:sp>
        <p:nvSpPr>
          <p:cNvPr id="37893" name="Rectangle 5"/>
          <p:cNvSpPr>
            <a:spLocks noChangeArrowheads="1"/>
          </p:cNvSpPr>
          <p:nvPr/>
        </p:nvSpPr>
        <p:spPr bwMode="auto">
          <a:xfrm>
            <a:off x="2438400" y="2952144"/>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60</a:t>
            </a:r>
          </a:p>
        </p:txBody>
      </p:sp>
      <p:sp>
        <p:nvSpPr>
          <p:cNvPr id="37894" name="Rectangle 6"/>
          <p:cNvSpPr>
            <a:spLocks noChangeArrowheads="1"/>
          </p:cNvSpPr>
          <p:nvPr/>
        </p:nvSpPr>
        <p:spPr bwMode="auto">
          <a:xfrm>
            <a:off x="3276600" y="2952144"/>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80</a:t>
            </a:r>
          </a:p>
        </p:txBody>
      </p:sp>
      <p:sp>
        <p:nvSpPr>
          <p:cNvPr id="37895" name="Rectangle 7"/>
          <p:cNvSpPr>
            <a:spLocks noChangeArrowheads="1"/>
          </p:cNvSpPr>
          <p:nvPr/>
        </p:nvSpPr>
        <p:spPr bwMode="auto">
          <a:xfrm>
            <a:off x="4114800" y="2952144"/>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30</a:t>
            </a:r>
          </a:p>
        </p:txBody>
      </p:sp>
      <p:sp>
        <p:nvSpPr>
          <p:cNvPr id="37896" name="Rectangle 8"/>
          <p:cNvSpPr>
            <a:spLocks noChangeArrowheads="1"/>
          </p:cNvSpPr>
          <p:nvPr/>
        </p:nvSpPr>
        <p:spPr bwMode="auto">
          <a:xfrm>
            <a:off x="4953000" y="2952144"/>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62</a:t>
            </a:r>
          </a:p>
        </p:txBody>
      </p:sp>
      <p:sp>
        <p:nvSpPr>
          <p:cNvPr id="37897" name="Rectangle 9"/>
          <p:cNvSpPr>
            <a:spLocks noChangeArrowheads="1"/>
          </p:cNvSpPr>
          <p:nvPr/>
        </p:nvSpPr>
        <p:spPr bwMode="auto">
          <a:xfrm>
            <a:off x="5791200" y="2952144"/>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75</a:t>
            </a:r>
          </a:p>
        </p:txBody>
      </p:sp>
      <p:sp>
        <p:nvSpPr>
          <p:cNvPr id="37898" name="Rectangle 10"/>
          <p:cNvSpPr>
            <a:spLocks noChangeArrowheads="1"/>
          </p:cNvSpPr>
          <p:nvPr/>
        </p:nvSpPr>
        <p:spPr bwMode="auto">
          <a:xfrm>
            <a:off x="6629400" y="2952144"/>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92</a:t>
            </a:r>
          </a:p>
        </p:txBody>
      </p:sp>
      <p:sp>
        <p:nvSpPr>
          <p:cNvPr id="37899" name="Text Box 11"/>
          <p:cNvSpPr txBox="1">
            <a:spLocks noChangeArrowheads="1"/>
          </p:cNvSpPr>
          <p:nvPr/>
        </p:nvSpPr>
        <p:spPr bwMode="auto">
          <a:xfrm>
            <a:off x="1828800" y="2647344"/>
            <a:ext cx="5334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37900" name="Text Box 12"/>
          <p:cNvSpPr txBox="1">
            <a:spLocks noChangeArrowheads="1"/>
          </p:cNvSpPr>
          <p:nvPr/>
        </p:nvSpPr>
        <p:spPr bwMode="auto">
          <a:xfrm>
            <a:off x="2667000" y="2647344"/>
            <a:ext cx="5334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37901" name="Text Box 13"/>
          <p:cNvSpPr txBox="1">
            <a:spLocks noChangeArrowheads="1"/>
          </p:cNvSpPr>
          <p:nvPr/>
        </p:nvSpPr>
        <p:spPr bwMode="auto">
          <a:xfrm>
            <a:off x="3581400" y="2647344"/>
            <a:ext cx="533400" cy="366713"/>
          </a:xfrm>
          <a:prstGeom prst="rect">
            <a:avLst/>
          </a:prstGeom>
          <a:noFill/>
          <a:ln w="9525">
            <a:noFill/>
            <a:miter lim="800000"/>
            <a:headEnd/>
            <a:tailEnd/>
          </a:ln>
          <a:effectLst/>
        </p:spPr>
        <p:txBody>
          <a:bodyPr>
            <a:spAutoFit/>
          </a:bodyPr>
          <a:lstStyle/>
          <a:p>
            <a:pPr>
              <a:spcBef>
                <a:spcPct val="50000"/>
              </a:spcBef>
            </a:pPr>
            <a:r>
              <a:rPr lang="en-US"/>
              <a:t>3</a:t>
            </a:r>
          </a:p>
        </p:txBody>
      </p:sp>
      <p:sp>
        <p:nvSpPr>
          <p:cNvPr id="37902" name="Text Box 14"/>
          <p:cNvSpPr txBox="1">
            <a:spLocks noChangeArrowheads="1"/>
          </p:cNvSpPr>
          <p:nvPr/>
        </p:nvSpPr>
        <p:spPr bwMode="auto">
          <a:xfrm>
            <a:off x="4343400" y="2647344"/>
            <a:ext cx="533400" cy="366713"/>
          </a:xfrm>
          <a:prstGeom prst="rect">
            <a:avLst/>
          </a:prstGeom>
          <a:noFill/>
          <a:ln w="9525">
            <a:noFill/>
            <a:miter lim="800000"/>
            <a:headEnd/>
            <a:tailEnd/>
          </a:ln>
          <a:effectLst/>
        </p:spPr>
        <p:txBody>
          <a:bodyPr>
            <a:spAutoFit/>
          </a:bodyPr>
          <a:lstStyle/>
          <a:p>
            <a:pPr>
              <a:spcBef>
                <a:spcPct val="50000"/>
              </a:spcBef>
            </a:pPr>
            <a:r>
              <a:rPr lang="en-US"/>
              <a:t>4</a:t>
            </a:r>
          </a:p>
        </p:txBody>
      </p:sp>
      <p:sp>
        <p:nvSpPr>
          <p:cNvPr id="37903" name="Text Box 15"/>
          <p:cNvSpPr txBox="1">
            <a:spLocks noChangeArrowheads="1"/>
          </p:cNvSpPr>
          <p:nvPr/>
        </p:nvSpPr>
        <p:spPr bwMode="auto">
          <a:xfrm>
            <a:off x="5181600" y="2647344"/>
            <a:ext cx="533400" cy="366713"/>
          </a:xfrm>
          <a:prstGeom prst="rect">
            <a:avLst/>
          </a:prstGeom>
          <a:noFill/>
          <a:ln w="9525">
            <a:noFill/>
            <a:miter lim="800000"/>
            <a:headEnd/>
            <a:tailEnd/>
          </a:ln>
          <a:effectLst/>
        </p:spPr>
        <p:txBody>
          <a:bodyPr>
            <a:spAutoFit/>
          </a:bodyPr>
          <a:lstStyle/>
          <a:p>
            <a:pPr>
              <a:spcBef>
                <a:spcPct val="50000"/>
              </a:spcBef>
            </a:pPr>
            <a:r>
              <a:rPr lang="en-US"/>
              <a:t>5</a:t>
            </a:r>
          </a:p>
        </p:txBody>
      </p:sp>
      <p:sp>
        <p:nvSpPr>
          <p:cNvPr id="37904" name="Text Box 16"/>
          <p:cNvSpPr txBox="1">
            <a:spLocks noChangeArrowheads="1"/>
          </p:cNvSpPr>
          <p:nvPr/>
        </p:nvSpPr>
        <p:spPr bwMode="auto">
          <a:xfrm>
            <a:off x="6019800" y="2647344"/>
            <a:ext cx="5334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37905" name="Text Box 17"/>
          <p:cNvSpPr txBox="1">
            <a:spLocks noChangeArrowheads="1"/>
          </p:cNvSpPr>
          <p:nvPr/>
        </p:nvSpPr>
        <p:spPr bwMode="auto">
          <a:xfrm>
            <a:off x="6934200" y="2647344"/>
            <a:ext cx="533400" cy="366713"/>
          </a:xfrm>
          <a:prstGeom prst="rect">
            <a:avLst/>
          </a:prstGeom>
          <a:noFill/>
          <a:ln w="9525">
            <a:noFill/>
            <a:miter lim="800000"/>
            <a:headEnd/>
            <a:tailEnd/>
          </a:ln>
          <a:effectLst/>
        </p:spPr>
        <p:txBody>
          <a:bodyPr>
            <a:spAutoFit/>
          </a:bodyPr>
          <a:lstStyle/>
          <a:p>
            <a:pPr>
              <a:spcBef>
                <a:spcPct val="50000"/>
              </a:spcBef>
            </a:pPr>
            <a:r>
              <a:rPr lang="en-US"/>
              <a:t>7</a:t>
            </a:r>
          </a:p>
        </p:txBody>
      </p:sp>
      <p:sp>
        <p:nvSpPr>
          <p:cNvPr id="37906" name="Text Box 18"/>
          <p:cNvSpPr txBox="1">
            <a:spLocks noChangeArrowheads="1"/>
          </p:cNvSpPr>
          <p:nvPr/>
        </p:nvSpPr>
        <p:spPr bwMode="auto">
          <a:xfrm>
            <a:off x="2286000" y="3561744"/>
            <a:ext cx="4419600" cy="366713"/>
          </a:xfrm>
          <a:prstGeom prst="rect">
            <a:avLst/>
          </a:prstGeom>
          <a:noFill/>
          <a:ln w="9525">
            <a:noFill/>
            <a:miter lim="800000"/>
            <a:headEnd/>
            <a:tailEnd/>
          </a:ln>
          <a:effectLst/>
        </p:spPr>
        <p:txBody>
          <a:bodyPr>
            <a:spAutoFit/>
          </a:bodyPr>
          <a:lstStyle/>
          <a:p>
            <a:pPr>
              <a:spcBef>
                <a:spcPct val="50000"/>
              </a:spcBef>
            </a:pPr>
            <a:r>
              <a:rPr lang="en-US"/>
              <a:t>Array representation of BST in fig (a)</a:t>
            </a:r>
          </a:p>
        </p:txBody>
      </p:sp>
      <p:sp>
        <p:nvSpPr>
          <p:cNvPr id="37907" name="Rectangle 19"/>
          <p:cNvSpPr>
            <a:spLocks noChangeArrowheads="1"/>
          </p:cNvSpPr>
          <p:nvPr/>
        </p:nvSpPr>
        <p:spPr bwMode="auto">
          <a:xfrm>
            <a:off x="1447800" y="41856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40</a:t>
            </a:r>
          </a:p>
        </p:txBody>
      </p:sp>
      <p:sp>
        <p:nvSpPr>
          <p:cNvPr id="37908" name="Rectangle 20"/>
          <p:cNvSpPr>
            <a:spLocks noChangeArrowheads="1"/>
          </p:cNvSpPr>
          <p:nvPr/>
        </p:nvSpPr>
        <p:spPr bwMode="auto">
          <a:xfrm>
            <a:off x="2286000" y="41856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10</a:t>
            </a:r>
          </a:p>
        </p:txBody>
      </p:sp>
      <p:sp>
        <p:nvSpPr>
          <p:cNvPr id="37909" name="Rectangle 21"/>
          <p:cNvSpPr>
            <a:spLocks noChangeArrowheads="1"/>
          </p:cNvSpPr>
          <p:nvPr/>
        </p:nvSpPr>
        <p:spPr bwMode="auto">
          <a:xfrm>
            <a:off x="3124200" y="41856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55</a:t>
            </a:r>
          </a:p>
        </p:txBody>
      </p:sp>
      <p:sp>
        <p:nvSpPr>
          <p:cNvPr id="37910" name="Rectangle 22"/>
          <p:cNvSpPr>
            <a:spLocks noChangeArrowheads="1"/>
          </p:cNvSpPr>
          <p:nvPr/>
        </p:nvSpPr>
        <p:spPr bwMode="auto">
          <a:xfrm>
            <a:off x="3962400" y="41856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5</a:t>
            </a:r>
          </a:p>
        </p:txBody>
      </p:sp>
      <p:sp>
        <p:nvSpPr>
          <p:cNvPr id="37911" name="Rectangle 23"/>
          <p:cNvSpPr>
            <a:spLocks noChangeArrowheads="1"/>
          </p:cNvSpPr>
          <p:nvPr/>
        </p:nvSpPr>
        <p:spPr bwMode="auto">
          <a:xfrm>
            <a:off x="4800600" y="41856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12</a:t>
            </a:r>
          </a:p>
        </p:txBody>
      </p:sp>
      <p:sp>
        <p:nvSpPr>
          <p:cNvPr id="37912" name="Rectangle 24"/>
          <p:cNvSpPr>
            <a:spLocks noChangeArrowheads="1"/>
          </p:cNvSpPr>
          <p:nvPr/>
        </p:nvSpPr>
        <p:spPr bwMode="auto">
          <a:xfrm>
            <a:off x="5638800" y="41856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7913" name="Rectangle 25"/>
          <p:cNvSpPr>
            <a:spLocks noChangeArrowheads="1"/>
          </p:cNvSpPr>
          <p:nvPr/>
        </p:nvSpPr>
        <p:spPr bwMode="auto">
          <a:xfrm>
            <a:off x="6477000" y="41856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7914" name="Text Box 26"/>
          <p:cNvSpPr txBox="1">
            <a:spLocks noChangeArrowheads="1"/>
          </p:cNvSpPr>
          <p:nvPr/>
        </p:nvSpPr>
        <p:spPr bwMode="auto">
          <a:xfrm>
            <a:off x="1676400" y="3880832"/>
            <a:ext cx="533400" cy="366712"/>
          </a:xfrm>
          <a:prstGeom prst="rect">
            <a:avLst/>
          </a:prstGeom>
          <a:noFill/>
          <a:ln w="9525">
            <a:noFill/>
            <a:miter lim="800000"/>
            <a:headEnd/>
            <a:tailEnd/>
          </a:ln>
          <a:effectLst/>
        </p:spPr>
        <p:txBody>
          <a:bodyPr>
            <a:spAutoFit/>
          </a:bodyPr>
          <a:lstStyle/>
          <a:p>
            <a:pPr>
              <a:spcBef>
                <a:spcPct val="50000"/>
              </a:spcBef>
            </a:pPr>
            <a:r>
              <a:rPr lang="en-US"/>
              <a:t>1</a:t>
            </a:r>
          </a:p>
        </p:txBody>
      </p:sp>
      <p:sp>
        <p:nvSpPr>
          <p:cNvPr id="37915" name="Text Box 27"/>
          <p:cNvSpPr txBox="1">
            <a:spLocks noChangeArrowheads="1"/>
          </p:cNvSpPr>
          <p:nvPr/>
        </p:nvSpPr>
        <p:spPr bwMode="auto">
          <a:xfrm>
            <a:off x="2514600" y="3880832"/>
            <a:ext cx="533400" cy="366712"/>
          </a:xfrm>
          <a:prstGeom prst="rect">
            <a:avLst/>
          </a:prstGeom>
          <a:noFill/>
          <a:ln w="9525">
            <a:noFill/>
            <a:miter lim="800000"/>
            <a:headEnd/>
            <a:tailEnd/>
          </a:ln>
          <a:effectLst/>
        </p:spPr>
        <p:txBody>
          <a:bodyPr>
            <a:spAutoFit/>
          </a:bodyPr>
          <a:lstStyle/>
          <a:p>
            <a:pPr>
              <a:spcBef>
                <a:spcPct val="50000"/>
              </a:spcBef>
            </a:pPr>
            <a:r>
              <a:rPr lang="en-US"/>
              <a:t>2</a:t>
            </a:r>
          </a:p>
        </p:txBody>
      </p:sp>
      <p:sp>
        <p:nvSpPr>
          <p:cNvPr id="37916" name="Text Box 28"/>
          <p:cNvSpPr txBox="1">
            <a:spLocks noChangeArrowheads="1"/>
          </p:cNvSpPr>
          <p:nvPr/>
        </p:nvSpPr>
        <p:spPr bwMode="auto">
          <a:xfrm>
            <a:off x="3429000" y="3880832"/>
            <a:ext cx="533400"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37917" name="Text Box 29"/>
          <p:cNvSpPr txBox="1">
            <a:spLocks noChangeArrowheads="1"/>
          </p:cNvSpPr>
          <p:nvPr/>
        </p:nvSpPr>
        <p:spPr bwMode="auto">
          <a:xfrm>
            <a:off x="4191000" y="3880832"/>
            <a:ext cx="533400" cy="366712"/>
          </a:xfrm>
          <a:prstGeom prst="rect">
            <a:avLst/>
          </a:prstGeom>
          <a:noFill/>
          <a:ln w="9525">
            <a:noFill/>
            <a:miter lim="800000"/>
            <a:headEnd/>
            <a:tailEnd/>
          </a:ln>
          <a:effectLst/>
        </p:spPr>
        <p:txBody>
          <a:bodyPr>
            <a:spAutoFit/>
          </a:bodyPr>
          <a:lstStyle/>
          <a:p>
            <a:pPr>
              <a:spcBef>
                <a:spcPct val="50000"/>
              </a:spcBef>
            </a:pPr>
            <a:r>
              <a:rPr lang="en-US"/>
              <a:t>4</a:t>
            </a:r>
          </a:p>
        </p:txBody>
      </p:sp>
      <p:sp>
        <p:nvSpPr>
          <p:cNvPr id="37918" name="Text Box 30"/>
          <p:cNvSpPr txBox="1">
            <a:spLocks noChangeArrowheads="1"/>
          </p:cNvSpPr>
          <p:nvPr/>
        </p:nvSpPr>
        <p:spPr bwMode="auto">
          <a:xfrm>
            <a:off x="5029200" y="3880832"/>
            <a:ext cx="533400" cy="366712"/>
          </a:xfrm>
          <a:prstGeom prst="rect">
            <a:avLst/>
          </a:prstGeom>
          <a:noFill/>
          <a:ln w="9525">
            <a:noFill/>
            <a:miter lim="800000"/>
            <a:headEnd/>
            <a:tailEnd/>
          </a:ln>
          <a:effectLst/>
        </p:spPr>
        <p:txBody>
          <a:bodyPr>
            <a:spAutoFit/>
          </a:bodyPr>
          <a:lstStyle/>
          <a:p>
            <a:pPr>
              <a:spcBef>
                <a:spcPct val="50000"/>
              </a:spcBef>
            </a:pPr>
            <a:r>
              <a:rPr lang="en-US"/>
              <a:t>5</a:t>
            </a:r>
          </a:p>
        </p:txBody>
      </p:sp>
      <p:sp>
        <p:nvSpPr>
          <p:cNvPr id="37919" name="Text Box 31"/>
          <p:cNvSpPr txBox="1">
            <a:spLocks noChangeArrowheads="1"/>
          </p:cNvSpPr>
          <p:nvPr/>
        </p:nvSpPr>
        <p:spPr bwMode="auto">
          <a:xfrm>
            <a:off x="5867400" y="3880832"/>
            <a:ext cx="533400" cy="366712"/>
          </a:xfrm>
          <a:prstGeom prst="rect">
            <a:avLst/>
          </a:prstGeom>
          <a:noFill/>
          <a:ln w="9525">
            <a:noFill/>
            <a:miter lim="800000"/>
            <a:headEnd/>
            <a:tailEnd/>
          </a:ln>
          <a:effectLst/>
        </p:spPr>
        <p:txBody>
          <a:bodyPr>
            <a:spAutoFit/>
          </a:bodyPr>
          <a:lstStyle/>
          <a:p>
            <a:pPr>
              <a:spcBef>
                <a:spcPct val="50000"/>
              </a:spcBef>
            </a:pPr>
            <a:r>
              <a:rPr lang="en-US"/>
              <a:t>6</a:t>
            </a:r>
          </a:p>
        </p:txBody>
      </p:sp>
      <p:sp>
        <p:nvSpPr>
          <p:cNvPr id="37920" name="Text Box 32"/>
          <p:cNvSpPr txBox="1">
            <a:spLocks noChangeArrowheads="1"/>
          </p:cNvSpPr>
          <p:nvPr/>
        </p:nvSpPr>
        <p:spPr bwMode="auto">
          <a:xfrm>
            <a:off x="6781800" y="3880832"/>
            <a:ext cx="533400" cy="366712"/>
          </a:xfrm>
          <a:prstGeom prst="rect">
            <a:avLst/>
          </a:prstGeom>
          <a:noFill/>
          <a:ln w="9525">
            <a:noFill/>
            <a:miter lim="800000"/>
            <a:headEnd/>
            <a:tailEnd/>
          </a:ln>
          <a:effectLst/>
        </p:spPr>
        <p:txBody>
          <a:bodyPr>
            <a:spAutoFit/>
          </a:bodyPr>
          <a:lstStyle/>
          <a:p>
            <a:pPr>
              <a:spcBef>
                <a:spcPct val="50000"/>
              </a:spcBef>
            </a:pPr>
            <a:r>
              <a:rPr lang="en-US"/>
              <a:t>7</a:t>
            </a:r>
          </a:p>
        </p:txBody>
      </p:sp>
      <p:sp>
        <p:nvSpPr>
          <p:cNvPr id="37921" name="Text Box 33"/>
          <p:cNvSpPr txBox="1">
            <a:spLocks noChangeArrowheads="1"/>
          </p:cNvSpPr>
          <p:nvPr/>
        </p:nvSpPr>
        <p:spPr bwMode="auto">
          <a:xfrm>
            <a:off x="2133600" y="4795232"/>
            <a:ext cx="4419600" cy="366712"/>
          </a:xfrm>
          <a:prstGeom prst="rect">
            <a:avLst/>
          </a:prstGeom>
          <a:noFill/>
          <a:ln w="9525">
            <a:noFill/>
            <a:miter lim="800000"/>
            <a:headEnd/>
            <a:tailEnd/>
          </a:ln>
          <a:effectLst/>
        </p:spPr>
        <p:txBody>
          <a:bodyPr>
            <a:spAutoFit/>
          </a:bodyPr>
          <a:lstStyle/>
          <a:p>
            <a:pPr>
              <a:spcBef>
                <a:spcPct val="50000"/>
              </a:spcBef>
            </a:pPr>
            <a:r>
              <a:rPr lang="en-US"/>
              <a:t>Array representation of BST in fig (b)</a:t>
            </a:r>
          </a:p>
        </p:txBody>
      </p:sp>
      <p:sp>
        <p:nvSpPr>
          <p:cNvPr id="37922" name="Rectangle 34"/>
          <p:cNvSpPr>
            <a:spLocks noChangeArrowheads="1"/>
          </p:cNvSpPr>
          <p:nvPr/>
        </p:nvSpPr>
        <p:spPr bwMode="auto">
          <a:xfrm>
            <a:off x="1600200" y="54048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70</a:t>
            </a:r>
          </a:p>
        </p:txBody>
      </p:sp>
      <p:sp>
        <p:nvSpPr>
          <p:cNvPr id="37923" name="Rectangle 35"/>
          <p:cNvSpPr>
            <a:spLocks noChangeArrowheads="1"/>
          </p:cNvSpPr>
          <p:nvPr/>
        </p:nvSpPr>
        <p:spPr bwMode="auto">
          <a:xfrm>
            <a:off x="2438400" y="54048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7924" name="Rectangle 36"/>
          <p:cNvSpPr>
            <a:spLocks noChangeArrowheads="1"/>
          </p:cNvSpPr>
          <p:nvPr/>
        </p:nvSpPr>
        <p:spPr bwMode="auto">
          <a:xfrm>
            <a:off x="3276600" y="54048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80</a:t>
            </a:r>
          </a:p>
        </p:txBody>
      </p:sp>
      <p:sp>
        <p:nvSpPr>
          <p:cNvPr id="37925" name="Rectangle 37"/>
          <p:cNvSpPr>
            <a:spLocks noChangeArrowheads="1"/>
          </p:cNvSpPr>
          <p:nvPr/>
        </p:nvSpPr>
        <p:spPr bwMode="auto">
          <a:xfrm>
            <a:off x="4114800" y="54048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7926" name="Rectangle 38"/>
          <p:cNvSpPr>
            <a:spLocks noChangeArrowheads="1"/>
          </p:cNvSpPr>
          <p:nvPr/>
        </p:nvSpPr>
        <p:spPr bwMode="auto">
          <a:xfrm>
            <a:off x="4953000" y="54048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7927" name="Rectangle 39"/>
          <p:cNvSpPr>
            <a:spLocks noChangeArrowheads="1"/>
          </p:cNvSpPr>
          <p:nvPr/>
        </p:nvSpPr>
        <p:spPr bwMode="auto">
          <a:xfrm>
            <a:off x="5791200" y="54048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75</a:t>
            </a:r>
          </a:p>
        </p:txBody>
      </p:sp>
      <p:sp>
        <p:nvSpPr>
          <p:cNvPr id="37928" name="Rectangle 40"/>
          <p:cNvSpPr>
            <a:spLocks noChangeArrowheads="1"/>
          </p:cNvSpPr>
          <p:nvPr/>
        </p:nvSpPr>
        <p:spPr bwMode="auto">
          <a:xfrm>
            <a:off x="6629400" y="5404832"/>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92</a:t>
            </a:r>
          </a:p>
        </p:txBody>
      </p:sp>
      <p:sp>
        <p:nvSpPr>
          <p:cNvPr id="37929" name="Text Box 41"/>
          <p:cNvSpPr txBox="1">
            <a:spLocks noChangeArrowheads="1"/>
          </p:cNvSpPr>
          <p:nvPr/>
        </p:nvSpPr>
        <p:spPr bwMode="auto">
          <a:xfrm>
            <a:off x="1828800" y="5100032"/>
            <a:ext cx="533400" cy="366712"/>
          </a:xfrm>
          <a:prstGeom prst="rect">
            <a:avLst/>
          </a:prstGeom>
          <a:noFill/>
          <a:ln w="9525">
            <a:noFill/>
            <a:miter lim="800000"/>
            <a:headEnd/>
            <a:tailEnd/>
          </a:ln>
          <a:effectLst/>
        </p:spPr>
        <p:txBody>
          <a:bodyPr>
            <a:spAutoFit/>
          </a:bodyPr>
          <a:lstStyle/>
          <a:p>
            <a:pPr>
              <a:spcBef>
                <a:spcPct val="50000"/>
              </a:spcBef>
            </a:pPr>
            <a:r>
              <a:rPr lang="en-US"/>
              <a:t>1</a:t>
            </a:r>
          </a:p>
        </p:txBody>
      </p:sp>
      <p:sp>
        <p:nvSpPr>
          <p:cNvPr id="37930" name="Text Box 42"/>
          <p:cNvSpPr txBox="1">
            <a:spLocks noChangeArrowheads="1"/>
          </p:cNvSpPr>
          <p:nvPr/>
        </p:nvSpPr>
        <p:spPr bwMode="auto">
          <a:xfrm>
            <a:off x="2667000" y="5100032"/>
            <a:ext cx="533400" cy="366712"/>
          </a:xfrm>
          <a:prstGeom prst="rect">
            <a:avLst/>
          </a:prstGeom>
          <a:noFill/>
          <a:ln w="9525">
            <a:noFill/>
            <a:miter lim="800000"/>
            <a:headEnd/>
            <a:tailEnd/>
          </a:ln>
          <a:effectLst/>
        </p:spPr>
        <p:txBody>
          <a:bodyPr>
            <a:spAutoFit/>
          </a:bodyPr>
          <a:lstStyle/>
          <a:p>
            <a:pPr>
              <a:spcBef>
                <a:spcPct val="50000"/>
              </a:spcBef>
            </a:pPr>
            <a:r>
              <a:rPr lang="en-US"/>
              <a:t>2</a:t>
            </a:r>
          </a:p>
        </p:txBody>
      </p:sp>
      <p:sp>
        <p:nvSpPr>
          <p:cNvPr id="37931" name="Text Box 43"/>
          <p:cNvSpPr txBox="1">
            <a:spLocks noChangeArrowheads="1"/>
          </p:cNvSpPr>
          <p:nvPr/>
        </p:nvSpPr>
        <p:spPr bwMode="auto">
          <a:xfrm>
            <a:off x="3581400" y="5100032"/>
            <a:ext cx="533400"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37932" name="Text Box 44"/>
          <p:cNvSpPr txBox="1">
            <a:spLocks noChangeArrowheads="1"/>
          </p:cNvSpPr>
          <p:nvPr/>
        </p:nvSpPr>
        <p:spPr bwMode="auto">
          <a:xfrm>
            <a:off x="4343400" y="5100032"/>
            <a:ext cx="533400" cy="366712"/>
          </a:xfrm>
          <a:prstGeom prst="rect">
            <a:avLst/>
          </a:prstGeom>
          <a:noFill/>
          <a:ln w="9525">
            <a:noFill/>
            <a:miter lim="800000"/>
            <a:headEnd/>
            <a:tailEnd/>
          </a:ln>
          <a:effectLst/>
        </p:spPr>
        <p:txBody>
          <a:bodyPr>
            <a:spAutoFit/>
          </a:bodyPr>
          <a:lstStyle/>
          <a:p>
            <a:pPr>
              <a:spcBef>
                <a:spcPct val="50000"/>
              </a:spcBef>
            </a:pPr>
            <a:r>
              <a:rPr lang="en-US"/>
              <a:t>4</a:t>
            </a:r>
          </a:p>
        </p:txBody>
      </p:sp>
      <p:sp>
        <p:nvSpPr>
          <p:cNvPr id="37933" name="Text Box 45"/>
          <p:cNvSpPr txBox="1">
            <a:spLocks noChangeArrowheads="1"/>
          </p:cNvSpPr>
          <p:nvPr/>
        </p:nvSpPr>
        <p:spPr bwMode="auto">
          <a:xfrm>
            <a:off x="5181600" y="5100032"/>
            <a:ext cx="533400" cy="366712"/>
          </a:xfrm>
          <a:prstGeom prst="rect">
            <a:avLst/>
          </a:prstGeom>
          <a:noFill/>
          <a:ln w="9525">
            <a:noFill/>
            <a:miter lim="800000"/>
            <a:headEnd/>
            <a:tailEnd/>
          </a:ln>
          <a:effectLst/>
        </p:spPr>
        <p:txBody>
          <a:bodyPr>
            <a:spAutoFit/>
          </a:bodyPr>
          <a:lstStyle/>
          <a:p>
            <a:pPr>
              <a:spcBef>
                <a:spcPct val="50000"/>
              </a:spcBef>
            </a:pPr>
            <a:r>
              <a:rPr lang="en-US"/>
              <a:t>5</a:t>
            </a:r>
          </a:p>
        </p:txBody>
      </p:sp>
      <p:sp>
        <p:nvSpPr>
          <p:cNvPr id="37934" name="Text Box 46"/>
          <p:cNvSpPr txBox="1">
            <a:spLocks noChangeArrowheads="1"/>
          </p:cNvSpPr>
          <p:nvPr/>
        </p:nvSpPr>
        <p:spPr bwMode="auto">
          <a:xfrm>
            <a:off x="6019800" y="5100032"/>
            <a:ext cx="533400" cy="366712"/>
          </a:xfrm>
          <a:prstGeom prst="rect">
            <a:avLst/>
          </a:prstGeom>
          <a:noFill/>
          <a:ln w="9525">
            <a:noFill/>
            <a:miter lim="800000"/>
            <a:headEnd/>
            <a:tailEnd/>
          </a:ln>
          <a:effectLst/>
        </p:spPr>
        <p:txBody>
          <a:bodyPr>
            <a:spAutoFit/>
          </a:bodyPr>
          <a:lstStyle/>
          <a:p>
            <a:pPr>
              <a:spcBef>
                <a:spcPct val="50000"/>
              </a:spcBef>
            </a:pPr>
            <a:r>
              <a:rPr lang="en-US"/>
              <a:t>6</a:t>
            </a:r>
          </a:p>
        </p:txBody>
      </p:sp>
      <p:sp>
        <p:nvSpPr>
          <p:cNvPr id="37935" name="Text Box 47"/>
          <p:cNvSpPr txBox="1">
            <a:spLocks noChangeArrowheads="1"/>
          </p:cNvSpPr>
          <p:nvPr/>
        </p:nvSpPr>
        <p:spPr bwMode="auto">
          <a:xfrm>
            <a:off x="6934200" y="5100032"/>
            <a:ext cx="533400" cy="366712"/>
          </a:xfrm>
          <a:prstGeom prst="rect">
            <a:avLst/>
          </a:prstGeom>
          <a:noFill/>
          <a:ln w="9525">
            <a:noFill/>
            <a:miter lim="800000"/>
            <a:headEnd/>
            <a:tailEnd/>
          </a:ln>
          <a:effectLst/>
        </p:spPr>
        <p:txBody>
          <a:bodyPr>
            <a:spAutoFit/>
          </a:bodyPr>
          <a:lstStyle/>
          <a:p>
            <a:pPr>
              <a:spcBef>
                <a:spcPct val="50000"/>
              </a:spcBef>
            </a:pPr>
            <a:r>
              <a:rPr lang="en-US"/>
              <a:t>7</a:t>
            </a:r>
          </a:p>
        </p:txBody>
      </p:sp>
      <p:sp>
        <p:nvSpPr>
          <p:cNvPr id="37936" name="Text Box 48"/>
          <p:cNvSpPr txBox="1">
            <a:spLocks noChangeArrowheads="1"/>
          </p:cNvSpPr>
          <p:nvPr/>
        </p:nvSpPr>
        <p:spPr bwMode="auto">
          <a:xfrm>
            <a:off x="2286000" y="6014432"/>
            <a:ext cx="4419600" cy="366712"/>
          </a:xfrm>
          <a:prstGeom prst="rect">
            <a:avLst/>
          </a:prstGeom>
          <a:noFill/>
          <a:ln w="9525">
            <a:noFill/>
            <a:miter lim="800000"/>
            <a:headEnd/>
            <a:tailEnd/>
          </a:ln>
          <a:effectLst/>
        </p:spPr>
        <p:txBody>
          <a:bodyPr>
            <a:spAutoFit/>
          </a:bodyPr>
          <a:lstStyle/>
          <a:p>
            <a:pPr>
              <a:spcBef>
                <a:spcPct val="50000"/>
              </a:spcBef>
            </a:pPr>
            <a:r>
              <a:rPr lang="en-US"/>
              <a:t>Array representation of BST in fig (c)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BST</a:t>
            </a:r>
          </a:p>
        </p:txBody>
      </p:sp>
      <p:sp>
        <p:nvSpPr>
          <p:cNvPr id="38915" name="Oval 3"/>
          <p:cNvSpPr>
            <a:spLocks noChangeArrowheads="1"/>
          </p:cNvSpPr>
          <p:nvPr/>
        </p:nvSpPr>
        <p:spPr bwMode="auto">
          <a:xfrm>
            <a:off x="3048000" y="1371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70</a:t>
            </a:r>
          </a:p>
        </p:txBody>
      </p:sp>
      <p:sp>
        <p:nvSpPr>
          <p:cNvPr id="38916" name="Oval 4"/>
          <p:cNvSpPr>
            <a:spLocks noChangeArrowheads="1"/>
          </p:cNvSpPr>
          <p:nvPr/>
        </p:nvSpPr>
        <p:spPr bwMode="auto">
          <a:xfrm>
            <a:off x="3810000" y="20574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72</a:t>
            </a:r>
          </a:p>
        </p:txBody>
      </p:sp>
      <p:sp>
        <p:nvSpPr>
          <p:cNvPr id="38917" name="Oval 5"/>
          <p:cNvSpPr>
            <a:spLocks noChangeArrowheads="1"/>
          </p:cNvSpPr>
          <p:nvPr/>
        </p:nvSpPr>
        <p:spPr bwMode="auto">
          <a:xfrm>
            <a:off x="4419600" y="28194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80</a:t>
            </a:r>
          </a:p>
        </p:txBody>
      </p:sp>
      <p:sp>
        <p:nvSpPr>
          <p:cNvPr id="38918" name="Oval 6"/>
          <p:cNvSpPr>
            <a:spLocks noChangeArrowheads="1"/>
          </p:cNvSpPr>
          <p:nvPr/>
        </p:nvSpPr>
        <p:spPr bwMode="auto">
          <a:xfrm>
            <a:off x="5029200" y="35814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85</a:t>
            </a:r>
          </a:p>
        </p:txBody>
      </p:sp>
      <p:sp>
        <p:nvSpPr>
          <p:cNvPr id="38919" name="Line 7"/>
          <p:cNvSpPr>
            <a:spLocks noChangeShapeType="1"/>
          </p:cNvSpPr>
          <p:nvPr/>
        </p:nvSpPr>
        <p:spPr bwMode="auto">
          <a:xfrm>
            <a:off x="3429000" y="1828800"/>
            <a:ext cx="457200" cy="304800"/>
          </a:xfrm>
          <a:prstGeom prst="line">
            <a:avLst/>
          </a:prstGeom>
          <a:noFill/>
          <a:ln w="9525">
            <a:solidFill>
              <a:schemeClr val="tx1"/>
            </a:solidFill>
            <a:round/>
            <a:headEnd/>
            <a:tailEnd/>
          </a:ln>
          <a:effectLst/>
        </p:spPr>
        <p:txBody>
          <a:bodyPr/>
          <a:lstStyle/>
          <a:p>
            <a:endParaRPr lang="en-US"/>
          </a:p>
        </p:txBody>
      </p:sp>
      <p:sp>
        <p:nvSpPr>
          <p:cNvPr id="38920" name="Line 8"/>
          <p:cNvSpPr>
            <a:spLocks noChangeShapeType="1"/>
          </p:cNvSpPr>
          <p:nvPr/>
        </p:nvSpPr>
        <p:spPr bwMode="auto">
          <a:xfrm>
            <a:off x="4267200" y="2590800"/>
            <a:ext cx="228600" cy="228600"/>
          </a:xfrm>
          <a:prstGeom prst="line">
            <a:avLst/>
          </a:prstGeom>
          <a:noFill/>
          <a:ln w="9525">
            <a:solidFill>
              <a:schemeClr val="tx1"/>
            </a:solidFill>
            <a:round/>
            <a:headEnd/>
            <a:tailEnd/>
          </a:ln>
          <a:effectLst/>
        </p:spPr>
        <p:txBody>
          <a:bodyPr/>
          <a:lstStyle/>
          <a:p>
            <a:endParaRPr lang="en-US"/>
          </a:p>
        </p:txBody>
      </p:sp>
      <p:sp>
        <p:nvSpPr>
          <p:cNvPr id="38921" name="Line 9"/>
          <p:cNvSpPr>
            <a:spLocks noChangeShapeType="1"/>
          </p:cNvSpPr>
          <p:nvPr/>
        </p:nvSpPr>
        <p:spPr bwMode="auto">
          <a:xfrm>
            <a:off x="4876800" y="3276600"/>
            <a:ext cx="304800" cy="304800"/>
          </a:xfrm>
          <a:prstGeom prst="line">
            <a:avLst/>
          </a:prstGeom>
          <a:noFill/>
          <a:ln w="9525">
            <a:solidFill>
              <a:schemeClr val="tx1"/>
            </a:solidFill>
            <a:round/>
            <a:headEnd/>
            <a:tailEnd/>
          </a:ln>
          <a:effectLst/>
        </p:spPr>
        <p:txBody>
          <a:bodyPr/>
          <a:lstStyle/>
          <a:p>
            <a:endParaRPr lang="en-US"/>
          </a:p>
        </p:txBody>
      </p:sp>
      <p:sp>
        <p:nvSpPr>
          <p:cNvPr id="38922" name="Rectangle 10"/>
          <p:cNvSpPr>
            <a:spLocks noChangeArrowheads="1"/>
          </p:cNvSpPr>
          <p:nvPr/>
        </p:nvSpPr>
        <p:spPr bwMode="auto">
          <a:xfrm>
            <a:off x="762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70</a:t>
            </a:r>
          </a:p>
        </p:txBody>
      </p:sp>
      <p:sp>
        <p:nvSpPr>
          <p:cNvPr id="38923" name="Rectangle 11"/>
          <p:cNvSpPr>
            <a:spLocks noChangeArrowheads="1"/>
          </p:cNvSpPr>
          <p:nvPr/>
        </p:nvSpPr>
        <p:spPr bwMode="auto">
          <a:xfrm>
            <a:off x="609600"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24" name="Rectangle 12"/>
          <p:cNvSpPr>
            <a:spLocks noChangeArrowheads="1"/>
          </p:cNvSpPr>
          <p:nvPr/>
        </p:nvSpPr>
        <p:spPr bwMode="auto">
          <a:xfrm>
            <a:off x="1058008"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72</a:t>
            </a:r>
          </a:p>
        </p:txBody>
      </p:sp>
      <p:sp>
        <p:nvSpPr>
          <p:cNvPr id="38925" name="Rectangle 13"/>
          <p:cNvSpPr>
            <a:spLocks noChangeArrowheads="1"/>
          </p:cNvSpPr>
          <p:nvPr/>
        </p:nvSpPr>
        <p:spPr bwMode="auto">
          <a:xfrm>
            <a:off x="1524000"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26" name="Rectangle 14"/>
          <p:cNvSpPr>
            <a:spLocks noChangeArrowheads="1"/>
          </p:cNvSpPr>
          <p:nvPr/>
        </p:nvSpPr>
        <p:spPr bwMode="auto">
          <a:xfrm>
            <a:off x="1981200"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27" name="Rectangle 15"/>
          <p:cNvSpPr>
            <a:spLocks noChangeArrowheads="1"/>
          </p:cNvSpPr>
          <p:nvPr/>
        </p:nvSpPr>
        <p:spPr bwMode="auto">
          <a:xfrm>
            <a:off x="2438400" y="5105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28" name="Rectangle 16"/>
          <p:cNvSpPr>
            <a:spLocks noChangeArrowheads="1"/>
          </p:cNvSpPr>
          <p:nvPr/>
        </p:nvSpPr>
        <p:spPr bwMode="auto">
          <a:xfrm>
            <a:off x="2819400" y="5105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80</a:t>
            </a:r>
          </a:p>
        </p:txBody>
      </p:sp>
      <p:sp>
        <p:nvSpPr>
          <p:cNvPr id="38929" name="Text Box 17"/>
          <p:cNvSpPr txBox="1">
            <a:spLocks noChangeArrowheads="1"/>
          </p:cNvSpPr>
          <p:nvPr/>
        </p:nvSpPr>
        <p:spPr bwMode="auto">
          <a:xfrm>
            <a:off x="304800" y="4800600"/>
            <a:ext cx="5334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38930" name="Text Box 18"/>
          <p:cNvSpPr txBox="1">
            <a:spLocks noChangeArrowheads="1"/>
          </p:cNvSpPr>
          <p:nvPr/>
        </p:nvSpPr>
        <p:spPr bwMode="auto">
          <a:xfrm>
            <a:off x="685800" y="4800600"/>
            <a:ext cx="5334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38931" name="Text Box 19"/>
          <p:cNvSpPr txBox="1">
            <a:spLocks noChangeArrowheads="1"/>
          </p:cNvSpPr>
          <p:nvPr/>
        </p:nvSpPr>
        <p:spPr bwMode="auto">
          <a:xfrm>
            <a:off x="1143000" y="4800600"/>
            <a:ext cx="533400" cy="366713"/>
          </a:xfrm>
          <a:prstGeom prst="rect">
            <a:avLst/>
          </a:prstGeom>
          <a:noFill/>
          <a:ln w="9525">
            <a:noFill/>
            <a:miter lim="800000"/>
            <a:headEnd/>
            <a:tailEnd/>
          </a:ln>
          <a:effectLst/>
        </p:spPr>
        <p:txBody>
          <a:bodyPr>
            <a:spAutoFit/>
          </a:bodyPr>
          <a:lstStyle/>
          <a:p>
            <a:pPr>
              <a:spcBef>
                <a:spcPct val="50000"/>
              </a:spcBef>
            </a:pPr>
            <a:r>
              <a:rPr lang="en-US"/>
              <a:t>3</a:t>
            </a:r>
          </a:p>
        </p:txBody>
      </p:sp>
      <p:sp>
        <p:nvSpPr>
          <p:cNvPr id="38932" name="Text Box 20"/>
          <p:cNvSpPr txBox="1">
            <a:spLocks noChangeArrowheads="1"/>
          </p:cNvSpPr>
          <p:nvPr/>
        </p:nvSpPr>
        <p:spPr bwMode="auto">
          <a:xfrm>
            <a:off x="1524000" y="4800600"/>
            <a:ext cx="533400" cy="366713"/>
          </a:xfrm>
          <a:prstGeom prst="rect">
            <a:avLst/>
          </a:prstGeom>
          <a:noFill/>
          <a:ln w="9525">
            <a:noFill/>
            <a:miter lim="800000"/>
            <a:headEnd/>
            <a:tailEnd/>
          </a:ln>
          <a:effectLst/>
        </p:spPr>
        <p:txBody>
          <a:bodyPr>
            <a:spAutoFit/>
          </a:bodyPr>
          <a:lstStyle/>
          <a:p>
            <a:pPr>
              <a:spcBef>
                <a:spcPct val="50000"/>
              </a:spcBef>
            </a:pPr>
            <a:r>
              <a:rPr lang="en-US"/>
              <a:t>4</a:t>
            </a:r>
          </a:p>
        </p:txBody>
      </p:sp>
      <p:sp>
        <p:nvSpPr>
          <p:cNvPr id="38933" name="Text Box 21"/>
          <p:cNvSpPr txBox="1">
            <a:spLocks noChangeArrowheads="1"/>
          </p:cNvSpPr>
          <p:nvPr/>
        </p:nvSpPr>
        <p:spPr bwMode="auto">
          <a:xfrm>
            <a:off x="2057400" y="4800600"/>
            <a:ext cx="533400" cy="366713"/>
          </a:xfrm>
          <a:prstGeom prst="rect">
            <a:avLst/>
          </a:prstGeom>
          <a:noFill/>
          <a:ln w="9525">
            <a:noFill/>
            <a:miter lim="800000"/>
            <a:headEnd/>
            <a:tailEnd/>
          </a:ln>
          <a:effectLst/>
        </p:spPr>
        <p:txBody>
          <a:bodyPr>
            <a:spAutoFit/>
          </a:bodyPr>
          <a:lstStyle/>
          <a:p>
            <a:pPr>
              <a:spcBef>
                <a:spcPct val="50000"/>
              </a:spcBef>
            </a:pPr>
            <a:r>
              <a:rPr lang="en-US"/>
              <a:t>5</a:t>
            </a:r>
          </a:p>
        </p:txBody>
      </p:sp>
      <p:sp>
        <p:nvSpPr>
          <p:cNvPr id="38934" name="Text Box 22"/>
          <p:cNvSpPr txBox="1">
            <a:spLocks noChangeArrowheads="1"/>
          </p:cNvSpPr>
          <p:nvPr/>
        </p:nvSpPr>
        <p:spPr bwMode="auto">
          <a:xfrm>
            <a:off x="2514600" y="4800600"/>
            <a:ext cx="5334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38935" name="Text Box 23"/>
          <p:cNvSpPr txBox="1">
            <a:spLocks noChangeArrowheads="1"/>
          </p:cNvSpPr>
          <p:nvPr/>
        </p:nvSpPr>
        <p:spPr bwMode="auto">
          <a:xfrm>
            <a:off x="2819400" y="4800600"/>
            <a:ext cx="533400" cy="366713"/>
          </a:xfrm>
          <a:prstGeom prst="rect">
            <a:avLst/>
          </a:prstGeom>
          <a:noFill/>
          <a:ln w="9525">
            <a:noFill/>
            <a:miter lim="800000"/>
            <a:headEnd/>
            <a:tailEnd/>
          </a:ln>
          <a:effectLst/>
        </p:spPr>
        <p:txBody>
          <a:bodyPr>
            <a:spAutoFit/>
          </a:bodyPr>
          <a:lstStyle/>
          <a:p>
            <a:pPr>
              <a:spcBef>
                <a:spcPct val="50000"/>
              </a:spcBef>
            </a:pPr>
            <a:r>
              <a:rPr lang="en-US"/>
              <a:t>7</a:t>
            </a:r>
          </a:p>
        </p:txBody>
      </p:sp>
      <p:sp>
        <p:nvSpPr>
          <p:cNvPr id="38936" name="Rectangle 24"/>
          <p:cNvSpPr>
            <a:spLocks noChangeArrowheads="1"/>
          </p:cNvSpPr>
          <p:nvPr/>
        </p:nvSpPr>
        <p:spPr bwMode="auto">
          <a:xfrm>
            <a:off x="32004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37" name="Rectangle 25"/>
          <p:cNvSpPr>
            <a:spLocks noChangeArrowheads="1"/>
          </p:cNvSpPr>
          <p:nvPr/>
        </p:nvSpPr>
        <p:spPr bwMode="auto">
          <a:xfrm>
            <a:off x="3733800"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38" name="Rectangle 26"/>
          <p:cNvSpPr>
            <a:spLocks noChangeArrowheads="1"/>
          </p:cNvSpPr>
          <p:nvPr/>
        </p:nvSpPr>
        <p:spPr bwMode="auto">
          <a:xfrm>
            <a:off x="4191000"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39" name="Rectangle 27"/>
          <p:cNvSpPr>
            <a:spLocks noChangeArrowheads="1"/>
          </p:cNvSpPr>
          <p:nvPr/>
        </p:nvSpPr>
        <p:spPr bwMode="auto">
          <a:xfrm>
            <a:off x="4648200"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40" name="Rectangle 28"/>
          <p:cNvSpPr>
            <a:spLocks noChangeArrowheads="1"/>
          </p:cNvSpPr>
          <p:nvPr/>
        </p:nvSpPr>
        <p:spPr bwMode="auto">
          <a:xfrm>
            <a:off x="5105400" y="5105400"/>
            <a:ext cx="4572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41" name="Rectangle 29"/>
          <p:cNvSpPr>
            <a:spLocks noChangeArrowheads="1"/>
          </p:cNvSpPr>
          <p:nvPr/>
        </p:nvSpPr>
        <p:spPr bwMode="auto">
          <a:xfrm>
            <a:off x="5562600" y="5105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42" name="Rectangle 30"/>
          <p:cNvSpPr>
            <a:spLocks noChangeArrowheads="1"/>
          </p:cNvSpPr>
          <p:nvPr/>
        </p:nvSpPr>
        <p:spPr bwMode="auto">
          <a:xfrm>
            <a:off x="5943600" y="5105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8943" name="Text Box 31"/>
          <p:cNvSpPr txBox="1">
            <a:spLocks noChangeArrowheads="1"/>
          </p:cNvSpPr>
          <p:nvPr/>
        </p:nvSpPr>
        <p:spPr bwMode="auto">
          <a:xfrm>
            <a:off x="3429000" y="4800600"/>
            <a:ext cx="5334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38944" name="Text Box 32"/>
          <p:cNvSpPr txBox="1">
            <a:spLocks noChangeArrowheads="1"/>
          </p:cNvSpPr>
          <p:nvPr/>
        </p:nvSpPr>
        <p:spPr bwMode="auto">
          <a:xfrm>
            <a:off x="3810000" y="4800600"/>
            <a:ext cx="533400" cy="366713"/>
          </a:xfrm>
          <a:prstGeom prst="rect">
            <a:avLst/>
          </a:prstGeom>
          <a:noFill/>
          <a:ln w="9525">
            <a:noFill/>
            <a:miter lim="800000"/>
            <a:headEnd/>
            <a:tailEnd/>
          </a:ln>
          <a:effectLst/>
        </p:spPr>
        <p:txBody>
          <a:bodyPr>
            <a:spAutoFit/>
          </a:bodyPr>
          <a:lstStyle/>
          <a:p>
            <a:pPr>
              <a:spcBef>
                <a:spcPct val="50000"/>
              </a:spcBef>
            </a:pPr>
            <a:r>
              <a:rPr lang="en-US"/>
              <a:t>9</a:t>
            </a:r>
          </a:p>
        </p:txBody>
      </p:sp>
      <p:sp>
        <p:nvSpPr>
          <p:cNvPr id="38945" name="Text Box 33"/>
          <p:cNvSpPr txBox="1">
            <a:spLocks noChangeArrowheads="1"/>
          </p:cNvSpPr>
          <p:nvPr/>
        </p:nvSpPr>
        <p:spPr bwMode="auto">
          <a:xfrm>
            <a:off x="4267200" y="4800600"/>
            <a:ext cx="533400" cy="366713"/>
          </a:xfrm>
          <a:prstGeom prst="rect">
            <a:avLst/>
          </a:prstGeom>
          <a:noFill/>
          <a:ln w="9525">
            <a:noFill/>
            <a:miter lim="800000"/>
            <a:headEnd/>
            <a:tailEnd/>
          </a:ln>
          <a:effectLst/>
        </p:spPr>
        <p:txBody>
          <a:bodyPr>
            <a:spAutoFit/>
          </a:bodyPr>
          <a:lstStyle/>
          <a:p>
            <a:pPr>
              <a:spcBef>
                <a:spcPct val="50000"/>
              </a:spcBef>
            </a:pPr>
            <a:r>
              <a:rPr lang="en-US"/>
              <a:t>10</a:t>
            </a:r>
          </a:p>
        </p:txBody>
      </p:sp>
      <p:sp>
        <p:nvSpPr>
          <p:cNvPr id="38946" name="Text Box 34"/>
          <p:cNvSpPr txBox="1">
            <a:spLocks noChangeArrowheads="1"/>
          </p:cNvSpPr>
          <p:nvPr/>
        </p:nvSpPr>
        <p:spPr bwMode="auto">
          <a:xfrm>
            <a:off x="4648200" y="4800600"/>
            <a:ext cx="533400" cy="366713"/>
          </a:xfrm>
          <a:prstGeom prst="rect">
            <a:avLst/>
          </a:prstGeom>
          <a:noFill/>
          <a:ln w="9525">
            <a:noFill/>
            <a:miter lim="800000"/>
            <a:headEnd/>
            <a:tailEnd/>
          </a:ln>
          <a:effectLst/>
        </p:spPr>
        <p:txBody>
          <a:bodyPr>
            <a:spAutoFit/>
          </a:bodyPr>
          <a:lstStyle/>
          <a:p>
            <a:pPr>
              <a:spcBef>
                <a:spcPct val="50000"/>
              </a:spcBef>
            </a:pPr>
            <a:r>
              <a:rPr lang="en-US"/>
              <a:t>11</a:t>
            </a:r>
          </a:p>
        </p:txBody>
      </p:sp>
      <p:sp>
        <p:nvSpPr>
          <p:cNvPr id="38947" name="Text Box 35"/>
          <p:cNvSpPr txBox="1">
            <a:spLocks noChangeArrowheads="1"/>
          </p:cNvSpPr>
          <p:nvPr/>
        </p:nvSpPr>
        <p:spPr bwMode="auto">
          <a:xfrm>
            <a:off x="5181600" y="4800600"/>
            <a:ext cx="533400" cy="366713"/>
          </a:xfrm>
          <a:prstGeom prst="rect">
            <a:avLst/>
          </a:prstGeom>
          <a:noFill/>
          <a:ln w="9525">
            <a:noFill/>
            <a:miter lim="800000"/>
            <a:headEnd/>
            <a:tailEnd/>
          </a:ln>
          <a:effectLst/>
        </p:spPr>
        <p:txBody>
          <a:bodyPr>
            <a:spAutoFit/>
          </a:bodyPr>
          <a:lstStyle/>
          <a:p>
            <a:pPr>
              <a:spcBef>
                <a:spcPct val="50000"/>
              </a:spcBef>
            </a:pPr>
            <a:r>
              <a:rPr lang="en-US"/>
              <a:t>12</a:t>
            </a:r>
          </a:p>
        </p:txBody>
      </p:sp>
      <p:sp>
        <p:nvSpPr>
          <p:cNvPr id="38948" name="Text Box 36"/>
          <p:cNvSpPr txBox="1">
            <a:spLocks noChangeArrowheads="1"/>
          </p:cNvSpPr>
          <p:nvPr/>
        </p:nvSpPr>
        <p:spPr bwMode="auto">
          <a:xfrm>
            <a:off x="5638800" y="4800600"/>
            <a:ext cx="533400" cy="366713"/>
          </a:xfrm>
          <a:prstGeom prst="rect">
            <a:avLst/>
          </a:prstGeom>
          <a:noFill/>
          <a:ln w="9525">
            <a:noFill/>
            <a:miter lim="800000"/>
            <a:headEnd/>
            <a:tailEnd/>
          </a:ln>
          <a:effectLst/>
        </p:spPr>
        <p:txBody>
          <a:bodyPr>
            <a:spAutoFit/>
          </a:bodyPr>
          <a:lstStyle/>
          <a:p>
            <a:pPr>
              <a:spcBef>
                <a:spcPct val="50000"/>
              </a:spcBef>
            </a:pPr>
            <a:r>
              <a:rPr lang="en-US"/>
              <a:t>13</a:t>
            </a:r>
          </a:p>
        </p:txBody>
      </p:sp>
      <p:sp>
        <p:nvSpPr>
          <p:cNvPr id="38949" name="Text Box 37"/>
          <p:cNvSpPr txBox="1">
            <a:spLocks noChangeArrowheads="1"/>
          </p:cNvSpPr>
          <p:nvPr/>
        </p:nvSpPr>
        <p:spPr bwMode="auto">
          <a:xfrm>
            <a:off x="5943600" y="4800600"/>
            <a:ext cx="533400" cy="366713"/>
          </a:xfrm>
          <a:prstGeom prst="rect">
            <a:avLst/>
          </a:prstGeom>
          <a:noFill/>
          <a:ln w="9525">
            <a:noFill/>
            <a:miter lim="800000"/>
            <a:headEnd/>
            <a:tailEnd/>
          </a:ln>
          <a:effectLst/>
        </p:spPr>
        <p:txBody>
          <a:bodyPr>
            <a:spAutoFit/>
          </a:bodyPr>
          <a:lstStyle/>
          <a:p>
            <a:pPr>
              <a:spcBef>
                <a:spcPct val="50000"/>
              </a:spcBef>
            </a:pPr>
            <a:r>
              <a:rPr lang="en-US"/>
              <a:t>14</a:t>
            </a:r>
          </a:p>
        </p:txBody>
      </p:sp>
      <p:sp>
        <p:nvSpPr>
          <p:cNvPr id="38950" name="Rectangle 38"/>
          <p:cNvSpPr>
            <a:spLocks noChangeArrowheads="1"/>
          </p:cNvSpPr>
          <p:nvPr/>
        </p:nvSpPr>
        <p:spPr bwMode="auto">
          <a:xfrm>
            <a:off x="6324600" y="5105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85</a:t>
            </a:r>
          </a:p>
        </p:txBody>
      </p:sp>
      <p:sp>
        <p:nvSpPr>
          <p:cNvPr id="38951" name="Text Box 39"/>
          <p:cNvSpPr txBox="1">
            <a:spLocks noChangeArrowheads="1"/>
          </p:cNvSpPr>
          <p:nvPr/>
        </p:nvSpPr>
        <p:spPr bwMode="auto">
          <a:xfrm>
            <a:off x="6324600" y="4800600"/>
            <a:ext cx="533400" cy="366713"/>
          </a:xfrm>
          <a:prstGeom prst="rect">
            <a:avLst/>
          </a:prstGeom>
          <a:noFill/>
          <a:ln w="9525">
            <a:noFill/>
            <a:miter lim="800000"/>
            <a:headEnd/>
            <a:tailEnd/>
          </a:ln>
          <a:effectLst/>
        </p:spPr>
        <p:txBody>
          <a:bodyPr>
            <a:spAutoFit/>
          </a:bodyPr>
          <a:lstStyle/>
          <a:p>
            <a:pPr>
              <a:spcBef>
                <a:spcPct val="50000"/>
              </a:spcBef>
            </a:pPr>
            <a:r>
              <a:rPr lang="en-US"/>
              <a:t>15</a:t>
            </a:r>
          </a:p>
        </p:txBody>
      </p:sp>
      <p:sp>
        <p:nvSpPr>
          <p:cNvPr id="38952" name="Text Box 40"/>
          <p:cNvSpPr txBox="1">
            <a:spLocks noChangeArrowheads="1"/>
          </p:cNvSpPr>
          <p:nvPr/>
        </p:nvSpPr>
        <p:spPr bwMode="auto">
          <a:xfrm>
            <a:off x="6172200" y="4038600"/>
            <a:ext cx="2133600" cy="366713"/>
          </a:xfrm>
          <a:prstGeom prst="rect">
            <a:avLst/>
          </a:prstGeom>
          <a:noFill/>
          <a:ln w="9525">
            <a:noFill/>
            <a:miter lim="800000"/>
            <a:headEnd/>
            <a:tailEnd/>
          </a:ln>
          <a:effectLst/>
        </p:spPr>
        <p:txBody>
          <a:bodyPr>
            <a:spAutoFit/>
          </a:bodyPr>
          <a:lstStyle/>
          <a:p>
            <a:pPr>
              <a:spcBef>
                <a:spcPct val="50000"/>
              </a:spcBef>
            </a:pPr>
            <a:r>
              <a:rPr lang="en-US"/>
              <a:t>Fig. (d)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r>
              <a:rPr lang="en-US" dirty="0"/>
              <a:t>This scheme of representation leads to wastage of space when binary tree is skewed or number of elements are small as compared to its height.</a:t>
            </a:r>
          </a:p>
          <a:p>
            <a:r>
              <a:rPr lang="en-US" dirty="0"/>
              <a:t>Array representation is useful only when the binary tree is perfect or complete.</a:t>
            </a:r>
          </a:p>
        </p:txBody>
      </p:sp>
      <p:sp>
        <p:nvSpPr>
          <p:cNvPr id="39938" name="Rectangle 2"/>
          <p:cNvSpPr>
            <a:spLocks noGrp="1" noChangeArrowheads="1"/>
          </p:cNvSpPr>
          <p:nvPr>
            <p:ph type="title"/>
          </p:nvPr>
        </p:nvSpPr>
        <p:spPr/>
        <p:txBody>
          <a:bodyPr>
            <a:normAutofit fontScale="90000"/>
          </a:bodyPr>
          <a:lstStyle/>
          <a:p>
            <a:r>
              <a:rPr lang="en-US" sz="4000"/>
              <a:t>Disadvantages of array representation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0" y="609600"/>
            <a:ext cx="9144000" cy="1066800"/>
          </a:xfrm>
        </p:spPr>
        <p:txBody>
          <a:bodyPr>
            <a:normAutofit fontScale="92500"/>
          </a:bodyPr>
          <a:lstStyle/>
          <a:p>
            <a:r>
              <a:rPr lang="en-US" sz="2800"/>
              <a:t>The most popular and practical way of representing a binary tree is using links (pointers).</a:t>
            </a:r>
          </a:p>
        </p:txBody>
      </p:sp>
      <p:sp>
        <p:nvSpPr>
          <p:cNvPr id="40962" name="Rectangle 2"/>
          <p:cNvSpPr>
            <a:spLocks noGrp="1" noChangeArrowheads="1"/>
          </p:cNvSpPr>
          <p:nvPr>
            <p:ph type="title"/>
          </p:nvPr>
        </p:nvSpPr>
        <p:spPr>
          <a:xfrm>
            <a:off x="457200" y="76200"/>
            <a:ext cx="8229600" cy="487363"/>
          </a:xfrm>
        </p:spPr>
        <p:txBody>
          <a:bodyPr>
            <a:normAutofit fontScale="90000"/>
          </a:bodyPr>
          <a:lstStyle/>
          <a:p>
            <a:r>
              <a:rPr lang="en-US" sz="4000" b="1"/>
              <a:t>Linked representation</a:t>
            </a:r>
          </a:p>
        </p:txBody>
      </p:sp>
      <p:sp>
        <p:nvSpPr>
          <p:cNvPr id="40964" name="Rectangle 4"/>
          <p:cNvSpPr>
            <a:spLocks noChangeArrowheads="1"/>
          </p:cNvSpPr>
          <p:nvPr/>
        </p:nvSpPr>
        <p:spPr bwMode="auto">
          <a:xfrm>
            <a:off x="3581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65" name="Rectangle 5"/>
          <p:cNvSpPr>
            <a:spLocks noChangeArrowheads="1"/>
          </p:cNvSpPr>
          <p:nvPr/>
        </p:nvSpPr>
        <p:spPr bwMode="auto">
          <a:xfrm>
            <a:off x="3962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70</a:t>
            </a:r>
          </a:p>
        </p:txBody>
      </p:sp>
      <p:sp>
        <p:nvSpPr>
          <p:cNvPr id="40966" name="Rectangle 6"/>
          <p:cNvSpPr>
            <a:spLocks noChangeArrowheads="1"/>
          </p:cNvSpPr>
          <p:nvPr/>
        </p:nvSpPr>
        <p:spPr bwMode="auto">
          <a:xfrm>
            <a:off x="4343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67" name="Rectangle 7"/>
          <p:cNvSpPr>
            <a:spLocks noChangeArrowheads="1"/>
          </p:cNvSpPr>
          <p:nvPr/>
        </p:nvSpPr>
        <p:spPr bwMode="auto">
          <a:xfrm>
            <a:off x="5410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68" name="Rectangle 8"/>
          <p:cNvSpPr>
            <a:spLocks noChangeArrowheads="1"/>
          </p:cNvSpPr>
          <p:nvPr/>
        </p:nvSpPr>
        <p:spPr bwMode="auto">
          <a:xfrm>
            <a:off x="5791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80</a:t>
            </a:r>
          </a:p>
        </p:txBody>
      </p:sp>
      <p:sp>
        <p:nvSpPr>
          <p:cNvPr id="40969" name="Rectangle 9"/>
          <p:cNvSpPr>
            <a:spLocks noChangeArrowheads="1"/>
          </p:cNvSpPr>
          <p:nvPr/>
        </p:nvSpPr>
        <p:spPr bwMode="auto">
          <a:xfrm>
            <a:off x="6172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70" name="Rectangle 10"/>
          <p:cNvSpPr>
            <a:spLocks noChangeArrowheads="1"/>
          </p:cNvSpPr>
          <p:nvPr/>
        </p:nvSpPr>
        <p:spPr bwMode="auto">
          <a:xfrm>
            <a:off x="17526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71" name="Rectangle 11"/>
          <p:cNvSpPr>
            <a:spLocks noChangeArrowheads="1"/>
          </p:cNvSpPr>
          <p:nvPr/>
        </p:nvSpPr>
        <p:spPr bwMode="auto">
          <a:xfrm>
            <a:off x="21336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60</a:t>
            </a:r>
          </a:p>
        </p:txBody>
      </p:sp>
      <p:sp>
        <p:nvSpPr>
          <p:cNvPr id="40972" name="Rectangle 12"/>
          <p:cNvSpPr>
            <a:spLocks noChangeArrowheads="1"/>
          </p:cNvSpPr>
          <p:nvPr/>
        </p:nvSpPr>
        <p:spPr bwMode="auto">
          <a:xfrm>
            <a:off x="25146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0973" name="Rectangle 13"/>
          <p:cNvSpPr>
            <a:spLocks noChangeArrowheads="1"/>
          </p:cNvSpPr>
          <p:nvPr/>
        </p:nvSpPr>
        <p:spPr bwMode="auto">
          <a:xfrm>
            <a:off x="2286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74" name="Rectangle 14"/>
          <p:cNvSpPr>
            <a:spLocks noChangeArrowheads="1"/>
          </p:cNvSpPr>
          <p:nvPr/>
        </p:nvSpPr>
        <p:spPr bwMode="auto">
          <a:xfrm>
            <a:off x="6096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30</a:t>
            </a:r>
          </a:p>
        </p:txBody>
      </p:sp>
      <p:sp>
        <p:nvSpPr>
          <p:cNvPr id="40975" name="Rectangle 15"/>
          <p:cNvSpPr>
            <a:spLocks noChangeArrowheads="1"/>
          </p:cNvSpPr>
          <p:nvPr/>
        </p:nvSpPr>
        <p:spPr bwMode="auto">
          <a:xfrm>
            <a:off x="9906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76" name="Rectangle 16"/>
          <p:cNvSpPr>
            <a:spLocks noChangeArrowheads="1"/>
          </p:cNvSpPr>
          <p:nvPr/>
        </p:nvSpPr>
        <p:spPr bwMode="auto">
          <a:xfrm>
            <a:off x="27432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77" name="Rectangle 17"/>
          <p:cNvSpPr>
            <a:spLocks noChangeArrowheads="1"/>
          </p:cNvSpPr>
          <p:nvPr/>
        </p:nvSpPr>
        <p:spPr bwMode="auto">
          <a:xfrm>
            <a:off x="31242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62</a:t>
            </a:r>
          </a:p>
        </p:txBody>
      </p:sp>
      <p:sp>
        <p:nvSpPr>
          <p:cNvPr id="40978" name="Rectangle 18"/>
          <p:cNvSpPr>
            <a:spLocks noChangeArrowheads="1"/>
          </p:cNvSpPr>
          <p:nvPr/>
        </p:nvSpPr>
        <p:spPr bwMode="auto">
          <a:xfrm>
            <a:off x="35052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79" name="Rectangle 19"/>
          <p:cNvSpPr>
            <a:spLocks noChangeArrowheads="1"/>
          </p:cNvSpPr>
          <p:nvPr/>
        </p:nvSpPr>
        <p:spPr bwMode="auto">
          <a:xfrm>
            <a:off x="41910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80" name="Rectangle 20"/>
          <p:cNvSpPr>
            <a:spLocks noChangeArrowheads="1"/>
          </p:cNvSpPr>
          <p:nvPr/>
        </p:nvSpPr>
        <p:spPr bwMode="auto">
          <a:xfrm>
            <a:off x="45720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75</a:t>
            </a:r>
          </a:p>
        </p:txBody>
      </p:sp>
      <p:sp>
        <p:nvSpPr>
          <p:cNvPr id="40981" name="Rectangle 21"/>
          <p:cNvSpPr>
            <a:spLocks noChangeArrowheads="1"/>
          </p:cNvSpPr>
          <p:nvPr/>
        </p:nvSpPr>
        <p:spPr bwMode="auto">
          <a:xfrm>
            <a:off x="49530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82" name="Rectangle 22"/>
          <p:cNvSpPr>
            <a:spLocks noChangeArrowheads="1"/>
          </p:cNvSpPr>
          <p:nvPr/>
        </p:nvSpPr>
        <p:spPr bwMode="auto">
          <a:xfrm>
            <a:off x="70104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83" name="Rectangle 23"/>
          <p:cNvSpPr>
            <a:spLocks noChangeArrowheads="1"/>
          </p:cNvSpPr>
          <p:nvPr/>
        </p:nvSpPr>
        <p:spPr bwMode="auto">
          <a:xfrm>
            <a:off x="73914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92</a:t>
            </a:r>
          </a:p>
        </p:txBody>
      </p:sp>
      <p:sp>
        <p:nvSpPr>
          <p:cNvPr id="40984" name="Rectangle 24"/>
          <p:cNvSpPr>
            <a:spLocks noChangeArrowheads="1"/>
          </p:cNvSpPr>
          <p:nvPr/>
        </p:nvSpPr>
        <p:spPr bwMode="auto">
          <a:xfrm>
            <a:off x="77724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0985" name="Line 25"/>
          <p:cNvSpPr>
            <a:spLocks noChangeShapeType="1"/>
          </p:cNvSpPr>
          <p:nvPr/>
        </p:nvSpPr>
        <p:spPr bwMode="auto">
          <a:xfrm flipH="1">
            <a:off x="2667000" y="2286000"/>
            <a:ext cx="1143000" cy="660400"/>
          </a:xfrm>
          <a:prstGeom prst="line">
            <a:avLst/>
          </a:prstGeom>
          <a:noFill/>
          <a:ln w="9525">
            <a:solidFill>
              <a:schemeClr val="tx1"/>
            </a:solidFill>
            <a:round/>
            <a:headEnd/>
            <a:tailEnd type="triangle" w="med" len="med"/>
          </a:ln>
          <a:effectLst/>
        </p:spPr>
        <p:txBody>
          <a:bodyPr/>
          <a:lstStyle/>
          <a:p>
            <a:endParaRPr lang="en-US"/>
          </a:p>
        </p:txBody>
      </p:sp>
      <p:sp>
        <p:nvSpPr>
          <p:cNvPr id="40986" name="Line 26"/>
          <p:cNvSpPr>
            <a:spLocks noChangeShapeType="1"/>
          </p:cNvSpPr>
          <p:nvPr/>
        </p:nvSpPr>
        <p:spPr bwMode="auto">
          <a:xfrm>
            <a:off x="4495800" y="2286000"/>
            <a:ext cx="1143000" cy="660400"/>
          </a:xfrm>
          <a:prstGeom prst="line">
            <a:avLst/>
          </a:prstGeom>
          <a:noFill/>
          <a:ln w="9525">
            <a:solidFill>
              <a:schemeClr val="tx1"/>
            </a:solidFill>
            <a:round/>
            <a:headEnd/>
            <a:tailEnd type="triangle" w="med" len="med"/>
          </a:ln>
          <a:effectLst/>
        </p:spPr>
        <p:txBody>
          <a:bodyPr/>
          <a:lstStyle/>
          <a:p>
            <a:endParaRPr lang="en-US"/>
          </a:p>
        </p:txBody>
      </p:sp>
      <p:sp>
        <p:nvSpPr>
          <p:cNvPr id="40987" name="Line 27"/>
          <p:cNvSpPr>
            <a:spLocks noChangeShapeType="1"/>
          </p:cNvSpPr>
          <p:nvPr/>
        </p:nvSpPr>
        <p:spPr bwMode="auto">
          <a:xfrm flipH="1">
            <a:off x="990600" y="3200400"/>
            <a:ext cx="914400" cy="914400"/>
          </a:xfrm>
          <a:prstGeom prst="line">
            <a:avLst/>
          </a:prstGeom>
          <a:noFill/>
          <a:ln w="9525">
            <a:solidFill>
              <a:schemeClr val="tx1"/>
            </a:solidFill>
            <a:round/>
            <a:headEnd/>
            <a:tailEnd type="triangle" w="med" len="med"/>
          </a:ln>
          <a:effectLst/>
        </p:spPr>
        <p:txBody>
          <a:bodyPr/>
          <a:lstStyle/>
          <a:p>
            <a:endParaRPr lang="en-US"/>
          </a:p>
        </p:txBody>
      </p:sp>
      <p:sp>
        <p:nvSpPr>
          <p:cNvPr id="40988" name="Line 28"/>
          <p:cNvSpPr>
            <a:spLocks noChangeShapeType="1"/>
          </p:cNvSpPr>
          <p:nvPr/>
        </p:nvSpPr>
        <p:spPr bwMode="auto">
          <a:xfrm>
            <a:off x="2667000" y="3200400"/>
            <a:ext cx="685800" cy="914400"/>
          </a:xfrm>
          <a:prstGeom prst="line">
            <a:avLst/>
          </a:prstGeom>
          <a:noFill/>
          <a:ln w="9525">
            <a:solidFill>
              <a:schemeClr val="tx1"/>
            </a:solidFill>
            <a:round/>
            <a:headEnd/>
            <a:tailEnd type="triangle" w="med" len="med"/>
          </a:ln>
          <a:effectLst/>
        </p:spPr>
        <p:txBody>
          <a:bodyPr/>
          <a:lstStyle/>
          <a:p>
            <a:endParaRPr lang="en-US"/>
          </a:p>
        </p:txBody>
      </p:sp>
      <p:sp>
        <p:nvSpPr>
          <p:cNvPr id="40989" name="Line 29"/>
          <p:cNvSpPr>
            <a:spLocks noChangeShapeType="1"/>
          </p:cNvSpPr>
          <p:nvPr/>
        </p:nvSpPr>
        <p:spPr bwMode="auto">
          <a:xfrm flipH="1">
            <a:off x="4724400" y="3200400"/>
            <a:ext cx="914400" cy="914400"/>
          </a:xfrm>
          <a:prstGeom prst="line">
            <a:avLst/>
          </a:prstGeom>
          <a:noFill/>
          <a:ln w="9525">
            <a:solidFill>
              <a:schemeClr val="tx1"/>
            </a:solidFill>
            <a:round/>
            <a:headEnd/>
            <a:tailEnd type="triangle" w="med" len="med"/>
          </a:ln>
          <a:effectLst/>
        </p:spPr>
        <p:txBody>
          <a:bodyPr/>
          <a:lstStyle/>
          <a:p>
            <a:endParaRPr lang="en-US"/>
          </a:p>
        </p:txBody>
      </p:sp>
      <p:sp>
        <p:nvSpPr>
          <p:cNvPr id="40990" name="Line 30"/>
          <p:cNvSpPr>
            <a:spLocks noChangeShapeType="1"/>
          </p:cNvSpPr>
          <p:nvPr/>
        </p:nvSpPr>
        <p:spPr bwMode="auto">
          <a:xfrm>
            <a:off x="6400800" y="3200400"/>
            <a:ext cx="1219200" cy="914400"/>
          </a:xfrm>
          <a:prstGeom prst="line">
            <a:avLst/>
          </a:prstGeom>
          <a:noFill/>
          <a:ln w="9525">
            <a:solidFill>
              <a:schemeClr val="tx1"/>
            </a:solidFill>
            <a:round/>
            <a:headEnd/>
            <a:tailEnd type="triangle" w="med" len="med"/>
          </a:ln>
          <a:effectLst/>
        </p:spPr>
        <p:txBody>
          <a:bodyPr/>
          <a:lstStyle/>
          <a:p>
            <a:endParaRPr lang="en-US"/>
          </a:p>
        </p:txBody>
      </p:sp>
      <p:sp>
        <p:nvSpPr>
          <p:cNvPr id="40991" name="Text Box 31"/>
          <p:cNvSpPr txBox="1">
            <a:spLocks noChangeArrowheads="1"/>
          </p:cNvSpPr>
          <p:nvPr/>
        </p:nvSpPr>
        <p:spPr bwMode="auto">
          <a:xfrm>
            <a:off x="1752600" y="5029200"/>
            <a:ext cx="6553200" cy="366713"/>
          </a:xfrm>
          <a:prstGeom prst="rect">
            <a:avLst/>
          </a:prstGeom>
          <a:noFill/>
          <a:ln w="9525">
            <a:noFill/>
            <a:miter lim="800000"/>
            <a:headEnd/>
            <a:tailEnd/>
          </a:ln>
          <a:effectLst/>
        </p:spPr>
        <p:txBody>
          <a:bodyPr>
            <a:spAutoFit/>
          </a:bodyPr>
          <a:lstStyle/>
          <a:p>
            <a:pPr>
              <a:spcBef>
                <a:spcPct val="50000"/>
              </a:spcBef>
            </a:pPr>
            <a:r>
              <a:rPr lang="en-US"/>
              <a:t>Linked representation of binary search tree of figure (a)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Linked representation</a:t>
            </a:r>
          </a:p>
        </p:txBody>
      </p:sp>
      <p:sp>
        <p:nvSpPr>
          <p:cNvPr id="41987" name="Rectangle 3"/>
          <p:cNvSpPr>
            <a:spLocks noChangeArrowheads="1"/>
          </p:cNvSpPr>
          <p:nvPr/>
        </p:nvSpPr>
        <p:spPr bwMode="auto">
          <a:xfrm>
            <a:off x="3581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1988" name="Rectangle 4"/>
          <p:cNvSpPr>
            <a:spLocks noChangeArrowheads="1"/>
          </p:cNvSpPr>
          <p:nvPr/>
        </p:nvSpPr>
        <p:spPr bwMode="auto">
          <a:xfrm>
            <a:off x="3962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40</a:t>
            </a:r>
          </a:p>
        </p:txBody>
      </p:sp>
      <p:sp>
        <p:nvSpPr>
          <p:cNvPr id="41989" name="Rectangle 5"/>
          <p:cNvSpPr>
            <a:spLocks noChangeArrowheads="1"/>
          </p:cNvSpPr>
          <p:nvPr/>
        </p:nvSpPr>
        <p:spPr bwMode="auto">
          <a:xfrm>
            <a:off x="4343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1990" name="Rectangle 6"/>
          <p:cNvSpPr>
            <a:spLocks noChangeArrowheads="1"/>
          </p:cNvSpPr>
          <p:nvPr/>
        </p:nvSpPr>
        <p:spPr bwMode="auto">
          <a:xfrm>
            <a:off x="5410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1991" name="Rectangle 7"/>
          <p:cNvSpPr>
            <a:spLocks noChangeArrowheads="1"/>
          </p:cNvSpPr>
          <p:nvPr/>
        </p:nvSpPr>
        <p:spPr bwMode="auto">
          <a:xfrm>
            <a:off x="5791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55</a:t>
            </a:r>
          </a:p>
        </p:txBody>
      </p:sp>
      <p:sp>
        <p:nvSpPr>
          <p:cNvPr id="41992" name="Rectangle 8"/>
          <p:cNvSpPr>
            <a:spLocks noChangeArrowheads="1"/>
          </p:cNvSpPr>
          <p:nvPr/>
        </p:nvSpPr>
        <p:spPr bwMode="auto">
          <a:xfrm>
            <a:off x="6172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1993" name="Rectangle 9"/>
          <p:cNvSpPr>
            <a:spLocks noChangeArrowheads="1"/>
          </p:cNvSpPr>
          <p:nvPr/>
        </p:nvSpPr>
        <p:spPr bwMode="auto">
          <a:xfrm>
            <a:off x="17526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1994" name="Rectangle 10"/>
          <p:cNvSpPr>
            <a:spLocks noChangeArrowheads="1"/>
          </p:cNvSpPr>
          <p:nvPr/>
        </p:nvSpPr>
        <p:spPr bwMode="auto">
          <a:xfrm>
            <a:off x="21336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10</a:t>
            </a:r>
          </a:p>
        </p:txBody>
      </p:sp>
      <p:sp>
        <p:nvSpPr>
          <p:cNvPr id="41995" name="Rectangle 11"/>
          <p:cNvSpPr>
            <a:spLocks noChangeArrowheads="1"/>
          </p:cNvSpPr>
          <p:nvPr/>
        </p:nvSpPr>
        <p:spPr bwMode="auto">
          <a:xfrm>
            <a:off x="25146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1996" name="Rectangle 12"/>
          <p:cNvSpPr>
            <a:spLocks noChangeArrowheads="1"/>
          </p:cNvSpPr>
          <p:nvPr/>
        </p:nvSpPr>
        <p:spPr bwMode="auto">
          <a:xfrm>
            <a:off x="2286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1997" name="Rectangle 13"/>
          <p:cNvSpPr>
            <a:spLocks noChangeArrowheads="1"/>
          </p:cNvSpPr>
          <p:nvPr/>
        </p:nvSpPr>
        <p:spPr bwMode="auto">
          <a:xfrm>
            <a:off x="6096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5</a:t>
            </a:r>
          </a:p>
        </p:txBody>
      </p:sp>
      <p:sp>
        <p:nvSpPr>
          <p:cNvPr id="41998" name="Rectangle 14"/>
          <p:cNvSpPr>
            <a:spLocks noChangeArrowheads="1"/>
          </p:cNvSpPr>
          <p:nvPr/>
        </p:nvSpPr>
        <p:spPr bwMode="auto">
          <a:xfrm>
            <a:off x="9906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1999" name="Rectangle 15"/>
          <p:cNvSpPr>
            <a:spLocks noChangeArrowheads="1"/>
          </p:cNvSpPr>
          <p:nvPr/>
        </p:nvSpPr>
        <p:spPr bwMode="auto">
          <a:xfrm>
            <a:off x="27432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2000" name="Rectangle 16"/>
          <p:cNvSpPr>
            <a:spLocks noChangeArrowheads="1"/>
          </p:cNvSpPr>
          <p:nvPr/>
        </p:nvSpPr>
        <p:spPr bwMode="auto">
          <a:xfrm>
            <a:off x="31242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12</a:t>
            </a:r>
          </a:p>
        </p:txBody>
      </p:sp>
      <p:sp>
        <p:nvSpPr>
          <p:cNvPr id="42001" name="Rectangle 17"/>
          <p:cNvSpPr>
            <a:spLocks noChangeArrowheads="1"/>
          </p:cNvSpPr>
          <p:nvPr/>
        </p:nvSpPr>
        <p:spPr bwMode="auto">
          <a:xfrm>
            <a:off x="35052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2002" name="Line 18"/>
          <p:cNvSpPr>
            <a:spLocks noChangeShapeType="1"/>
          </p:cNvSpPr>
          <p:nvPr/>
        </p:nvSpPr>
        <p:spPr bwMode="auto">
          <a:xfrm flipH="1">
            <a:off x="2667000" y="2286000"/>
            <a:ext cx="1143000" cy="660400"/>
          </a:xfrm>
          <a:prstGeom prst="line">
            <a:avLst/>
          </a:prstGeom>
          <a:noFill/>
          <a:ln w="9525">
            <a:solidFill>
              <a:schemeClr val="tx1"/>
            </a:solidFill>
            <a:round/>
            <a:headEnd/>
            <a:tailEnd type="triangle" w="med" len="med"/>
          </a:ln>
          <a:effectLst/>
        </p:spPr>
        <p:txBody>
          <a:bodyPr/>
          <a:lstStyle/>
          <a:p>
            <a:endParaRPr lang="en-US"/>
          </a:p>
        </p:txBody>
      </p:sp>
      <p:sp>
        <p:nvSpPr>
          <p:cNvPr id="42003" name="Line 19"/>
          <p:cNvSpPr>
            <a:spLocks noChangeShapeType="1"/>
          </p:cNvSpPr>
          <p:nvPr/>
        </p:nvSpPr>
        <p:spPr bwMode="auto">
          <a:xfrm>
            <a:off x="4495800" y="2286000"/>
            <a:ext cx="1143000" cy="660400"/>
          </a:xfrm>
          <a:prstGeom prst="line">
            <a:avLst/>
          </a:prstGeom>
          <a:noFill/>
          <a:ln w="9525">
            <a:solidFill>
              <a:schemeClr val="tx1"/>
            </a:solidFill>
            <a:round/>
            <a:headEnd/>
            <a:tailEnd type="triangle" w="med" len="med"/>
          </a:ln>
          <a:effectLst/>
        </p:spPr>
        <p:txBody>
          <a:bodyPr/>
          <a:lstStyle/>
          <a:p>
            <a:endParaRPr lang="en-US"/>
          </a:p>
        </p:txBody>
      </p:sp>
      <p:sp>
        <p:nvSpPr>
          <p:cNvPr id="42004" name="Line 20"/>
          <p:cNvSpPr>
            <a:spLocks noChangeShapeType="1"/>
          </p:cNvSpPr>
          <p:nvPr/>
        </p:nvSpPr>
        <p:spPr bwMode="auto">
          <a:xfrm flipH="1">
            <a:off x="990600" y="3200400"/>
            <a:ext cx="914400" cy="914400"/>
          </a:xfrm>
          <a:prstGeom prst="line">
            <a:avLst/>
          </a:prstGeom>
          <a:noFill/>
          <a:ln w="9525">
            <a:solidFill>
              <a:schemeClr val="tx1"/>
            </a:solidFill>
            <a:round/>
            <a:headEnd/>
            <a:tailEnd type="triangle" w="med" len="med"/>
          </a:ln>
          <a:effectLst/>
        </p:spPr>
        <p:txBody>
          <a:bodyPr/>
          <a:lstStyle/>
          <a:p>
            <a:endParaRPr lang="en-US"/>
          </a:p>
        </p:txBody>
      </p:sp>
      <p:sp>
        <p:nvSpPr>
          <p:cNvPr id="42005" name="Line 21"/>
          <p:cNvSpPr>
            <a:spLocks noChangeShapeType="1"/>
          </p:cNvSpPr>
          <p:nvPr/>
        </p:nvSpPr>
        <p:spPr bwMode="auto">
          <a:xfrm>
            <a:off x="2667000" y="3200400"/>
            <a:ext cx="685800" cy="914400"/>
          </a:xfrm>
          <a:prstGeom prst="line">
            <a:avLst/>
          </a:prstGeom>
          <a:noFill/>
          <a:ln w="9525">
            <a:solidFill>
              <a:schemeClr val="tx1"/>
            </a:solidFill>
            <a:round/>
            <a:headEnd/>
            <a:tailEnd type="triangle" w="med" len="med"/>
          </a:ln>
          <a:effectLst/>
        </p:spPr>
        <p:txBody>
          <a:bodyPr/>
          <a:lstStyle/>
          <a:p>
            <a:endParaRPr lang="en-US"/>
          </a:p>
        </p:txBody>
      </p:sp>
      <p:sp>
        <p:nvSpPr>
          <p:cNvPr id="42006" name="Text Box 22"/>
          <p:cNvSpPr txBox="1">
            <a:spLocks noChangeArrowheads="1"/>
          </p:cNvSpPr>
          <p:nvPr/>
        </p:nvSpPr>
        <p:spPr bwMode="auto">
          <a:xfrm>
            <a:off x="1752600" y="5029200"/>
            <a:ext cx="6553200" cy="366713"/>
          </a:xfrm>
          <a:prstGeom prst="rect">
            <a:avLst/>
          </a:prstGeom>
          <a:noFill/>
          <a:ln w="9525">
            <a:noFill/>
            <a:miter lim="800000"/>
            <a:headEnd/>
            <a:tailEnd/>
          </a:ln>
          <a:effectLst/>
        </p:spPr>
        <p:txBody>
          <a:bodyPr>
            <a:spAutoFit/>
          </a:bodyPr>
          <a:lstStyle/>
          <a:p>
            <a:pPr>
              <a:spcBef>
                <a:spcPct val="50000"/>
              </a:spcBef>
            </a:pPr>
            <a:r>
              <a:rPr lang="en-US"/>
              <a:t>Linked representation of binary search tree of figure (b)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Linked representation</a:t>
            </a:r>
          </a:p>
        </p:txBody>
      </p:sp>
      <p:sp>
        <p:nvSpPr>
          <p:cNvPr id="43011" name="Rectangle 3"/>
          <p:cNvSpPr>
            <a:spLocks noChangeArrowheads="1"/>
          </p:cNvSpPr>
          <p:nvPr/>
        </p:nvSpPr>
        <p:spPr bwMode="auto">
          <a:xfrm>
            <a:off x="3581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3012" name="Rectangle 4"/>
          <p:cNvSpPr>
            <a:spLocks noChangeArrowheads="1"/>
          </p:cNvSpPr>
          <p:nvPr/>
        </p:nvSpPr>
        <p:spPr bwMode="auto">
          <a:xfrm>
            <a:off x="3962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70</a:t>
            </a:r>
          </a:p>
        </p:txBody>
      </p:sp>
      <p:sp>
        <p:nvSpPr>
          <p:cNvPr id="43013" name="Rectangle 5"/>
          <p:cNvSpPr>
            <a:spLocks noChangeArrowheads="1"/>
          </p:cNvSpPr>
          <p:nvPr/>
        </p:nvSpPr>
        <p:spPr bwMode="auto">
          <a:xfrm>
            <a:off x="4343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3014" name="Rectangle 6"/>
          <p:cNvSpPr>
            <a:spLocks noChangeArrowheads="1"/>
          </p:cNvSpPr>
          <p:nvPr/>
        </p:nvSpPr>
        <p:spPr bwMode="auto">
          <a:xfrm>
            <a:off x="5410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3015" name="Rectangle 7"/>
          <p:cNvSpPr>
            <a:spLocks noChangeArrowheads="1"/>
          </p:cNvSpPr>
          <p:nvPr/>
        </p:nvSpPr>
        <p:spPr bwMode="auto">
          <a:xfrm>
            <a:off x="5791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80</a:t>
            </a:r>
          </a:p>
        </p:txBody>
      </p:sp>
      <p:sp>
        <p:nvSpPr>
          <p:cNvPr id="43016" name="Rectangle 8"/>
          <p:cNvSpPr>
            <a:spLocks noChangeArrowheads="1"/>
          </p:cNvSpPr>
          <p:nvPr/>
        </p:nvSpPr>
        <p:spPr bwMode="auto">
          <a:xfrm>
            <a:off x="61722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3017" name="Rectangle 9"/>
          <p:cNvSpPr>
            <a:spLocks noChangeArrowheads="1"/>
          </p:cNvSpPr>
          <p:nvPr/>
        </p:nvSpPr>
        <p:spPr bwMode="auto">
          <a:xfrm>
            <a:off x="41910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3018" name="Rectangle 10"/>
          <p:cNvSpPr>
            <a:spLocks noChangeArrowheads="1"/>
          </p:cNvSpPr>
          <p:nvPr/>
        </p:nvSpPr>
        <p:spPr bwMode="auto">
          <a:xfrm>
            <a:off x="45720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75</a:t>
            </a:r>
          </a:p>
        </p:txBody>
      </p:sp>
      <p:sp>
        <p:nvSpPr>
          <p:cNvPr id="43019" name="Rectangle 11"/>
          <p:cNvSpPr>
            <a:spLocks noChangeArrowheads="1"/>
          </p:cNvSpPr>
          <p:nvPr/>
        </p:nvSpPr>
        <p:spPr bwMode="auto">
          <a:xfrm>
            <a:off x="49530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3020" name="Rectangle 12"/>
          <p:cNvSpPr>
            <a:spLocks noChangeArrowheads="1"/>
          </p:cNvSpPr>
          <p:nvPr/>
        </p:nvSpPr>
        <p:spPr bwMode="auto">
          <a:xfrm>
            <a:off x="70104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3021" name="Rectangle 13"/>
          <p:cNvSpPr>
            <a:spLocks noChangeArrowheads="1"/>
          </p:cNvSpPr>
          <p:nvPr/>
        </p:nvSpPr>
        <p:spPr bwMode="auto">
          <a:xfrm>
            <a:off x="73914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92</a:t>
            </a:r>
          </a:p>
        </p:txBody>
      </p:sp>
      <p:sp>
        <p:nvSpPr>
          <p:cNvPr id="43022" name="Rectangle 14"/>
          <p:cNvSpPr>
            <a:spLocks noChangeArrowheads="1"/>
          </p:cNvSpPr>
          <p:nvPr/>
        </p:nvSpPr>
        <p:spPr bwMode="auto">
          <a:xfrm>
            <a:off x="7772400" y="4114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3023" name="Line 15"/>
          <p:cNvSpPr>
            <a:spLocks noChangeShapeType="1"/>
          </p:cNvSpPr>
          <p:nvPr/>
        </p:nvSpPr>
        <p:spPr bwMode="auto">
          <a:xfrm>
            <a:off x="4495800" y="2286000"/>
            <a:ext cx="1143000" cy="660400"/>
          </a:xfrm>
          <a:prstGeom prst="line">
            <a:avLst/>
          </a:prstGeom>
          <a:noFill/>
          <a:ln w="9525">
            <a:solidFill>
              <a:schemeClr val="tx1"/>
            </a:solidFill>
            <a:round/>
            <a:headEnd/>
            <a:tailEnd type="triangle" w="med" len="med"/>
          </a:ln>
          <a:effectLst/>
        </p:spPr>
        <p:txBody>
          <a:bodyPr/>
          <a:lstStyle/>
          <a:p>
            <a:endParaRPr lang="en-US"/>
          </a:p>
        </p:txBody>
      </p:sp>
      <p:sp>
        <p:nvSpPr>
          <p:cNvPr id="43024" name="Line 16"/>
          <p:cNvSpPr>
            <a:spLocks noChangeShapeType="1"/>
          </p:cNvSpPr>
          <p:nvPr/>
        </p:nvSpPr>
        <p:spPr bwMode="auto">
          <a:xfrm flipH="1">
            <a:off x="4724400" y="3200400"/>
            <a:ext cx="914400" cy="914400"/>
          </a:xfrm>
          <a:prstGeom prst="line">
            <a:avLst/>
          </a:prstGeom>
          <a:noFill/>
          <a:ln w="9525">
            <a:solidFill>
              <a:schemeClr val="tx1"/>
            </a:solidFill>
            <a:round/>
            <a:headEnd/>
            <a:tailEnd type="triangle" w="med" len="med"/>
          </a:ln>
          <a:effectLst/>
        </p:spPr>
        <p:txBody>
          <a:bodyPr/>
          <a:lstStyle/>
          <a:p>
            <a:endParaRPr lang="en-US"/>
          </a:p>
        </p:txBody>
      </p:sp>
      <p:sp>
        <p:nvSpPr>
          <p:cNvPr id="43025" name="Line 17"/>
          <p:cNvSpPr>
            <a:spLocks noChangeShapeType="1"/>
          </p:cNvSpPr>
          <p:nvPr/>
        </p:nvSpPr>
        <p:spPr bwMode="auto">
          <a:xfrm>
            <a:off x="6400800" y="3200400"/>
            <a:ext cx="1219200" cy="914400"/>
          </a:xfrm>
          <a:prstGeom prst="line">
            <a:avLst/>
          </a:prstGeom>
          <a:noFill/>
          <a:ln w="9525">
            <a:solidFill>
              <a:schemeClr val="tx1"/>
            </a:solidFill>
            <a:round/>
            <a:headEnd/>
            <a:tailEnd type="triangle" w="med" len="med"/>
          </a:ln>
          <a:effectLst/>
        </p:spPr>
        <p:txBody>
          <a:bodyPr/>
          <a:lstStyle/>
          <a:p>
            <a:endParaRPr lang="en-US"/>
          </a:p>
        </p:txBody>
      </p:sp>
      <p:sp>
        <p:nvSpPr>
          <p:cNvPr id="43026" name="Text Box 18"/>
          <p:cNvSpPr txBox="1">
            <a:spLocks noChangeArrowheads="1"/>
          </p:cNvSpPr>
          <p:nvPr/>
        </p:nvSpPr>
        <p:spPr bwMode="auto">
          <a:xfrm>
            <a:off x="1752600" y="5029200"/>
            <a:ext cx="6553200" cy="366713"/>
          </a:xfrm>
          <a:prstGeom prst="rect">
            <a:avLst/>
          </a:prstGeom>
          <a:noFill/>
          <a:ln w="9525">
            <a:noFill/>
            <a:miter lim="800000"/>
            <a:headEnd/>
            <a:tailEnd/>
          </a:ln>
          <a:effectLst/>
        </p:spPr>
        <p:txBody>
          <a:bodyPr>
            <a:spAutoFit/>
          </a:bodyPr>
          <a:lstStyle/>
          <a:p>
            <a:pPr>
              <a:spcBef>
                <a:spcPct val="50000"/>
              </a:spcBef>
            </a:pPr>
            <a:r>
              <a:rPr lang="en-US"/>
              <a:t>Linked representation of binary search tree of figure (c)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Linked representation</a:t>
            </a:r>
          </a:p>
        </p:txBody>
      </p:sp>
      <p:sp>
        <p:nvSpPr>
          <p:cNvPr id="44035" name="Rectangle 3"/>
          <p:cNvSpPr>
            <a:spLocks noChangeArrowheads="1"/>
          </p:cNvSpPr>
          <p:nvPr/>
        </p:nvSpPr>
        <p:spPr bwMode="auto">
          <a:xfrm>
            <a:off x="3581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4036" name="Rectangle 4"/>
          <p:cNvSpPr>
            <a:spLocks noChangeArrowheads="1"/>
          </p:cNvSpPr>
          <p:nvPr/>
        </p:nvSpPr>
        <p:spPr bwMode="auto">
          <a:xfrm>
            <a:off x="3962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70</a:t>
            </a:r>
          </a:p>
        </p:txBody>
      </p:sp>
      <p:sp>
        <p:nvSpPr>
          <p:cNvPr id="44037" name="Rectangle 5"/>
          <p:cNvSpPr>
            <a:spLocks noChangeArrowheads="1"/>
          </p:cNvSpPr>
          <p:nvPr/>
        </p:nvSpPr>
        <p:spPr bwMode="auto">
          <a:xfrm>
            <a:off x="4343400" y="20574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4038" name="Rectangle 6"/>
          <p:cNvSpPr>
            <a:spLocks noChangeArrowheads="1"/>
          </p:cNvSpPr>
          <p:nvPr/>
        </p:nvSpPr>
        <p:spPr bwMode="auto">
          <a:xfrm>
            <a:off x="53340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4039" name="Rectangle 7"/>
          <p:cNvSpPr>
            <a:spLocks noChangeArrowheads="1"/>
          </p:cNvSpPr>
          <p:nvPr/>
        </p:nvSpPr>
        <p:spPr bwMode="auto">
          <a:xfrm>
            <a:off x="57150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72</a:t>
            </a:r>
          </a:p>
        </p:txBody>
      </p:sp>
      <p:sp>
        <p:nvSpPr>
          <p:cNvPr id="44040" name="Rectangle 8"/>
          <p:cNvSpPr>
            <a:spLocks noChangeArrowheads="1"/>
          </p:cNvSpPr>
          <p:nvPr/>
        </p:nvSpPr>
        <p:spPr bwMode="auto">
          <a:xfrm>
            <a:off x="6096000" y="2971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4041" name="Rectangle 9"/>
          <p:cNvSpPr>
            <a:spLocks noChangeArrowheads="1"/>
          </p:cNvSpPr>
          <p:nvPr/>
        </p:nvSpPr>
        <p:spPr bwMode="auto">
          <a:xfrm>
            <a:off x="7924800" y="5257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4042" name="Rectangle 10"/>
          <p:cNvSpPr>
            <a:spLocks noChangeArrowheads="1"/>
          </p:cNvSpPr>
          <p:nvPr/>
        </p:nvSpPr>
        <p:spPr bwMode="auto">
          <a:xfrm>
            <a:off x="8305800" y="5257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85</a:t>
            </a:r>
          </a:p>
        </p:txBody>
      </p:sp>
      <p:sp>
        <p:nvSpPr>
          <p:cNvPr id="44043" name="Rectangle 11"/>
          <p:cNvSpPr>
            <a:spLocks noChangeArrowheads="1"/>
          </p:cNvSpPr>
          <p:nvPr/>
        </p:nvSpPr>
        <p:spPr bwMode="auto">
          <a:xfrm>
            <a:off x="8686800" y="52578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4044" name="Line 12"/>
          <p:cNvSpPr>
            <a:spLocks noChangeShapeType="1"/>
          </p:cNvSpPr>
          <p:nvPr/>
        </p:nvSpPr>
        <p:spPr bwMode="auto">
          <a:xfrm>
            <a:off x="4495800" y="2286000"/>
            <a:ext cx="1143000" cy="660400"/>
          </a:xfrm>
          <a:prstGeom prst="line">
            <a:avLst/>
          </a:prstGeom>
          <a:noFill/>
          <a:ln w="9525">
            <a:solidFill>
              <a:schemeClr val="tx1"/>
            </a:solidFill>
            <a:round/>
            <a:headEnd/>
            <a:tailEnd type="triangle" w="med" len="med"/>
          </a:ln>
          <a:effectLst/>
        </p:spPr>
        <p:txBody>
          <a:bodyPr/>
          <a:lstStyle/>
          <a:p>
            <a:endParaRPr lang="en-US"/>
          </a:p>
        </p:txBody>
      </p:sp>
      <p:sp>
        <p:nvSpPr>
          <p:cNvPr id="44045" name="Line 13"/>
          <p:cNvSpPr>
            <a:spLocks noChangeShapeType="1"/>
          </p:cNvSpPr>
          <p:nvPr/>
        </p:nvSpPr>
        <p:spPr bwMode="auto">
          <a:xfrm>
            <a:off x="6172200" y="3200400"/>
            <a:ext cx="1219200" cy="914400"/>
          </a:xfrm>
          <a:prstGeom prst="line">
            <a:avLst/>
          </a:prstGeom>
          <a:noFill/>
          <a:ln w="9525">
            <a:solidFill>
              <a:schemeClr val="tx1"/>
            </a:solidFill>
            <a:round/>
            <a:headEnd/>
            <a:tailEnd type="triangle" w="med" len="med"/>
          </a:ln>
          <a:effectLst/>
        </p:spPr>
        <p:txBody>
          <a:bodyPr/>
          <a:lstStyle/>
          <a:p>
            <a:endParaRPr lang="en-US"/>
          </a:p>
        </p:txBody>
      </p:sp>
      <p:sp>
        <p:nvSpPr>
          <p:cNvPr id="44046" name="Rectangle 14"/>
          <p:cNvSpPr>
            <a:spLocks noChangeArrowheads="1"/>
          </p:cNvSpPr>
          <p:nvPr/>
        </p:nvSpPr>
        <p:spPr bwMode="auto">
          <a:xfrm>
            <a:off x="7086600" y="41910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X</a:t>
            </a:r>
          </a:p>
        </p:txBody>
      </p:sp>
      <p:sp>
        <p:nvSpPr>
          <p:cNvPr id="44047" name="Rectangle 15"/>
          <p:cNvSpPr>
            <a:spLocks noChangeArrowheads="1"/>
          </p:cNvSpPr>
          <p:nvPr/>
        </p:nvSpPr>
        <p:spPr bwMode="auto">
          <a:xfrm>
            <a:off x="7467600" y="41910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80</a:t>
            </a:r>
          </a:p>
        </p:txBody>
      </p:sp>
      <p:sp>
        <p:nvSpPr>
          <p:cNvPr id="44048" name="Rectangle 16"/>
          <p:cNvSpPr>
            <a:spLocks noChangeArrowheads="1"/>
          </p:cNvSpPr>
          <p:nvPr/>
        </p:nvSpPr>
        <p:spPr bwMode="auto">
          <a:xfrm>
            <a:off x="7848600" y="4191000"/>
            <a:ext cx="381000" cy="3810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44049" name="Line 17"/>
          <p:cNvSpPr>
            <a:spLocks noChangeShapeType="1"/>
          </p:cNvSpPr>
          <p:nvPr/>
        </p:nvSpPr>
        <p:spPr bwMode="auto">
          <a:xfrm>
            <a:off x="8001000" y="4419600"/>
            <a:ext cx="685800" cy="838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lnSpc>
                <a:spcPct val="90000"/>
              </a:lnSpc>
            </a:pPr>
            <a:r>
              <a:rPr lang="en-US" sz="2400"/>
              <a:t>In linked representation, each element is represented by a node that has exactly two link fields.</a:t>
            </a:r>
          </a:p>
          <a:p>
            <a:pPr>
              <a:lnSpc>
                <a:spcPct val="90000"/>
              </a:lnSpc>
            </a:pPr>
            <a:r>
              <a:rPr lang="en-US" sz="2400"/>
              <a:t>Field names are left and right.</a:t>
            </a:r>
          </a:p>
          <a:p>
            <a:pPr>
              <a:lnSpc>
                <a:spcPct val="90000"/>
              </a:lnSpc>
            </a:pPr>
            <a:r>
              <a:rPr lang="en-US" sz="2400"/>
              <a:t>Each node has data field called info.</a:t>
            </a:r>
          </a:p>
          <a:p>
            <a:pPr>
              <a:lnSpc>
                <a:spcPct val="90000"/>
              </a:lnSpc>
              <a:buFontTx/>
              <a:buNone/>
            </a:pPr>
            <a:r>
              <a:rPr lang="en-US" sz="2400"/>
              <a:t>The node structure is defined as:</a:t>
            </a:r>
          </a:p>
          <a:p>
            <a:pPr>
              <a:lnSpc>
                <a:spcPct val="90000"/>
              </a:lnSpc>
              <a:buFontTx/>
              <a:buNone/>
            </a:pPr>
            <a:r>
              <a:rPr lang="en-US" sz="2400"/>
              <a:t>			struct nodetype</a:t>
            </a:r>
          </a:p>
          <a:p>
            <a:pPr>
              <a:lnSpc>
                <a:spcPct val="90000"/>
              </a:lnSpc>
              <a:buFontTx/>
              <a:buNone/>
            </a:pPr>
            <a:r>
              <a:rPr lang="en-US" sz="2400"/>
              <a:t>			{</a:t>
            </a:r>
          </a:p>
          <a:p>
            <a:pPr>
              <a:lnSpc>
                <a:spcPct val="90000"/>
              </a:lnSpc>
              <a:buFontTx/>
              <a:buNone/>
            </a:pPr>
            <a:r>
              <a:rPr lang="en-US" sz="2400"/>
              <a:t>				struct nodetype *left;</a:t>
            </a:r>
          </a:p>
          <a:p>
            <a:pPr>
              <a:lnSpc>
                <a:spcPct val="90000"/>
              </a:lnSpc>
              <a:buFontTx/>
              <a:buNone/>
            </a:pPr>
            <a:r>
              <a:rPr lang="en-US" sz="2400"/>
              <a:t>				int info;</a:t>
            </a:r>
          </a:p>
          <a:p>
            <a:pPr>
              <a:lnSpc>
                <a:spcPct val="90000"/>
              </a:lnSpc>
              <a:buFontTx/>
              <a:buNone/>
            </a:pPr>
            <a:r>
              <a:rPr lang="en-US" sz="2400"/>
              <a:t>				struct nodetype *right;</a:t>
            </a:r>
          </a:p>
          <a:p>
            <a:pPr>
              <a:lnSpc>
                <a:spcPct val="90000"/>
              </a:lnSpc>
              <a:buFontTx/>
              <a:buNone/>
            </a:pPr>
            <a:r>
              <a:rPr lang="en-US" sz="2400"/>
              <a:t>			}; </a:t>
            </a:r>
          </a:p>
        </p:txBody>
      </p:sp>
      <p:sp>
        <p:nvSpPr>
          <p:cNvPr id="45058" name="Rectangle 2"/>
          <p:cNvSpPr>
            <a:spLocks noGrp="1" noChangeArrowheads="1"/>
          </p:cNvSpPr>
          <p:nvPr>
            <p:ph type="title"/>
          </p:nvPr>
        </p:nvSpPr>
        <p:spPr/>
        <p:txBody>
          <a:bodyPr/>
          <a:lstStyle/>
          <a:p>
            <a:r>
              <a:rPr lang="en-US"/>
              <a:t>Linked Representation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A1F17-5074-4A56-A21D-5F397E1B2ADF}"/>
              </a:ext>
            </a:extLst>
          </p:cNvPr>
          <p:cNvSpPr>
            <a:spLocks noGrp="1"/>
          </p:cNvSpPr>
          <p:nvPr>
            <p:ph idx="1"/>
          </p:nvPr>
        </p:nvSpPr>
        <p:spPr>
          <a:xfrm>
            <a:off x="457200" y="1481328"/>
            <a:ext cx="3922872" cy="4525963"/>
          </a:xfrm>
        </p:spPr>
        <p:txBody>
          <a:bodyPr/>
          <a:lstStyle/>
          <a:p>
            <a:pPr>
              <a:lnSpc>
                <a:spcPct val="80000"/>
              </a:lnSpc>
            </a:pPr>
            <a:r>
              <a:rPr lang="en-US" altLang="en-US" sz="2400" dirty="0"/>
              <a:t>Change the dynamic set represented by a BST.</a:t>
            </a:r>
          </a:p>
          <a:p>
            <a:pPr>
              <a:lnSpc>
                <a:spcPct val="80000"/>
              </a:lnSpc>
            </a:pPr>
            <a:r>
              <a:rPr lang="en-US" altLang="en-US" sz="2400" dirty="0"/>
              <a:t>Ensure the binary-search-tree property holds after change.</a:t>
            </a:r>
          </a:p>
          <a:p>
            <a:pPr>
              <a:lnSpc>
                <a:spcPct val="80000"/>
              </a:lnSpc>
            </a:pPr>
            <a:r>
              <a:rPr lang="en-US" altLang="en-US" sz="2400" dirty="0"/>
              <a:t>Insertion is easier than deletion.</a:t>
            </a:r>
          </a:p>
          <a:p>
            <a:pPr>
              <a:lnSpc>
                <a:spcPct val="80000"/>
              </a:lnSpc>
            </a:pPr>
            <a:endParaRPr lang="en-US" altLang="en-US" sz="2400" dirty="0"/>
          </a:p>
          <a:p>
            <a:pPr marL="109728" indent="0">
              <a:buNone/>
            </a:pPr>
            <a:endParaRPr lang="en-IN" dirty="0"/>
          </a:p>
        </p:txBody>
      </p:sp>
      <p:sp>
        <p:nvSpPr>
          <p:cNvPr id="3" name="Footer Placeholder 2">
            <a:extLst>
              <a:ext uri="{FF2B5EF4-FFF2-40B4-BE49-F238E27FC236}">
                <a16:creationId xmlns:a16="http://schemas.microsoft.com/office/drawing/2014/main" id="{AF0D127C-D469-4BE2-92B5-E8780CDFE7B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686D7B01-0DCB-4885-ACEC-F79E5D29682D}"/>
              </a:ext>
            </a:extLst>
          </p:cNvPr>
          <p:cNvSpPr>
            <a:spLocks noGrp="1"/>
          </p:cNvSpPr>
          <p:nvPr>
            <p:ph type="sldNum" sz="quarter" idx="12"/>
          </p:nvPr>
        </p:nvSpPr>
        <p:spPr/>
        <p:txBody>
          <a:bodyPr/>
          <a:lstStyle/>
          <a:p>
            <a:fld id="{A975B69E-2946-4753-9723-138A79981E2B}" type="slidenum">
              <a:rPr lang="en-IN" smtClean="0"/>
              <a:pPr/>
              <a:t>28</a:t>
            </a:fld>
            <a:endParaRPr lang="en-IN"/>
          </a:p>
        </p:txBody>
      </p:sp>
      <p:sp>
        <p:nvSpPr>
          <p:cNvPr id="5" name="Title 4">
            <a:extLst>
              <a:ext uri="{FF2B5EF4-FFF2-40B4-BE49-F238E27FC236}">
                <a16:creationId xmlns:a16="http://schemas.microsoft.com/office/drawing/2014/main" id="{FC961C80-B6C7-4F29-869A-211733446A94}"/>
              </a:ext>
            </a:extLst>
          </p:cNvPr>
          <p:cNvSpPr>
            <a:spLocks noGrp="1"/>
          </p:cNvSpPr>
          <p:nvPr>
            <p:ph type="title"/>
          </p:nvPr>
        </p:nvSpPr>
        <p:spPr/>
        <p:txBody>
          <a:bodyPr/>
          <a:lstStyle/>
          <a:p>
            <a:r>
              <a:rPr lang="en-US" altLang="en-US" dirty="0"/>
              <a:t>BST Insertion</a:t>
            </a:r>
            <a:endParaRPr lang="en-IN" dirty="0"/>
          </a:p>
        </p:txBody>
      </p:sp>
      <p:sp>
        <p:nvSpPr>
          <p:cNvPr id="6" name="Rectangle 7">
            <a:extLst>
              <a:ext uri="{FF2B5EF4-FFF2-40B4-BE49-F238E27FC236}">
                <a16:creationId xmlns:a16="http://schemas.microsoft.com/office/drawing/2014/main" id="{5360F0EC-6EAD-4635-8CAB-D91BF227C2D9}"/>
              </a:ext>
            </a:extLst>
          </p:cNvPr>
          <p:cNvSpPr>
            <a:spLocks noChangeArrowheads="1"/>
          </p:cNvSpPr>
          <p:nvPr/>
        </p:nvSpPr>
        <p:spPr bwMode="auto">
          <a:xfrm>
            <a:off x="4635253" y="1417638"/>
            <a:ext cx="4191000" cy="53340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609600" indent="-609600">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990600" indent="-533400">
              <a:spcBef>
                <a:spcPct val="20000"/>
              </a:spcBef>
              <a:buChar char="»"/>
              <a:defRPr sz="2400">
                <a:solidFill>
                  <a:schemeClr val="tx1"/>
                </a:solidFill>
                <a:latin typeface="Times New Roman" panose="02020603050405020304" pitchFamily="18" charset="0"/>
              </a:defRPr>
            </a:lvl2pPr>
            <a:lvl3pPr marL="1314450" indent="-457200">
              <a:spcBef>
                <a:spcPct val="20000"/>
              </a:spcBef>
              <a:buChar char="•"/>
              <a:defRPr sz="2000">
                <a:solidFill>
                  <a:schemeClr val="tx1"/>
                </a:solidFill>
                <a:latin typeface="Times New Roman" panose="02020603050405020304" pitchFamily="18" charset="0"/>
              </a:defRPr>
            </a:lvl3pPr>
            <a:lvl4pPr marL="1581150" indent="-381000">
              <a:spcBef>
                <a:spcPct val="20000"/>
              </a:spcBef>
              <a:buChar char="–"/>
              <a:defRPr>
                <a:solidFill>
                  <a:schemeClr val="tx1"/>
                </a:solidFill>
                <a:latin typeface="Times New Roman" panose="02020603050405020304" pitchFamily="18" charset="0"/>
              </a:defRPr>
            </a:lvl4pPr>
            <a:lvl5pPr marL="1924050" indent="-381000">
              <a:spcBef>
                <a:spcPct val="20000"/>
              </a:spcBef>
              <a:buChar char="•"/>
              <a:defRPr>
                <a:solidFill>
                  <a:schemeClr val="tx1"/>
                </a:solidFill>
                <a:latin typeface="Times New Roman" panose="02020603050405020304" pitchFamily="18" charset="0"/>
              </a:defRPr>
            </a:lvl5pPr>
            <a:lvl6pPr marL="2381250" indent="-381000" eaLnBrk="0" fontAlgn="base" hangingPunct="0">
              <a:spcBef>
                <a:spcPct val="20000"/>
              </a:spcBef>
              <a:spcAft>
                <a:spcPct val="0"/>
              </a:spcAft>
              <a:buChar char="•"/>
              <a:defRPr>
                <a:solidFill>
                  <a:schemeClr val="tx1"/>
                </a:solidFill>
                <a:latin typeface="Times New Roman" panose="02020603050405020304" pitchFamily="18" charset="0"/>
              </a:defRPr>
            </a:lvl6pPr>
            <a:lvl7pPr marL="2838450" indent="-381000" eaLnBrk="0" fontAlgn="base" hangingPunct="0">
              <a:spcBef>
                <a:spcPct val="20000"/>
              </a:spcBef>
              <a:spcAft>
                <a:spcPct val="0"/>
              </a:spcAft>
              <a:buChar char="•"/>
              <a:defRPr>
                <a:solidFill>
                  <a:schemeClr val="tx1"/>
                </a:solidFill>
                <a:latin typeface="Times New Roman" panose="02020603050405020304" pitchFamily="18" charset="0"/>
              </a:defRPr>
            </a:lvl7pPr>
            <a:lvl8pPr marL="3295650" indent="-381000" eaLnBrk="0" fontAlgn="base" hangingPunct="0">
              <a:spcBef>
                <a:spcPct val="20000"/>
              </a:spcBef>
              <a:spcAft>
                <a:spcPct val="0"/>
              </a:spcAft>
              <a:buChar char="•"/>
              <a:defRPr>
                <a:solidFill>
                  <a:schemeClr val="tx1"/>
                </a:solidFill>
                <a:latin typeface="Times New Roman" panose="02020603050405020304" pitchFamily="18" charset="0"/>
              </a:defRPr>
            </a:lvl8pPr>
            <a:lvl9pPr marL="3752850" indent="-3810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nSpc>
                <a:spcPct val="80000"/>
              </a:lnSpc>
              <a:buFont typeface="Wingdings" panose="05000000000000000000" pitchFamily="2" charset="2"/>
              <a:buNone/>
            </a:pPr>
            <a:r>
              <a:rPr lang="en-US" altLang="en-US" sz="2400" dirty="0">
                <a:solidFill>
                  <a:srgbClr val="CC3300"/>
                </a:solidFill>
              </a:rPr>
              <a:t>Tree-Insert(</a:t>
            </a:r>
            <a:r>
              <a:rPr lang="en-US" altLang="en-US" sz="2400" i="1" dirty="0">
                <a:solidFill>
                  <a:srgbClr val="CC3300"/>
                </a:solidFill>
              </a:rPr>
              <a:t>T</a:t>
            </a:r>
            <a:r>
              <a:rPr lang="en-US" altLang="en-US" sz="2400" dirty="0">
                <a:solidFill>
                  <a:srgbClr val="CC3300"/>
                </a:solidFill>
              </a:rPr>
              <a:t>, </a:t>
            </a:r>
            <a:r>
              <a:rPr lang="en-US" altLang="en-US" sz="2400" i="1" dirty="0">
                <a:solidFill>
                  <a:srgbClr val="CC3300"/>
                </a:solidFill>
              </a:rPr>
              <a:t>z</a:t>
            </a:r>
            <a:r>
              <a:rPr lang="en-US" altLang="en-US" sz="2400" dirty="0">
                <a:solidFill>
                  <a:srgbClr val="CC3300"/>
                </a:solidFill>
              </a:rPr>
              <a:t>)</a:t>
            </a:r>
          </a:p>
          <a:p>
            <a:pPr>
              <a:lnSpc>
                <a:spcPct val="80000"/>
              </a:lnSpc>
              <a:buFont typeface="Wingdings" panose="05000000000000000000" pitchFamily="2" charset="2"/>
              <a:buAutoNum type="arabicPeriod"/>
            </a:pPr>
            <a:r>
              <a:rPr lang="en-US" altLang="en-US" sz="2400" i="1" u="none" dirty="0"/>
              <a:t>y</a:t>
            </a:r>
            <a:r>
              <a:rPr lang="en-US" altLang="en-US" sz="2400" u="none" dirty="0"/>
              <a:t> </a:t>
            </a:r>
            <a:r>
              <a:rPr lang="en-US" altLang="en-US" sz="2400" u="none" dirty="0">
                <a:sym typeface="Symbol" panose="05050102010706020507" pitchFamily="18" charset="2"/>
              </a:rPr>
              <a:t> NIL</a:t>
            </a:r>
          </a:p>
          <a:p>
            <a:pPr>
              <a:lnSpc>
                <a:spcPct val="80000"/>
              </a:lnSpc>
              <a:buFont typeface="Wingdings" panose="05000000000000000000" pitchFamily="2" charset="2"/>
              <a:buAutoNum type="arabicPeriod"/>
            </a:pPr>
            <a:r>
              <a:rPr lang="en-US" altLang="en-US" sz="2400" i="1" u="none" dirty="0">
                <a:sym typeface="Symbol" panose="05050102010706020507" pitchFamily="18" charset="2"/>
              </a:rPr>
              <a:t>x </a:t>
            </a:r>
            <a:r>
              <a:rPr lang="en-US" altLang="en-US" sz="2400" u="none" dirty="0">
                <a:sym typeface="Symbol" panose="05050102010706020507" pitchFamily="18" charset="2"/>
              </a:rPr>
              <a:t> </a:t>
            </a:r>
            <a:r>
              <a:rPr lang="en-US" altLang="en-US" sz="2400" i="1" u="none" dirty="0">
                <a:sym typeface="Symbol" panose="05050102010706020507" pitchFamily="18" charset="2"/>
              </a:rPr>
              <a:t>root</a:t>
            </a:r>
            <a:r>
              <a:rPr lang="en-US" altLang="en-US" sz="2400" u="none" dirty="0">
                <a:sym typeface="Symbol" panose="05050102010706020507" pitchFamily="18" charset="2"/>
              </a:rPr>
              <a:t>[</a:t>
            </a:r>
            <a:r>
              <a:rPr lang="en-US" altLang="en-US" sz="2400" i="1" u="none" dirty="0">
                <a:sym typeface="Symbol" panose="05050102010706020507" pitchFamily="18" charset="2"/>
              </a:rPr>
              <a:t>T</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b="1" u="none" dirty="0">
                <a:sym typeface="Symbol" panose="05050102010706020507" pitchFamily="18" charset="2"/>
              </a:rPr>
              <a:t>while</a:t>
            </a:r>
            <a:r>
              <a:rPr lang="en-US" altLang="en-US" sz="2400" b="1" i="1" u="none" dirty="0">
                <a:sym typeface="Symbol" panose="05050102010706020507" pitchFamily="18" charset="2"/>
              </a:rPr>
              <a:t> </a:t>
            </a:r>
            <a:r>
              <a:rPr lang="en-US" altLang="en-US" sz="2400" i="1" u="none" dirty="0">
                <a:sym typeface="Symbol" panose="05050102010706020507" pitchFamily="18" charset="2"/>
              </a:rPr>
              <a:t>x</a:t>
            </a:r>
            <a:r>
              <a:rPr lang="en-US" altLang="en-US" sz="2400" u="none" dirty="0">
                <a:sym typeface="Symbol" panose="05050102010706020507" pitchFamily="18" charset="2"/>
              </a:rPr>
              <a:t>  NIL</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do</a:t>
            </a:r>
            <a:r>
              <a:rPr lang="en-US" altLang="en-US" sz="2400" b="1" i="1" u="none" dirty="0">
                <a:sym typeface="Symbol" panose="05050102010706020507" pitchFamily="18" charset="2"/>
              </a:rPr>
              <a:t> </a:t>
            </a:r>
            <a:r>
              <a:rPr lang="en-US" altLang="en-US" sz="2400" i="1" u="none" dirty="0">
                <a:sym typeface="Symbol" panose="05050102010706020507" pitchFamily="18" charset="2"/>
              </a:rPr>
              <a:t>y </a:t>
            </a:r>
            <a:r>
              <a:rPr lang="en-US" altLang="en-US" sz="2400" u="none" dirty="0">
                <a:sym typeface="Symbol" panose="05050102010706020507" pitchFamily="18" charset="2"/>
              </a:rPr>
              <a:t> </a:t>
            </a:r>
            <a:r>
              <a:rPr lang="en-US" altLang="en-US" sz="2400" i="1" u="none" dirty="0">
                <a:sym typeface="Symbol" panose="05050102010706020507" pitchFamily="18" charset="2"/>
              </a:rPr>
              <a:t>x</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if</a:t>
            </a:r>
            <a:r>
              <a:rPr lang="en-US" altLang="en-US" sz="2400" b="1" i="1" u="none" dirty="0">
                <a:sym typeface="Symbol" panose="05050102010706020507" pitchFamily="18" charset="2"/>
              </a:rPr>
              <a: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z</a:t>
            </a:r>
            <a:r>
              <a:rPr lang="en-US" altLang="en-US" sz="2400" u="none" dirty="0">
                <a:sym typeface="Symbol" panose="05050102010706020507" pitchFamily="18" charset="2"/>
              </a:rPr>
              <a:t>] &lt;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x</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then</a:t>
            </a:r>
            <a:r>
              <a:rPr lang="en-US" altLang="en-US" sz="2400" u="none" dirty="0">
                <a:sym typeface="Symbol" panose="05050102010706020507" pitchFamily="18" charset="2"/>
              </a:rPr>
              <a:t> </a:t>
            </a:r>
            <a:r>
              <a:rPr lang="en-US" altLang="en-US" sz="2400" i="1" u="none" dirty="0">
                <a:sym typeface="Symbol" panose="05050102010706020507" pitchFamily="18" charset="2"/>
              </a:rPr>
              <a:t>x </a:t>
            </a:r>
            <a:r>
              <a:rPr lang="en-US" altLang="en-US" sz="2400" u="none" dirty="0">
                <a:sym typeface="Symbol" panose="05050102010706020507" pitchFamily="18" charset="2"/>
              </a:rPr>
              <a:t> </a:t>
            </a:r>
            <a:r>
              <a:rPr lang="en-US" altLang="en-US" sz="2400" i="1" u="none" dirty="0">
                <a:sym typeface="Symbol" panose="05050102010706020507" pitchFamily="18" charset="2"/>
              </a:rPr>
              <a:t>left</a:t>
            </a:r>
            <a:r>
              <a:rPr lang="en-US" altLang="en-US" sz="2400" u="none" dirty="0">
                <a:sym typeface="Symbol" panose="05050102010706020507" pitchFamily="18" charset="2"/>
              </a:rPr>
              <a:t>[</a:t>
            </a:r>
            <a:r>
              <a:rPr lang="en-US" altLang="en-US" sz="2400" i="1" u="none" dirty="0">
                <a:sym typeface="Symbol" panose="05050102010706020507" pitchFamily="18" charset="2"/>
              </a:rPr>
              <a:t>x</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else</a:t>
            </a:r>
            <a:r>
              <a:rPr lang="en-US" altLang="en-US" sz="2400" u="none" dirty="0">
                <a:sym typeface="Symbol" panose="05050102010706020507" pitchFamily="18" charset="2"/>
              </a:rPr>
              <a:t> </a:t>
            </a:r>
            <a:r>
              <a:rPr lang="en-US" altLang="en-US" sz="2400" i="1" u="none" dirty="0">
                <a:sym typeface="Symbol" panose="05050102010706020507" pitchFamily="18" charset="2"/>
              </a:rPr>
              <a:t>x </a:t>
            </a:r>
            <a:r>
              <a:rPr lang="en-US" altLang="en-US" sz="2400" u="none" dirty="0">
                <a:sym typeface="Symbol" panose="05050102010706020507" pitchFamily="18" charset="2"/>
              </a:rPr>
              <a:t> </a:t>
            </a:r>
            <a:r>
              <a:rPr lang="en-US" altLang="en-US" sz="2400" i="1" u="none" dirty="0">
                <a:sym typeface="Symbol" panose="05050102010706020507" pitchFamily="18" charset="2"/>
              </a:rPr>
              <a:t>right</a:t>
            </a:r>
            <a:r>
              <a:rPr lang="en-US" altLang="en-US" sz="2400" u="none" dirty="0">
                <a:sym typeface="Symbol" panose="05050102010706020507" pitchFamily="18" charset="2"/>
              </a:rPr>
              <a:t>[</a:t>
            </a:r>
            <a:r>
              <a:rPr lang="en-US" altLang="en-US" sz="2400" i="1" u="none" dirty="0">
                <a:sym typeface="Symbol" panose="05050102010706020507" pitchFamily="18" charset="2"/>
              </a:rPr>
              <a:t>x</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i="1" u="none" dirty="0">
                <a:sym typeface="Symbol" panose="05050102010706020507" pitchFamily="18" charset="2"/>
              </a:rPr>
              <a:t>p</a:t>
            </a:r>
            <a:r>
              <a:rPr lang="en-US" altLang="en-US" sz="2400" u="none" dirty="0">
                <a:sym typeface="Symbol" panose="05050102010706020507" pitchFamily="18" charset="2"/>
              </a:rPr>
              <a:t>[</a:t>
            </a:r>
            <a:r>
              <a:rPr lang="en-US" altLang="en-US" sz="2400" i="1" u="none" dirty="0">
                <a:sym typeface="Symbol" panose="05050102010706020507" pitchFamily="18" charset="2"/>
              </a:rPr>
              <a:t>z</a:t>
            </a:r>
            <a:r>
              <a:rPr lang="en-US" altLang="en-US" sz="2400" u="none" dirty="0">
                <a:sym typeface="Symbol" panose="05050102010706020507" pitchFamily="18" charset="2"/>
              </a:rPr>
              <a:t>]  </a:t>
            </a:r>
            <a:r>
              <a:rPr lang="en-US" altLang="en-US" sz="2400" i="1" u="none" dirty="0">
                <a:sym typeface="Symbol" panose="05050102010706020507" pitchFamily="18" charset="2"/>
              </a:rPr>
              <a:t>y</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b="1" u="none" dirty="0">
                <a:sym typeface="Symbol" panose="05050102010706020507" pitchFamily="18" charset="2"/>
              </a:rPr>
              <a:t>if </a:t>
            </a:r>
            <a:r>
              <a:rPr lang="en-US" altLang="en-US" sz="2400" i="1" u="none" dirty="0">
                <a:sym typeface="Symbol" panose="05050102010706020507" pitchFamily="18" charset="2"/>
              </a:rPr>
              <a:t>y </a:t>
            </a:r>
            <a:r>
              <a:rPr lang="en-US" altLang="en-US" sz="2400" u="none" dirty="0">
                <a:sym typeface="Symbol" panose="05050102010706020507" pitchFamily="18" charset="2"/>
              </a:rPr>
              <a:t>= NIL</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then</a:t>
            </a:r>
            <a:r>
              <a:rPr lang="en-US" altLang="en-US" sz="2400" u="none" dirty="0">
                <a:sym typeface="Symbol" panose="05050102010706020507" pitchFamily="18" charset="2"/>
              </a:rPr>
              <a:t> </a:t>
            </a:r>
            <a:r>
              <a:rPr lang="en-US" altLang="en-US" sz="2400" i="1" u="none" dirty="0">
                <a:sym typeface="Symbol" panose="05050102010706020507" pitchFamily="18" charset="2"/>
              </a:rPr>
              <a:t>root</a:t>
            </a:r>
            <a:r>
              <a:rPr lang="en-US" altLang="en-US" sz="2400" u="none" dirty="0">
                <a:sym typeface="Symbol" panose="05050102010706020507" pitchFamily="18" charset="2"/>
              </a:rPr>
              <a:t>[</a:t>
            </a:r>
            <a:r>
              <a:rPr lang="en-US" altLang="en-US" sz="2400" i="1" u="none" dirty="0">
                <a:sym typeface="Symbol" panose="05050102010706020507" pitchFamily="18" charset="2"/>
              </a:rPr>
              <a:t>t</a:t>
            </a:r>
            <a:r>
              <a:rPr lang="en-US" altLang="en-US" sz="2400" u="none" dirty="0">
                <a:sym typeface="Symbol" panose="05050102010706020507" pitchFamily="18" charset="2"/>
              </a:rPr>
              <a:t>]  </a:t>
            </a:r>
            <a:r>
              <a:rPr lang="en-US" altLang="en-US" sz="2400" i="1" u="none" dirty="0">
                <a:sym typeface="Symbol" panose="05050102010706020507" pitchFamily="18" charset="2"/>
              </a:rPr>
              <a:t>z</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b="1" u="none" dirty="0">
                <a:sym typeface="Symbol" panose="05050102010706020507" pitchFamily="18" charset="2"/>
              </a:rPr>
              <a:t>else</a:t>
            </a:r>
            <a:r>
              <a:rPr lang="en-US" altLang="en-US" sz="2400" u="none" dirty="0">
                <a:sym typeface="Symbol" panose="05050102010706020507" pitchFamily="18" charset="2"/>
              </a:rPr>
              <a:t> </a:t>
            </a:r>
            <a:r>
              <a:rPr lang="en-US" altLang="en-US" sz="2400" b="1" u="none" dirty="0">
                <a:sym typeface="Symbol" panose="05050102010706020507" pitchFamily="18" charset="2"/>
              </a:rPr>
              <a:t>if</a:t>
            </a:r>
            <a:r>
              <a:rPr lang="en-US" altLang="en-US" sz="2400" u="none" dirty="0">
                <a:sym typeface="Symbol" panose="05050102010706020507" pitchFamily="18" charset="2"/>
              </a:rPr>
              <a: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z</a:t>
            </a:r>
            <a:r>
              <a:rPr lang="en-US" altLang="en-US" sz="2400" u="none" dirty="0">
                <a:sym typeface="Symbol" panose="05050102010706020507" pitchFamily="18" charset="2"/>
              </a:rPr>
              <a:t>] &lt;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y</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then  </a:t>
            </a:r>
            <a:r>
              <a:rPr lang="en-US" altLang="en-US" sz="2400" i="1" u="none" dirty="0">
                <a:sym typeface="Symbol" panose="05050102010706020507" pitchFamily="18" charset="2"/>
              </a:rPr>
              <a:t>left</a:t>
            </a:r>
            <a:r>
              <a:rPr lang="en-US" altLang="en-US" sz="2400" u="none" dirty="0">
                <a:sym typeface="Symbol" panose="05050102010706020507" pitchFamily="18" charset="2"/>
              </a:rPr>
              <a:t>[</a:t>
            </a:r>
            <a:r>
              <a:rPr lang="en-US" altLang="en-US" sz="2400" i="1" u="none" dirty="0">
                <a:sym typeface="Symbol" panose="05050102010706020507" pitchFamily="18" charset="2"/>
              </a:rPr>
              <a:t>y</a:t>
            </a:r>
            <a:r>
              <a:rPr lang="en-US" altLang="en-US" sz="2400" u="none" dirty="0">
                <a:sym typeface="Symbol" panose="05050102010706020507" pitchFamily="18" charset="2"/>
              </a:rPr>
              <a:t>]  </a:t>
            </a:r>
            <a:r>
              <a:rPr lang="en-US" altLang="en-US" sz="2400" i="1" u="none" dirty="0">
                <a:sym typeface="Symbol" panose="05050102010706020507" pitchFamily="18" charset="2"/>
              </a:rPr>
              <a:t>z</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b="1" u="none" dirty="0">
                <a:sym typeface="Symbol" panose="05050102010706020507" pitchFamily="18" charset="2"/>
              </a:rPr>
              <a:t>else</a:t>
            </a:r>
            <a:r>
              <a:rPr lang="en-US" altLang="en-US" sz="2400" u="none" dirty="0">
                <a:sym typeface="Symbol" panose="05050102010706020507" pitchFamily="18" charset="2"/>
              </a:rPr>
              <a:t> </a:t>
            </a:r>
            <a:r>
              <a:rPr lang="en-US" altLang="en-US" sz="2400" i="1" u="none" dirty="0">
                <a:sym typeface="Symbol" panose="05050102010706020507" pitchFamily="18" charset="2"/>
              </a:rPr>
              <a:t>right</a:t>
            </a:r>
            <a:r>
              <a:rPr lang="en-US" altLang="en-US" sz="2400" u="none" dirty="0">
                <a:sym typeface="Symbol" panose="05050102010706020507" pitchFamily="18" charset="2"/>
              </a:rPr>
              <a:t>[</a:t>
            </a:r>
            <a:r>
              <a:rPr lang="en-US" altLang="en-US" sz="2400" i="1" u="none" dirty="0">
                <a:sym typeface="Symbol" panose="05050102010706020507" pitchFamily="18" charset="2"/>
              </a:rPr>
              <a:t>y</a:t>
            </a:r>
            <a:r>
              <a:rPr lang="en-US" altLang="en-US" sz="2400" u="none" dirty="0">
                <a:sym typeface="Symbol" panose="05050102010706020507" pitchFamily="18" charset="2"/>
              </a:rPr>
              <a:t>]  </a:t>
            </a:r>
            <a:r>
              <a:rPr lang="en-US" altLang="en-US" sz="2400" i="1" u="none" dirty="0">
                <a:sym typeface="Symbol" panose="05050102010706020507" pitchFamily="18" charset="2"/>
              </a:rPr>
              <a:t>z</a:t>
            </a:r>
            <a:endParaRPr lang="en-US" altLang="en-US" sz="2400" u="none" dirty="0">
              <a:sym typeface="Symbol" panose="05050102010706020507" pitchFamily="18" charset="2"/>
            </a:endParaRPr>
          </a:p>
        </p:txBody>
      </p:sp>
    </p:spTree>
    <p:extLst>
      <p:ext uri="{BB962C8B-B14F-4D97-AF65-F5344CB8AC3E}">
        <p14:creationId xmlns:p14="http://schemas.microsoft.com/office/powerpoint/2010/main" val="19271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A1F17-5074-4A56-A21D-5F397E1B2ADF}"/>
              </a:ext>
            </a:extLst>
          </p:cNvPr>
          <p:cNvSpPr>
            <a:spLocks noGrp="1"/>
          </p:cNvSpPr>
          <p:nvPr>
            <p:ph idx="1"/>
          </p:nvPr>
        </p:nvSpPr>
        <p:spPr>
          <a:xfrm>
            <a:off x="457200" y="1481328"/>
            <a:ext cx="3922872" cy="4525963"/>
          </a:xfrm>
        </p:spPr>
        <p:txBody>
          <a:bodyPr/>
          <a:lstStyle/>
          <a:p>
            <a:pPr>
              <a:lnSpc>
                <a:spcPct val="90000"/>
              </a:lnSpc>
            </a:pPr>
            <a:r>
              <a:rPr lang="en-US" altLang="en-US" sz="2400" dirty="0">
                <a:solidFill>
                  <a:srgbClr val="CC3300"/>
                </a:solidFill>
              </a:rPr>
              <a:t>Initialization:</a:t>
            </a:r>
            <a:r>
              <a:rPr lang="en-US" altLang="en-US" sz="2400" dirty="0"/>
              <a:t> </a:t>
            </a:r>
            <a:r>
              <a:rPr lang="en-US" altLang="en-US" sz="2400" i="1" dirty="0"/>
              <a:t>O</a:t>
            </a:r>
            <a:r>
              <a:rPr lang="en-US" altLang="en-US" sz="2400" dirty="0"/>
              <a:t>(1)</a:t>
            </a:r>
          </a:p>
          <a:p>
            <a:pPr>
              <a:lnSpc>
                <a:spcPct val="90000"/>
              </a:lnSpc>
              <a:buFont typeface="Wingdings" panose="05000000000000000000" pitchFamily="2" charset="2"/>
              <a:buNone/>
            </a:pPr>
            <a:endParaRPr lang="en-US" altLang="en-US" sz="900" dirty="0"/>
          </a:p>
          <a:p>
            <a:pPr>
              <a:lnSpc>
                <a:spcPct val="90000"/>
              </a:lnSpc>
            </a:pPr>
            <a:r>
              <a:rPr lang="en-US" altLang="en-US" sz="2400" dirty="0">
                <a:solidFill>
                  <a:srgbClr val="CC3300"/>
                </a:solidFill>
              </a:rPr>
              <a:t>While loop in lines 3-7 </a:t>
            </a:r>
            <a:r>
              <a:rPr lang="en-US" altLang="en-US" sz="2400" dirty="0"/>
              <a:t>searches for place to insert </a:t>
            </a:r>
            <a:r>
              <a:rPr lang="en-US" altLang="en-US" sz="2400" i="1" dirty="0"/>
              <a:t>z</a:t>
            </a:r>
            <a:r>
              <a:rPr lang="en-US" altLang="en-US" sz="2400" dirty="0"/>
              <a:t>, maintaining parent </a:t>
            </a:r>
            <a:r>
              <a:rPr lang="en-US" altLang="en-US" sz="2400" i="1" dirty="0"/>
              <a:t>y</a:t>
            </a:r>
            <a:r>
              <a:rPr lang="en-US" altLang="en-US" sz="2400" dirty="0"/>
              <a:t>.</a:t>
            </a:r>
            <a:br>
              <a:rPr lang="en-US" altLang="en-US" sz="2400" dirty="0"/>
            </a:br>
            <a:r>
              <a:rPr lang="en-US" altLang="en-US" sz="2400" dirty="0"/>
              <a:t>This takes </a:t>
            </a:r>
            <a:r>
              <a:rPr lang="en-US" altLang="en-US" sz="2400" i="1" dirty="0">
                <a:solidFill>
                  <a:srgbClr val="CC3300"/>
                </a:solidFill>
              </a:rPr>
              <a:t>O</a:t>
            </a:r>
            <a:r>
              <a:rPr lang="en-US" altLang="en-US" sz="2400" dirty="0">
                <a:solidFill>
                  <a:srgbClr val="CC3300"/>
                </a:solidFill>
              </a:rPr>
              <a:t>(</a:t>
            </a:r>
            <a:r>
              <a:rPr lang="en-US" altLang="en-US" sz="2400" i="1" dirty="0">
                <a:solidFill>
                  <a:srgbClr val="CC3300"/>
                </a:solidFill>
              </a:rPr>
              <a:t>h</a:t>
            </a:r>
            <a:r>
              <a:rPr lang="en-US" altLang="en-US" sz="2400" dirty="0">
                <a:solidFill>
                  <a:srgbClr val="CC3300"/>
                </a:solidFill>
              </a:rPr>
              <a:t>) time</a:t>
            </a:r>
            <a:r>
              <a:rPr lang="en-US" altLang="en-US" sz="2400" dirty="0"/>
              <a:t>.</a:t>
            </a:r>
          </a:p>
          <a:p>
            <a:pPr>
              <a:lnSpc>
                <a:spcPct val="90000"/>
              </a:lnSpc>
              <a:buFont typeface="Wingdings" panose="05000000000000000000" pitchFamily="2" charset="2"/>
              <a:buNone/>
            </a:pPr>
            <a:endParaRPr lang="en-US" altLang="en-US" sz="900" dirty="0"/>
          </a:p>
          <a:p>
            <a:pPr>
              <a:lnSpc>
                <a:spcPct val="90000"/>
              </a:lnSpc>
            </a:pPr>
            <a:r>
              <a:rPr lang="en-US" altLang="en-US" sz="2400" dirty="0">
                <a:solidFill>
                  <a:srgbClr val="CC3300"/>
                </a:solidFill>
              </a:rPr>
              <a:t>Lines 8-13 </a:t>
            </a:r>
            <a:r>
              <a:rPr lang="en-US" altLang="en-US" sz="2400" dirty="0"/>
              <a:t>insert the value: </a:t>
            </a:r>
            <a:r>
              <a:rPr lang="en-US" altLang="en-US" sz="2400" i="1" dirty="0">
                <a:solidFill>
                  <a:srgbClr val="CC3300"/>
                </a:solidFill>
              </a:rPr>
              <a:t>O</a:t>
            </a:r>
            <a:r>
              <a:rPr lang="en-US" altLang="en-US" sz="2400" dirty="0">
                <a:solidFill>
                  <a:srgbClr val="CC3300"/>
                </a:solidFill>
              </a:rPr>
              <a:t>(1)</a:t>
            </a:r>
            <a:r>
              <a:rPr lang="en-US" altLang="en-US" sz="2400" dirty="0"/>
              <a:t> </a:t>
            </a:r>
          </a:p>
          <a:p>
            <a:pPr>
              <a:lnSpc>
                <a:spcPct val="90000"/>
              </a:lnSpc>
              <a:buFont typeface="Wingdings" panose="05000000000000000000" pitchFamily="2" charset="2"/>
              <a:buNone/>
            </a:pPr>
            <a:endParaRPr lang="en-US" altLang="en-US" sz="1800" dirty="0"/>
          </a:p>
          <a:p>
            <a:pPr>
              <a:lnSpc>
                <a:spcPct val="90000"/>
              </a:lnSpc>
              <a:buFont typeface="Wingdings" panose="05000000000000000000" pitchFamily="2" charset="2"/>
              <a:buNone/>
            </a:pPr>
            <a:r>
              <a:rPr lang="en-US" altLang="en-US" sz="2400" dirty="0">
                <a:solidFill>
                  <a:schemeClr val="hlink"/>
                </a:solidFill>
                <a:sym typeface="Symbol" panose="05050102010706020507" pitchFamily="18" charset="2"/>
              </a:rPr>
              <a:t> </a:t>
            </a:r>
            <a:r>
              <a:rPr lang="en-US" altLang="en-US" sz="2400" dirty="0">
                <a:solidFill>
                  <a:schemeClr val="hlink"/>
                </a:solidFill>
              </a:rPr>
              <a:t>TOTAL: </a:t>
            </a:r>
            <a:r>
              <a:rPr lang="en-US" altLang="en-US" sz="2400" i="1" dirty="0">
                <a:solidFill>
                  <a:schemeClr val="hlink"/>
                </a:solidFill>
              </a:rPr>
              <a:t>O</a:t>
            </a:r>
            <a:r>
              <a:rPr lang="en-US" altLang="en-US" sz="2400" dirty="0">
                <a:solidFill>
                  <a:schemeClr val="hlink"/>
                </a:solidFill>
              </a:rPr>
              <a:t>(</a:t>
            </a:r>
            <a:r>
              <a:rPr lang="en-US" altLang="en-US" sz="2400" i="1" dirty="0">
                <a:solidFill>
                  <a:schemeClr val="hlink"/>
                </a:solidFill>
              </a:rPr>
              <a:t>h</a:t>
            </a:r>
            <a:r>
              <a:rPr lang="en-US" altLang="en-US" sz="2400" dirty="0">
                <a:solidFill>
                  <a:schemeClr val="hlink"/>
                </a:solidFill>
              </a:rPr>
              <a:t>) time to insert a node.</a:t>
            </a:r>
          </a:p>
        </p:txBody>
      </p:sp>
      <p:sp>
        <p:nvSpPr>
          <p:cNvPr id="3" name="Footer Placeholder 2">
            <a:extLst>
              <a:ext uri="{FF2B5EF4-FFF2-40B4-BE49-F238E27FC236}">
                <a16:creationId xmlns:a16="http://schemas.microsoft.com/office/drawing/2014/main" id="{AF0D127C-D469-4BE2-92B5-E8780CDFE7B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686D7B01-0DCB-4885-ACEC-F79E5D29682D}"/>
              </a:ext>
            </a:extLst>
          </p:cNvPr>
          <p:cNvSpPr>
            <a:spLocks noGrp="1"/>
          </p:cNvSpPr>
          <p:nvPr>
            <p:ph type="sldNum" sz="quarter" idx="12"/>
          </p:nvPr>
        </p:nvSpPr>
        <p:spPr/>
        <p:txBody>
          <a:bodyPr/>
          <a:lstStyle/>
          <a:p>
            <a:fld id="{A975B69E-2946-4753-9723-138A79981E2B}" type="slidenum">
              <a:rPr lang="en-IN" smtClean="0"/>
              <a:pPr/>
              <a:t>29</a:t>
            </a:fld>
            <a:endParaRPr lang="en-IN"/>
          </a:p>
        </p:txBody>
      </p:sp>
      <p:sp>
        <p:nvSpPr>
          <p:cNvPr id="5" name="Title 4">
            <a:extLst>
              <a:ext uri="{FF2B5EF4-FFF2-40B4-BE49-F238E27FC236}">
                <a16:creationId xmlns:a16="http://schemas.microsoft.com/office/drawing/2014/main" id="{FC961C80-B6C7-4F29-869A-211733446A94}"/>
              </a:ext>
            </a:extLst>
          </p:cNvPr>
          <p:cNvSpPr>
            <a:spLocks noGrp="1"/>
          </p:cNvSpPr>
          <p:nvPr>
            <p:ph type="title"/>
          </p:nvPr>
        </p:nvSpPr>
        <p:spPr/>
        <p:txBody>
          <a:bodyPr/>
          <a:lstStyle/>
          <a:p>
            <a:r>
              <a:rPr lang="en-US" altLang="en-US" dirty="0"/>
              <a:t>BST Insertion-Analysis</a:t>
            </a:r>
            <a:endParaRPr lang="en-IN" dirty="0"/>
          </a:p>
        </p:txBody>
      </p:sp>
      <p:sp>
        <p:nvSpPr>
          <p:cNvPr id="6" name="Rectangle 7">
            <a:extLst>
              <a:ext uri="{FF2B5EF4-FFF2-40B4-BE49-F238E27FC236}">
                <a16:creationId xmlns:a16="http://schemas.microsoft.com/office/drawing/2014/main" id="{5360F0EC-6EAD-4635-8CAB-D91BF227C2D9}"/>
              </a:ext>
            </a:extLst>
          </p:cNvPr>
          <p:cNvSpPr>
            <a:spLocks noChangeArrowheads="1"/>
          </p:cNvSpPr>
          <p:nvPr/>
        </p:nvSpPr>
        <p:spPr bwMode="auto">
          <a:xfrm>
            <a:off x="4635253" y="1417638"/>
            <a:ext cx="4191000" cy="53340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609600" indent="-609600">
              <a:spcBef>
                <a:spcPct val="20000"/>
              </a:spcBef>
              <a:buFont typeface="Wingdings" panose="05000000000000000000" pitchFamily="2" charset="2"/>
              <a:buChar char="w"/>
              <a:defRPr sz="2800">
                <a:solidFill>
                  <a:srgbClr val="010000"/>
                </a:solidFill>
                <a:latin typeface="Times New Roman" panose="02020603050405020304" pitchFamily="18" charset="0"/>
              </a:defRPr>
            </a:lvl1pPr>
            <a:lvl2pPr marL="990600" indent="-533400">
              <a:spcBef>
                <a:spcPct val="20000"/>
              </a:spcBef>
              <a:buChar char="»"/>
              <a:defRPr sz="2400">
                <a:solidFill>
                  <a:schemeClr val="tx1"/>
                </a:solidFill>
                <a:latin typeface="Times New Roman" panose="02020603050405020304" pitchFamily="18" charset="0"/>
              </a:defRPr>
            </a:lvl2pPr>
            <a:lvl3pPr marL="1314450" indent="-457200">
              <a:spcBef>
                <a:spcPct val="20000"/>
              </a:spcBef>
              <a:buChar char="•"/>
              <a:defRPr sz="2000">
                <a:solidFill>
                  <a:schemeClr val="tx1"/>
                </a:solidFill>
                <a:latin typeface="Times New Roman" panose="02020603050405020304" pitchFamily="18" charset="0"/>
              </a:defRPr>
            </a:lvl3pPr>
            <a:lvl4pPr marL="1581150" indent="-381000">
              <a:spcBef>
                <a:spcPct val="20000"/>
              </a:spcBef>
              <a:buChar char="–"/>
              <a:defRPr>
                <a:solidFill>
                  <a:schemeClr val="tx1"/>
                </a:solidFill>
                <a:latin typeface="Times New Roman" panose="02020603050405020304" pitchFamily="18" charset="0"/>
              </a:defRPr>
            </a:lvl4pPr>
            <a:lvl5pPr marL="1924050" indent="-381000">
              <a:spcBef>
                <a:spcPct val="20000"/>
              </a:spcBef>
              <a:buChar char="•"/>
              <a:defRPr>
                <a:solidFill>
                  <a:schemeClr val="tx1"/>
                </a:solidFill>
                <a:latin typeface="Times New Roman" panose="02020603050405020304" pitchFamily="18" charset="0"/>
              </a:defRPr>
            </a:lvl5pPr>
            <a:lvl6pPr marL="2381250" indent="-381000" eaLnBrk="0" fontAlgn="base" hangingPunct="0">
              <a:spcBef>
                <a:spcPct val="20000"/>
              </a:spcBef>
              <a:spcAft>
                <a:spcPct val="0"/>
              </a:spcAft>
              <a:buChar char="•"/>
              <a:defRPr>
                <a:solidFill>
                  <a:schemeClr val="tx1"/>
                </a:solidFill>
                <a:latin typeface="Times New Roman" panose="02020603050405020304" pitchFamily="18" charset="0"/>
              </a:defRPr>
            </a:lvl6pPr>
            <a:lvl7pPr marL="2838450" indent="-381000" eaLnBrk="0" fontAlgn="base" hangingPunct="0">
              <a:spcBef>
                <a:spcPct val="20000"/>
              </a:spcBef>
              <a:spcAft>
                <a:spcPct val="0"/>
              </a:spcAft>
              <a:buChar char="•"/>
              <a:defRPr>
                <a:solidFill>
                  <a:schemeClr val="tx1"/>
                </a:solidFill>
                <a:latin typeface="Times New Roman" panose="02020603050405020304" pitchFamily="18" charset="0"/>
              </a:defRPr>
            </a:lvl7pPr>
            <a:lvl8pPr marL="3295650" indent="-381000" eaLnBrk="0" fontAlgn="base" hangingPunct="0">
              <a:spcBef>
                <a:spcPct val="20000"/>
              </a:spcBef>
              <a:spcAft>
                <a:spcPct val="0"/>
              </a:spcAft>
              <a:buChar char="•"/>
              <a:defRPr>
                <a:solidFill>
                  <a:schemeClr val="tx1"/>
                </a:solidFill>
                <a:latin typeface="Times New Roman" panose="02020603050405020304" pitchFamily="18" charset="0"/>
              </a:defRPr>
            </a:lvl8pPr>
            <a:lvl9pPr marL="3752850" indent="-3810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nSpc>
                <a:spcPct val="80000"/>
              </a:lnSpc>
              <a:buFont typeface="Wingdings" panose="05000000000000000000" pitchFamily="2" charset="2"/>
              <a:buNone/>
            </a:pPr>
            <a:r>
              <a:rPr lang="en-US" altLang="en-US" sz="2400" dirty="0">
                <a:solidFill>
                  <a:srgbClr val="CC3300"/>
                </a:solidFill>
              </a:rPr>
              <a:t>Tree-Insert(</a:t>
            </a:r>
            <a:r>
              <a:rPr lang="en-US" altLang="en-US" sz="2400" i="1" dirty="0">
                <a:solidFill>
                  <a:srgbClr val="CC3300"/>
                </a:solidFill>
              </a:rPr>
              <a:t>T</a:t>
            </a:r>
            <a:r>
              <a:rPr lang="en-US" altLang="en-US" sz="2400" dirty="0">
                <a:solidFill>
                  <a:srgbClr val="CC3300"/>
                </a:solidFill>
              </a:rPr>
              <a:t>, </a:t>
            </a:r>
            <a:r>
              <a:rPr lang="en-US" altLang="en-US" sz="2400" i="1" dirty="0">
                <a:solidFill>
                  <a:srgbClr val="CC3300"/>
                </a:solidFill>
              </a:rPr>
              <a:t>z</a:t>
            </a:r>
            <a:r>
              <a:rPr lang="en-US" altLang="en-US" sz="2400" dirty="0">
                <a:solidFill>
                  <a:srgbClr val="CC3300"/>
                </a:solidFill>
              </a:rPr>
              <a:t>)</a:t>
            </a:r>
          </a:p>
          <a:p>
            <a:pPr>
              <a:lnSpc>
                <a:spcPct val="80000"/>
              </a:lnSpc>
              <a:buFont typeface="Wingdings" panose="05000000000000000000" pitchFamily="2" charset="2"/>
              <a:buAutoNum type="arabicPeriod"/>
            </a:pPr>
            <a:r>
              <a:rPr lang="en-US" altLang="en-US" sz="2400" i="1" u="none" dirty="0"/>
              <a:t>y</a:t>
            </a:r>
            <a:r>
              <a:rPr lang="en-US" altLang="en-US" sz="2400" u="none" dirty="0"/>
              <a:t> </a:t>
            </a:r>
            <a:r>
              <a:rPr lang="en-US" altLang="en-US" sz="2400" u="none" dirty="0">
                <a:sym typeface="Symbol" panose="05050102010706020507" pitchFamily="18" charset="2"/>
              </a:rPr>
              <a:t> NIL</a:t>
            </a:r>
          </a:p>
          <a:p>
            <a:pPr>
              <a:lnSpc>
                <a:spcPct val="80000"/>
              </a:lnSpc>
              <a:buFont typeface="Wingdings" panose="05000000000000000000" pitchFamily="2" charset="2"/>
              <a:buAutoNum type="arabicPeriod"/>
            </a:pPr>
            <a:r>
              <a:rPr lang="en-US" altLang="en-US" sz="2400" i="1" u="none" dirty="0">
                <a:sym typeface="Symbol" panose="05050102010706020507" pitchFamily="18" charset="2"/>
              </a:rPr>
              <a:t>x </a:t>
            </a:r>
            <a:r>
              <a:rPr lang="en-US" altLang="en-US" sz="2400" u="none" dirty="0">
                <a:sym typeface="Symbol" panose="05050102010706020507" pitchFamily="18" charset="2"/>
              </a:rPr>
              <a:t> </a:t>
            </a:r>
            <a:r>
              <a:rPr lang="en-US" altLang="en-US" sz="2400" i="1" u="none" dirty="0">
                <a:sym typeface="Symbol" panose="05050102010706020507" pitchFamily="18" charset="2"/>
              </a:rPr>
              <a:t>root</a:t>
            </a:r>
            <a:r>
              <a:rPr lang="en-US" altLang="en-US" sz="2400" u="none" dirty="0">
                <a:sym typeface="Symbol" panose="05050102010706020507" pitchFamily="18" charset="2"/>
              </a:rPr>
              <a:t>[</a:t>
            </a:r>
            <a:r>
              <a:rPr lang="en-US" altLang="en-US" sz="2400" i="1" u="none" dirty="0">
                <a:sym typeface="Symbol" panose="05050102010706020507" pitchFamily="18" charset="2"/>
              </a:rPr>
              <a:t>T</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b="1" u="none" dirty="0">
                <a:sym typeface="Symbol" panose="05050102010706020507" pitchFamily="18" charset="2"/>
              </a:rPr>
              <a:t>while</a:t>
            </a:r>
            <a:r>
              <a:rPr lang="en-US" altLang="en-US" sz="2400" b="1" i="1" u="none" dirty="0">
                <a:sym typeface="Symbol" panose="05050102010706020507" pitchFamily="18" charset="2"/>
              </a:rPr>
              <a:t> </a:t>
            </a:r>
            <a:r>
              <a:rPr lang="en-US" altLang="en-US" sz="2400" i="1" u="none" dirty="0">
                <a:sym typeface="Symbol" panose="05050102010706020507" pitchFamily="18" charset="2"/>
              </a:rPr>
              <a:t>x</a:t>
            </a:r>
            <a:r>
              <a:rPr lang="en-US" altLang="en-US" sz="2400" u="none" dirty="0">
                <a:sym typeface="Symbol" panose="05050102010706020507" pitchFamily="18" charset="2"/>
              </a:rPr>
              <a:t>  NIL</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do</a:t>
            </a:r>
            <a:r>
              <a:rPr lang="en-US" altLang="en-US" sz="2400" b="1" i="1" u="none" dirty="0">
                <a:sym typeface="Symbol" panose="05050102010706020507" pitchFamily="18" charset="2"/>
              </a:rPr>
              <a:t> </a:t>
            </a:r>
            <a:r>
              <a:rPr lang="en-US" altLang="en-US" sz="2400" i="1" u="none" dirty="0">
                <a:sym typeface="Symbol" panose="05050102010706020507" pitchFamily="18" charset="2"/>
              </a:rPr>
              <a:t>y </a:t>
            </a:r>
            <a:r>
              <a:rPr lang="en-US" altLang="en-US" sz="2400" u="none" dirty="0">
                <a:sym typeface="Symbol" panose="05050102010706020507" pitchFamily="18" charset="2"/>
              </a:rPr>
              <a:t> </a:t>
            </a:r>
            <a:r>
              <a:rPr lang="en-US" altLang="en-US" sz="2400" i="1" u="none" dirty="0">
                <a:sym typeface="Symbol" panose="05050102010706020507" pitchFamily="18" charset="2"/>
              </a:rPr>
              <a:t>x</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if</a:t>
            </a:r>
            <a:r>
              <a:rPr lang="en-US" altLang="en-US" sz="2400" b="1" i="1" u="none" dirty="0">
                <a:sym typeface="Symbol" panose="05050102010706020507" pitchFamily="18" charset="2"/>
              </a:rPr>
              <a: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z</a:t>
            </a:r>
            <a:r>
              <a:rPr lang="en-US" altLang="en-US" sz="2400" u="none" dirty="0">
                <a:sym typeface="Symbol" panose="05050102010706020507" pitchFamily="18" charset="2"/>
              </a:rPr>
              <a:t>] &lt;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x</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then</a:t>
            </a:r>
            <a:r>
              <a:rPr lang="en-US" altLang="en-US" sz="2400" u="none" dirty="0">
                <a:sym typeface="Symbol" panose="05050102010706020507" pitchFamily="18" charset="2"/>
              </a:rPr>
              <a:t> </a:t>
            </a:r>
            <a:r>
              <a:rPr lang="en-US" altLang="en-US" sz="2400" i="1" u="none" dirty="0">
                <a:sym typeface="Symbol" panose="05050102010706020507" pitchFamily="18" charset="2"/>
              </a:rPr>
              <a:t>x </a:t>
            </a:r>
            <a:r>
              <a:rPr lang="en-US" altLang="en-US" sz="2400" u="none" dirty="0">
                <a:sym typeface="Symbol" panose="05050102010706020507" pitchFamily="18" charset="2"/>
              </a:rPr>
              <a:t> </a:t>
            </a:r>
            <a:r>
              <a:rPr lang="en-US" altLang="en-US" sz="2400" i="1" u="none" dirty="0">
                <a:sym typeface="Symbol" panose="05050102010706020507" pitchFamily="18" charset="2"/>
              </a:rPr>
              <a:t>left</a:t>
            </a:r>
            <a:r>
              <a:rPr lang="en-US" altLang="en-US" sz="2400" u="none" dirty="0">
                <a:sym typeface="Symbol" panose="05050102010706020507" pitchFamily="18" charset="2"/>
              </a:rPr>
              <a:t>[</a:t>
            </a:r>
            <a:r>
              <a:rPr lang="en-US" altLang="en-US" sz="2400" i="1" u="none" dirty="0">
                <a:sym typeface="Symbol" panose="05050102010706020507" pitchFamily="18" charset="2"/>
              </a:rPr>
              <a:t>x</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else</a:t>
            </a:r>
            <a:r>
              <a:rPr lang="en-US" altLang="en-US" sz="2400" u="none" dirty="0">
                <a:sym typeface="Symbol" panose="05050102010706020507" pitchFamily="18" charset="2"/>
              </a:rPr>
              <a:t> </a:t>
            </a:r>
            <a:r>
              <a:rPr lang="en-US" altLang="en-US" sz="2400" i="1" u="none" dirty="0">
                <a:sym typeface="Symbol" panose="05050102010706020507" pitchFamily="18" charset="2"/>
              </a:rPr>
              <a:t>x </a:t>
            </a:r>
            <a:r>
              <a:rPr lang="en-US" altLang="en-US" sz="2400" u="none" dirty="0">
                <a:sym typeface="Symbol" panose="05050102010706020507" pitchFamily="18" charset="2"/>
              </a:rPr>
              <a:t> </a:t>
            </a:r>
            <a:r>
              <a:rPr lang="en-US" altLang="en-US" sz="2400" i="1" u="none" dirty="0">
                <a:sym typeface="Symbol" panose="05050102010706020507" pitchFamily="18" charset="2"/>
              </a:rPr>
              <a:t>right</a:t>
            </a:r>
            <a:r>
              <a:rPr lang="en-US" altLang="en-US" sz="2400" u="none" dirty="0">
                <a:sym typeface="Symbol" panose="05050102010706020507" pitchFamily="18" charset="2"/>
              </a:rPr>
              <a:t>[</a:t>
            </a:r>
            <a:r>
              <a:rPr lang="en-US" altLang="en-US" sz="2400" i="1" u="none" dirty="0">
                <a:sym typeface="Symbol" panose="05050102010706020507" pitchFamily="18" charset="2"/>
              </a:rPr>
              <a:t>x</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i="1" u="none" dirty="0">
                <a:sym typeface="Symbol" panose="05050102010706020507" pitchFamily="18" charset="2"/>
              </a:rPr>
              <a:t>p</a:t>
            </a:r>
            <a:r>
              <a:rPr lang="en-US" altLang="en-US" sz="2400" u="none" dirty="0">
                <a:sym typeface="Symbol" panose="05050102010706020507" pitchFamily="18" charset="2"/>
              </a:rPr>
              <a:t>[</a:t>
            </a:r>
            <a:r>
              <a:rPr lang="en-US" altLang="en-US" sz="2400" i="1" u="none" dirty="0">
                <a:sym typeface="Symbol" panose="05050102010706020507" pitchFamily="18" charset="2"/>
              </a:rPr>
              <a:t>z</a:t>
            </a:r>
            <a:r>
              <a:rPr lang="en-US" altLang="en-US" sz="2400" u="none" dirty="0">
                <a:sym typeface="Symbol" panose="05050102010706020507" pitchFamily="18" charset="2"/>
              </a:rPr>
              <a:t>]  </a:t>
            </a:r>
            <a:r>
              <a:rPr lang="en-US" altLang="en-US" sz="2400" i="1" u="none" dirty="0">
                <a:sym typeface="Symbol" panose="05050102010706020507" pitchFamily="18" charset="2"/>
              </a:rPr>
              <a:t>y</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b="1" u="none" dirty="0">
                <a:sym typeface="Symbol" panose="05050102010706020507" pitchFamily="18" charset="2"/>
              </a:rPr>
              <a:t>if </a:t>
            </a:r>
            <a:r>
              <a:rPr lang="en-US" altLang="en-US" sz="2400" i="1" u="none" dirty="0">
                <a:sym typeface="Symbol" panose="05050102010706020507" pitchFamily="18" charset="2"/>
              </a:rPr>
              <a:t>y </a:t>
            </a:r>
            <a:r>
              <a:rPr lang="en-US" altLang="en-US" sz="2400" u="none" dirty="0">
                <a:sym typeface="Symbol" panose="05050102010706020507" pitchFamily="18" charset="2"/>
              </a:rPr>
              <a:t>= NIL</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then</a:t>
            </a:r>
            <a:r>
              <a:rPr lang="en-US" altLang="en-US" sz="2400" u="none" dirty="0">
                <a:sym typeface="Symbol" panose="05050102010706020507" pitchFamily="18" charset="2"/>
              </a:rPr>
              <a:t> </a:t>
            </a:r>
            <a:r>
              <a:rPr lang="en-US" altLang="en-US" sz="2400" i="1" u="none" dirty="0">
                <a:sym typeface="Symbol" panose="05050102010706020507" pitchFamily="18" charset="2"/>
              </a:rPr>
              <a:t>root</a:t>
            </a:r>
            <a:r>
              <a:rPr lang="en-US" altLang="en-US" sz="2400" u="none" dirty="0">
                <a:sym typeface="Symbol" panose="05050102010706020507" pitchFamily="18" charset="2"/>
              </a:rPr>
              <a:t>[</a:t>
            </a:r>
            <a:r>
              <a:rPr lang="en-US" altLang="en-US" sz="2400" i="1" u="none" dirty="0">
                <a:sym typeface="Symbol" panose="05050102010706020507" pitchFamily="18" charset="2"/>
              </a:rPr>
              <a:t>t</a:t>
            </a:r>
            <a:r>
              <a:rPr lang="en-US" altLang="en-US" sz="2400" u="none" dirty="0">
                <a:sym typeface="Symbol" panose="05050102010706020507" pitchFamily="18" charset="2"/>
              </a:rPr>
              <a:t>]  </a:t>
            </a:r>
            <a:r>
              <a:rPr lang="en-US" altLang="en-US" sz="2400" i="1" u="none" dirty="0">
                <a:sym typeface="Symbol" panose="05050102010706020507" pitchFamily="18" charset="2"/>
              </a:rPr>
              <a:t>z</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else</a:t>
            </a:r>
            <a:r>
              <a:rPr lang="en-US" altLang="en-US" sz="2400" u="none" dirty="0">
                <a:sym typeface="Symbol" panose="05050102010706020507" pitchFamily="18" charset="2"/>
              </a:rPr>
              <a:t> </a:t>
            </a:r>
            <a:r>
              <a:rPr lang="en-US" altLang="en-US" sz="2400" b="1" u="none" dirty="0">
                <a:sym typeface="Symbol" panose="05050102010706020507" pitchFamily="18" charset="2"/>
              </a:rPr>
              <a:t>if</a:t>
            </a:r>
            <a:r>
              <a:rPr lang="en-US" altLang="en-US" sz="2400" u="none" dirty="0">
                <a:sym typeface="Symbol" panose="05050102010706020507" pitchFamily="18" charset="2"/>
              </a:rPr>
              <a: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z</a:t>
            </a:r>
            <a:r>
              <a:rPr lang="en-US" altLang="en-US" sz="2400" u="none" dirty="0">
                <a:sym typeface="Symbol" panose="05050102010706020507" pitchFamily="18" charset="2"/>
              </a:rPr>
              <a:t>] &lt; </a:t>
            </a:r>
            <a:r>
              <a:rPr lang="en-US" altLang="en-US" sz="2400" i="1" u="none" dirty="0">
                <a:sym typeface="Symbol" panose="05050102010706020507" pitchFamily="18" charset="2"/>
              </a:rPr>
              <a:t>key</a:t>
            </a:r>
            <a:r>
              <a:rPr lang="en-US" altLang="en-US" sz="2400" u="none" dirty="0">
                <a:sym typeface="Symbol" panose="05050102010706020507" pitchFamily="18" charset="2"/>
              </a:rPr>
              <a:t>[</a:t>
            </a:r>
            <a:r>
              <a:rPr lang="en-US" altLang="en-US" sz="2400" i="1" u="none" dirty="0">
                <a:sym typeface="Symbol" panose="05050102010706020507" pitchFamily="18" charset="2"/>
              </a:rPr>
              <a:t>y</a:t>
            </a:r>
            <a:r>
              <a:rPr lang="en-US" altLang="en-US" sz="2400" u="none" dirty="0">
                <a:sym typeface="Symbol" panose="05050102010706020507" pitchFamily="18" charset="2"/>
              </a:rPr>
              <a:t>]</a:t>
            </a: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then  </a:t>
            </a:r>
            <a:r>
              <a:rPr lang="en-US" altLang="en-US" sz="2400" i="1" u="none" dirty="0">
                <a:sym typeface="Symbol" panose="05050102010706020507" pitchFamily="18" charset="2"/>
              </a:rPr>
              <a:t>left</a:t>
            </a:r>
            <a:r>
              <a:rPr lang="en-US" altLang="en-US" sz="2400" u="none" dirty="0">
                <a:sym typeface="Symbol" panose="05050102010706020507" pitchFamily="18" charset="2"/>
              </a:rPr>
              <a:t>[</a:t>
            </a:r>
            <a:r>
              <a:rPr lang="en-US" altLang="en-US" sz="2400" i="1" u="none" dirty="0">
                <a:sym typeface="Symbol" panose="05050102010706020507" pitchFamily="18" charset="2"/>
              </a:rPr>
              <a:t>y</a:t>
            </a:r>
            <a:r>
              <a:rPr lang="en-US" altLang="en-US" sz="2400" u="none" dirty="0">
                <a:sym typeface="Symbol" panose="05050102010706020507" pitchFamily="18" charset="2"/>
              </a:rPr>
              <a:t>]  </a:t>
            </a:r>
            <a:r>
              <a:rPr lang="en-US" altLang="en-US" sz="2400" i="1" u="none" dirty="0">
                <a:sym typeface="Symbol" panose="05050102010706020507" pitchFamily="18" charset="2"/>
              </a:rPr>
              <a:t>z</a:t>
            </a:r>
            <a:endParaRPr lang="en-US" altLang="en-US" sz="2400" u="none" dirty="0">
              <a:sym typeface="Symbol" panose="05050102010706020507" pitchFamily="18" charset="2"/>
            </a:endParaRPr>
          </a:p>
          <a:p>
            <a:pPr>
              <a:lnSpc>
                <a:spcPct val="80000"/>
              </a:lnSpc>
              <a:buFont typeface="Wingdings" panose="05000000000000000000" pitchFamily="2" charset="2"/>
              <a:buAutoNum type="arabicPeriod"/>
            </a:pPr>
            <a:r>
              <a:rPr lang="en-US" altLang="en-US" sz="2400" u="none" dirty="0">
                <a:sym typeface="Symbol" panose="05050102010706020507" pitchFamily="18" charset="2"/>
              </a:rPr>
              <a:t>     </a:t>
            </a:r>
            <a:r>
              <a:rPr lang="en-US" altLang="en-US" sz="2400" b="1" u="none" dirty="0">
                <a:sym typeface="Symbol" panose="05050102010706020507" pitchFamily="18" charset="2"/>
              </a:rPr>
              <a:t>else</a:t>
            </a:r>
            <a:r>
              <a:rPr lang="en-US" altLang="en-US" sz="2400" u="none" dirty="0">
                <a:sym typeface="Symbol" panose="05050102010706020507" pitchFamily="18" charset="2"/>
              </a:rPr>
              <a:t> </a:t>
            </a:r>
            <a:r>
              <a:rPr lang="en-US" altLang="en-US" sz="2400" i="1" u="none" dirty="0">
                <a:sym typeface="Symbol" panose="05050102010706020507" pitchFamily="18" charset="2"/>
              </a:rPr>
              <a:t>right</a:t>
            </a:r>
            <a:r>
              <a:rPr lang="en-US" altLang="en-US" sz="2400" u="none" dirty="0">
                <a:sym typeface="Symbol" panose="05050102010706020507" pitchFamily="18" charset="2"/>
              </a:rPr>
              <a:t>[</a:t>
            </a:r>
            <a:r>
              <a:rPr lang="en-US" altLang="en-US" sz="2400" i="1" u="none" dirty="0">
                <a:sym typeface="Symbol" panose="05050102010706020507" pitchFamily="18" charset="2"/>
              </a:rPr>
              <a:t>y</a:t>
            </a:r>
            <a:r>
              <a:rPr lang="en-US" altLang="en-US" sz="2400" u="none" dirty="0">
                <a:sym typeface="Symbol" panose="05050102010706020507" pitchFamily="18" charset="2"/>
              </a:rPr>
              <a:t>]  </a:t>
            </a:r>
            <a:r>
              <a:rPr lang="en-US" altLang="en-US" sz="2400" i="1" u="none" dirty="0">
                <a:sym typeface="Symbol" panose="05050102010706020507" pitchFamily="18" charset="2"/>
              </a:rPr>
              <a:t>z</a:t>
            </a:r>
            <a:endParaRPr lang="en-US" altLang="en-US" sz="2400" u="none" dirty="0">
              <a:sym typeface="Symbol" panose="05050102010706020507" pitchFamily="18" charset="2"/>
            </a:endParaRPr>
          </a:p>
        </p:txBody>
      </p:sp>
    </p:spTree>
    <p:extLst>
      <p:ext uri="{BB962C8B-B14F-4D97-AF65-F5344CB8AC3E}">
        <p14:creationId xmlns:p14="http://schemas.microsoft.com/office/powerpoint/2010/main" val="360506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algn="just">
              <a:buFontTx/>
              <a:buNone/>
            </a:pPr>
            <a:r>
              <a:rPr lang="en-US"/>
              <a:t>A tree T is a finite non empty set of elements. One of these elements is called the root, and the remaining elements, if any, are portioned into trees, which are called the sub trees of T.</a:t>
            </a:r>
          </a:p>
        </p:txBody>
      </p:sp>
      <p:sp>
        <p:nvSpPr>
          <p:cNvPr id="32770" name="Rectangle 2"/>
          <p:cNvSpPr>
            <a:spLocks noGrp="1" noChangeArrowheads="1"/>
          </p:cNvSpPr>
          <p:nvPr>
            <p:ph type="title"/>
          </p:nvPr>
        </p:nvSpPr>
        <p:spPr/>
        <p:txBody>
          <a:bodyPr/>
          <a:lstStyle/>
          <a:p>
            <a:r>
              <a:rPr lang="en-US"/>
              <a:t>TREE DEFINED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D1BA62-CD7E-447D-989A-23609760832E}"/>
              </a:ext>
            </a:extLst>
          </p:cNvPr>
          <p:cNvSpPr>
            <a:spLocks noGrp="1"/>
          </p:cNvSpPr>
          <p:nvPr>
            <p:ph idx="1"/>
          </p:nvPr>
        </p:nvSpPr>
        <p:spPr/>
        <p:txBody>
          <a:bodyPr/>
          <a:lstStyle/>
          <a:p>
            <a:r>
              <a:rPr lang="en-US" dirty="0"/>
              <a:t>Given a sequence of numbers:</a:t>
            </a:r>
          </a:p>
          <a:p>
            <a:pPr marL="109728" indent="0">
              <a:buNone/>
            </a:pPr>
            <a:r>
              <a:rPr lang="en-US" dirty="0"/>
              <a:t>11, 6, 8, 19, 4, 10, 5, 17, 43, 49, 31</a:t>
            </a:r>
          </a:p>
          <a:p>
            <a:r>
              <a:rPr lang="en-US" dirty="0"/>
              <a:t>Draw a binary search tree by inserting the above numbers from left to right.</a:t>
            </a:r>
            <a:endParaRPr lang="en-IN" dirty="0"/>
          </a:p>
        </p:txBody>
      </p:sp>
      <p:sp>
        <p:nvSpPr>
          <p:cNvPr id="5" name="Title 4">
            <a:extLst>
              <a:ext uri="{FF2B5EF4-FFF2-40B4-BE49-F238E27FC236}">
                <a16:creationId xmlns:a16="http://schemas.microsoft.com/office/drawing/2014/main" id="{37DC3F4E-D9D6-4241-9A67-13DB2CF5648B}"/>
              </a:ext>
            </a:extLst>
          </p:cNvPr>
          <p:cNvSpPr>
            <a:spLocks noGrp="1"/>
          </p:cNvSpPr>
          <p:nvPr>
            <p:ph type="title"/>
          </p:nvPr>
        </p:nvSpPr>
        <p:spPr/>
        <p:txBody>
          <a:bodyPr/>
          <a:lstStyle/>
          <a:p>
            <a:r>
              <a:rPr lang="en-IN" dirty="0"/>
              <a:t>Example</a:t>
            </a:r>
          </a:p>
        </p:txBody>
      </p:sp>
      <p:pic>
        <p:nvPicPr>
          <p:cNvPr id="7" name="Picture 6">
            <a:extLst>
              <a:ext uri="{FF2B5EF4-FFF2-40B4-BE49-F238E27FC236}">
                <a16:creationId xmlns:a16="http://schemas.microsoft.com/office/drawing/2014/main" id="{8C5FE48B-C0CD-47BE-8B07-A81197D781C1}"/>
              </a:ext>
            </a:extLst>
          </p:cNvPr>
          <p:cNvPicPr>
            <a:picLocks noChangeAspect="1"/>
          </p:cNvPicPr>
          <p:nvPr/>
        </p:nvPicPr>
        <p:blipFill>
          <a:blip r:embed="rId2"/>
          <a:stretch>
            <a:fillRect/>
          </a:stretch>
        </p:blipFill>
        <p:spPr>
          <a:xfrm>
            <a:off x="2057400" y="3399453"/>
            <a:ext cx="4876800" cy="2809812"/>
          </a:xfrm>
          <a:prstGeom prst="rect">
            <a:avLst/>
          </a:prstGeom>
        </p:spPr>
      </p:pic>
    </p:spTree>
    <p:extLst>
      <p:ext uri="{BB962C8B-B14F-4D97-AF65-F5344CB8AC3E}">
        <p14:creationId xmlns:p14="http://schemas.microsoft.com/office/powerpoint/2010/main" val="232738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3D8403-5720-448A-9AFA-4721836725CC}"/>
              </a:ext>
            </a:extLst>
          </p:cNvPr>
          <p:cNvSpPr>
            <a:spLocks noGrp="1"/>
          </p:cNvSpPr>
          <p:nvPr>
            <p:ph idx="1"/>
          </p:nvPr>
        </p:nvSpPr>
        <p:spPr/>
        <p:txBody>
          <a:bodyPr/>
          <a:lstStyle/>
          <a:p>
            <a:r>
              <a:rPr lang="en-US" dirty="0"/>
              <a:t>Here k is the key that is searched for and x is the start node.</a:t>
            </a:r>
          </a:p>
          <a:p>
            <a:r>
              <a:rPr lang="en-US" dirty="0"/>
              <a:t>BST-Search(x, k)</a:t>
            </a:r>
          </a:p>
          <a:p>
            <a:pPr marL="109728" indent="0">
              <a:buNone/>
            </a:pPr>
            <a:r>
              <a:rPr lang="en-US" dirty="0"/>
              <a:t>1: y ← x</a:t>
            </a:r>
          </a:p>
          <a:p>
            <a:pPr marL="109728" indent="0">
              <a:buNone/>
            </a:pPr>
            <a:r>
              <a:rPr lang="en-US" dirty="0"/>
              <a:t>2: while y != nil do</a:t>
            </a:r>
          </a:p>
          <a:p>
            <a:pPr marL="109728" indent="0">
              <a:buNone/>
            </a:pPr>
            <a:r>
              <a:rPr lang="en-US" dirty="0"/>
              <a:t>3: 		if key[y] == k then return y</a:t>
            </a:r>
          </a:p>
          <a:p>
            <a:pPr marL="109728" indent="0">
              <a:buNone/>
            </a:pPr>
            <a:r>
              <a:rPr lang="en-US" dirty="0"/>
              <a:t>4:	 	else if key[y] &lt; k then y ← right[y]</a:t>
            </a:r>
          </a:p>
          <a:p>
            <a:pPr marL="109728" indent="0">
              <a:buNone/>
            </a:pPr>
            <a:r>
              <a:rPr lang="en-US" dirty="0"/>
              <a:t>5: 		else y ← left[y]</a:t>
            </a:r>
          </a:p>
          <a:p>
            <a:pPr marL="109728" indent="0">
              <a:buNone/>
            </a:pPr>
            <a:r>
              <a:rPr lang="en-US" dirty="0"/>
              <a:t>6: return (“NOT FOUND”)</a:t>
            </a:r>
            <a:endParaRPr lang="en-IN" dirty="0"/>
          </a:p>
        </p:txBody>
      </p:sp>
      <p:sp>
        <p:nvSpPr>
          <p:cNvPr id="5" name="Title 4">
            <a:extLst>
              <a:ext uri="{FF2B5EF4-FFF2-40B4-BE49-F238E27FC236}">
                <a16:creationId xmlns:a16="http://schemas.microsoft.com/office/drawing/2014/main" id="{53B94C93-742C-4B5E-A30B-5E6D658CC4CE}"/>
              </a:ext>
            </a:extLst>
          </p:cNvPr>
          <p:cNvSpPr>
            <a:spLocks noGrp="1"/>
          </p:cNvSpPr>
          <p:nvPr>
            <p:ph type="title"/>
          </p:nvPr>
        </p:nvSpPr>
        <p:spPr/>
        <p:txBody>
          <a:bodyPr/>
          <a:lstStyle/>
          <a:p>
            <a:r>
              <a:rPr lang="en-IN" dirty="0"/>
              <a:t>Searching in BST</a:t>
            </a:r>
          </a:p>
        </p:txBody>
      </p:sp>
    </p:spTree>
    <p:extLst>
      <p:ext uri="{BB962C8B-B14F-4D97-AF65-F5344CB8AC3E}">
        <p14:creationId xmlns:p14="http://schemas.microsoft.com/office/powerpoint/2010/main" val="1994505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28CF3-3E09-40EA-BE07-33B33D9E63BB}"/>
              </a:ext>
            </a:extLst>
          </p:cNvPr>
          <p:cNvSpPr>
            <a:spLocks noGrp="1"/>
          </p:cNvSpPr>
          <p:nvPr>
            <p:ph type="title"/>
          </p:nvPr>
        </p:nvSpPr>
        <p:spPr/>
        <p:txBody>
          <a:bodyPr/>
          <a:lstStyle/>
          <a:p>
            <a:r>
              <a:rPr lang="en-IN" dirty="0"/>
              <a:t>Example</a:t>
            </a:r>
          </a:p>
        </p:txBody>
      </p:sp>
      <p:graphicFrame>
        <p:nvGraphicFramePr>
          <p:cNvPr id="6" name="Object 4">
            <a:extLst>
              <a:ext uri="{FF2B5EF4-FFF2-40B4-BE49-F238E27FC236}">
                <a16:creationId xmlns:a16="http://schemas.microsoft.com/office/drawing/2014/main" id="{6748EEB1-9142-4DDB-B156-159C5C32F8CE}"/>
              </a:ext>
            </a:extLst>
          </p:cNvPr>
          <p:cNvGraphicFramePr>
            <a:graphicFrameLocks noChangeAspect="1"/>
          </p:cNvGraphicFramePr>
          <p:nvPr>
            <p:extLst>
              <p:ext uri="{D42A27DB-BD31-4B8C-83A1-F6EECF244321}">
                <p14:modId xmlns:p14="http://schemas.microsoft.com/office/powerpoint/2010/main" val="2835529483"/>
              </p:ext>
            </p:extLst>
          </p:nvPr>
        </p:nvGraphicFramePr>
        <p:xfrm>
          <a:off x="0" y="1260612"/>
          <a:ext cx="5666312" cy="3463788"/>
        </p:xfrm>
        <a:graphic>
          <a:graphicData uri="http://schemas.openxmlformats.org/presentationml/2006/ole">
            <mc:AlternateContent xmlns:mc="http://schemas.openxmlformats.org/markup-compatibility/2006">
              <mc:Choice xmlns:v="urn:schemas-microsoft-com:vml" Requires="v">
                <p:oleObj name="Bitmap Image" r:id="rId2" imgW="3780952" imgH="2905531" progId="Paint.Picture">
                  <p:embed/>
                </p:oleObj>
              </mc:Choice>
              <mc:Fallback>
                <p:oleObj name="Bitmap Image" r:id="rId2" imgW="3780952" imgH="2905531" progId="Paint.Picture">
                  <p:embed/>
                  <p:pic>
                    <p:nvPicPr>
                      <p:cNvPr id="295940" name="Object 4">
                        <a:extLst>
                          <a:ext uri="{FF2B5EF4-FFF2-40B4-BE49-F238E27FC236}">
                            <a16:creationId xmlns:a16="http://schemas.microsoft.com/office/drawing/2014/main" id="{046CB98D-CF3E-4CB5-830F-F05680742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0612"/>
                        <a:ext cx="5666312" cy="3463788"/>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122F1CF5-35D1-4652-9D8D-818F48540810}"/>
              </a:ext>
            </a:extLst>
          </p:cNvPr>
          <p:cNvGraphicFramePr>
            <a:graphicFrameLocks noChangeAspect="1"/>
          </p:cNvGraphicFramePr>
          <p:nvPr>
            <p:extLst>
              <p:ext uri="{D42A27DB-BD31-4B8C-83A1-F6EECF244321}">
                <p14:modId xmlns:p14="http://schemas.microsoft.com/office/powerpoint/2010/main" val="2525546920"/>
              </p:ext>
            </p:extLst>
          </p:nvPr>
        </p:nvGraphicFramePr>
        <p:xfrm>
          <a:off x="4646008" y="4038600"/>
          <a:ext cx="4497992" cy="1920163"/>
        </p:xfrm>
        <a:graphic>
          <a:graphicData uri="http://schemas.openxmlformats.org/presentationml/2006/ole">
            <mc:AlternateContent xmlns:mc="http://schemas.openxmlformats.org/markup-compatibility/2006">
              <mc:Choice xmlns:v="urn:schemas-microsoft-com:vml" Requires="v">
                <p:oleObj name="Bitmap Image" r:id="rId4" imgW="3695760" imgH="1647720" progId="Paint.Picture">
                  <p:embed/>
                </p:oleObj>
              </mc:Choice>
              <mc:Fallback>
                <p:oleObj name="Bitmap Image" r:id="rId4" imgW="3695760" imgH="1647720" progId="Paint.Picture">
                  <p:embed/>
                  <p:pic>
                    <p:nvPicPr>
                      <p:cNvPr id="295941" name="Object 5">
                        <a:extLst>
                          <a:ext uri="{FF2B5EF4-FFF2-40B4-BE49-F238E27FC236}">
                            <a16:creationId xmlns:a16="http://schemas.microsoft.com/office/drawing/2014/main" id="{DAB8A214-C752-46A9-B9B2-2809C5AE83C2}"/>
                          </a:ext>
                        </a:extLst>
                      </p:cNvPr>
                      <p:cNvPicPr>
                        <a:picLocks noChangeAspect="1" noChangeArrowheads="1"/>
                      </p:cNvPicPr>
                      <p:nvPr/>
                    </p:nvPicPr>
                    <p:blipFill>
                      <a:blip r:embed="rId5"/>
                      <a:srcRect/>
                      <a:stretch>
                        <a:fillRect/>
                      </a:stretch>
                    </p:blipFill>
                    <p:spPr bwMode="auto">
                      <a:xfrm>
                        <a:off x="4646008" y="4038600"/>
                        <a:ext cx="4497992" cy="19201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62843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Preorder (NLR Traversal)</a:t>
            </a:r>
          </a:p>
          <a:p>
            <a:pPr lvl="1"/>
            <a:r>
              <a:rPr lang="en-US" dirty="0"/>
              <a:t>Process the root R.</a:t>
            </a:r>
          </a:p>
          <a:p>
            <a:pPr lvl="1"/>
            <a:r>
              <a:rPr lang="en-US" dirty="0"/>
              <a:t>Traverse the left subtree of R in preorder.</a:t>
            </a:r>
          </a:p>
          <a:p>
            <a:pPr lvl="1"/>
            <a:r>
              <a:rPr lang="en-US" dirty="0"/>
              <a:t>Traverse the right subtree of R in preorder.</a:t>
            </a:r>
          </a:p>
          <a:p>
            <a:r>
              <a:rPr lang="en-US" dirty="0" err="1"/>
              <a:t>Inorder</a:t>
            </a:r>
            <a:r>
              <a:rPr lang="en-US" dirty="0"/>
              <a:t> (LNR Traversal)</a:t>
            </a:r>
          </a:p>
          <a:p>
            <a:pPr lvl="1"/>
            <a:r>
              <a:rPr lang="en-US" dirty="0"/>
              <a:t>Traverse the left subtree of R in </a:t>
            </a:r>
            <a:r>
              <a:rPr lang="en-US" dirty="0" err="1"/>
              <a:t>inorder</a:t>
            </a:r>
            <a:r>
              <a:rPr lang="en-US" dirty="0"/>
              <a:t>.</a:t>
            </a:r>
          </a:p>
          <a:p>
            <a:pPr lvl="1"/>
            <a:r>
              <a:rPr lang="en-US" dirty="0"/>
              <a:t>Process the root R.</a:t>
            </a:r>
          </a:p>
          <a:p>
            <a:pPr lvl="1"/>
            <a:r>
              <a:rPr lang="en-US" dirty="0"/>
              <a:t>Traverse the right subtree of R in </a:t>
            </a:r>
            <a:r>
              <a:rPr lang="en-US" dirty="0" err="1"/>
              <a:t>inorder</a:t>
            </a:r>
            <a:r>
              <a:rPr lang="en-US" dirty="0"/>
              <a:t>.</a:t>
            </a:r>
          </a:p>
          <a:p>
            <a:pPr lvl="1">
              <a:buNone/>
            </a:pPr>
            <a:endParaRPr lang="en-US" dirty="0"/>
          </a:p>
        </p:txBody>
      </p:sp>
      <p:sp>
        <p:nvSpPr>
          <p:cNvPr id="2" name="Title 1"/>
          <p:cNvSpPr>
            <a:spLocks noGrp="1"/>
          </p:cNvSpPr>
          <p:nvPr>
            <p:ph type="title"/>
          </p:nvPr>
        </p:nvSpPr>
        <p:spPr/>
        <p:txBody>
          <a:bodyPr/>
          <a:lstStyle/>
          <a:p>
            <a:r>
              <a:rPr lang="en-US" dirty="0"/>
              <a:t>Traversing a Binary Tree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Postorder</a:t>
            </a:r>
            <a:r>
              <a:rPr lang="en-US" dirty="0"/>
              <a:t> (LRN Traversal)</a:t>
            </a:r>
          </a:p>
          <a:p>
            <a:pPr lvl="1"/>
            <a:r>
              <a:rPr lang="en-US" dirty="0"/>
              <a:t>Traverse the left subtree of R in </a:t>
            </a:r>
            <a:r>
              <a:rPr lang="en-US" dirty="0" err="1"/>
              <a:t>postorder</a:t>
            </a:r>
            <a:r>
              <a:rPr lang="en-US" dirty="0"/>
              <a:t>.</a:t>
            </a:r>
          </a:p>
          <a:p>
            <a:pPr lvl="1"/>
            <a:r>
              <a:rPr lang="en-US" dirty="0"/>
              <a:t>Traverse the right subtree of R in </a:t>
            </a:r>
            <a:r>
              <a:rPr lang="en-US" dirty="0" err="1"/>
              <a:t>postorder</a:t>
            </a:r>
            <a:r>
              <a:rPr lang="en-US" dirty="0"/>
              <a:t>.</a:t>
            </a:r>
          </a:p>
          <a:p>
            <a:pPr lvl="1"/>
            <a:r>
              <a:rPr lang="en-US" dirty="0"/>
              <a:t>Process the root R.</a:t>
            </a:r>
          </a:p>
          <a:p>
            <a:pPr lvl="1"/>
            <a:endParaRPr lang="en-US" dirty="0"/>
          </a:p>
          <a:p>
            <a:endParaRPr lang="en-US" dirty="0"/>
          </a:p>
        </p:txBody>
      </p:sp>
      <p:sp>
        <p:nvSpPr>
          <p:cNvPr id="4" name="Footer Placeholder 3"/>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A975B69E-2946-4753-9723-138A79981E2B}" type="slidenum">
              <a:rPr lang="en-IN" smtClean="0"/>
              <a:pPr/>
              <a:t>34</a:t>
            </a:fld>
            <a:endParaRPr lang="en-IN"/>
          </a:p>
        </p:txBody>
      </p:sp>
      <p:sp>
        <p:nvSpPr>
          <p:cNvPr id="2" name="Title 1"/>
          <p:cNvSpPr>
            <a:spLocks noGrp="1"/>
          </p:cNvSpPr>
          <p:nvPr>
            <p:ph type="title"/>
          </p:nvPr>
        </p:nvSpPr>
        <p:spPr/>
        <p:txBody>
          <a:bodyPr>
            <a:normAutofit fontScale="90000"/>
          </a:bodyPr>
          <a:lstStyle/>
          <a:p>
            <a:r>
              <a:rPr lang="en-US" dirty="0"/>
              <a:t>Traversing a Binary Tree(contd..)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18A368B1-C7CC-4C2D-A64B-391F7A8C522E}"/>
              </a:ext>
            </a:extLst>
          </p:cNvPr>
          <p:cNvSpPr>
            <a:spLocks noGrp="1" noChangeArrowheads="1"/>
          </p:cNvSpPr>
          <p:nvPr>
            <p:ph type="title"/>
          </p:nvPr>
        </p:nvSpPr>
        <p:spPr/>
        <p:txBody>
          <a:bodyPr>
            <a:normAutofit fontScale="90000"/>
          </a:bodyPr>
          <a:lstStyle/>
          <a:p>
            <a:r>
              <a:rPr lang="en-US" altLang="en-US"/>
              <a:t>Preorder, Postorder and Inorder</a:t>
            </a:r>
          </a:p>
        </p:txBody>
      </p:sp>
      <p:graphicFrame>
        <p:nvGraphicFramePr>
          <p:cNvPr id="284676" name="Object 4">
            <a:extLst>
              <a:ext uri="{FF2B5EF4-FFF2-40B4-BE49-F238E27FC236}">
                <a16:creationId xmlns:a16="http://schemas.microsoft.com/office/drawing/2014/main" id="{75223A8E-DC1B-4ECE-8A0F-E82AE28C5BB1}"/>
              </a:ext>
            </a:extLst>
          </p:cNvPr>
          <p:cNvGraphicFramePr>
            <a:graphicFrameLocks noGrp="1" noChangeAspect="1"/>
          </p:cNvGraphicFramePr>
          <p:nvPr>
            <p:ph sz="quarter" idx="2"/>
            <p:extLst>
              <p:ext uri="{D42A27DB-BD31-4B8C-83A1-F6EECF244321}">
                <p14:modId xmlns:p14="http://schemas.microsoft.com/office/powerpoint/2010/main" val="130391889"/>
              </p:ext>
            </p:extLst>
          </p:nvPr>
        </p:nvGraphicFramePr>
        <p:xfrm>
          <a:off x="4724400" y="3657600"/>
          <a:ext cx="4419600" cy="2079625"/>
        </p:xfrm>
        <a:graphic>
          <a:graphicData uri="http://schemas.openxmlformats.org/presentationml/2006/ole">
            <mc:AlternateContent xmlns:mc="http://schemas.openxmlformats.org/markup-compatibility/2006">
              <mc:Choice xmlns:v="urn:schemas-microsoft-com:vml" Requires="v">
                <p:oleObj name="Bitmap Image" r:id="rId2" imgW="2734057" imgH="1286055" progId="Paint.Picture">
                  <p:embed/>
                </p:oleObj>
              </mc:Choice>
              <mc:Fallback>
                <p:oleObj name="Bitmap Image" r:id="rId2" imgW="2734057" imgH="1286055" progId="Paint.Picture">
                  <p:embed/>
                  <p:pic>
                    <p:nvPicPr>
                      <p:cNvPr id="284676" name="Object 4">
                        <a:extLst>
                          <a:ext uri="{FF2B5EF4-FFF2-40B4-BE49-F238E27FC236}">
                            <a16:creationId xmlns:a16="http://schemas.microsoft.com/office/drawing/2014/main" id="{75223A8E-DC1B-4ECE-8A0F-E82AE28C5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657600"/>
                        <a:ext cx="4419600" cy="2079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78" name="Object 6">
            <a:extLst>
              <a:ext uri="{FF2B5EF4-FFF2-40B4-BE49-F238E27FC236}">
                <a16:creationId xmlns:a16="http://schemas.microsoft.com/office/drawing/2014/main" id="{9439AFC9-FEA2-4A29-B0A9-98E0E59D3854}"/>
              </a:ext>
            </a:extLst>
          </p:cNvPr>
          <p:cNvGraphicFramePr>
            <a:graphicFrameLocks noGrp="1" noChangeAspect="1"/>
          </p:cNvGraphicFramePr>
          <p:nvPr>
            <p:ph sz="quarter" idx="3"/>
            <p:extLst>
              <p:ext uri="{D42A27DB-BD31-4B8C-83A1-F6EECF244321}">
                <p14:modId xmlns:p14="http://schemas.microsoft.com/office/powerpoint/2010/main" val="2151844413"/>
              </p:ext>
            </p:extLst>
          </p:nvPr>
        </p:nvGraphicFramePr>
        <p:xfrm>
          <a:off x="1828800" y="1238250"/>
          <a:ext cx="4495800" cy="2190750"/>
        </p:xfrm>
        <a:graphic>
          <a:graphicData uri="http://schemas.openxmlformats.org/presentationml/2006/ole">
            <mc:AlternateContent xmlns:mc="http://schemas.openxmlformats.org/markup-compatibility/2006">
              <mc:Choice xmlns:v="urn:schemas-microsoft-com:vml" Requires="v">
                <p:oleObj name="Bitmap Image" r:id="rId4" imgW="2581200" imgH="1257480" progId="Paint.Picture">
                  <p:embed/>
                </p:oleObj>
              </mc:Choice>
              <mc:Fallback>
                <p:oleObj name="Bitmap Image" r:id="rId4" imgW="2581200" imgH="1257480" progId="Paint.Picture">
                  <p:embed/>
                  <p:pic>
                    <p:nvPicPr>
                      <p:cNvPr id="284678" name="Object 6">
                        <a:extLst>
                          <a:ext uri="{FF2B5EF4-FFF2-40B4-BE49-F238E27FC236}">
                            <a16:creationId xmlns:a16="http://schemas.microsoft.com/office/drawing/2014/main" id="{9439AFC9-FEA2-4A29-B0A9-98E0E59D3854}"/>
                          </a:ext>
                        </a:extLst>
                      </p:cNvPr>
                      <p:cNvPicPr>
                        <a:picLocks noChangeAspect="1" noChangeArrowheads="1"/>
                      </p:cNvPicPr>
                      <p:nvPr/>
                    </p:nvPicPr>
                    <p:blipFill>
                      <a:blip r:embed="rId5"/>
                      <a:srcRect/>
                      <a:stretch>
                        <a:fillRect/>
                      </a:stretch>
                    </p:blipFill>
                    <p:spPr bwMode="auto">
                      <a:xfrm>
                        <a:off x="1828800" y="1238250"/>
                        <a:ext cx="4495800" cy="2190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80" name="Object 8">
            <a:extLst>
              <a:ext uri="{FF2B5EF4-FFF2-40B4-BE49-F238E27FC236}">
                <a16:creationId xmlns:a16="http://schemas.microsoft.com/office/drawing/2014/main" id="{14618882-DFE5-4C0E-A0A4-2CF6CDFB5055}"/>
              </a:ext>
            </a:extLst>
          </p:cNvPr>
          <p:cNvGraphicFramePr>
            <a:graphicFrameLocks noChangeAspect="1"/>
          </p:cNvGraphicFramePr>
          <p:nvPr>
            <p:extLst>
              <p:ext uri="{D42A27DB-BD31-4B8C-83A1-F6EECF244321}">
                <p14:modId xmlns:p14="http://schemas.microsoft.com/office/powerpoint/2010/main" val="2312205787"/>
              </p:ext>
            </p:extLst>
          </p:nvPr>
        </p:nvGraphicFramePr>
        <p:xfrm>
          <a:off x="11723" y="3657600"/>
          <a:ext cx="4267200" cy="2095500"/>
        </p:xfrm>
        <a:graphic>
          <a:graphicData uri="http://schemas.openxmlformats.org/presentationml/2006/ole">
            <mc:AlternateContent xmlns:mc="http://schemas.openxmlformats.org/markup-compatibility/2006">
              <mc:Choice xmlns:v="urn:schemas-microsoft-com:vml" Requires="v">
                <p:oleObj name="Bitmap Image" r:id="rId6" imgW="2657846" imgH="1305107" progId="Paint.Picture">
                  <p:embed/>
                </p:oleObj>
              </mc:Choice>
              <mc:Fallback>
                <p:oleObj name="Bitmap Image" r:id="rId6" imgW="2657846" imgH="1305107" progId="Paint.Picture">
                  <p:embed/>
                  <p:pic>
                    <p:nvPicPr>
                      <p:cNvPr id="284680" name="Object 8">
                        <a:extLst>
                          <a:ext uri="{FF2B5EF4-FFF2-40B4-BE49-F238E27FC236}">
                            <a16:creationId xmlns:a16="http://schemas.microsoft.com/office/drawing/2014/main" id="{14618882-DFE5-4C0E-A0A4-2CF6CDFB50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23" y="3657600"/>
                        <a:ext cx="4267200" cy="2095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46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4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36EB-245C-45B8-8A38-214AE0B576F1}"/>
              </a:ext>
            </a:extLst>
          </p:cNvPr>
          <p:cNvSpPr>
            <a:spLocks noGrp="1"/>
          </p:cNvSpPr>
          <p:nvPr>
            <p:ph type="title"/>
          </p:nvPr>
        </p:nvSpPr>
        <p:spPr/>
        <p:txBody>
          <a:bodyPr/>
          <a:lstStyle/>
          <a:p>
            <a:r>
              <a:rPr lang="en-IN" dirty="0"/>
              <a:t>Traversal Example</a:t>
            </a:r>
          </a:p>
        </p:txBody>
      </p:sp>
      <p:sp>
        <p:nvSpPr>
          <p:cNvPr id="3" name="Text Placeholder 2">
            <a:extLst>
              <a:ext uri="{FF2B5EF4-FFF2-40B4-BE49-F238E27FC236}">
                <a16:creationId xmlns:a16="http://schemas.microsoft.com/office/drawing/2014/main" id="{8DA2C6E6-8109-4C2C-ADE8-B1547D0F207A}"/>
              </a:ext>
            </a:extLst>
          </p:cNvPr>
          <p:cNvSpPr>
            <a:spLocks noGrp="1"/>
          </p:cNvSpPr>
          <p:nvPr>
            <p:ph type="body" sz="half" idx="1"/>
          </p:nvPr>
        </p:nvSpPr>
        <p:spPr>
          <a:xfrm>
            <a:off x="304800" y="1447800"/>
            <a:ext cx="4501572" cy="4800600"/>
          </a:xfrm>
        </p:spPr>
        <p:txBody>
          <a:bodyPr>
            <a:normAutofit/>
          </a:bodyPr>
          <a:lstStyle/>
          <a:p>
            <a:r>
              <a:rPr lang="en-IN" dirty="0" err="1"/>
              <a:t>PreOrder</a:t>
            </a:r>
            <a:r>
              <a:rPr lang="en-IN" dirty="0"/>
              <a:t> - 8, 5, 9, 7, 1, 12, 2, 4, 11, 3 </a:t>
            </a:r>
            <a:br>
              <a:rPr lang="en-IN" dirty="0"/>
            </a:br>
            <a:endParaRPr lang="en-IN" dirty="0"/>
          </a:p>
          <a:p>
            <a:r>
              <a:rPr lang="en-IN" dirty="0" err="1"/>
              <a:t>InOrder</a:t>
            </a:r>
            <a:r>
              <a:rPr lang="en-IN" dirty="0"/>
              <a:t> - 9, 5, 1, 7, 2, 12, 8, 4, 3, 11 </a:t>
            </a:r>
            <a:br>
              <a:rPr lang="en-IN" dirty="0"/>
            </a:br>
            <a:endParaRPr lang="en-IN" dirty="0"/>
          </a:p>
          <a:p>
            <a:r>
              <a:rPr lang="en-IN" dirty="0" err="1"/>
              <a:t>PostOrder</a:t>
            </a:r>
            <a:r>
              <a:rPr lang="en-IN" dirty="0"/>
              <a:t> - 9, 1, 2, 12, 7, 5, 3, 11, 4, 8 </a:t>
            </a:r>
            <a:br>
              <a:rPr lang="en-IN" dirty="0"/>
            </a:br>
            <a:endParaRPr lang="en-IN" dirty="0"/>
          </a:p>
          <a:p>
            <a:r>
              <a:rPr lang="en-IN" dirty="0" err="1"/>
              <a:t>LevelOrder</a:t>
            </a:r>
            <a:r>
              <a:rPr lang="en-IN" dirty="0"/>
              <a:t> - 8, 5, 4, 9, 7, 11, 1, 12, 3, 2</a:t>
            </a:r>
          </a:p>
        </p:txBody>
      </p:sp>
      <p:pic>
        <p:nvPicPr>
          <p:cNvPr id="8" name="Content Placeholder 7">
            <a:extLst>
              <a:ext uri="{FF2B5EF4-FFF2-40B4-BE49-F238E27FC236}">
                <a16:creationId xmlns:a16="http://schemas.microsoft.com/office/drawing/2014/main" id="{C1F2D441-A9FF-4782-AFB5-F7CE267C6CE8}"/>
              </a:ext>
            </a:extLst>
          </p:cNvPr>
          <p:cNvPicPr>
            <a:picLocks noGrp="1" noChangeAspect="1"/>
          </p:cNvPicPr>
          <p:nvPr>
            <p:ph sz="quarter" idx="2"/>
          </p:nvPr>
        </p:nvPicPr>
        <p:blipFill>
          <a:blip r:embed="rId2"/>
          <a:stretch>
            <a:fillRect/>
          </a:stretch>
        </p:blipFill>
        <p:spPr>
          <a:xfrm>
            <a:off x="4572000" y="1905000"/>
            <a:ext cx="4375728" cy="3600450"/>
          </a:xfrm>
          <a:prstGeom prst="rect">
            <a:avLst/>
          </a:prstGeom>
        </p:spPr>
      </p:pic>
      <p:sp>
        <p:nvSpPr>
          <p:cNvPr id="7" name="Slide Number Placeholder 6">
            <a:extLst>
              <a:ext uri="{FF2B5EF4-FFF2-40B4-BE49-F238E27FC236}">
                <a16:creationId xmlns:a16="http://schemas.microsoft.com/office/drawing/2014/main" id="{F8254BED-B169-43EC-83E4-898E67B76B90}"/>
              </a:ext>
            </a:extLst>
          </p:cNvPr>
          <p:cNvSpPr>
            <a:spLocks noGrp="1"/>
          </p:cNvSpPr>
          <p:nvPr>
            <p:ph type="sldNum" sz="quarter" idx="11"/>
          </p:nvPr>
        </p:nvSpPr>
        <p:spPr/>
        <p:txBody>
          <a:bodyPr/>
          <a:lstStyle/>
          <a:p>
            <a:fld id="{D55553E3-65AB-4C89-827A-E4237B967DC1}" type="slidenum">
              <a:rPr lang="zh-TW" altLang="en-US" smtClean="0"/>
              <a:pPr/>
              <a:t>36</a:t>
            </a:fld>
            <a:endParaRPr lang="en-US" altLang="zh-TW"/>
          </a:p>
        </p:txBody>
      </p:sp>
    </p:spTree>
    <p:extLst>
      <p:ext uri="{BB962C8B-B14F-4D97-AF65-F5344CB8AC3E}">
        <p14:creationId xmlns:p14="http://schemas.microsoft.com/office/powerpoint/2010/main" val="98792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7322-F5C7-4BF7-9560-70F9CC72D965}"/>
              </a:ext>
            </a:extLst>
          </p:cNvPr>
          <p:cNvSpPr>
            <a:spLocks noGrp="1"/>
          </p:cNvSpPr>
          <p:nvPr>
            <p:ph type="title"/>
          </p:nvPr>
        </p:nvSpPr>
        <p:spPr/>
        <p:txBody>
          <a:bodyPr/>
          <a:lstStyle/>
          <a:p>
            <a:r>
              <a:rPr lang="en-IN" dirty="0"/>
              <a:t>BST </a:t>
            </a:r>
            <a:r>
              <a:rPr lang="en-IN" dirty="0" err="1"/>
              <a:t>Inorder</a:t>
            </a:r>
            <a:r>
              <a:rPr lang="en-IN" dirty="0"/>
              <a:t> Traversal</a:t>
            </a:r>
          </a:p>
        </p:txBody>
      </p:sp>
      <p:sp>
        <p:nvSpPr>
          <p:cNvPr id="6" name="Footer Placeholder 5">
            <a:extLst>
              <a:ext uri="{FF2B5EF4-FFF2-40B4-BE49-F238E27FC236}">
                <a16:creationId xmlns:a16="http://schemas.microsoft.com/office/drawing/2014/main" id="{600CC6E2-E5EF-4C33-8E44-885B8E737FC6}"/>
              </a:ext>
            </a:extLst>
          </p:cNvPr>
          <p:cNvSpPr>
            <a:spLocks noGrp="1"/>
          </p:cNvSpPr>
          <p:nvPr>
            <p:ph type="ftr" sz="quarter" idx="10"/>
          </p:nvPr>
        </p:nvSpPr>
        <p:spPr>
          <a:xfrm>
            <a:off x="1015532" y="5673707"/>
            <a:ext cx="7442667" cy="457200"/>
          </a:xfrm>
        </p:spPr>
        <p:txBody>
          <a:bodyPr/>
          <a:lstStyle/>
          <a:p>
            <a:pPr algn="l"/>
            <a:r>
              <a:rPr lang="en-US" altLang="zh-TW" sz="2800" dirty="0"/>
              <a:t>Sorted Order:</a:t>
            </a:r>
          </a:p>
          <a:p>
            <a:pPr algn="l"/>
            <a:r>
              <a:rPr lang="en-US" altLang="zh-TW" sz="2800" dirty="0"/>
              <a:t>12,18,24,26,27,28,56,190,200,213</a:t>
            </a:r>
          </a:p>
        </p:txBody>
      </p:sp>
      <p:sp>
        <p:nvSpPr>
          <p:cNvPr id="7" name="Slide Number Placeholder 6">
            <a:extLst>
              <a:ext uri="{FF2B5EF4-FFF2-40B4-BE49-F238E27FC236}">
                <a16:creationId xmlns:a16="http://schemas.microsoft.com/office/drawing/2014/main" id="{F917ECF8-56CA-4862-852E-644BB67D9023}"/>
              </a:ext>
            </a:extLst>
          </p:cNvPr>
          <p:cNvSpPr>
            <a:spLocks noGrp="1"/>
          </p:cNvSpPr>
          <p:nvPr>
            <p:ph type="sldNum" sz="quarter" idx="11"/>
          </p:nvPr>
        </p:nvSpPr>
        <p:spPr/>
        <p:txBody>
          <a:bodyPr/>
          <a:lstStyle/>
          <a:p>
            <a:fld id="{D55553E3-65AB-4C89-827A-E4237B967DC1}" type="slidenum">
              <a:rPr lang="zh-TW" altLang="en-US" smtClean="0"/>
              <a:pPr/>
              <a:t>37</a:t>
            </a:fld>
            <a:endParaRPr lang="en-US" altLang="zh-TW"/>
          </a:p>
        </p:txBody>
      </p:sp>
      <p:grpSp>
        <p:nvGrpSpPr>
          <p:cNvPr id="8" name="Group 5">
            <a:extLst>
              <a:ext uri="{FF2B5EF4-FFF2-40B4-BE49-F238E27FC236}">
                <a16:creationId xmlns:a16="http://schemas.microsoft.com/office/drawing/2014/main" id="{0D25AB01-4B1B-40B4-9F12-01DF9F753CEF}"/>
              </a:ext>
            </a:extLst>
          </p:cNvPr>
          <p:cNvGrpSpPr>
            <a:grpSpLocks/>
          </p:cNvGrpSpPr>
          <p:nvPr/>
        </p:nvGrpSpPr>
        <p:grpSpPr bwMode="auto">
          <a:xfrm>
            <a:off x="2233100" y="1371600"/>
            <a:ext cx="4267200" cy="3429000"/>
            <a:chOff x="4016" y="2738"/>
            <a:chExt cx="1504" cy="1150"/>
          </a:xfrm>
        </p:grpSpPr>
        <p:sp>
          <p:nvSpPr>
            <p:cNvPr id="9" name="Oval 6">
              <a:extLst>
                <a:ext uri="{FF2B5EF4-FFF2-40B4-BE49-F238E27FC236}">
                  <a16:creationId xmlns:a16="http://schemas.microsoft.com/office/drawing/2014/main" id="{FA00FFA0-220D-4521-BBE8-ACE3525321C8}"/>
                </a:ext>
              </a:extLst>
            </p:cNvPr>
            <p:cNvSpPr>
              <a:spLocks noChangeArrowheads="1"/>
            </p:cNvSpPr>
            <p:nvPr/>
          </p:nvSpPr>
          <p:spPr bwMode="auto">
            <a:xfrm>
              <a:off x="4811" y="2738"/>
              <a:ext cx="166" cy="17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56</a:t>
              </a:r>
            </a:p>
          </p:txBody>
        </p:sp>
        <p:grpSp>
          <p:nvGrpSpPr>
            <p:cNvPr id="10" name="Group 7">
              <a:extLst>
                <a:ext uri="{FF2B5EF4-FFF2-40B4-BE49-F238E27FC236}">
                  <a16:creationId xmlns:a16="http://schemas.microsoft.com/office/drawing/2014/main" id="{8A4A9818-47FB-4737-9B59-AF16C4C9A2C5}"/>
                </a:ext>
              </a:extLst>
            </p:cNvPr>
            <p:cNvGrpSpPr>
              <a:grpSpLocks/>
            </p:cNvGrpSpPr>
            <p:nvPr/>
          </p:nvGrpSpPr>
          <p:grpSpPr bwMode="auto">
            <a:xfrm>
              <a:off x="4451" y="2884"/>
              <a:ext cx="862" cy="281"/>
              <a:chOff x="1620" y="1679"/>
              <a:chExt cx="1683" cy="547"/>
            </a:xfrm>
          </p:grpSpPr>
          <p:sp>
            <p:nvSpPr>
              <p:cNvPr id="29" name="Oval 8">
                <a:extLst>
                  <a:ext uri="{FF2B5EF4-FFF2-40B4-BE49-F238E27FC236}">
                    <a16:creationId xmlns:a16="http://schemas.microsoft.com/office/drawing/2014/main" id="{B61E4731-2E48-4164-83A2-752BBB70DF4A}"/>
                  </a:ext>
                </a:extLst>
              </p:cNvPr>
              <p:cNvSpPr>
                <a:spLocks noChangeArrowheads="1"/>
              </p:cNvSpPr>
              <p:nvPr/>
            </p:nvSpPr>
            <p:spPr bwMode="auto">
              <a:xfrm>
                <a:off x="1620" y="1891"/>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26</a:t>
                </a:r>
              </a:p>
            </p:txBody>
          </p:sp>
          <p:sp>
            <p:nvSpPr>
              <p:cNvPr id="30" name="Oval 9">
                <a:extLst>
                  <a:ext uri="{FF2B5EF4-FFF2-40B4-BE49-F238E27FC236}">
                    <a16:creationId xmlns:a16="http://schemas.microsoft.com/office/drawing/2014/main" id="{3B0B172E-F12A-4D8B-8E12-4C60D410BC3D}"/>
                  </a:ext>
                </a:extLst>
              </p:cNvPr>
              <p:cNvSpPr>
                <a:spLocks noChangeArrowheads="1"/>
              </p:cNvSpPr>
              <p:nvPr/>
            </p:nvSpPr>
            <p:spPr bwMode="auto">
              <a:xfrm>
                <a:off x="2978" y="1891"/>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200</a:t>
                </a:r>
              </a:p>
            </p:txBody>
          </p:sp>
          <p:cxnSp>
            <p:nvCxnSpPr>
              <p:cNvPr id="31" name="AutoShape 10">
                <a:extLst>
                  <a:ext uri="{FF2B5EF4-FFF2-40B4-BE49-F238E27FC236}">
                    <a16:creationId xmlns:a16="http://schemas.microsoft.com/office/drawing/2014/main" id="{97778ACC-79E8-43C0-A32D-543478FD69AF}"/>
                  </a:ext>
                </a:extLst>
              </p:cNvPr>
              <p:cNvCxnSpPr>
                <a:cxnSpLocks noChangeShapeType="1"/>
                <a:stCxn id="9" idx="5"/>
                <a:endCxn id="30" idx="0"/>
              </p:cNvCxnSpPr>
              <p:nvPr/>
            </p:nvCxnSpPr>
            <p:spPr bwMode="auto">
              <a:xfrm>
                <a:off x="2600" y="1679"/>
                <a:ext cx="541" cy="21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1">
                <a:extLst>
                  <a:ext uri="{FF2B5EF4-FFF2-40B4-BE49-F238E27FC236}">
                    <a16:creationId xmlns:a16="http://schemas.microsoft.com/office/drawing/2014/main" id="{1DCD4BB1-65CC-4329-B97B-E0A072AE7C02}"/>
                  </a:ext>
                </a:extLst>
              </p:cNvPr>
              <p:cNvCxnSpPr>
                <a:cxnSpLocks noChangeShapeType="1"/>
                <a:stCxn id="9" idx="3"/>
                <a:endCxn id="29" idx="0"/>
              </p:cNvCxnSpPr>
              <p:nvPr/>
            </p:nvCxnSpPr>
            <p:spPr bwMode="auto">
              <a:xfrm flipH="1">
                <a:off x="1783" y="1679"/>
                <a:ext cx="588" cy="21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12">
              <a:extLst>
                <a:ext uri="{FF2B5EF4-FFF2-40B4-BE49-F238E27FC236}">
                  <a16:creationId xmlns:a16="http://schemas.microsoft.com/office/drawing/2014/main" id="{51A75AA1-992B-457F-83F6-BA894EAE46B2}"/>
                </a:ext>
              </a:extLst>
            </p:cNvPr>
            <p:cNvGrpSpPr>
              <a:grpSpLocks/>
            </p:cNvGrpSpPr>
            <p:nvPr/>
          </p:nvGrpSpPr>
          <p:grpSpPr bwMode="auto">
            <a:xfrm>
              <a:off x="4186" y="3139"/>
              <a:ext cx="642" cy="379"/>
              <a:chOff x="1103" y="2177"/>
              <a:chExt cx="1254" cy="740"/>
            </a:xfrm>
          </p:grpSpPr>
          <p:sp>
            <p:nvSpPr>
              <p:cNvPr id="25" name="Oval 13">
                <a:extLst>
                  <a:ext uri="{FF2B5EF4-FFF2-40B4-BE49-F238E27FC236}">
                    <a16:creationId xmlns:a16="http://schemas.microsoft.com/office/drawing/2014/main" id="{71DB9104-E04E-4FB2-A643-D5564B1F160B}"/>
                  </a:ext>
                </a:extLst>
              </p:cNvPr>
              <p:cNvSpPr>
                <a:spLocks noChangeArrowheads="1"/>
              </p:cNvSpPr>
              <p:nvPr/>
            </p:nvSpPr>
            <p:spPr bwMode="auto">
              <a:xfrm>
                <a:off x="1103" y="2582"/>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18</a:t>
                </a:r>
              </a:p>
            </p:txBody>
          </p:sp>
          <p:sp>
            <p:nvSpPr>
              <p:cNvPr id="26" name="Oval 14">
                <a:extLst>
                  <a:ext uri="{FF2B5EF4-FFF2-40B4-BE49-F238E27FC236}">
                    <a16:creationId xmlns:a16="http://schemas.microsoft.com/office/drawing/2014/main" id="{4962170D-FF57-4822-910E-DC50E3F5C11D}"/>
                  </a:ext>
                </a:extLst>
              </p:cNvPr>
              <p:cNvSpPr>
                <a:spLocks noChangeArrowheads="1"/>
              </p:cNvSpPr>
              <p:nvPr/>
            </p:nvSpPr>
            <p:spPr bwMode="auto">
              <a:xfrm>
                <a:off x="2032" y="2564"/>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28</a:t>
                </a:r>
              </a:p>
            </p:txBody>
          </p:sp>
          <p:cxnSp>
            <p:nvCxnSpPr>
              <p:cNvPr id="27" name="AutoShape 15">
                <a:extLst>
                  <a:ext uri="{FF2B5EF4-FFF2-40B4-BE49-F238E27FC236}">
                    <a16:creationId xmlns:a16="http://schemas.microsoft.com/office/drawing/2014/main" id="{1D61F82C-0F60-4BE3-8175-C6884E45BD1E}"/>
                  </a:ext>
                </a:extLst>
              </p:cNvPr>
              <p:cNvCxnSpPr>
                <a:cxnSpLocks noChangeShapeType="1"/>
                <a:stCxn id="29" idx="3"/>
                <a:endCxn id="25" idx="0"/>
              </p:cNvCxnSpPr>
              <p:nvPr/>
            </p:nvCxnSpPr>
            <p:spPr bwMode="auto">
              <a:xfrm flipH="1">
                <a:off x="1266" y="2177"/>
                <a:ext cx="402" cy="40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6">
                <a:extLst>
                  <a:ext uri="{FF2B5EF4-FFF2-40B4-BE49-F238E27FC236}">
                    <a16:creationId xmlns:a16="http://schemas.microsoft.com/office/drawing/2014/main" id="{BDBA1EF7-2F96-4EE9-B3A3-ABFBEC32C2C6}"/>
                  </a:ext>
                </a:extLst>
              </p:cNvPr>
              <p:cNvCxnSpPr>
                <a:cxnSpLocks noChangeShapeType="1"/>
                <a:stCxn id="29" idx="5"/>
                <a:endCxn id="26" idx="0"/>
              </p:cNvCxnSpPr>
              <p:nvPr/>
            </p:nvCxnSpPr>
            <p:spPr bwMode="auto">
              <a:xfrm>
                <a:off x="1897" y="2177"/>
                <a:ext cx="298" cy="38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Group 17">
              <a:extLst>
                <a:ext uri="{FF2B5EF4-FFF2-40B4-BE49-F238E27FC236}">
                  <a16:creationId xmlns:a16="http://schemas.microsoft.com/office/drawing/2014/main" id="{3FDF1BFE-FD51-4D70-8A37-C1458E260E3C}"/>
                </a:ext>
              </a:extLst>
            </p:cNvPr>
            <p:cNvGrpSpPr>
              <a:grpSpLocks/>
            </p:cNvGrpSpPr>
            <p:nvPr/>
          </p:nvGrpSpPr>
          <p:grpSpPr bwMode="auto">
            <a:xfrm>
              <a:off x="4959" y="3139"/>
              <a:ext cx="561" cy="376"/>
              <a:chOff x="2612" y="2177"/>
              <a:chExt cx="1096" cy="733"/>
            </a:xfrm>
          </p:grpSpPr>
          <p:sp>
            <p:nvSpPr>
              <p:cNvPr id="21" name="Oval 18">
                <a:extLst>
                  <a:ext uri="{FF2B5EF4-FFF2-40B4-BE49-F238E27FC236}">
                    <a16:creationId xmlns:a16="http://schemas.microsoft.com/office/drawing/2014/main" id="{FE2EAA23-B10F-4007-B127-9F1D2EFFC7B1}"/>
                  </a:ext>
                </a:extLst>
              </p:cNvPr>
              <p:cNvSpPr>
                <a:spLocks noChangeArrowheads="1"/>
              </p:cNvSpPr>
              <p:nvPr/>
            </p:nvSpPr>
            <p:spPr bwMode="auto">
              <a:xfrm>
                <a:off x="2612" y="2566"/>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190</a:t>
                </a:r>
              </a:p>
            </p:txBody>
          </p:sp>
          <p:sp>
            <p:nvSpPr>
              <p:cNvPr id="22" name="Oval 19">
                <a:extLst>
                  <a:ext uri="{FF2B5EF4-FFF2-40B4-BE49-F238E27FC236}">
                    <a16:creationId xmlns:a16="http://schemas.microsoft.com/office/drawing/2014/main" id="{4033F43C-47FB-4435-9F4F-44BAA813E46A}"/>
                  </a:ext>
                </a:extLst>
              </p:cNvPr>
              <p:cNvSpPr>
                <a:spLocks noChangeArrowheads="1"/>
              </p:cNvSpPr>
              <p:nvPr/>
            </p:nvSpPr>
            <p:spPr bwMode="auto">
              <a:xfrm>
                <a:off x="3383" y="2575"/>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213</a:t>
                </a:r>
              </a:p>
            </p:txBody>
          </p:sp>
          <p:cxnSp>
            <p:nvCxnSpPr>
              <p:cNvPr id="23" name="AutoShape 20">
                <a:extLst>
                  <a:ext uri="{FF2B5EF4-FFF2-40B4-BE49-F238E27FC236}">
                    <a16:creationId xmlns:a16="http://schemas.microsoft.com/office/drawing/2014/main" id="{AFA1368F-325C-4293-BBA5-ECAC6C032ACB}"/>
                  </a:ext>
                </a:extLst>
              </p:cNvPr>
              <p:cNvCxnSpPr>
                <a:cxnSpLocks noChangeShapeType="1"/>
                <a:stCxn id="30" idx="3"/>
                <a:endCxn id="21" idx="0"/>
              </p:cNvCxnSpPr>
              <p:nvPr/>
            </p:nvCxnSpPr>
            <p:spPr bwMode="auto">
              <a:xfrm flipH="1">
                <a:off x="2775" y="2177"/>
                <a:ext cx="251" cy="389"/>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1">
                <a:extLst>
                  <a:ext uri="{FF2B5EF4-FFF2-40B4-BE49-F238E27FC236}">
                    <a16:creationId xmlns:a16="http://schemas.microsoft.com/office/drawing/2014/main" id="{3DAD7702-5A46-42DD-9F96-10545AABCEF2}"/>
                  </a:ext>
                </a:extLst>
              </p:cNvPr>
              <p:cNvCxnSpPr>
                <a:cxnSpLocks noChangeShapeType="1"/>
                <a:stCxn id="30" idx="5"/>
                <a:endCxn id="22" idx="0"/>
              </p:cNvCxnSpPr>
              <p:nvPr/>
            </p:nvCxnSpPr>
            <p:spPr bwMode="auto">
              <a:xfrm>
                <a:off x="3255" y="2177"/>
                <a:ext cx="291" cy="398"/>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22">
              <a:extLst>
                <a:ext uri="{FF2B5EF4-FFF2-40B4-BE49-F238E27FC236}">
                  <a16:creationId xmlns:a16="http://schemas.microsoft.com/office/drawing/2014/main" id="{AB85BD70-A847-4F81-970D-08FE3ECCC751}"/>
                </a:ext>
              </a:extLst>
            </p:cNvPr>
            <p:cNvGrpSpPr>
              <a:grpSpLocks/>
            </p:cNvGrpSpPr>
            <p:nvPr/>
          </p:nvGrpSpPr>
          <p:grpSpPr bwMode="auto">
            <a:xfrm>
              <a:off x="4016" y="3493"/>
              <a:ext cx="473" cy="395"/>
              <a:chOff x="771" y="2868"/>
              <a:chExt cx="923" cy="771"/>
            </a:xfrm>
          </p:grpSpPr>
          <p:sp>
            <p:nvSpPr>
              <p:cNvPr id="17" name="Oval 23">
                <a:extLst>
                  <a:ext uri="{FF2B5EF4-FFF2-40B4-BE49-F238E27FC236}">
                    <a16:creationId xmlns:a16="http://schemas.microsoft.com/office/drawing/2014/main" id="{FF2CF9F4-4405-4502-A0B9-F8E36B7ABB62}"/>
                  </a:ext>
                </a:extLst>
              </p:cNvPr>
              <p:cNvSpPr>
                <a:spLocks noChangeArrowheads="1"/>
              </p:cNvSpPr>
              <p:nvPr/>
            </p:nvSpPr>
            <p:spPr bwMode="auto">
              <a:xfrm>
                <a:off x="771" y="3285"/>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12</a:t>
                </a:r>
              </a:p>
            </p:txBody>
          </p:sp>
          <p:sp>
            <p:nvSpPr>
              <p:cNvPr id="18" name="Oval 24">
                <a:extLst>
                  <a:ext uri="{FF2B5EF4-FFF2-40B4-BE49-F238E27FC236}">
                    <a16:creationId xmlns:a16="http://schemas.microsoft.com/office/drawing/2014/main" id="{D63A5216-0DFA-4A96-BA28-7DA04738B902}"/>
                  </a:ext>
                </a:extLst>
              </p:cNvPr>
              <p:cNvSpPr>
                <a:spLocks noChangeArrowheads="1"/>
              </p:cNvSpPr>
              <p:nvPr/>
            </p:nvSpPr>
            <p:spPr bwMode="auto">
              <a:xfrm>
                <a:off x="1369" y="3304"/>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24</a:t>
                </a:r>
              </a:p>
            </p:txBody>
          </p:sp>
          <p:cxnSp>
            <p:nvCxnSpPr>
              <p:cNvPr id="19" name="AutoShape 25">
                <a:extLst>
                  <a:ext uri="{FF2B5EF4-FFF2-40B4-BE49-F238E27FC236}">
                    <a16:creationId xmlns:a16="http://schemas.microsoft.com/office/drawing/2014/main" id="{8DF27825-C155-48BF-990A-E614444BFF7B}"/>
                  </a:ext>
                </a:extLst>
              </p:cNvPr>
              <p:cNvCxnSpPr>
                <a:cxnSpLocks noChangeShapeType="1"/>
                <a:stCxn id="25" idx="3"/>
                <a:endCxn id="17" idx="0"/>
              </p:cNvCxnSpPr>
              <p:nvPr/>
            </p:nvCxnSpPr>
            <p:spPr bwMode="auto">
              <a:xfrm flipH="1">
                <a:off x="934" y="2868"/>
                <a:ext cx="217" cy="41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6">
                <a:extLst>
                  <a:ext uri="{FF2B5EF4-FFF2-40B4-BE49-F238E27FC236}">
                    <a16:creationId xmlns:a16="http://schemas.microsoft.com/office/drawing/2014/main" id="{1A6F9D66-2648-4BD7-9AAD-DDDFF19C279F}"/>
                  </a:ext>
                </a:extLst>
              </p:cNvPr>
              <p:cNvCxnSpPr>
                <a:cxnSpLocks noChangeShapeType="1"/>
                <a:stCxn id="25" idx="5"/>
                <a:endCxn id="18" idx="0"/>
              </p:cNvCxnSpPr>
              <p:nvPr/>
            </p:nvCxnSpPr>
            <p:spPr bwMode="auto">
              <a:xfrm>
                <a:off x="1380" y="2868"/>
                <a:ext cx="152" cy="43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Group 27">
              <a:extLst>
                <a:ext uri="{FF2B5EF4-FFF2-40B4-BE49-F238E27FC236}">
                  <a16:creationId xmlns:a16="http://schemas.microsoft.com/office/drawing/2014/main" id="{1168C2C8-BCB0-4A51-AA98-5C3A739F0357}"/>
                </a:ext>
              </a:extLst>
            </p:cNvPr>
            <p:cNvGrpSpPr>
              <a:grpSpLocks/>
            </p:cNvGrpSpPr>
            <p:nvPr/>
          </p:nvGrpSpPr>
          <p:grpSpPr bwMode="auto">
            <a:xfrm>
              <a:off x="4538" y="3509"/>
              <a:ext cx="207" cy="379"/>
              <a:chOff x="1790" y="2899"/>
              <a:chExt cx="405" cy="740"/>
            </a:xfrm>
          </p:grpSpPr>
          <p:sp>
            <p:nvSpPr>
              <p:cNvPr id="15" name="Oval 28">
                <a:extLst>
                  <a:ext uri="{FF2B5EF4-FFF2-40B4-BE49-F238E27FC236}">
                    <a16:creationId xmlns:a16="http://schemas.microsoft.com/office/drawing/2014/main" id="{6EF1B0AF-68DD-4216-BA3B-6F73E5F2DB0D}"/>
                  </a:ext>
                </a:extLst>
              </p:cNvPr>
              <p:cNvSpPr>
                <a:spLocks noChangeArrowheads="1"/>
              </p:cNvSpPr>
              <p:nvPr/>
            </p:nvSpPr>
            <p:spPr bwMode="auto">
              <a:xfrm>
                <a:off x="1790" y="3304"/>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27</a:t>
                </a:r>
              </a:p>
            </p:txBody>
          </p:sp>
          <p:cxnSp>
            <p:nvCxnSpPr>
              <p:cNvPr id="16" name="AutoShape 29">
                <a:extLst>
                  <a:ext uri="{FF2B5EF4-FFF2-40B4-BE49-F238E27FC236}">
                    <a16:creationId xmlns:a16="http://schemas.microsoft.com/office/drawing/2014/main" id="{97BD45AF-B54A-44D0-A821-AE749968F93A}"/>
                  </a:ext>
                </a:extLst>
              </p:cNvPr>
              <p:cNvCxnSpPr>
                <a:cxnSpLocks noChangeShapeType="1"/>
                <a:stCxn id="26" idx="4"/>
                <a:endCxn id="15" idx="0"/>
              </p:cNvCxnSpPr>
              <p:nvPr/>
            </p:nvCxnSpPr>
            <p:spPr bwMode="auto">
              <a:xfrm flipH="1">
                <a:off x="1953" y="2899"/>
                <a:ext cx="242" cy="40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313318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dirty="0"/>
              <a:t>Pre-order: A  B  D  E  G  H  C  F</a:t>
            </a:r>
          </a:p>
          <a:p>
            <a:r>
              <a:rPr lang="en-US" dirty="0"/>
              <a:t>In order:    D  B  G  E  H  A  C  F</a:t>
            </a:r>
          </a:p>
          <a:p>
            <a:endParaRPr lang="en-US" dirty="0"/>
          </a:p>
          <a:p>
            <a:r>
              <a:rPr lang="en-US" dirty="0"/>
              <a:t>Draw the binary tree T.</a:t>
            </a:r>
          </a:p>
        </p:txBody>
      </p:sp>
      <p:sp>
        <p:nvSpPr>
          <p:cNvPr id="58370" name="Rectangle 2"/>
          <p:cNvSpPr>
            <a:spLocks noGrp="1" noChangeArrowheads="1"/>
          </p:cNvSpPr>
          <p:nvPr>
            <p:ph type="title"/>
          </p:nvPr>
        </p:nvSpPr>
        <p:spPr/>
        <p:txBody>
          <a:bodyPr/>
          <a:lstStyle/>
          <a:p>
            <a:r>
              <a:rPr lang="en-US"/>
              <a:t>Example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Example</a:t>
            </a:r>
          </a:p>
        </p:txBody>
      </p:sp>
      <p:sp>
        <p:nvSpPr>
          <p:cNvPr id="59395" name="Oval 3"/>
          <p:cNvSpPr>
            <a:spLocks noChangeArrowheads="1"/>
          </p:cNvSpPr>
          <p:nvPr/>
        </p:nvSpPr>
        <p:spPr bwMode="auto">
          <a:xfrm>
            <a:off x="1981200" y="18288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A</a:t>
            </a:r>
          </a:p>
        </p:txBody>
      </p:sp>
      <p:sp>
        <p:nvSpPr>
          <p:cNvPr id="59396" name="Rectangle 4"/>
          <p:cNvSpPr>
            <a:spLocks noChangeArrowheads="1"/>
          </p:cNvSpPr>
          <p:nvPr/>
        </p:nvSpPr>
        <p:spPr bwMode="auto">
          <a:xfrm>
            <a:off x="3124200" y="1828800"/>
            <a:ext cx="2895600" cy="533400"/>
          </a:xfrm>
          <a:prstGeom prst="rect">
            <a:avLst/>
          </a:prstGeom>
          <a:solidFill>
            <a:schemeClr val="accent1"/>
          </a:solidFill>
          <a:ln w="9525">
            <a:solidFill>
              <a:schemeClr val="tx1"/>
            </a:solidFill>
            <a:miter lim="800000"/>
            <a:headEnd/>
            <a:tailEnd/>
          </a:ln>
          <a:effectLst/>
        </p:spPr>
        <p:txBody>
          <a:bodyPr wrap="none" anchor="ctr"/>
          <a:lstStyle/>
          <a:p>
            <a:r>
              <a:rPr lang="en-US"/>
              <a:t>B      D       E        G       H</a:t>
            </a:r>
          </a:p>
        </p:txBody>
      </p:sp>
      <p:sp>
        <p:nvSpPr>
          <p:cNvPr id="59397" name="Rectangle 5"/>
          <p:cNvSpPr>
            <a:spLocks noChangeArrowheads="1"/>
          </p:cNvSpPr>
          <p:nvPr/>
        </p:nvSpPr>
        <p:spPr bwMode="auto">
          <a:xfrm>
            <a:off x="6400800" y="1828800"/>
            <a:ext cx="1143000" cy="533400"/>
          </a:xfrm>
          <a:prstGeom prst="rect">
            <a:avLst/>
          </a:prstGeom>
          <a:solidFill>
            <a:schemeClr val="accent1"/>
          </a:solidFill>
          <a:ln w="9525">
            <a:solidFill>
              <a:schemeClr val="tx1"/>
            </a:solidFill>
            <a:miter lim="800000"/>
            <a:headEnd/>
            <a:tailEnd/>
          </a:ln>
          <a:effectLst/>
        </p:spPr>
        <p:txBody>
          <a:bodyPr wrap="none" anchor="ctr"/>
          <a:lstStyle/>
          <a:p>
            <a:r>
              <a:rPr lang="en-US"/>
              <a:t>  C       F</a:t>
            </a:r>
          </a:p>
        </p:txBody>
      </p:sp>
      <p:sp>
        <p:nvSpPr>
          <p:cNvPr id="59398" name="Text Box 6"/>
          <p:cNvSpPr txBox="1">
            <a:spLocks noChangeArrowheads="1"/>
          </p:cNvSpPr>
          <p:nvPr/>
        </p:nvSpPr>
        <p:spPr bwMode="auto">
          <a:xfrm>
            <a:off x="304800" y="1843088"/>
            <a:ext cx="1447800" cy="366712"/>
          </a:xfrm>
          <a:prstGeom prst="rect">
            <a:avLst/>
          </a:prstGeom>
          <a:noFill/>
          <a:ln w="9525">
            <a:noFill/>
            <a:miter lim="800000"/>
            <a:headEnd/>
            <a:tailEnd/>
          </a:ln>
          <a:effectLst/>
        </p:spPr>
        <p:txBody>
          <a:bodyPr>
            <a:spAutoFit/>
          </a:bodyPr>
          <a:lstStyle/>
          <a:p>
            <a:pPr>
              <a:spcBef>
                <a:spcPct val="50000"/>
              </a:spcBef>
            </a:pPr>
            <a:r>
              <a:rPr lang="en-US" b="1"/>
              <a:t>Pre- Order:</a:t>
            </a:r>
          </a:p>
        </p:txBody>
      </p:sp>
      <p:sp>
        <p:nvSpPr>
          <p:cNvPr id="59399" name="Text Box 7"/>
          <p:cNvSpPr txBox="1">
            <a:spLocks noChangeArrowheads="1"/>
          </p:cNvSpPr>
          <p:nvPr/>
        </p:nvSpPr>
        <p:spPr bwMode="auto">
          <a:xfrm>
            <a:off x="1905000" y="2667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59400" name="Text Box 8"/>
          <p:cNvSpPr txBox="1">
            <a:spLocks noChangeArrowheads="1"/>
          </p:cNvSpPr>
          <p:nvPr/>
        </p:nvSpPr>
        <p:spPr bwMode="auto">
          <a:xfrm>
            <a:off x="3657600" y="2743200"/>
            <a:ext cx="2133600" cy="366713"/>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TA</a:t>
            </a:r>
          </a:p>
        </p:txBody>
      </p:sp>
      <p:sp>
        <p:nvSpPr>
          <p:cNvPr id="59401" name="Text Box 9"/>
          <p:cNvSpPr txBox="1">
            <a:spLocks noChangeArrowheads="1"/>
          </p:cNvSpPr>
          <p:nvPr/>
        </p:nvSpPr>
        <p:spPr bwMode="auto">
          <a:xfrm>
            <a:off x="6248400" y="2743200"/>
            <a:ext cx="2438400" cy="366713"/>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TA</a:t>
            </a:r>
          </a:p>
        </p:txBody>
      </p:sp>
      <p:sp>
        <p:nvSpPr>
          <p:cNvPr id="59402" name="Rectangle 10"/>
          <p:cNvSpPr>
            <a:spLocks noChangeArrowheads="1"/>
          </p:cNvSpPr>
          <p:nvPr/>
        </p:nvSpPr>
        <p:spPr bwMode="auto">
          <a:xfrm>
            <a:off x="1981200" y="3352800"/>
            <a:ext cx="2895600" cy="533400"/>
          </a:xfrm>
          <a:prstGeom prst="rect">
            <a:avLst/>
          </a:prstGeom>
          <a:solidFill>
            <a:schemeClr val="accent1"/>
          </a:solidFill>
          <a:ln w="9525">
            <a:solidFill>
              <a:schemeClr val="tx1"/>
            </a:solidFill>
            <a:miter lim="800000"/>
            <a:headEnd/>
            <a:tailEnd/>
          </a:ln>
          <a:effectLst/>
        </p:spPr>
        <p:txBody>
          <a:bodyPr wrap="none" anchor="ctr"/>
          <a:lstStyle/>
          <a:p>
            <a:r>
              <a:rPr lang="en-US"/>
              <a:t>B      D       G        E       H</a:t>
            </a:r>
          </a:p>
        </p:txBody>
      </p:sp>
      <p:sp>
        <p:nvSpPr>
          <p:cNvPr id="59403" name="Oval 11"/>
          <p:cNvSpPr>
            <a:spLocks noChangeArrowheads="1"/>
          </p:cNvSpPr>
          <p:nvPr/>
        </p:nvSpPr>
        <p:spPr bwMode="auto">
          <a:xfrm>
            <a:off x="5257800" y="34290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A</a:t>
            </a:r>
          </a:p>
        </p:txBody>
      </p:sp>
      <p:sp>
        <p:nvSpPr>
          <p:cNvPr id="59404" name="Rectangle 12"/>
          <p:cNvSpPr>
            <a:spLocks noChangeArrowheads="1"/>
          </p:cNvSpPr>
          <p:nvPr/>
        </p:nvSpPr>
        <p:spPr bwMode="auto">
          <a:xfrm>
            <a:off x="6400800" y="3352800"/>
            <a:ext cx="1143000" cy="533400"/>
          </a:xfrm>
          <a:prstGeom prst="rect">
            <a:avLst/>
          </a:prstGeom>
          <a:solidFill>
            <a:schemeClr val="accent1"/>
          </a:solidFill>
          <a:ln w="9525">
            <a:solidFill>
              <a:schemeClr val="tx1"/>
            </a:solidFill>
            <a:miter lim="800000"/>
            <a:headEnd/>
            <a:tailEnd/>
          </a:ln>
          <a:effectLst/>
        </p:spPr>
        <p:txBody>
          <a:bodyPr wrap="none" anchor="ctr"/>
          <a:lstStyle/>
          <a:p>
            <a:r>
              <a:rPr lang="en-US"/>
              <a:t>  C       F</a:t>
            </a:r>
          </a:p>
        </p:txBody>
      </p:sp>
      <p:sp>
        <p:nvSpPr>
          <p:cNvPr id="59405" name="Text Box 13"/>
          <p:cNvSpPr txBox="1">
            <a:spLocks noChangeArrowheads="1"/>
          </p:cNvSpPr>
          <p:nvPr/>
        </p:nvSpPr>
        <p:spPr bwMode="auto">
          <a:xfrm>
            <a:off x="2057400" y="4129088"/>
            <a:ext cx="2133600" cy="366712"/>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TA</a:t>
            </a:r>
          </a:p>
        </p:txBody>
      </p:sp>
      <p:sp>
        <p:nvSpPr>
          <p:cNvPr id="59406" name="Text Box 14"/>
          <p:cNvSpPr txBox="1">
            <a:spLocks noChangeArrowheads="1"/>
          </p:cNvSpPr>
          <p:nvPr/>
        </p:nvSpPr>
        <p:spPr bwMode="auto">
          <a:xfrm>
            <a:off x="6400800" y="4205288"/>
            <a:ext cx="2438400" cy="366712"/>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TA</a:t>
            </a:r>
          </a:p>
        </p:txBody>
      </p:sp>
      <p:sp>
        <p:nvSpPr>
          <p:cNvPr id="59407" name="Text Box 15"/>
          <p:cNvSpPr txBox="1">
            <a:spLocks noChangeArrowheads="1"/>
          </p:cNvSpPr>
          <p:nvPr/>
        </p:nvSpPr>
        <p:spPr bwMode="auto">
          <a:xfrm>
            <a:off x="5334000" y="4191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59408" name="Text Box 16"/>
          <p:cNvSpPr txBox="1">
            <a:spLocks noChangeArrowheads="1"/>
          </p:cNvSpPr>
          <p:nvPr/>
        </p:nvSpPr>
        <p:spPr bwMode="auto">
          <a:xfrm>
            <a:off x="304800" y="3443288"/>
            <a:ext cx="1447800" cy="366712"/>
          </a:xfrm>
          <a:prstGeom prst="rect">
            <a:avLst/>
          </a:prstGeom>
          <a:noFill/>
          <a:ln w="9525">
            <a:noFill/>
            <a:miter lim="800000"/>
            <a:headEnd/>
            <a:tailEnd/>
          </a:ln>
          <a:effectLst/>
        </p:spPr>
        <p:txBody>
          <a:bodyPr>
            <a:spAutoFit/>
          </a:bodyPr>
          <a:lstStyle/>
          <a:p>
            <a:pPr>
              <a:spcBef>
                <a:spcPct val="50000"/>
              </a:spcBef>
            </a:pPr>
            <a:r>
              <a:rPr lang="en-US" b="1" i="1"/>
              <a:t>In</a:t>
            </a:r>
            <a:r>
              <a:rPr lang="en-US" b="1"/>
              <a:t>-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en-US"/>
              <a:t>Fundamental data storage structures used in programming.</a:t>
            </a:r>
          </a:p>
          <a:p>
            <a:r>
              <a:rPr lang="en-US"/>
              <a:t>Combines advantages of an ordered array and a linked list.</a:t>
            </a:r>
          </a:p>
          <a:p>
            <a:r>
              <a:rPr lang="en-US"/>
              <a:t>Searching as fast as in ordered array. </a:t>
            </a:r>
          </a:p>
          <a:p>
            <a:r>
              <a:rPr lang="en-US"/>
              <a:t>Insertion and deletion as fast as in linked list.</a:t>
            </a:r>
          </a:p>
          <a:p>
            <a:pPr>
              <a:buFontTx/>
              <a:buNone/>
            </a:pPr>
            <a:endParaRPr lang="en-US"/>
          </a:p>
        </p:txBody>
      </p:sp>
      <p:sp>
        <p:nvSpPr>
          <p:cNvPr id="14338" name="Rectangle 2"/>
          <p:cNvSpPr>
            <a:spLocks noGrp="1" noChangeArrowheads="1"/>
          </p:cNvSpPr>
          <p:nvPr>
            <p:ph type="title"/>
          </p:nvPr>
        </p:nvSpPr>
        <p:spPr/>
        <p:txBody>
          <a:bodyPr/>
          <a:lstStyle/>
          <a:p>
            <a:r>
              <a:rPr lang="en-US"/>
              <a:t>Introduction to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0"/>
            <a:ext cx="8229600" cy="1143000"/>
          </a:xfrm>
        </p:spPr>
        <p:txBody>
          <a:bodyPr/>
          <a:lstStyle/>
          <a:p>
            <a:r>
              <a:rPr lang="en-US" sz="4000"/>
              <a:t>Example:</a:t>
            </a:r>
            <a:br>
              <a:rPr lang="en-US" sz="4000"/>
            </a:br>
            <a:r>
              <a:rPr lang="en-US" sz="2400"/>
              <a:t>Partial Tree</a:t>
            </a:r>
            <a:endParaRPr lang="en-US" sz="4000"/>
          </a:p>
        </p:txBody>
      </p:sp>
      <p:sp>
        <p:nvSpPr>
          <p:cNvPr id="60419" name="Oval 3"/>
          <p:cNvSpPr>
            <a:spLocks noChangeArrowheads="1"/>
          </p:cNvSpPr>
          <p:nvPr/>
        </p:nvSpPr>
        <p:spPr bwMode="auto">
          <a:xfrm>
            <a:off x="4114800" y="18288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A</a:t>
            </a:r>
          </a:p>
        </p:txBody>
      </p:sp>
      <p:sp>
        <p:nvSpPr>
          <p:cNvPr id="60420" name="AutoShape 4"/>
          <p:cNvSpPr>
            <a:spLocks noChangeArrowheads="1"/>
          </p:cNvSpPr>
          <p:nvPr/>
        </p:nvSpPr>
        <p:spPr bwMode="auto">
          <a:xfrm>
            <a:off x="1295400" y="3352800"/>
            <a:ext cx="2209800" cy="16764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pPr algn="ctr"/>
            <a:r>
              <a:rPr lang="en-US" sz="2400"/>
              <a:t>D   B</a:t>
            </a:r>
          </a:p>
          <a:p>
            <a:pPr algn="ctr"/>
            <a:r>
              <a:rPr lang="en-US" sz="2400"/>
              <a:t>G    E     H  </a:t>
            </a:r>
          </a:p>
        </p:txBody>
      </p:sp>
      <p:sp>
        <p:nvSpPr>
          <p:cNvPr id="60421" name="AutoShape 5"/>
          <p:cNvSpPr>
            <a:spLocks noChangeArrowheads="1"/>
          </p:cNvSpPr>
          <p:nvPr/>
        </p:nvSpPr>
        <p:spPr bwMode="auto">
          <a:xfrm>
            <a:off x="4953000" y="3429000"/>
            <a:ext cx="2209800" cy="15240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pPr algn="ctr"/>
            <a:r>
              <a:rPr lang="en-US" sz="2400"/>
              <a:t>C      F</a:t>
            </a:r>
          </a:p>
        </p:txBody>
      </p:sp>
      <p:sp>
        <p:nvSpPr>
          <p:cNvPr id="60422" name="Line 6"/>
          <p:cNvSpPr>
            <a:spLocks noChangeShapeType="1"/>
          </p:cNvSpPr>
          <p:nvPr/>
        </p:nvSpPr>
        <p:spPr bwMode="auto">
          <a:xfrm flipH="1">
            <a:off x="2438400" y="2286000"/>
            <a:ext cx="1676400" cy="1066800"/>
          </a:xfrm>
          <a:prstGeom prst="line">
            <a:avLst/>
          </a:prstGeom>
          <a:noFill/>
          <a:ln w="9525">
            <a:solidFill>
              <a:schemeClr val="tx1"/>
            </a:solidFill>
            <a:round/>
            <a:headEnd/>
            <a:tailEnd/>
          </a:ln>
          <a:effectLst/>
        </p:spPr>
        <p:txBody>
          <a:bodyPr/>
          <a:lstStyle/>
          <a:p>
            <a:endParaRPr lang="en-US"/>
          </a:p>
        </p:txBody>
      </p:sp>
      <p:sp>
        <p:nvSpPr>
          <p:cNvPr id="60423" name="Line 7"/>
          <p:cNvSpPr>
            <a:spLocks noChangeShapeType="1"/>
          </p:cNvSpPr>
          <p:nvPr/>
        </p:nvSpPr>
        <p:spPr bwMode="auto">
          <a:xfrm>
            <a:off x="4724400" y="2286000"/>
            <a:ext cx="1371600" cy="1143000"/>
          </a:xfrm>
          <a:prstGeom prst="line">
            <a:avLst/>
          </a:prstGeom>
          <a:noFill/>
          <a:ln w="9525">
            <a:solidFill>
              <a:schemeClr val="tx1"/>
            </a:solidFill>
            <a:round/>
            <a:headEnd/>
            <a:tailEnd/>
          </a:ln>
          <a:effectLst/>
        </p:spPr>
        <p:txBody>
          <a:bodyPr/>
          <a:lstStyle/>
          <a:p>
            <a:endParaRPr lang="en-US"/>
          </a:p>
        </p:txBody>
      </p:sp>
      <p:sp>
        <p:nvSpPr>
          <p:cNvPr id="60424" name="Rectangle 8"/>
          <p:cNvSpPr>
            <a:spLocks noChangeArrowheads="1"/>
          </p:cNvSpPr>
          <p:nvPr/>
        </p:nvSpPr>
        <p:spPr bwMode="auto">
          <a:xfrm>
            <a:off x="3124200" y="5257800"/>
            <a:ext cx="2895600" cy="533400"/>
          </a:xfrm>
          <a:prstGeom prst="rect">
            <a:avLst/>
          </a:prstGeom>
          <a:solidFill>
            <a:schemeClr val="accent1"/>
          </a:solidFill>
          <a:ln w="9525">
            <a:solidFill>
              <a:schemeClr val="tx1"/>
            </a:solidFill>
            <a:miter lim="800000"/>
            <a:headEnd/>
            <a:tailEnd/>
          </a:ln>
          <a:effectLst/>
        </p:spPr>
        <p:txBody>
          <a:bodyPr wrap="none" anchor="ctr"/>
          <a:lstStyle/>
          <a:p>
            <a:r>
              <a:rPr lang="en-US"/>
              <a:t>B      D       E        G       H</a:t>
            </a:r>
          </a:p>
        </p:txBody>
      </p:sp>
      <p:sp>
        <p:nvSpPr>
          <p:cNvPr id="60425" name="Rectangle 9"/>
          <p:cNvSpPr>
            <a:spLocks noChangeArrowheads="1"/>
          </p:cNvSpPr>
          <p:nvPr/>
        </p:nvSpPr>
        <p:spPr bwMode="auto">
          <a:xfrm>
            <a:off x="3124200" y="6019800"/>
            <a:ext cx="2895600" cy="533400"/>
          </a:xfrm>
          <a:prstGeom prst="rect">
            <a:avLst/>
          </a:prstGeom>
          <a:solidFill>
            <a:schemeClr val="accent1"/>
          </a:solidFill>
          <a:ln w="9525">
            <a:solidFill>
              <a:schemeClr val="tx1"/>
            </a:solidFill>
            <a:miter lim="800000"/>
            <a:headEnd/>
            <a:tailEnd/>
          </a:ln>
          <a:effectLst/>
        </p:spPr>
        <p:txBody>
          <a:bodyPr wrap="none" anchor="ctr"/>
          <a:lstStyle/>
          <a:p>
            <a:r>
              <a:rPr lang="en-US"/>
              <a:t>D      B       G        E       H</a:t>
            </a:r>
          </a:p>
        </p:txBody>
      </p:sp>
      <p:sp>
        <p:nvSpPr>
          <p:cNvPr id="60426" name="Text Box 10"/>
          <p:cNvSpPr txBox="1">
            <a:spLocks noChangeArrowheads="1"/>
          </p:cNvSpPr>
          <p:nvPr/>
        </p:nvSpPr>
        <p:spPr bwMode="auto">
          <a:xfrm>
            <a:off x="1371600" y="5348288"/>
            <a:ext cx="1447800" cy="366712"/>
          </a:xfrm>
          <a:prstGeom prst="rect">
            <a:avLst/>
          </a:prstGeom>
          <a:noFill/>
          <a:ln w="9525">
            <a:noFill/>
            <a:miter lim="800000"/>
            <a:headEnd/>
            <a:tailEnd/>
          </a:ln>
          <a:effectLst/>
        </p:spPr>
        <p:txBody>
          <a:bodyPr>
            <a:spAutoFit/>
          </a:bodyPr>
          <a:lstStyle/>
          <a:p>
            <a:pPr>
              <a:spcBef>
                <a:spcPct val="50000"/>
              </a:spcBef>
            </a:pPr>
            <a:r>
              <a:rPr lang="en-US" b="1"/>
              <a:t>Pre- Order:</a:t>
            </a:r>
          </a:p>
        </p:txBody>
      </p:sp>
      <p:sp>
        <p:nvSpPr>
          <p:cNvPr id="60427" name="Text Box 11"/>
          <p:cNvSpPr txBox="1">
            <a:spLocks noChangeArrowheads="1"/>
          </p:cNvSpPr>
          <p:nvPr/>
        </p:nvSpPr>
        <p:spPr bwMode="auto">
          <a:xfrm>
            <a:off x="1524000" y="6110288"/>
            <a:ext cx="1447800" cy="366712"/>
          </a:xfrm>
          <a:prstGeom prst="rect">
            <a:avLst/>
          </a:prstGeom>
          <a:noFill/>
          <a:ln w="9525">
            <a:noFill/>
            <a:miter lim="800000"/>
            <a:headEnd/>
            <a:tailEnd/>
          </a:ln>
          <a:effectLst/>
        </p:spPr>
        <p:txBody>
          <a:bodyPr>
            <a:spAutoFit/>
          </a:bodyPr>
          <a:lstStyle/>
          <a:p>
            <a:pPr>
              <a:spcBef>
                <a:spcPct val="50000"/>
              </a:spcBef>
            </a:pPr>
            <a:r>
              <a:rPr lang="en-US" b="1"/>
              <a:t>In- Order:</a:t>
            </a:r>
          </a:p>
        </p:txBody>
      </p:sp>
      <p:sp>
        <p:nvSpPr>
          <p:cNvPr id="60428" name="Text Box 12"/>
          <p:cNvSpPr txBox="1">
            <a:spLocks noChangeArrowheads="1"/>
          </p:cNvSpPr>
          <p:nvPr/>
        </p:nvSpPr>
        <p:spPr bwMode="auto">
          <a:xfrm>
            <a:off x="7086600" y="3505200"/>
            <a:ext cx="914400" cy="366713"/>
          </a:xfrm>
          <a:prstGeom prst="rect">
            <a:avLst/>
          </a:prstGeom>
          <a:noFill/>
          <a:ln w="9525">
            <a:noFill/>
            <a:miter lim="800000"/>
            <a:headEnd/>
            <a:tailEnd/>
          </a:ln>
          <a:effectLst/>
        </p:spPr>
        <p:txBody>
          <a:bodyPr>
            <a:spAutoFit/>
          </a:bodyPr>
          <a:lstStyle/>
          <a:p>
            <a:pPr>
              <a:spcBef>
                <a:spcPct val="50000"/>
              </a:spcBef>
            </a:pPr>
            <a:r>
              <a:rPr lang="en-US"/>
              <a:t>R</a:t>
            </a:r>
            <a:r>
              <a:rPr lang="en-US" baseline="-25000"/>
              <a:t>TA</a:t>
            </a:r>
          </a:p>
        </p:txBody>
      </p:sp>
      <p:sp>
        <p:nvSpPr>
          <p:cNvPr id="60429" name="Text Box 13"/>
          <p:cNvSpPr txBox="1">
            <a:spLocks noChangeArrowheads="1"/>
          </p:cNvSpPr>
          <p:nvPr/>
        </p:nvSpPr>
        <p:spPr bwMode="auto">
          <a:xfrm>
            <a:off x="762000" y="3657600"/>
            <a:ext cx="914400" cy="366713"/>
          </a:xfrm>
          <a:prstGeom prst="rect">
            <a:avLst/>
          </a:prstGeom>
          <a:noFill/>
          <a:ln w="9525">
            <a:noFill/>
            <a:miter lim="800000"/>
            <a:headEnd/>
            <a:tailEnd/>
          </a:ln>
          <a:effectLst/>
        </p:spPr>
        <p:txBody>
          <a:bodyPr>
            <a:spAutoFit/>
          </a:bodyPr>
          <a:lstStyle/>
          <a:p>
            <a:pPr>
              <a:spcBef>
                <a:spcPct val="50000"/>
              </a:spcBef>
            </a:pPr>
            <a:r>
              <a:rPr lang="en-US"/>
              <a:t>L</a:t>
            </a:r>
            <a:r>
              <a:rPr lang="en-US" baseline="-25000"/>
              <a:t>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Example</a:t>
            </a:r>
          </a:p>
        </p:txBody>
      </p:sp>
      <p:sp>
        <p:nvSpPr>
          <p:cNvPr id="61443" name="Oval 3"/>
          <p:cNvSpPr>
            <a:spLocks noChangeArrowheads="1"/>
          </p:cNvSpPr>
          <p:nvPr/>
        </p:nvSpPr>
        <p:spPr bwMode="auto">
          <a:xfrm>
            <a:off x="1981200" y="18288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B</a:t>
            </a:r>
          </a:p>
        </p:txBody>
      </p:sp>
      <p:sp>
        <p:nvSpPr>
          <p:cNvPr id="61444" name="Rectangle 4"/>
          <p:cNvSpPr>
            <a:spLocks noChangeArrowheads="1"/>
          </p:cNvSpPr>
          <p:nvPr/>
        </p:nvSpPr>
        <p:spPr bwMode="auto">
          <a:xfrm>
            <a:off x="3810000" y="1828800"/>
            <a:ext cx="838200" cy="533400"/>
          </a:xfrm>
          <a:prstGeom prst="rect">
            <a:avLst/>
          </a:prstGeom>
          <a:solidFill>
            <a:schemeClr val="accent1"/>
          </a:solidFill>
          <a:ln w="9525">
            <a:solidFill>
              <a:schemeClr val="tx1"/>
            </a:solidFill>
            <a:miter lim="800000"/>
            <a:headEnd/>
            <a:tailEnd/>
          </a:ln>
          <a:effectLst/>
        </p:spPr>
        <p:txBody>
          <a:bodyPr wrap="none" anchor="ctr"/>
          <a:lstStyle/>
          <a:p>
            <a:r>
              <a:rPr lang="en-US"/>
              <a:t>   D   </a:t>
            </a:r>
          </a:p>
        </p:txBody>
      </p:sp>
      <p:sp>
        <p:nvSpPr>
          <p:cNvPr id="61445" name="Rectangle 5"/>
          <p:cNvSpPr>
            <a:spLocks noChangeArrowheads="1"/>
          </p:cNvSpPr>
          <p:nvPr/>
        </p:nvSpPr>
        <p:spPr bwMode="auto">
          <a:xfrm>
            <a:off x="5791200" y="1828800"/>
            <a:ext cx="1752600" cy="533400"/>
          </a:xfrm>
          <a:prstGeom prst="rect">
            <a:avLst/>
          </a:prstGeom>
          <a:solidFill>
            <a:schemeClr val="accent1"/>
          </a:solidFill>
          <a:ln w="9525">
            <a:solidFill>
              <a:schemeClr val="tx1"/>
            </a:solidFill>
            <a:miter lim="800000"/>
            <a:headEnd/>
            <a:tailEnd/>
          </a:ln>
          <a:effectLst/>
        </p:spPr>
        <p:txBody>
          <a:bodyPr wrap="none" anchor="ctr"/>
          <a:lstStyle/>
          <a:p>
            <a:r>
              <a:rPr lang="en-US"/>
              <a:t>  E         G      H</a:t>
            </a:r>
          </a:p>
        </p:txBody>
      </p:sp>
      <p:sp>
        <p:nvSpPr>
          <p:cNvPr id="61446" name="Text Box 6"/>
          <p:cNvSpPr txBox="1">
            <a:spLocks noChangeArrowheads="1"/>
          </p:cNvSpPr>
          <p:nvPr/>
        </p:nvSpPr>
        <p:spPr bwMode="auto">
          <a:xfrm>
            <a:off x="304800" y="1843088"/>
            <a:ext cx="1447800" cy="366712"/>
          </a:xfrm>
          <a:prstGeom prst="rect">
            <a:avLst/>
          </a:prstGeom>
          <a:noFill/>
          <a:ln w="9525">
            <a:noFill/>
            <a:miter lim="800000"/>
            <a:headEnd/>
            <a:tailEnd/>
          </a:ln>
          <a:effectLst/>
        </p:spPr>
        <p:txBody>
          <a:bodyPr>
            <a:spAutoFit/>
          </a:bodyPr>
          <a:lstStyle/>
          <a:p>
            <a:pPr>
              <a:spcBef>
                <a:spcPct val="50000"/>
              </a:spcBef>
            </a:pPr>
            <a:r>
              <a:rPr lang="en-US" b="1"/>
              <a:t>Pre- Order:</a:t>
            </a:r>
          </a:p>
        </p:txBody>
      </p:sp>
      <p:sp>
        <p:nvSpPr>
          <p:cNvPr id="61447" name="Text Box 7"/>
          <p:cNvSpPr txBox="1">
            <a:spLocks noChangeArrowheads="1"/>
          </p:cNvSpPr>
          <p:nvPr/>
        </p:nvSpPr>
        <p:spPr bwMode="auto">
          <a:xfrm>
            <a:off x="1905000" y="2667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61448" name="Text Box 8"/>
          <p:cNvSpPr txBox="1">
            <a:spLocks noChangeArrowheads="1"/>
          </p:cNvSpPr>
          <p:nvPr/>
        </p:nvSpPr>
        <p:spPr bwMode="auto">
          <a:xfrm>
            <a:off x="3657600" y="2743200"/>
            <a:ext cx="2133600" cy="366713"/>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TB</a:t>
            </a:r>
          </a:p>
        </p:txBody>
      </p:sp>
      <p:sp>
        <p:nvSpPr>
          <p:cNvPr id="61449" name="Text Box 9"/>
          <p:cNvSpPr txBox="1">
            <a:spLocks noChangeArrowheads="1"/>
          </p:cNvSpPr>
          <p:nvPr/>
        </p:nvSpPr>
        <p:spPr bwMode="auto">
          <a:xfrm>
            <a:off x="5791200" y="2743200"/>
            <a:ext cx="2438400" cy="366713"/>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TB</a:t>
            </a:r>
          </a:p>
        </p:txBody>
      </p:sp>
      <p:sp>
        <p:nvSpPr>
          <p:cNvPr id="61450" name="Rectangle 10"/>
          <p:cNvSpPr>
            <a:spLocks noChangeArrowheads="1"/>
          </p:cNvSpPr>
          <p:nvPr/>
        </p:nvSpPr>
        <p:spPr bwMode="auto">
          <a:xfrm>
            <a:off x="1981200" y="3352800"/>
            <a:ext cx="685800" cy="533400"/>
          </a:xfrm>
          <a:prstGeom prst="rect">
            <a:avLst/>
          </a:prstGeom>
          <a:solidFill>
            <a:schemeClr val="accent1"/>
          </a:solidFill>
          <a:ln w="9525">
            <a:solidFill>
              <a:schemeClr val="tx1"/>
            </a:solidFill>
            <a:miter lim="800000"/>
            <a:headEnd/>
            <a:tailEnd/>
          </a:ln>
          <a:effectLst/>
        </p:spPr>
        <p:txBody>
          <a:bodyPr wrap="none" anchor="ctr"/>
          <a:lstStyle/>
          <a:p>
            <a:r>
              <a:rPr lang="en-US"/>
              <a:t>D</a:t>
            </a:r>
          </a:p>
        </p:txBody>
      </p:sp>
      <p:sp>
        <p:nvSpPr>
          <p:cNvPr id="61451" name="Oval 11"/>
          <p:cNvSpPr>
            <a:spLocks noChangeArrowheads="1"/>
          </p:cNvSpPr>
          <p:nvPr/>
        </p:nvSpPr>
        <p:spPr bwMode="auto">
          <a:xfrm>
            <a:off x="4572000" y="34290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B</a:t>
            </a:r>
          </a:p>
        </p:txBody>
      </p:sp>
      <p:sp>
        <p:nvSpPr>
          <p:cNvPr id="61452" name="Rectangle 12"/>
          <p:cNvSpPr>
            <a:spLocks noChangeArrowheads="1"/>
          </p:cNvSpPr>
          <p:nvPr/>
        </p:nvSpPr>
        <p:spPr bwMode="auto">
          <a:xfrm>
            <a:off x="5943600" y="3352800"/>
            <a:ext cx="1600200" cy="533400"/>
          </a:xfrm>
          <a:prstGeom prst="rect">
            <a:avLst/>
          </a:prstGeom>
          <a:solidFill>
            <a:schemeClr val="accent1"/>
          </a:solidFill>
          <a:ln w="9525">
            <a:solidFill>
              <a:schemeClr val="tx1"/>
            </a:solidFill>
            <a:miter lim="800000"/>
            <a:headEnd/>
            <a:tailEnd/>
          </a:ln>
          <a:effectLst/>
        </p:spPr>
        <p:txBody>
          <a:bodyPr wrap="none" anchor="ctr"/>
          <a:lstStyle/>
          <a:p>
            <a:r>
              <a:rPr lang="en-US"/>
              <a:t>  G       E       H</a:t>
            </a:r>
          </a:p>
        </p:txBody>
      </p:sp>
      <p:sp>
        <p:nvSpPr>
          <p:cNvPr id="61453" name="Text Box 13"/>
          <p:cNvSpPr txBox="1">
            <a:spLocks noChangeArrowheads="1"/>
          </p:cNvSpPr>
          <p:nvPr/>
        </p:nvSpPr>
        <p:spPr bwMode="auto">
          <a:xfrm>
            <a:off x="2057400" y="4129088"/>
            <a:ext cx="2133600" cy="366712"/>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TB</a:t>
            </a:r>
          </a:p>
        </p:txBody>
      </p:sp>
      <p:sp>
        <p:nvSpPr>
          <p:cNvPr id="61454" name="Text Box 14"/>
          <p:cNvSpPr txBox="1">
            <a:spLocks noChangeArrowheads="1"/>
          </p:cNvSpPr>
          <p:nvPr/>
        </p:nvSpPr>
        <p:spPr bwMode="auto">
          <a:xfrm>
            <a:off x="5867400" y="4205288"/>
            <a:ext cx="2438400" cy="366712"/>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TB</a:t>
            </a:r>
          </a:p>
        </p:txBody>
      </p:sp>
      <p:sp>
        <p:nvSpPr>
          <p:cNvPr id="61455" name="Text Box 15"/>
          <p:cNvSpPr txBox="1">
            <a:spLocks noChangeArrowheads="1"/>
          </p:cNvSpPr>
          <p:nvPr/>
        </p:nvSpPr>
        <p:spPr bwMode="auto">
          <a:xfrm>
            <a:off x="4495800" y="4191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61456" name="Text Box 16"/>
          <p:cNvSpPr txBox="1">
            <a:spLocks noChangeArrowheads="1"/>
          </p:cNvSpPr>
          <p:nvPr/>
        </p:nvSpPr>
        <p:spPr bwMode="auto">
          <a:xfrm>
            <a:off x="304800" y="3443288"/>
            <a:ext cx="1447800" cy="366712"/>
          </a:xfrm>
          <a:prstGeom prst="rect">
            <a:avLst/>
          </a:prstGeom>
          <a:noFill/>
          <a:ln w="9525">
            <a:noFill/>
            <a:miter lim="800000"/>
            <a:headEnd/>
            <a:tailEnd/>
          </a:ln>
          <a:effectLst/>
        </p:spPr>
        <p:txBody>
          <a:bodyPr>
            <a:spAutoFit/>
          </a:bodyPr>
          <a:lstStyle/>
          <a:p>
            <a:pPr>
              <a:spcBef>
                <a:spcPct val="50000"/>
              </a:spcBef>
            </a:pPr>
            <a:r>
              <a:rPr lang="en-US" b="1" i="1"/>
              <a:t>In</a:t>
            </a:r>
            <a:r>
              <a:rPr lang="en-US" b="1"/>
              <a:t>- Order: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0"/>
            <a:ext cx="8229600" cy="1143000"/>
          </a:xfrm>
        </p:spPr>
        <p:txBody>
          <a:bodyPr/>
          <a:lstStyle/>
          <a:p>
            <a:r>
              <a:rPr lang="en-US" sz="4000"/>
              <a:t>Example:</a:t>
            </a:r>
            <a:br>
              <a:rPr lang="en-US" sz="4000"/>
            </a:br>
            <a:r>
              <a:rPr lang="en-US" sz="2400"/>
              <a:t>Partial Tree</a:t>
            </a:r>
            <a:endParaRPr lang="en-US" sz="4000"/>
          </a:p>
        </p:txBody>
      </p:sp>
      <p:sp>
        <p:nvSpPr>
          <p:cNvPr id="62467" name="Oval 3"/>
          <p:cNvSpPr>
            <a:spLocks noChangeArrowheads="1"/>
          </p:cNvSpPr>
          <p:nvPr/>
        </p:nvSpPr>
        <p:spPr bwMode="auto">
          <a:xfrm>
            <a:off x="4114800" y="12192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A</a:t>
            </a:r>
          </a:p>
        </p:txBody>
      </p:sp>
      <p:sp>
        <p:nvSpPr>
          <p:cNvPr id="62468" name="AutoShape 4"/>
          <p:cNvSpPr>
            <a:spLocks noChangeArrowheads="1"/>
          </p:cNvSpPr>
          <p:nvPr/>
        </p:nvSpPr>
        <p:spPr bwMode="auto">
          <a:xfrm>
            <a:off x="2971800" y="3276600"/>
            <a:ext cx="1447800" cy="9906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pPr algn="ctr"/>
            <a:r>
              <a:rPr lang="en-US" sz="2400"/>
              <a:t>G   </a:t>
            </a:r>
          </a:p>
          <a:p>
            <a:pPr algn="ctr"/>
            <a:r>
              <a:rPr lang="en-US" sz="2400"/>
              <a:t> E     H  </a:t>
            </a:r>
          </a:p>
        </p:txBody>
      </p:sp>
      <p:sp>
        <p:nvSpPr>
          <p:cNvPr id="62469" name="AutoShape 5"/>
          <p:cNvSpPr>
            <a:spLocks noChangeArrowheads="1"/>
          </p:cNvSpPr>
          <p:nvPr/>
        </p:nvSpPr>
        <p:spPr bwMode="auto">
          <a:xfrm>
            <a:off x="4419600" y="2362200"/>
            <a:ext cx="2057400" cy="9906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pPr algn="ctr"/>
            <a:r>
              <a:rPr lang="en-US" sz="2400"/>
              <a:t>C      F</a:t>
            </a:r>
          </a:p>
        </p:txBody>
      </p:sp>
      <p:sp>
        <p:nvSpPr>
          <p:cNvPr id="62470" name="Line 6"/>
          <p:cNvSpPr>
            <a:spLocks noChangeShapeType="1"/>
          </p:cNvSpPr>
          <p:nvPr/>
        </p:nvSpPr>
        <p:spPr bwMode="auto">
          <a:xfrm flipH="1">
            <a:off x="3200400" y="1676400"/>
            <a:ext cx="914400" cy="533400"/>
          </a:xfrm>
          <a:prstGeom prst="line">
            <a:avLst/>
          </a:prstGeom>
          <a:noFill/>
          <a:ln w="9525">
            <a:solidFill>
              <a:schemeClr val="tx1"/>
            </a:solidFill>
            <a:round/>
            <a:headEnd/>
            <a:tailEnd/>
          </a:ln>
          <a:effectLst/>
        </p:spPr>
        <p:txBody>
          <a:bodyPr/>
          <a:lstStyle/>
          <a:p>
            <a:endParaRPr lang="en-US"/>
          </a:p>
        </p:txBody>
      </p:sp>
      <p:sp>
        <p:nvSpPr>
          <p:cNvPr id="62471" name="Line 7"/>
          <p:cNvSpPr>
            <a:spLocks noChangeShapeType="1"/>
          </p:cNvSpPr>
          <p:nvPr/>
        </p:nvSpPr>
        <p:spPr bwMode="auto">
          <a:xfrm>
            <a:off x="4724400" y="1676400"/>
            <a:ext cx="762000" cy="685800"/>
          </a:xfrm>
          <a:prstGeom prst="line">
            <a:avLst/>
          </a:prstGeom>
          <a:noFill/>
          <a:ln w="9525">
            <a:solidFill>
              <a:schemeClr val="tx1"/>
            </a:solidFill>
            <a:round/>
            <a:headEnd/>
            <a:tailEnd/>
          </a:ln>
          <a:effectLst/>
        </p:spPr>
        <p:txBody>
          <a:bodyPr/>
          <a:lstStyle/>
          <a:p>
            <a:endParaRPr lang="en-US"/>
          </a:p>
        </p:txBody>
      </p:sp>
      <p:sp>
        <p:nvSpPr>
          <p:cNvPr id="62472" name="Rectangle 8"/>
          <p:cNvSpPr>
            <a:spLocks noChangeArrowheads="1"/>
          </p:cNvSpPr>
          <p:nvPr/>
        </p:nvSpPr>
        <p:spPr bwMode="auto">
          <a:xfrm>
            <a:off x="3505200" y="5486400"/>
            <a:ext cx="1905000" cy="533400"/>
          </a:xfrm>
          <a:prstGeom prst="rect">
            <a:avLst/>
          </a:prstGeom>
          <a:solidFill>
            <a:schemeClr val="accent1"/>
          </a:solidFill>
          <a:ln w="9525">
            <a:solidFill>
              <a:schemeClr val="tx1"/>
            </a:solidFill>
            <a:miter lim="800000"/>
            <a:headEnd/>
            <a:tailEnd/>
          </a:ln>
          <a:effectLst/>
        </p:spPr>
        <p:txBody>
          <a:bodyPr wrap="none" anchor="ctr"/>
          <a:lstStyle/>
          <a:p>
            <a:r>
              <a:rPr lang="en-US"/>
              <a:t>   E        G       H</a:t>
            </a:r>
          </a:p>
        </p:txBody>
      </p:sp>
      <p:sp>
        <p:nvSpPr>
          <p:cNvPr id="62473" name="Rectangle 9"/>
          <p:cNvSpPr>
            <a:spLocks noChangeArrowheads="1"/>
          </p:cNvSpPr>
          <p:nvPr/>
        </p:nvSpPr>
        <p:spPr bwMode="auto">
          <a:xfrm>
            <a:off x="3581400" y="6248400"/>
            <a:ext cx="1828800" cy="533400"/>
          </a:xfrm>
          <a:prstGeom prst="rect">
            <a:avLst/>
          </a:prstGeom>
          <a:solidFill>
            <a:schemeClr val="accent1"/>
          </a:solidFill>
          <a:ln w="9525">
            <a:solidFill>
              <a:schemeClr val="tx1"/>
            </a:solidFill>
            <a:miter lim="800000"/>
            <a:headEnd/>
            <a:tailEnd/>
          </a:ln>
          <a:effectLst/>
        </p:spPr>
        <p:txBody>
          <a:bodyPr wrap="none" anchor="ctr"/>
          <a:lstStyle/>
          <a:p>
            <a:r>
              <a:rPr lang="en-US"/>
              <a:t>  G        E       H</a:t>
            </a:r>
          </a:p>
        </p:txBody>
      </p:sp>
      <p:sp>
        <p:nvSpPr>
          <p:cNvPr id="62474" name="Text Box 10"/>
          <p:cNvSpPr txBox="1">
            <a:spLocks noChangeArrowheads="1"/>
          </p:cNvSpPr>
          <p:nvPr/>
        </p:nvSpPr>
        <p:spPr bwMode="auto">
          <a:xfrm>
            <a:off x="1828800" y="5576888"/>
            <a:ext cx="1447800" cy="366712"/>
          </a:xfrm>
          <a:prstGeom prst="rect">
            <a:avLst/>
          </a:prstGeom>
          <a:noFill/>
          <a:ln w="9525">
            <a:noFill/>
            <a:miter lim="800000"/>
            <a:headEnd/>
            <a:tailEnd/>
          </a:ln>
          <a:effectLst/>
        </p:spPr>
        <p:txBody>
          <a:bodyPr>
            <a:spAutoFit/>
          </a:bodyPr>
          <a:lstStyle/>
          <a:p>
            <a:pPr>
              <a:spcBef>
                <a:spcPct val="50000"/>
              </a:spcBef>
            </a:pPr>
            <a:r>
              <a:rPr lang="en-US" b="1"/>
              <a:t>Pre- Order:</a:t>
            </a:r>
          </a:p>
        </p:txBody>
      </p:sp>
      <p:sp>
        <p:nvSpPr>
          <p:cNvPr id="62475" name="Text Box 11"/>
          <p:cNvSpPr txBox="1">
            <a:spLocks noChangeArrowheads="1"/>
          </p:cNvSpPr>
          <p:nvPr/>
        </p:nvSpPr>
        <p:spPr bwMode="auto">
          <a:xfrm>
            <a:off x="1981200" y="6338888"/>
            <a:ext cx="1447800" cy="366712"/>
          </a:xfrm>
          <a:prstGeom prst="rect">
            <a:avLst/>
          </a:prstGeom>
          <a:noFill/>
          <a:ln w="9525">
            <a:noFill/>
            <a:miter lim="800000"/>
            <a:headEnd/>
            <a:tailEnd/>
          </a:ln>
          <a:effectLst/>
        </p:spPr>
        <p:txBody>
          <a:bodyPr>
            <a:spAutoFit/>
          </a:bodyPr>
          <a:lstStyle/>
          <a:p>
            <a:pPr>
              <a:spcBef>
                <a:spcPct val="50000"/>
              </a:spcBef>
            </a:pPr>
            <a:r>
              <a:rPr lang="en-US" b="1"/>
              <a:t>In- Order:</a:t>
            </a:r>
          </a:p>
        </p:txBody>
      </p:sp>
      <p:sp>
        <p:nvSpPr>
          <p:cNvPr id="62476" name="Text Box 12"/>
          <p:cNvSpPr txBox="1">
            <a:spLocks noChangeArrowheads="1"/>
          </p:cNvSpPr>
          <p:nvPr/>
        </p:nvSpPr>
        <p:spPr bwMode="auto">
          <a:xfrm>
            <a:off x="6096000" y="2438400"/>
            <a:ext cx="914400" cy="366713"/>
          </a:xfrm>
          <a:prstGeom prst="rect">
            <a:avLst/>
          </a:prstGeom>
          <a:noFill/>
          <a:ln w="9525">
            <a:noFill/>
            <a:miter lim="800000"/>
            <a:headEnd/>
            <a:tailEnd/>
          </a:ln>
          <a:effectLst/>
        </p:spPr>
        <p:txBody>
          <a:bodyPr>
            <a:spAutoFit/>
          </a:bodyPr>
          <a:lstStyle/>
          <a:p>
            <a:pPr>
              <a:spcBef>
                <a:spcPct val="50000"/>
              </a:spcBef>
            </a:pPr>
            <a:r>
              <a:rPr lang="en-US"/>
              <a:t>R</a:t>
            </a:r>
            <a:r>
              <a:rPr lang="en-US" baseline="-25000"/>
              <a:t>TA</a:t>
            </a:r>
          </a:p>
        </p:txBody>
      </p:sp>
      <p:sp>
        <p:nvSpPr>
          <p:cNvPr id="62477" name="Text Box 13"/>
          <p:cNvSpPr txBox="1">
            <a:spLocks noChangeArrowheads="1"/>
          </p:cNvSpPr>
          <p:nvPr/>
        </p:nvSpPr>
        <p:spPr bwMode="auto">
          <a:xfrm>
            <a:off x="4267200" y="3595688"/>
            <a:ext cx="914400" cy="366712"/>
          </a:xfrm>
          <a:prstGeom prst="rect">
            <a:avLst/>
          </a:prstGeom>
          <a:noFill/>
          <a:ln w="9525">
            <a:noFill/>
            <a:miter lim="800000"/>
            <a:headEnd/>
            <a:tailEnd/>
          </a:ln>
          <a:effectLst/>
        </p:spPr>
        <p:txBody>
          <a:bodyPr>
            <a:spAutoFit/>
          </a:bodyPr>
          <a:lstStyle/>
          <a:p>
            <a:pPr>
              <a:spcBef>
                <a:spcPct val="50000"/>
              </a:spcBef>
            </a:pPr>
            <a:r>
              <a:rPr lang="en-US"/>
              <a:t>R</a:t>
            </a:r>
            <a:r>
              <a:rPr lang="en-US" baseline="-25000"/>
              <a:t>TB</a:t>
            </a:r>
          </a:p>
        </p:txBody>
      </p:sp>
      <p:sp>
        <p:nvSpPr>
          <p:cNvPr id="62478" name="Oval 14"/>
          <p:cNvSpPr>
            <a:spLocks noChangeArrowheads="1"/>
          </p:cNvSpPr>
          <p:nvPr/>
        </p:nvSpPr>
        <p:spPr bwMode="auto">
          <a:xfrm>
            <a:off x="2667000" y="2057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B</a:t>
            </a:r>
          </a:p>
        </p:txBody>
      </p:sp>
      <p:sp>
        <p:nvSpPr>
          <p:cNvPr id="62479" name="Line 15"/>
          <p:cNvSpPr>
            <a:spLocks noChangeShapeType="1"/>
          </p:cNvSpPr>
          <p:nvPr/>
        </p:nvSpPr>
        <p:spPr bwMode="auto">
          <a:xfrm>
            <a:off x="3200400" y="2590800"/>
            <a:ext cx="457200" cy="685800"/>
          </a:xfrm>
          <a:prstGeom prst="line">
            <a:avLst/>
          </a:prstGeom>
          <a:noFill/>
          <a:ln w="9525">
            <a:solidFill>
              <a:schemeClr val="tx1"/>
            </a:solidFill>
            <a:round/>
            <a:headEnd/>
            <a:tailEnd/>
          </a:ln>
          <a:effectLst/>
        </p:spPr>
        <p:txBody>
          <a:bodyPr/>
          <a:lstStyle/>
          <a:p>
            <a:endParaRPr lang="en-US"/>
          </a:p>
        </p:txBody>
      </p:sp>
      <p:sp>
        <p:nvSpPr>
          <p:cNvPr id="62480" name="Oval 16"/>
          <p:cNvSpPr>
            <a:spLocks noChangeArrowheads="1"/>
          </p:cNvSpPr>
          <p:nvPr/>
        </p:nvSpPr>
        <p:spPr bwMode="auto">
          <a:xfrm>
            <a:off x="1524000" y="3200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D</a:t>
            </a:r>
          </a:p>
        </p:txBody>
      </p:sp>
      <p:sp>
        <p:nvSpPr>
          <p:cNvPr id="62481" name="Line 17"/>
          <p:cNvSpPr>
            <a:spLocks noChangeShapeType="1"/>
          </p:cNvSpPr>
          <p:nvPr/>
        </p:nvSpPr>
        <p:spPr bwMode="auto">
          <a:xfrm flipH="1">
            <a:off x="1905000" y="2590800"/>
            <a:ext cx="838200" cy="60960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Example</a:t>
            </a:r>
          </a:p>
        </p:txBody>
      </p:sp>
      <p:sp>
        <p:nvSpPr>
          <p:cNvPr id="63491" name="Oval 3"/>
          <p:cNvSpPr>
            <a:spLocks noChangeArrowheads="1"/>
          </p:cNvSpPr>
          <p:nvPr/>
        </p:nvSpPr>
        <p:spPr bwMode="auto">
          <a:xfrm>
            <a:off x="1981200" y="18288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E</a:t>
            </a:r>
          </a:p>
        </p:txBody>
      </p:sp>
      <p:sp>
        <p:nvSpPr>
          <p:cNvPr id="63492" name="Rectangle 4"/>
          <p:cNvSpPr>
            <a:spLocks noChangeArrowheads="1"/>
          </p:cNvSpPr>
          <p:nvPr/>
        </p:nvSpPr>
        <p:spPr bwMode="auto">
          <a:xfrm>
            <a:off x="3810000" y="1828800"/>
            <a:ext cx="838200" cy="533400"/>
          </a:xfrm>
          <a:prstGeom prst="rect">
            <a:avLst/>
          </a:prstGeom>
          <a:solidFill>
            <a:schemeClr val="accent1"/>
          </a:solidFill>
          <a:ln w="9525">
            <a:solidFill>
              <a:schemeClr val="tx1"/>
            </a:solidFill>
            <a:miter lim="800000"/>
            <a:headEnd/>
            <a:tailEnd/>
          </a:ln>
          <a:effectLst/>
        </p:spPr>
        <p:txBody>
          <a:bodyPr wrap="none" anchor="ctr"/>
          <a:lstStyle/>
          <a:p>
            <a:r>
              <a:rPr lang="en-US"/>
              <a:t>   G   </a:t>
            </a:r>
          </a:p>
        </p:txBody>
      </p:sp>
      <p:sp>
        <p:nvSpPr>
          <p:cNvPr id="63493" name="Rectangle 5"/>
          <p:cNvSpPr>
            <a:spLocks noChangeArrowheads="1"/>
          </p:cNvSpPr>
          <p:nvPr/>
        </p:nvSpPr>
        <p:spPr bwMode="auto">
          <a:xfrm>
            <a:off x="5791200" y="1828800"/>
            <a:ext cx="762000" cy="533400"/>
          </a:xfrm>
          <a:prstGeom prst="rect">
            <a:avLst/>
          </a:prstGeom>
          <a:solidFill>
            <a:schemeClr val="accent1"/>
          </a:solidFill>
          <a:ln w="9525">
            <a:solidFill>
              <a:schemeClr val="tx1"/>
            </a:solidFill>
            <a:miter lim="800000"/>
            <a:headEnd/>
            <a:tailEnd/>
          </a:ln>
          <a:effectLst/>
        </p:spPr>
        <p:txBody>
          <a:bodyPr wrap="none" anchor="ctr"/>
          <a:lstStyle/>
          <a:p>
            <a:r>
              <a:rPr lang="en-US"/>
              <a:t> H</a:t>
            </a:r>
          </a:p>
        </p:txBody>
      </p:sp>
      <p:sp>
        <p:nvSpPr>
          <p:cNvPr id="63494" name="Text Box 6"/>
          <p:cNvSpPr txBox="1">
            <a:spLocks noChangeArrowheads="1"/>
          </p:cNvSpPr>
          <p:nvPr/>
        </p:nvSpPr>
        <p:spPr bwMode="auto">
          <a:xfrm>
            <a:off x="304800" y="1843088"/>
            <a:ext cx="1447800" cy="366712"/>
          </a:xfrm>
          <a:prstGeom prst="rect">
            <a:avLst/>
          </a:prstGeom>
          <a:noFill/>
          <a:ln w="9525">
            <a:noFill/>
            <a:miter lim="800000"/>
            <a:headEnd/>
            <a:tailEnd/>
          </a:ln>
          <a:effectLst/>
        </p:spPr>
        <p:txBody>
          <a:bodyPr>
            <a:spAutoFit/>
          </a:bodyPr>
          <a:lstStyle/>
          <a:p>
            <a:pPr>
              <a:spcBef>
                <a:spcPct val="50000"/>
              </a:spcBef>
            </a:pPr>
            <a:r>
              <a:rPr lang="en-US" b="1"/>
              <a:t>Pre- Order:</a:t>
            </a:r>
          </a:p>
        </p:txBody>
      </p:sp>
      <p:sp>
        <p:nvSpPr>
          <p:cNvPr id="63495" name="Text Box 7"/>
          <p:cNvSpPr txBox="1">
            <a:spLocks noChangeArrowheads="1"/>
          </p:cNvSpPr>
          <p:nvPr/>
        </p:nvSpPr>
        <p:spPr bwMode="auto">
          <a:xfrm>
            <a:off x="1905000" y="2667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63496" name="Text Box 8"/>
          <p:cNvSpPr txBox="1">
            <a:spLocks noChangeArrowheads="1"/>
          </p:cNvSpPr>
          <p:nvPr/>
        </p:nvSpPr>
        <p:spPr bwMode="auto">
          <a:xfrm>
            <a:off x="3657600" y="2743200"/>
            <a:ext cx="2133600" cy="366713"/>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TE</a:t>
            </a:r>
          </a:p>
        </p:txBody>
      </p:sp>
      <p:sp>
        <p:nvSpPr>
          <p:cNvPr id="63497" name="Text Box 9"/>
          <p:cNvSpPr txBox="1">
            <a:spLocks noChangeArrowheads="1"/>
          </p:cNvSpPr>
          <p:nvPr/>
        </p:nvSpPr>
        <p:spPr bwMode="auto">
          <a:xfrm>
            <a:off x="5791200" y="2743200"/>
            <a:ext cx="2438400" cy="366713"/>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TE</a:t>
            </a:r>
          </a:p>
        </p:txBody>
      </p:sp>
      <p:sp>
        <p:nvSpPr>
          <p:cNvPr id="63498" name="Rectangle 10"/>
          <p:cNvSpPr>
            <a:spLocks noChangeArrowheads="1"/>
          </p:cNvSpPr>
          <p:nvPr/>
        </p:nvSpPr>
        <p:spPr bwMode="auto">
          <a:xfrm>
            <a:off x="1981200" y="3352800"/>
            <a:ext cx="685800" cy="533400"/>
          </a:xfrm>
          <a:prstGeom prst="rect">
            <a:avLst/>
          </a:prstGeom>
          <a:solidFill>
            <a:schemeClr val="accent1"/>
          </a:solidFill>
          <a:ln w="9525">
            <a:solidFill>
              <a:schemeClr val="tx1"/>
            </a:solidFill>
            <a:miter lim="800000"/>
            <a:headEnd/>
            <a:tailEnd/>
          </a:ln>
          <a:effectLst/>
        </p:spPr>
        <p:txBody>
          <a:bodyPr wrap="none" anchor="ctr"/>
          <a:lstStyle/>
          <a:p>
            <a:r>
              <a:rPr lang="en-US"/>
              <a:t>G</a:t>
            </a:r>
          </a:p>
        </p:txBody>
      </p:sp>
      <p:sp>
        <p:nvSpPr>
          <p:cNvPr id="63499" name="Oval 11"/>
          <p:cNvSpPr>
            <a:spLocks noChangeArrowheads="1"/>
          </p:cNvSpPr>
          <p:nvPr/>
        </p:nvSpPr>
        <p:spPr bwMode="auto">
          <a:xfrm>
            <a:off x="4572000" y="34290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E</a:t>
            </a:r>
          </a:p>
        </p:txBody>
      </p:sp>
      <p:sp>
        <p:nvSpPr>
          <p:cNvPr id="63500" name="Rectangle 12"/>
          <p:cNvSpPr>
            <a:spLocks noChangeArrowheads="1"/>
          </p:cNvSpPr>
          <p:nvPr/>
        </p:nvSpPr>
        <p:spPr bwMode="auto">
          <a:xfrm>
            <a:off x="5943600" y="3352800"/>
            <a:ext cx="762000" cy="533400"/>
          </a:xfrm>
          <a:prstGeom prst="rect">
            <a:avLst/>
          </a:prstGeom>
          <a:solidFill>
            <a:schemeClr val="accent1"/>
          </a:solidFill>
          <a:ln w="9525">
            <a:solidFill>
              <a:schemeClr val="tx1"/>
            </a:solidFill>
            <a:miter lim="800000"/>
            <a:headEnd/>
            <a:tailEnd/>
          </a:ln>
          <a:effectLst/>
        </p:spPr>
        <p:txBody>
          <a:bodyPr wrap="none" anchor="ctr"/>
          <a:lstStyle/>
          <a:p>
            <a:r>
              <a:rPr lang="en-US"/>
              <a:t> H</a:t>
            </a:r>
          </a:p>
        </p:txBody>
      </p:sp>
      <p:sp>
        <p:nvSpPr>
          <p:cNvPr id="63501" name="Text Box 13"/>
          <p:cNvSpPr txBox="1">
            <a:spLocks noChangeArrowheads="1"/>
          </p:cNvSpPr>
          <p:nvPr/>
        </p:nvSpPr>
        <p:spPr bwMode="auto">
          <a:xfrm>
            <a:off x="2057400" y="4129088"/>
            <a:ext cx="2133600" cy="366712"/>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TE</a:t>
            </a:r>
          </a:p>
        </p:txBody>
      </p:sp>
      <p:sp>
        <p:nvSpPr>
          <p:cNvPr id="63502" name="Text Box 14"/>
          <p:cNvSpPr txBox="1">
            <a:spLocks noChangeArrowheads="1"/>
          </p:cNvSpPr>
          <p:nvPr/>
        </p:nvSpPr>
        <p:spPr bwMode="auto">
          <a:xfrm>
            <a:off x="5867400" y="4205288"/>
            <a:ext cx="2438400" cy="366712"/>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TE</a:t>
            </a:r>
          </a:p>
        </p:txBody>
      </p:sp>
      <p:sp>
        <p:nvSpPr>
          <p:cNvPr id="63503" name="Text Box 15"/>
          <p:cNvSpPr txBox="1">
            <a:spLocks noChangeArrowheads="1"/>
          </p:cNvSpPr>
          <p:nvPr/>
        </p:nvSpPr>
        <p:spPr bwMode="auto">
          <a:xfrm>
            <a:off x="4495800" y="4191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63504" name="Text Box 16"/>
          <p:cNvSpPr txBox="1">
            <a:spLocks noChangeArrowheads="1"/>
          </p:cNvSpPr>
          <p:nvPr/>
        </p:nvSpPr>
        <p:spPr bwMode="auto">
          <a:xfrm>
            <a:off x="304800" y="3443288"/>
            <a:ext cx="1447800" cy="366712"/>
          </a:xfrm>
          <a:prstGeom prst="rect">
            <a:avLst/>
          </a:prstGeom>
          <a:noFill/>
          <a:ln w="9525">
            <a:noFill/>
            <a:miter lim="800000"/>
            <a:headEnd/>
            <a:tailEnd/>
          </a:ln>
          <a:effectLst/>
        </p:spPr>
        <p:txBody>
          <a:bodyPr>
            <a:spAutoFit/>
          </a:bodyPr>
          <a:lstStyle/>
          <a:p>
            <a:pPr>
              <a:spcBef>
                <a:spcPct val="50000"/>
              </a:spcBef>
            </a:pPr>
            <a:r>
              <a:rPr lang="en-US" b="1" i="1"/>
              <a:t>In</a:t>
            </a:r>
            <a:r>
              <a:rPr lang="en-US" b="1"/>
              <a:t>- Order: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0"/>
            <a:ext cx="8229600" cy="1143000"/>
          </a:xfrm>
        </p:spPr>
        <p:txBody>
          <a:bodyPr/>
          <a:lstStyle/>
          <a:p>
            <a:r>
              <a:rPr lang="en-US" sz="4000"/>
              <a:t>Example:</a:t>
            </a:r>
            <a:br>
              <a:rPr lang="en-US" sz="4000"/>
            </a:br>
            <a:r>
              <a:rPr lang="en-US" sz="2400"/>
              <a:t>Partial Tree</a:t>
            </a:r>
            <a:endParaRPr lang="en-US" sz="4000"/>
          </a:p>
        </p:txBody>
      </p:sp>
      <p:sp>
        <p:nvSpPr>
          <p:cNvPr id="64515" name="Oval 3"/>
          <p:cNvSpPr>
            <a:spLocks noChangeArrowheads="1"/>
          </p:cNvSpPr>
          <p:nvPr/>
        </p:nvSpPr>
        <p:spPr bwMode="auto">
          <a:xfrm>
            <a:off x="4114800" y="12192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A</a:t>
            </a:r>
          </a:p>
        </p:txBody>
      </p:sp>
      <p:sp>
        <p:nvSpPr>
          <p:cNvPr id="64516" name="AutoShape 4"/>
          <p:cNvSpPr>
            <a:spLocks noChangeArrowheads="1"/>
          </p:cNvSpPr>
          <p:nvPr/>
        </p:nvSpPr>
        <p:spPr bwMode="auto">
          <a:xfrm>
            <a:off x="4419600" y="2362200"/>
            <a:ext cx="2057400" cy="9906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pPr algn="ctr"/>
            <a:r>
              <a:rPr lang="en-US" sz="2400"/>
              <a:t>C      F</a:t>
            </a:r>
          </a:p>
        </p:txBody>
      </p:sp>
      <p:sp>
        <p:nvSpPr>
          <p:cNvPr id="64517" name="Line 5"/>
          <p:cNvSpPr>
            <a:spLocks noChangeShapeType="1"/>
          </p:cNvSpPr>
          <p:nvPr/>
        </p:nvSpPr>
        <p:spPr bwMode="auto">
          <a:xfrm flipH="1">
            <a:off x="3200400" y="1676400"/>
            <a:ext cx="914400" cy="533400"/>
          </a:xfrm>
          <a:prstGeom prst="line">
            <a:avLst/>
          </a:prstGeom>
          <a:noFill/>
          <a:ln w="9525">
            <a:solidFill>
              <a:schemeClr val="tx1"/>
            </a:solidFill>
            <a:round/>
            <a:headEnd/>
            <a:tailEnd/>
          </a:ln>
          <a:effectLst/>
        </p:spPr>
        <p:txBody>
          <a:bodyPr/>
          <a:lstStyle/>
          <a:p>
            <a:endParaRPr lang="en-US"/>
          </a:p>
        </p:txBody>
      </p:sp>
      <p:sp>
        <p:nvSpPr>
          <p:cNvPr id="64518" name="Line 6"/>
          <p:cNvSpPr>
            <a:spLocks noChangeShapeType="1"/>
          </p:cNvSpPr>
          <p:nvPr/>
        </p:nvSpPr>
        <p:spPr bwMode="auto">
          <a:xfrm>
            <a:off x="4724400" y="1676400"/>
            <a:ext cx="762000" cy="685800"/>
          </a:xfrm>
          <a:prstGeom prst="line">
            <a:avLst/>
          </a:prstGeom>
          <a:noFill/>
          <a:ln w="9525">
            <a:solidFill>
              <a:schemeClr val="tx1"/>
            </a:solidFill>
            <a:round/>
            <a:headEnd/>
            <a:tailEnd/>
          </a:ln>
          <a:effectLst/>
        </p:spPr>
        <p:txBody>
          <a:bodyPr/>
          <a:lstStyle/>
          <a:p>
            <a:endParaRPr lang="en-US"/>
          </a:p>
        </p:txBody>
      </p:sp>
      <p:sp>
        <p:nvSpPr>
          <p:cNvPr id="64519" name="Rectangle 7"/>
          <p:cNvSpPr>
            <a:spLocks noChangeArrowheads="1"/>
          </p:cNvSpPr>
          <p:nvPr/>
        </p:nvSpPr>
        <p:spPr bwMode="auto">
          <a:xfrm>
            <a:off x="3581400" y="5486400"/>
            <a:ext cx="1371600" cy="533400"/>
          </a:xfrm>
          <a:prstGeom prst="rect">
            <a:avLst/>
          </a:prstGeom>
          <a:solidFill>
            <a:schemeClr val="accent1"/>
          </a:solidFill>
          <a:ln w="9525">
            <a:solidFill>
              <a:schemeClr val="tx1"/>
            </a:solidFill>
            <a:miter lim="800000"/>
            <a:headEnd/>
            <a:tailEnd/>
          </a:ln>
          <a:effectLst/>
        </p:spPr>
        <p:txBody>
          <a:bodyPr wrap="none" anchor="ctr"/>
          <a:lstStyle/>
          <a:p>
            <a:r>
              <a:rPr lang="en-US"/>
              <a:t>   C     F</a:t>
            </a:r>
          </a:p>
        </p:txBody>
      </p:sp>
      <p:sp>
        <p:nvSpPr>
          <p:cNvPr id="64520" name="Rectangle 8"/>
          <p:cNvSpPr>
            <a:spLocks noChangeArrowheads="1"/>
          </p:cNvSpPr>
          <p:nvPr/>
        </p:nvSpPr>
        <p:spPr bwMode="auto">
          <a:xfrm>
            <a:off x="3581400" y="6248400"/>
            <a:ext cx="1371600" cy="533400"/>
          </a:xfrm>
          <a:prstGeom prst="rect">
            <a:avLst/>
          </a:prstGeom>
          <a:solidFill>
            <a:schemeClr val="accent1"/>
          </a:solidFill>
          <a:ln w="9525">
            <a:solidFill>
              <a:schemeClr val="tx1"/>
            </a:solidFill>
            <a:miter lim="800000"/>
            <a:headEnd/>
            <a:tailEnd/>
          </a:ln>
          <a:effectLst/>
        </p:spPr>
        <p:txBody>
          <a:bodyPr wrap="none" anchor="ctr"/>
          <a:lstStyle/>
          <a:p>
            <a:r>
              <a:rPr lang="en-US"/>
              <a:t>  C    F</a:t>
            </a:r>
          </a:p>
        </p:txBody>
      </p:sp>
      <p:sp>
        <p:nvSpPr>
          <p:cNvPr id="64521" name="Text Box 9"/>
          <p:cNvSpPr txBox="1">
            <a:spLocks noChangeArrowheads="1"/>
          </p:cNvSpPr>
          <p:nvPr/>
        </p:nvSpPr>
        <p:spPr bwMode="auto">
          <a:xfrm>
            <a:off x="1828800" y="5576888"/>
            <a:ext cx="1447800" cy="366712"/>
          </a:xfrm>
          <a:prstGeom prst="rect">
            <a:avLst/>
          </a:prstGeom>
          <a:noFill/>
          <a:ln w="9525">
            <a:noFill/>
            <a:miter lim="800000"/>
            <a:headEnd/>
            <a:tailEnd/>
          </a:ln>
          <a:effectLst/>
        </p:spPr>
        <p:txBody>
          <a:bodyPr>
            <a:spAutoFit/>
          </a:bodyPr>
          <a:lstStyle/>
          <a:p>
            <a:pPr>
              <a:spcBef>
                <a:spcPct val="50000"/>
              </a:spcBef>
            </a:pPr>
            <a:r>
              <a:rPr lang="en-US" b="1"/>
              <a:t>Pre- Order:</a:t>
            </a:r>
          </a:p>
        </p:txBody>
      </p:sp>
      <p:sp>
        <p:nvSpPr>
          <p:cNvPr id="64522" name="Text Box 10"/>
          <p:cNvSpPr txBox="1">
            <a:spLocks noChangeArrowheads="1"/>
          </p:cNvSpPr>
          <p:nvPr/>
        </p:nvSpPr>
        <p:spPr bwMode="auto">
          <a:xfrm>
            <a:off x="1981200" y="6338888"/>
            <a:ext cx="1447800" cy="366712"/>
          </a:xfrm>
          <a:prstGeom prst="rect">
            <a:avLst/>
          </a:prstGeom>
          <a:noFill/>
          <a:ln w="9525">
            <a:noFill/>
            <a:miter lim="800000"/>
            <a:headEnd/>
            <a:tailEnd/>
          </a:ln>
          <a:effectLst/>
        </p:spPr>
        <p:txBody>
          <a:bodyPr>
            <a:spAutoFit/>
          </a:bodyPr>
          <a:lstStyle/>
          <a:p>
            <a:pPr>
              <a:spcBef>
                <a:spcPct val="50000"/>
              </a:spcBef>
            </a:pPr>
            <a:r>
              <a:rPr lang="en-US" b="1"/>
              <a:t>In- Order:</a:t>
            </a:r>
          </a:p>
        </p:txBody>
      </p:sp>
      <p:sp>
        <p:nvSpPr>
          <p:cNvPr id="64523" name="Text Box 11"/>
          <p:cNvSpPr txBox="1">
            <a:spLocks noChangeArrowheads="1"/>
          </p:cNvSpPr>
          <p:nvPr/>
        </p:nvSpPr>
        <p:spPr bwMode="auto">
          <a:xfrm>
            <a:off x="6096000" y="2438400"/>
            <a:ext cx="914400" cy="366713"/>
          </a:xfrm>
          <a:prstGeom prst="rect">
            <a:avLst/>
          </a:prstGeom>
          <a:noFill/>
          <a:ln w="9525">
            <a:noFill/>
            <a:miter lim="800000"/>
            <a:headEnd/>
            <a:tailEnd/>
          </a:ln>
          <a:effectLst/>
        </p:spPr>
        <p:txBody>
          <a:bodyPr>
            <a:spAutoFit/>
          </a:bodyPr>
          <a:lstStyle/>
          <a:p>
            <a:pPr>
              <a:spcBef>
                <a:spcPct val="50000"/>
              </a:spcBef>
            </a:pPr>
            <a:r>
              <a:rPr lang="en-US"/>
              <a:t>R</a:t>
            </a:r>
            <a:r>
              <a:rPr lang="en-US" baseline="-25000"/>
              <a:t>TA</a:t>
            </a:r>
          </a:p>
        </p:txBody>
      </p:sp>
      <p:sp>
        <p:nvSpPr>
          <p:cNvPr id="64524" name="Oval 12"/>
          <p:cNvSpPr>
            <a:spLocks noChangeArrowheads="1"/>
          </p:cNvSpPr>
          <p:nvPr/>
        </p:nvSpPr>
        <p:spPr bwMode="auto">
          <a:xfrm>
            <a:off x="2667000" y="2057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B</a:t>
            </a:r>
          </a:p>
        </p:txBody>
      </p:sp>
      <p:sp>
        <p:nvSpPr>
          <p:cNvPr id="64525" name="Line 13"/>
          <p:cNvSpPr>
            <a:spLocks noChangeShapeType="1"/>
          </p:cNvSpPr>
          <p:nvPr/>
        </p:nvSpPr>
        <p:spPr bwMode="auto">
          <a:xfrm>
            <a:off x="3200400" y="2590800"/>
            <a:ext cx="457200" cy="685800"/>
          </a:xfrm>
          <a:prstGeom prst="line">
            <a:avLst/>
          </a:prstGeom>
          <a:noFill/>
          <a:ln w="9525">
            <a:solidFill>
              <a:schemeClr val="tx1"/>
            </a:solidFill>
            <a:round/>
            <a:headEnd/>
            <a:tailEnd/>
          </a:ln>
          <a:effectLst/>
        </p:spPr>
        <p:txBody>
          <a:bodyPr/>
          <a:lstStyle/>
          <a:p>
            <a:endParaRPr lang="en-US"/>
          </a:p>
        </p:txBody>
      </p:sp>
      <p:sp>
        <p:nvSpPr>
          <p:cNvPr id="64526" name="Oval 14"/>
          <p:cNvSpPr>
            <a:spLocks noChangeArrowheads="1"/>
          </p:cNvSpPr>
          <p:nvPr/>
        </p:nvSpPr>
        <p:spPr bwMode="auto">
          <a:xfrm>
            <a:off x="1524000" y="3200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D</a:t>
            </a:r>
          </a:p>
        </p:txBody>
      </p:sp>
      <p:sp>
        <p:nvSpPr>
          <p:cNvPr id="64527" name="Line 15"/>
          <p:cNvSpPr>
            <a:spLocks noChangeShapeType="1"/>
          </p:cNvSpPr>
          <p:nvPr/>
        </p:nvSpPr>
        <p:spPr bwMode="auto">
          <a:xfrm flipH="1">
            <a:off x="1905000" y="2590800"/>
            <a:ext cx="838200" cy="609600"/>
          </a:xfrm>
          <a:prstGeom prst="line">
            <a:avLst/>
          </a:prstGeom>
          <a:noFill/>
          <a:ln w="9525">
            <a:solidFill>
              <a:schemeClr val="tx1"/>
            </a:solidFill>
            <a:round/>
            <a:headEnd/>
            <a:tailEnd/>
          </a:ln>
          <a:effectLst/>
        </p:spPr>
        <p:txBody>
          <a:bodyPr/>
          <a:lstStyle/>
          <a:p>
            <a:endParaRPr lang="en-US"/>
          </a:p>
        </p:txBody>
      </p:sp>
      <p:sp>
        <p:nvSpPr>
          <p:cNvPr id="64528" name="Oval 16"/>
          <p:cNvSpPr>
            <a:spLocks noChangeArrowheads="1"/>
          </p:cNvSpPr>
          <p:nvPr/>
        </p:nvSpPr>
        <p:spPr bwMode="auto">
          <a:xfrm>
            <a:off x="3352800" y="32766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E</a:t>
            </a:r>
          </a:p>
        </p:txBody>
      </p:sp>
      <p:sp>
        <p:nvSpPr>
          <p:cNvPr id="64529" name="Oval 17"/>
          <p:cNvSpPr>
            <a:spLocks noChangeArrowheads="1"/>
          </p:cNvSpPr>
          <p:nvPr/>
        </p:nvSpPr>
        <p:spPr bwMode="auto">
          <a:xfrm>
            <a:off x="2590800" y="41148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G</a:t>
            </a:r>
          </a:p>
        </p:txBody>
      </p:sp>
      <p:sp>
        <p:nvSpPr>
          <p:cNvPr id="64530" name="Oval 18"/>
          <p:cNvSpPr>
            <a:spLocks noChangeArrowheads="1"/>
          </p:cNvSpPr>
          <p:nvPr/>
        </p:nvSpPr>
        <p:spPr bwMode="auto">
          <a:xfrm>
            <a:off x="4343400" y="41148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H</a:t>
            </a:r>
          </a:p>
        </p:txBody>
      </p:sp>
      <p:sp>
        <p:nvSpPr>
          <p:cNvPr id="64531" name="Line 19"/>
          <p:cNvSpPr>
            <a:spLocks noChangeShapeType="1"/>
          </p:cNvSpPr>
          <p:nvPr/>
        </p:nvSpPr>
        <p:spPr bwMode="auto">
          <a:xfrm flipH="1">
            <a:off x="3124200" y="3810000"/>
            <a:ext cx="304800" cy="381000"/>
          </a:xfrm>
          <a:prstGeom prst="line">
            <a:avLst/>
          </a:prstGeom>
          <a:noFill/>
          <a:ln w="9525">
            <a:solidFill>
              <a:schemeClr val="tx1"/>
            </a:solidFill>
            <a:round/>
            <a:headEnd/>
            <a:tailEnd/>
          </a:ln>
          <a:effectLst/>
        </p:spPr>
        <p:txBody>
          <a:bodyPr/>
          <a:lstStyle/>
          <a:p>
            <a:endParaRPr lang="en-US"/>
          </a:p>
        </p:txBody>
      </p:sp>
      <p:sp>
        <p:nvSpPr>
          <p:cNvPr id="64532" name="Line 20"/>
          <p:cNvSpPr>
            <a:spLocks noChangeShapeType="1"/>
          </p:cNvSpPr>
          <p:nvPr/>
        </p:nvSpPr>
        <p:spPr bwMode="auto">
          <a:xfrm>
            <a:off x="3886200" y="3733800"/>
            <a:ext cx="609600" cy="45720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Example</a:t>
            </a:r>
          </a:p>
        </p:txBody>
      </p:sp>
      <p:sp>
        <p:nvSpPr>
          <p:cNvPr id="65539" name="Oval 3"/>
          <p:cNvSpPr>
            <a:spLocks noChangeArrowheads="1"/>
          </p:cNvSpPr>
          <p:nvPr/>
        </p:nvSpPr>
        <p:spPr bwMode="auto">
          <a:xfrm>
            <a:off x="1981200" y="18288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C</a:t>
            </a:r>
          </a:p>
        </p:txBody>
      </p:sp>
      <p:sp>
        <p:nvSpPr>
          <p:cNvPr id="65540" name="Rectangle 4"/>
          <p:cNvSpPr>
            <a:spLocks noChangeArrowheads="1"/>
          </p:cNvSpPr>
          <p:nvPr/>
        </p:nvSpPr>
        <p:spPr bwMode="auto">
          <a:xfrm>
            <a:off x="3810000" y="1828800"/>
            <a:ext cx="838200" cy="533400"/>
          </a:xfrm>
          <a:prstGeom prst="rect">
            <a:avLst/>
          </a:prstGeom>
          <a:solidFill>
            <a:schemeClr val="accent1"/>
          </a:solidFill>
          <a:ln w="9525">
            <a:solidFill>
              <a:schemeClr val="tx1"/>
            </a:solidFill>
            <a:miter lim="800000"/>
            <a:headEnd/>
            <a:tailEnd/>
          </a:ln>
          <a:effectLst/>
        </p:spPr>
        <p:txBody>
          <a:bodyPr wrap="none" anchor="ctr"/>
          <a:lstStyle/>
          <a:p>
            <a:r>
              <a:rPr lang="en-US"/>
              <a:t>      </a:t>
            </a:r>
          </a:p>
        </p:txBody>
      </p:sp>
      <p:sp>
        <p:nvSpPr>
          <p:cNvPr id="65541" name="Rectangle 5"/>
          <p:cNvSpPr>
            <a:spLocks noChangeArrowheads="1"/>
          </p:cNvSpPr>
          <p:nvPr/>
        </p:nvSpPr>
        <p:spPr bwMode="auto">
          <a:xfrm>
            <a:off x="5791200" y="1828800"/>
            <a:ext cx="762000" cy="533400"/>
          </a:xfrm>
          <a:prstGeom prst="rect">
            <a:avLst/>
          </a:prstGeom>
          <a:solidFill>
            <a:schemeClr val="accent1"/>
          </a:solidFill>
          <a:ln w="9525">
            <a:solidFill>
              <a:schemeClr val="tx1"/>
            </a:solidFill>
            <a:miter lim="800000"/>
            <a:headEnd/>
            <a:tailEnd/>
          </a:ln>
          <a:effectLst/>
        </p:spPr>
        <p:txBody>
          <a:bodyPr wrap="none" anchor="ctr"/>
          <a:lstStyle/>
          <a:p>
            <a:r>
              <a:rPr lang="en-US"/>
              <a:t> F</a:t>
            </a:r>
          </a:p>
        </p:txBody>
      </p:sp>
      <p:sp>
        <p:nvSpPr>
          <p:cNvPr id="65542" name="Text Box 6"/>
          <p:cNvSpPr txBox="1">
            <a:spLocks noChangeArrowheads="1"/>
          </p:cNvSpPr>
          <p:nvPr/>
        </p:nvSpPr>
        <p:spPr bwMode="auto">
          <a:xfrm>
            <a:off x="304800" y="1843088"/>
            <a:ext cx="1447800" cy="366712"/>
          </a:xfrm>
          <a:prstGeom prst="rect">
            <a:avLst/>
          </a:prstGeom>
          <a:noFill/>
          <a:ln w="9525">
            <a:noFill/>
            <a:miter lim="800000"/>
            <a:headEnd/>
            <a:tailEnd/>
          </a:ln>
          <a:effectLst/>
        </p:spPr>
        <p:txBody>
          <a:bodyPr>
            <a:spAutoFit/>
          </a:bodyPr>
          <a:lstStyle/>
          <a:p>
            <a:pPr>
              <a:spcBef>
                <a:spcPct val="50000"/>
              </a:spcBef>
            </a:pPr>
            <a:r>
              <a:rPr lang="en-US" b="1"/>
              <a:t>Pre- Order:</a:t>
            </a:r>
          </a:p>
        </p:txBody>
      </p:sp>
      <p:sp>
        <p:nvSpPr>
          <p:cNvPr id="65543" name="Text Box 7"/>
          <p:cNvSpPr txBox="1">
            <a:spLocks noChangeArrowheads="1"/>
          </p:cNvSpPr>
          <p:nvPr/>
        </p:nvSpPr>
        <p:spPr bwMode="auto">
          <a:xfrm>
            <a:off x="1905000" y="2667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65544" name="Text Box 8"/>
          <p:cNvSpPr txBox="1">
            <a:spLocks noChangeArrowheads="1"/>
          </p:cNvSpPr>
          <p:nvPr/>
        </p:nvSpPr>
        <p:spPr bwMode="auto">
          <a:xfrm>
            <a:off x="3657600" y="2743200"/>
            <a:ext cx="2133600" cy="366713"/>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TC</a:t>
            </a:r>
          </a:p>
        </p:txBody>
      </p:sp>
      <p:sp>
        <p:nvSpPr>
          <p:cNvPr id="65545" name="Text Box 9"/>
          <p:cNvSpPr txBox="1">
            <a:spLocks noChangeArrowheads="1"/>
          </p:cNvSpPr>
          <p:nvPr/>
        </p:nvSpPr>
        <p:spPr bwMode="auto">
          <a:xfrm>
            <a:off x="5791200" y="2743200"/>
            <a:ext cx="2438400" cy="366713"/>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TC</a:t>
            </a:r>
          </a:p>
        </p:txBody>
      </p:sp>
      <p:sp>
        <p:nvSpPr>
          <p:cNvPr id="65546" name="Rectangle 10"/>
          <p:cNvSpPr>
            <a:spLocks noChangeArrowheads="1"/>
          </p:cNvSpPr>
          <p:nvPr/>
        </p:nvSpPr>
        <p:spPr bwMode="auto">
          <a:xfrm>
            <a:off x="1981200" y="33528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5547" name="Oval 11"/>
          <p:cNvSpPr>
            <a:spLocks noChangeArrowheads="1"/>
          </p:cNvSpPr>
          <p:nvPr/>
        </p:nvSpPr>
        <p:spPr bwMode="auto">
          <a:xfrm>
            <a:off x="4572000" y="3429000"/>
            <a:ext cx="609600" cy="457200"/>
          </a:xfrm>
          <a:prstGeom prst="ellipse">
            <a:avLst/>
          </a:prstGeom>
          <a:solidFill>
            <a:schemeClr val="accent1"/>
          </a:solidFill>
          <a:ln w="9525">
            <a:solidFill>
              <a:schemeClr val="tx1"/>
            </a:solidFill>
            <a:round/>
            <a:headEnd/>
            <a:tailEnd/>
          </a:ln>
          <a:effectLst/>
        </p:spPr>
        <p:txBody>
          <a:bodyPr wrap="none" anchor="ctr"/>
          <a:lstStyle/>
          <a:p>
            <a:pPr algn="ctr"/>
            <a:r>
              <a:rPr lang="en-US"/>
              <a:t>C</a:t>
            </a:r>
          </a:p>
        </p:txBody>
      </p:sp>
      <p:sp>
        <p:nvSpPr>
          <p:cNvPr id="65548" name="Rectangle 12"/>
          <p:cNvSpPr>
            <a:spLocks noChangeArrowheads="1"/>
          </p:cNvSpPr>
          <p:nvPr/>
        </p:nvSpPr>
        <p:spPr bwMode="auto">
          <a:xfrm>
            <a:off x="5943600" y="3352800"/>
            <a:ext cx="762000" cy="533400"/>
          </a:xfrm>
          <a:prstGeom prst="rect">
            <a:avLst/>
          </a:prstGeom>
          <a:solidFill>
            <a:schemeClr val="accent1"/>
          </a:solidFill>
          <a:ln w="9525">
            <a:solidFill>
              <a:schemeClr val="tx1"/>
            </a:solidFill>
            <a:miter lim="800000"/>
            <a:headEnd/>
            <a:tailEnd/>
          </a:ln>
          <a:effectLst/>
        </p:spPr>
        <p:txBody>
          <a:bodyPr wrap="none" anchor="ctr"/>
          <a:lstStyle/>
          <a:p>
            <a:r>
              <a:rPr lang="en-US"/>
              <a:t> F</a:t>
            </a:r>
          </a:p>
        </p:txBody>
      </p:sp>
      <p:sp>
        <p:nvSpPr>
          <p:cNvPr id="65549" name="Text Box 13"/>
          <p:cNvSpPr txBox="1">
            <a:spLocks noChangeArrowheads="1"/>
          </p:cNvSpPr>
          <p:nvPr/>
        </p:nvSpPr>
        <p:spPr bwMode="auto">
          <a:xfrm>
            <a:off x="2057400" y="4129088"/>
            <a:ext cx="2133600" cy="366712"/>
          </a:xfrm>
          <a:prstGeom prst="rect">
            <a:avLst/>
          </a:prstGeom>
          <a:noFill/>
          <a:ln w="9525">
            <a:noFill/>
            <a:miter lim="800000"/>
            <a:headEnd/>
            <a:tailEnd/>
          </a:ln>
          <a:effectLst/>
        </p:spPr>
        <p:txBody>
          <a:bodyPr>
            <a:spAutoFit/>
          </a:bodyPr>
          <a:lstStyle/>
          <a:p>
            <a:pPr>
              <a:spcBef>
                <a:spcPct val="50000"/>
              </a:spcBef>
            </a:pPr>
            <a:r>
              <a:rPr lang="en-US"/>
              <a:t>Left subtree L</a:t>
            </a:r>
            <a:r>
              <a:rPr lang="en-US" baseline="-25000"/>
              <a:t>TC</a:t>
            </a:r>
          </a:p>
        </p:txBody>
      </p:sp>
      <p:sp>
        <p:nvSpPr>
          <p:cNvPr id="65550" name="Text Box 14"/>
          <p:cNvSpPr txBox="1">
            <a:spLocks noChangeArrowheads="1"/>
          </p:cNvSpPr>
          <p:nvPr/>
        </p:nvSpPr>
        <p:spPr bwMode="auto">
          <a:xfrm>
            <a:off x="5867400" y="4205288"/>
            <a:ext cx="2438400" cy="366712"/>
          </a:xfrm>
          <a:prstGeom prst="rect">
            <a:avLst/>
          </a:prstGeom>
          <a:noFill/>
          <a:ln w="9525">
            <a:noFill/>
            <a:miter lim="800000"/>
            <a:headEnd/>
            <a:tailEnd/>
          </a:ln>
          <a:effectLst/>
        </p:spPr>
        <p:txBody>
          <a:bodyPr>
            <a:spAutoFit/>
          </a:bodyPr>
          <a:lstStyle/>
          <a:p>
            <a:pPr>
              <a:spcBef>
                <a:spcPct val="50000"/>
              </a:spcBef>
            </a:pPr>
            <a:r>
              <a:rPr lang="en-US"/>
              <a:t>Right subtree R</a:t>
            </a:r>
            <a:r>
              <a:rPr lang="en-US" baseline="-25000"/>
              <a:t>TC</a:t>
            </a:r>
          </a:p>
        </p:txBody>
      </p:sp>
      <p:sp>
        <p:nvSpPr>
          <p:cNvPr id="65551" name="Text Box 15"/>
          <p:cNvSpPr txBox="1">
            <a:spLocks noChangeArrowheads="1"/>
          </p:cNvSpPr>
          <p:nvPr/>
        </p:nvSpPr>
        <p:spPr bwMode="auto">
          <a:xfrm>
            <a:off x="4495800" y="4191000"/>
            <a:ext cx="685800" cy="366713"/>
          </a:xfrm>
          <a:prstGeom prst="rect">
            <a:avLst/>
          </a:prstGeom>
          <a:noFill/>
          <a:ln w="9525">
            <a:noFill/>
            <a:miter lim="800000"/>
            <a:headEnd/>
            <a:tailEnd/>
          </a:ln>
          <a:effectLst/>
        </p:spPr>
        <p:txBody>
          <a:bodyPr>
            <a:spAutoFit/>
          </a:bodyPr>
          <a:lstStyle/>
          <a:p>
            <a:pPr>
              <a:spcBef>
                <a:spcPct val="50000"/>
              </a:spcBef>
            </a:pPr>
            <a:r>
              <a:rPr lang="en-US"/>
              <a:t>Root</a:t>
            </a:r>
          </a:p>
        </p:txBody>
      </p:sp>
      <p:sp>
        <p:nvSpPr>
          <p:cNvPr id="65552" name="Text Box 16"/>
          <p:cNvSpPr txBox="1">
            <a:spLocks noChangeArrowheads="1"/>
          </p:cNvSpPr>
          <p:nvPr/>
        </p:nvSpPr>
        <p:spPr bwMode="auto">
          <a:xfrm>
            <a:off x="304800" y="3443288"/>
            <a:ext cx="1447800" cy="366712"/>
          </a:xfrm>
          <a:prstGeom prst="rect">
            <a:avLst/>
          </a:prstGeom>
          <a:noFill/>
          <a:ln w="9525">
            <a:noFill/>
            <a:miter lim="800000"/>
            <a:headEnd/>
            <a:tailEnd/>
          </a:ln>
          <a:effectLst/>
        </p:spPr>
        <p:txBody>
          <a:bodyPr>
            <a:spAutoFit/>
          </a:bodyPr>
          <a:lstStyle/>
          <a:p>
            <a:pPr>
              <a:spcBef>
                <a:spcPct val="50000"/>
              </a:spcBef>
            </a:pPr>
            <a:r>
              <a:rPr lang="en-US" b="1" i="1"/>
              <a:t>In</a:t>
            </a:r>
            <a:r>
              <a:rPr lang="en-US" b="1"/>
              <a:t>- Order: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1143000"/>
          </a:xfrm>
        </p:spPr>
        <p:txBody>
          <a:bodyPr>
            <a:normAutofit fontScale="90000"/>
          </a:bodyPr>
          <a:lstStyle/>
          <a:p>
            <a:r>
              <a:rPr lang="en-US" sz="4000"/>
              <a:t>Example:</a:t>
            </a:r>
            <a:br>
              <a:rPr lang="en-US" sz="4000"/>
            </a:br>
            <a:endParaRPr lang="en-US" sz="4000"/>
          </a:p>
        </p:txBody>
      </p:sp>
      <p:sp>
        <p:nvSpPr>
          <p:cNvPr id="66563" name="Oval 3"/>
          <p:cNvSpPr>
            <a:spLocks noChangeArrowheads="1"/>
          </p:cNvSpPr>
          <p:nvPr/>
        </p:nvSpPr>
        <p:spPr bwMode="auto">
          <a:xfrm>
            <a:off x="4114800" y="12192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A</a:t>
            </a:r>
          </a:p>
        </p:txBody>
      </p:sp>
      <p:sp>
        <p:nvSpPr>
          <p:cNvPr id="66564" name="Line 4"/>
          <p:cNvSpPr>
            <a:spLocks noChangeShapeType="1"/>
          </p:cNvSpPr>
          <p:nvPr/>
        </p:nvSpPr>
        <p:spPr bwMode="auto">
          <a:xfrm flipH="1">
            <a:off x="3200400" y="1676400"/>
            <a:ext cx="914400" cy="533400"/>
          </a:xfrm>
          <a:prstGeom prst="line">
            <a:avLst/>
          </a:prstGeom>
          <a:noFill/>
          <a:ln w="9525">
            <a:solidFill>
              <a:schemeClr val="tx1"/>
            </a:solidFill>
            <a:round/>
            <a:headEnd/>
            <a:tailEnd/>
          </a:ln>
          <a:effectLst/>
        </p:spPr>
        <p:txBody>
          <a:bodyPr/>
          <a:lstStyle/>
          <a:p>
            <a:endParaRPr lang="en-US"/>
          </a:p>
        </p:txBody>
      </p:sp>
      <p:sp>
        <p:nvSpPr>
          <p:cNvPr id="66565" name="Line 5"/>
          <p:cNvSpPr>
            <a:spLocks noChangeShapeType="1"/>
          </p:cNvSpPr>
          <p:nvPr/>
        </p:nvSpPr>
        <p:spPr bwMode="auto">
          <a:xfrm>
            <a:off x="4724400" y="1676400"/>
            <a:ext cx="762000" cy="685800"/>
          </a:xfrm>
          <a:prstGeom prst="line">
            <a:avLst/>
          </a:prstGeom>
          <a:noFill/>
          <a:ln w="9525">
            <a:solidFill>
              <a:schemeClr val="tx1"/>
            </a:solidFill>
            <a:round/>
            <a:headEnd/>
            <a:tailEnd/>
          </a:ln>
          <a:effectLst/>
        </p:spPr>
        <p:txBody>
          <a:bodyPr/>
          <a:lstStyle/>
          <a:p>
            <a:endParaRPr lang="en-US"/>
          </a:p>
        </p:txBody>
      </p:sp>
      <p:sp>
        <p:nvSpPr>
          <p:cNvPr id="66566" name="Oval 6"/>
          <p:cNvSpPr>
            <a:spLocks noChangeArrowheads="1"/>
          </p:cNvSpPr>
          <p:nvPr/>
        </p:nvSpPr>
        <p:spPr bwMode="auto">
          <a:xfrm>
            <a:off x="2667000" y="2057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B</a:t>
            </a:r>
          </a:p>
        </p:txBody>
      </p:sp>
      <p:sp>
        <p:nvSpPr>
          <p:cNvPr id="66567" name="Line 7"/>
          <p:cNvSpPr>
            <a:spLocks noChangeShapeType="1"/>
          </p:cNvSpPr>
          <p:nvPr/>
        </p:nvSpPr>
        <p:spPr bwMode="auto">
          <a:xfrm>
            <a:off x="3200400" y="2590800"/>
            <a:ext cx="457200" cy="685800"/>
          </a:xfrm>
          <a:prstGeom prst="line">
            <a:avLst/>
          </a:prstGeom>
          <a:noFill/>
          <a:ln w="9525">
            <a:solidFill>
              <a:schemeClr val="tx1"/>
            </a:solidFill>
            <a:round/>
            <a:headEnd/>
            <a:tailEnd/>
          </a:ln>
          <a:effectLst/>
        </p:spPr>
        <p:txBody>
          <a:bodyPr/>
          <a:lstStyle/>
          <a:p>
            <a:endParaRPr lang="en-US"/>
          </a:p>
        </p:txBody>
      </p:sp>
      <p:sp>
        <p:nvSpPr>
          <p:cNvPr id="66568" name="Oval 8"/>
          <p:cNvSpPr>
            <a:spLocks noChangeArrowheads="1"/>
          </p:cNvSpPr>
          <p:nvPr/>
        </p:nvSpPr>
        <p:spPr bwMode="auto">
          <a:xfrm>
            <a:off x="1524000" y="3200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D</a:t>
            </a:r>
          </a:p>
        </p:txBody>
      </p:sp>
      <p:sp>
        <p:nvSpPr>
          <p:cNvPr id="66569" name="Line 9"/>
          <p:cNvSpPr>
            <a:spLocks noChangeShapeType="1"/>
          </p:cNvSpPr>
          <p:nvPr/>
        </p:nvSpPr>
        <p:spPr bwMode="auto">
          <a:xfrm flipH="1">
            <a:off x="1905000" y="2590800"/>
            <a:ext cx="838200" cy="609600"/>
          </a:xfrm>
          <a:prstGeom prst="line">
            <a:avLst/>
          </a:prstGeom>
          <a:noFill/>
          <a:ln w="9525">
            <a:solidFill>
              <a:schemeClr val="tx1"/>
            </a:solidFill>
            <a:round/>
            <a:headEnd/>
            <a:tailEnd/>
          </a:ln>
          <a:effectLst/>
        </p:spPr>
        <p:txBody>
          <a:bodyPr/>
          <a:lstStyle/>
          <a:p>
            <a:endParaRPr lang="en-US"/>
          </a:p>
        </p:txBody>
      </p:sp>
      <p:sp>
        <p:nvSpPr>
          <p:cNvPr id="66570" name="Oval 10"/>
          <p:cNvSpPr>
            <a:spLocks noChangeArrowheads="1"/>
          </p:cNvSpPr>
          <p:nvPr/>
        </p:nvSpPr>
        <p:spPr bwMode="auto">
          <a:xfrm>
            <a:off x="3352800" y="32766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E</a:t>
            </a:r>
          </a:p>
        </p:txBody>
      </p:sp>
      <p:sp>
        <p:nvSpPr>
          <p:cNvPr id="66571" name="Oval 11"/>
          <p:cNvSpPr>
            <a:spLocks noChangeArrowheads="1"/>
          </p:cNvSpPr>
          <p:nvPr/>
        </p:nvSpPr>
        <p:spPr bwMode="auto">
          <a:xfrm>
            <a:off x="2590800" y="41148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G</a:t>
            </a:r>
          </a:p>
        </p:txBody>
      </p:sp>
      <p:sp>
        <p:nvSpPr>
          <p:cNvPr id="66572" name="Oval 12"/>
          <p:cNvSpPr>
            <a:spLocks noChangeArrowheads="1"/>
          </p:cNvSpPr>
          <p:nvPr/>
        </p:nvSpPr>
        <p:spPr bwMode="auto">
          <a:xfrm>
            <a:off x="4343400" y="41148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H</a:t>
            </a:r>
          </a:p>
        </p:txBody>
      </p:sp>
      <p:sp>
        <p:nvSpPr>
          <p:cNvPr id="66573" name="Line 13"/>
          <p:cNvSpPr>
            <a:spLocks noChangeShapeType="1"/>
          </p:cNvSpPr>
          <p:nvPr/>
        </p:nvSpPr>
        <p:spPr bwMode="auto">
          <a:xfrm flipH="1">
            <a:off x="3124200" y="3810000"/>
            <a:ext cx="304800" cy="381000"/>
          </a:xfrm>
          <a:prstGeom prst="line">
            <a:avLst/>
          </a:prstGeom>
          <a:noFill/>
          <a:ln w="9525">
            <a:solidFill>
              <a:schemeClr val="tx1"/>
            </a:solidFill>
            <a:round/>
            <a:headEnd/>
            <a:tailEnd/>
          </a:ln>
          <a:effectLst/>
        </p:spPr>
        <p:txBody>
          <a:bodyPr/>
          <a:lstStyle/>
          <a:p>
            <a:endParaRPr lang="en-US"/>
          </a:p>
        </p:txBody>
      </p:sp>
      <p:sp>
        <p:nvSpPr>
          <p:cNvPr id="66574" name="Line 14"/>
          <p:cNvSpPr>
            <a:spLocks noChangeShapeType="1"/>
          </p:cNvSpPr>
          <p:nvPr/>
        </p:nvSpPr>
        <p:spPr bwMode="auto">
          <a:xfrm>
            <a:off x="3886200" y="3733800"/>
            <a:ext cx="609600" cy="457200"/>
          </a:xfrm>
          <a:prstGeom prst="line">
            <a:avLst/>
          </a:prstGeom>
          <a:noFill/>
          <a:ln w="9525">
            <a:solidFill>
              <a:schemeClr val="tx1"/>
            </a:solidFill>
            <a:round/>
            <a:headEnd/>
            <a:tailEnd/>
          </a:ln>
          <a:effectLst/>
        </p:spPr>
        <p:txBody>
          <a:bodyPr/>
          <a:lstStyle/>
          <a:p>
            <a:endParaRPr lang="en-US"/>
          </a:p>
        </p:txBody>
      </p:sp>
      <p:sp>
        <p:nvSpPr>
          <p:cNvPr id="66575" name="Oval 15"/>
          <p:cNvSpPr>
            <a:spLocks noChangeArrowheads="1"/>
          </p:cNvSpPr>
          <p:nvPr/>
        </p:nvSpPr>
        <p:spPr bwMode="auto">
          <a:xfrm>
            <a:off x="5257800" y="22860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C</a:t>
            </a:r>
          </a:p>
        </p:txBody>
      </p:sp>
      <p:sp>
        <p:nvSpPr>
          <p:cNvPr id="66576" name="Oval 16"/>
          <p:cNvSpPr>
            <a:spLocks noChangeArrowheads="1"/>
          </p:cNvSpPr>
          <p:nvPr/>
        </p:nvSpPr>
        <p:spPr bwMode="auto">
          <a:xfrm>
            <a:off x="6248400" y="3200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t>F</a:t>
            </a:r>
          </a:p>
        </p:txBody>
      </p:sp>
      <p:sp>
        <p:nvSpPr>
          <p:cNvPr id="66577" name="Line 17"/>
          <p:cNvSpPr>
            <a:spLocks noChangeShapeType="1"/>
          </p:cNvSpPr>
          <p:nvPr/>
        </p:nvSpPr>
        <p:spPr bwMode="auto">
          <a:xfrm>
            <a:off x="5791200" y="2819400"/>
            <a:ext cx="609600" cy="45720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20131106_193254.jpg"/>
          <p:cNvPicPr>
            <a:picLocks noGrp="1" noChangeAspect="1"/>
          </p:cNvPicPr>
          <p:nvPr>
            <p:ph idx="1"/>
          </p:nvPr>
        </p:nvPicPr>
        <p:blipFill>
          <a:blip r:embed="rId2" cstate="print"/>
          <a:stretch>
            <a:fillRect/>
          </a:stretch>
        </p:blipFill>
        <p:spPr>
          <a:xfrm>
            <a:off x="1198878" y="1481138"/>
            <a:ext cx="6746244" cy="4525962"/>
          </a:xfrm>
        </p:spPr>
      </p:pic>
      <p:sp>
        <p:nvSpPr>
          <p:cNvPr id="2" name="Title 1"/>
          <p:cNvSpPr>
            <a:spLocks noGrp="1"/>
          </p:cNvSpPr>
          <p:nvPr>
            <p:ph type="title"/>
          </p:nvPr>
        </p:nvSpPr>
        <p:spPr/>
        <p:txBody>
          <a:bodyPr/>
          <a:lstStyle/>
          <a:p>
            <a:r>
              <a:rPr lang="en-US" dirty="0"/>
              <a:t>Algo for Pre-order Traversal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0C0CC01-4E27-4875-8C9F-46850A27EA3F}"/>
              </a:ext>
            </a:extLst>
          </p:cNvPr>
          <p:cNvSpPr>
            <a:spLocks noGrp="1" noChangeArrowheads="1"/>
          </p:cNvSpPr>
          <p:nvPr>
            <p:ph type="title"/>
          </p:nvPr>
        </p:nvSpPr>
        <p:spPr/>
        <p:txBody>
          <a:bodyPr/>
          <a:lstStyle/>
          <a:p>
            <a:r>
              <a:rPr lang="en-US" altLang="en-US"/>
              <a:t>Finding Min &amp; Max</a:t>
            </a:r>
          </a:p>
        </p:txBody>
      </p:sp>
      <p:sp>
        <p:nvSpPr>
          <p:cNvPr id="13315" name="Rectangle 3">
            <a:extLst>
              <a:ext uri="{FF2B5EF4-FFF2-40B4-BE49-F238E27FC236}">
                <a16:creationId xmlns:a16="http://schemas.microsoft.com/office/drawing/2014/main" id="{0F3E7DA5-FDAA-473A-B1F5-31769DA3FEE2}"/>
              </a:ext>
            </a:extLst>
          </p:cNvPr>
          <p:cNvSpPr>
            <a:spLocks noGrp="1" noChangeArrowheads="1"/>
          </p:cNvSpPr>
          <p:nvPr>
            <p:ph type="body" idx="1"/>
          </p:nvPr>
        </p:nvSpPr>
        <p:spPr>
          <a:xfrm>
            <a:off x="228600" y="2819400"/>
            <a:ext cx="8610600" cy="2057400"/>
          </a:xfrm>
          <a:solidFill>
            <a:srgbClr val="CCECFF"/>
          </a:solidFill>
          <a:ln>
            <a:solidFill>
              <a:schemeClr val="tx1"/>
            </a:solidFill>
            <a:miter lim="800000"/>
            <a:headEnd/>
            <a:tailEnd/>
          </a:ln>
          <a:effectLst>
            <a:outerShdw dist="107763" dir="2700000" algn="ctr" rotWithShape="0">
              <a:schemeClr val="bg2"/>
            </a:outerShdw>
          </a:effectLst>
        </p:spPr>
        <p:txBody>
          <a:bodyPr>
            <a:normAutofit/>
          </a:bodyPr>
          <a:lstStyle/>
          <a:p>
            <a:pPr>
              <a:lnSpc>
                <a:spcPct val="90000"/>
              </a:lnSpc>
              <a:buFont typeface="Wingdings" panose="05000000000000000000" pitchFamily="2" charset="2"/>
              <a:buNone/>
            </a:pPr>
            <a:r>
              <a:rPr lang="en-US" altLang="en-US" sz="2400" u="sng" dirty="0">
                <a:solidFill>
                  <a:srgbClr val="CC3300"/>
                </a:solidFill>
              </a:rPr>
              <a:t>Tree-Minimum(</a:t>
            </a:r>
            <a:r>
              <a:rPr lang="en-US" altLang="en-US" sz="2400" i="1" u="sng" dirty="0">
                <a:solidFill>
                  <a:srgbClr val="CC3300"/>
                </a:solidFill>
              </a:rPr>
              <a:t>x</a:t>
            </a:r>
            <a:r>
              <a:rPr lang="en-US" altLang="en-US" sz="2400" u="sng" dirty="0">
                <a:solidFill>
                  <a:srgbClr val="CC3300"/>
                </a:solidFill>
              </a:rPr>
              <a:t>)</a:t>
            </a:r>
            <a:r>
              <a:rPr lang="en-US" altLang="en-US" sz="2400" dirty="0"/>
              <a:t> 		      </a:t>
            </a:r>
            <a:r>
              <a:rPr lang="en-US" altLang="en-US" sz="2400" u="sng" dirty="0">
                <a:solidFill>
                  <a:srgbClr val="CC3300"/>
                </a:solidFill>
              </a:rPr>
              <a:t>Tree-Maximum(</a:t>
            </a:r>
            <a:r>
              <a:rPr lang="en-US" altLang="en-US" sz="2400" i="1" u="sng" dirty="0">
                <a:solidFill>
                  <a:srgbClr val="CC3300"/>
                </a:solidFill>
              </a:rPr>
              <a:t>x</a:t>
            </a:r>
            <a:r>
              <a:rPr lang="en-US" altLang="en-US" sz="2400" u="sng" dirty="0">
                <a:solidFill>
                  <a:srgbClr val="CC3300"/>
                </a:solidFill>
              </a:rPr>
              <a:t>)</a:t>
            </a:r>
          </a:p>
          <a:p>
            <a:pPr>
              <a:lnSpc>
                <a:spcPct val="90000"/>
              </a:lnSpc>
              <a:buFont typeface="Wingdings" panose="05000000000000000000" pitchFamily="2" charset="2"/>
              <a:buNone/>
            </a:pPr>
            <a:r>
              <a:rPr lang="en-US" altLang="en-US" sz="2400" dirty="0"/>
              <a:t>1.  </a:t>
            </a:r>
            <a:r>
              <a:rPr lang="en-US" altLang="en-US" sz="2400" b="1" dirty="0"/>
              <a:t>while</a:t>
            </a:r>
            <a:r>
              <a:rPr lang="en-US" altLang="en-US" sz="2400" dirty="0"/>
              <a:t> </a:t>
            </a:r>
            <a:r>
              <a:rPr lang="en-US" altLang="en-US" sz="2400" i="1" dirty="0"/>
              <a:t>left</a:t>
            </a:r>
            <a:r>
              <a:rPr lang="en-US" altLang="en-US" sz="2400" dirty="0"/>
              <a:t>[</a:t>
            </a:r>
            <a:r>
              <a:rPr lang="en-US" altLang="en-US" sz="2400" i="1" dirty="0"/>
              <a:t>x</a:t>
            </a:r>
            <a:r>
              <a:rPr lang="en-US" altLang="en-US" sz="2400" dirty="0"/>
              <a:t>]</a:t>
            </a:r>
            <a:r>
              <a:rPr lang="en-US" altLang="en-US" sz="2400" i="1" dirty="0"/>
              <a:t> </a:t>
            </a:r>
            <a:r>
              <a:rPr lang="en-US" altLang="en-US" sz="2400" dirty="0">
                <a:sym typeface="Symbol" panose="05050102010706020507" pitchFamily="18" charset="2"/>
              </a:rPr>
              <a:t></a:t>
            </a:r>
            <a:r>
              <a:rPr lang="en-US" altLang="en-US" sz="2400" i="1" dirty="0"/>
              <a:t> NIL	           </a:t>
            </a:r>
            <a:r>
              <a:rPr lang="en-US" altLang="en-US" sz="2400" dirty="0"/>
              <a:t>1. </a:t>
            </a:r>
            <a:r>
              <a:rPr lang="en-US" altLang="en-US" sz="2400" b="1" dirty="0"/>
              <a:t>while</a:t>
            </a:r>
            <a:r>
              <a:rPr lang="en-US" altLang="en-US" sz="2400" dirty="0"/>
              <a:t> </a:t>
            </a:r>
            <a:r>
              <a:rPr lang="en-US" altLang="en-US" sz="2400" i="1" dirty="0"/>
              <a:t>right</a:t>
            </a:r>
            <a:r>
              <a:rPr lang="en-US" altLang="en-US" sz="2400" dirty="0"/>
              <a:t>[</a:t>
            </a:r>
            <a:r>
              <a:rPr lang="en-US" altLang="en-US" sz="2400" i="1" dirty="0"/>
              <a:t>x</a:t>
            </a:r>
            <a:r>
              <a:rPr lang="en-US" altLang="en-US" sz="2400" dirty="0"/>
              <a:t>]</a:t>
            </a:r>
            <a:r>
              <a:rPr lang="en-US" altLang="en-US" sz="2400" i="1" dirty="0"/>
              <a:t> </a:t>
            </a:r>
            <a:r>
              <a:rPr lang="en-US" altLang="en-US" sz="2400" dirty="0">
                <a:sym typeface="Symbol" panose="05050102010706020507" pitchFamily="18" charset="2"/>
              </a:rPr>
              <a:t></a:t>
            </a:r>
            <a:r>
              <a:rPr lang="en-US" altLang="en-US" sz="2400" i="1" dirty="0"/>
              <a:t> NIL </a:t>
            </a:r>
          </a:p>
          <a:p>
            <a:pPr>
              <a:lnSpc>
                <a:spcPct val="90000"/>
              </a:lnSpc>
              <a:buFont typeface="Wingdings" panose="05000000000000000000" pitchFamily="2" charset="2"/>
              <a:buNone/>
            </a:pPr>
            <a:r>
              <a:rPr lang="en-US" altLang="en-US" sz="2400" dirty="0"/>
              <a:t>2.     </a:t>
            </a:r>
            <a:r>
              <a:rPr lang="en-US" altLang="en-US" sz="2400" b="1" dirty="0"/>
              <a:t>do</a:t>
            </a:r>
            <a:r>
              <a:rPr lang="en-US" altLang="en-US" sz="2400" dirty="0"/>
              <a:t> </a:t>
            </a:r>
            <a:r>
              <a:rPr lang="en-US" altLang="en-US" sz="2400" i="1" dirty="0"/>
              <a:t>x </a:t>
            </a:r>
            <a:r>
              <a:rPr lang="en-US" altLang="en-US" sz="2400" i="1" dirty="0">
                <a:sym typeface="Symbol" panose="05050102010706020507" pitchFamily="18" charset="2"/>
              </a:rPr>
              <a:t></a:t>
            </a:r>
            <a:r>
              <a:rPr lang="en-US" altLang="en-US" sz="2400" dirty="0"/>
              <a:t> </a:t>
            </a:r>
            <a:r>
              <a:rPr lang="en-US" altLang="en-US" sz="2400" i="1" dirty="0"/>
              <a:t>left</a:t>
            </a:r>
            <a:r>
              <a:rPr lang="en-US" altLang="en-US" sz="2400" dirty="0"/>
              <a:t>[</a:t>
            </a:r>
            <a:r>
              <a:rPr lang="en-US" altLang="en-US" sz="2400" i="1" dirty="0"/>
              <a:t>x</a:t>
            </a:r>
            <a:r>
              <a:rPr lang="en-US" altLang="en-US" sz="2400" dirty="0"/>
              <a:t>]		        2.  </a:t>
            </a:r>
            <a:r>
              <a:rPr lang="en-US" altLang="en-US" sz="2400" b="1" dirty="0"/>
              <a:t>do</a:t>
            </a:r>
            <a:r>
              <a:rPr lang="en-US" altLang="en-US" sz="2400" dirty="0"/>
              <a:t> </a:t>
            </a:r>
            <a:r>
              <a:rPr lang="en-US" altLang="en-US" sz="2400" i="1" dirty="0"/>
              <a:t>x </a:t>
            </a:r>
            <a:r>
              <a:rPr lang="en-US" altLang="en-US" sz="2400" i="1"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x</a:t>
            </a:r>
            <a:r>
              <a:rPr lang="en-US" altLang="en-US" sz="2400" dirty="0"/>
              <a:t>]</a:t>
            </a:r>
          </a:p>
          <a:p>
            <a:pPr>
              <a:lnSpc>
                <a:spcPct val="90000"/>
              </a:lnSpc>
              <a:buFont typeface="Wingdings" panose="05000000000000000000" pitchFamily="2" charset="2"/>
              <a:buNone/>
            </a:pPr>
            <a:r>
              <a:rPr lang="en-US" altLang="en-US" sz="2400" dirty="0"/>
              <a:t>3.  </a:t>
            </a:r>
            <a:r>
              <a:rPr lang="en-US" altLang="en-US" sz="2400" b="1" dirty="0"/>
              <a:t>return</a:t>
            </a:r>
            <a:r>
              <a:rPr lang="en-US" altLang="en-US" sz="2400" dirty="0"/>
              <a:t> </a:t>
            </a:r>
            <a:r>
              <a:rPr lang="en-US" altLang="en-US" sz="2400" i="1" dirty="0"/>
              <a:t>x</a:t>
            </a:r>
            <a:r>
              <a:rPr lang="en-US" altLang="en-US" sz="2400" dirty="0"/>
              <a:t> 			  3.  </a:t>
            </a:r>
            <a:r>
              <a:rPr lang="en-US" altLang="en-US" sz="2400" b="1" dirty="0"/>
              <a:t>return</a:t>
            </a:r>
            <a:r>
              <a:rPr lang="en-US" altLang="en-US" sz="2400" dirty="0"/>
              <a:t> </a:t>
            </a:r>
            <a:r>
              <a:rPr lang="en-US" altLang="en-US" sz="2400" i="1" dirty="0"/>
              <a:t>x</a:t>
            </a:r>
          </a:p>
        </p:txBody>
      </p:sp>
      <p:sp>
        <p:nvSpPr>
          <p:cNvPr id="13317" name="Rectangle 5">
            <a:extLst>
              <a:ext uri="{FF2B5EF4-FFF2-40B4-BE49-F238E27FC236}">
                <a16:creationId xmlns:a16="http://schemas.microsoft.com/office/drawing/2014/main" id="{604E0521-694D-426B-B93D-2365D85C29D4}"/>
              </a:ext>
            </a:extLst>
          </p:cNvPr>
          <p:cNvSpPr>
            <a:spLocks noChangeArrowheads="1"/>
          </p:cNvSpPr>
          <p:nvPr/>
        </p:nvSpPr>
        <p:spPr bwMode="auto">
          <a:xfrm>
            <a:off x="304800" y="1143000"/>
            <a:ext cx="8382000" cy="20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Font typeface="Wingdings" panose="05000000000000000000" pitchFamily="2" charset="2"/>
              <a:buChar char="w"/>
            </a:pPr>
            <a:r>
              <a:rPr lang="en-US" altLang="en-US" sz="2400" u="none" dirty="0"/>
              <a:t>The binary-search-tree property guarantees that:</a:t>
            </a:r>
          </a:p>
          <a:p>
            <a:pPr lvl="1">
              <a:lnSpc>
                <a:spcPct val="90000"/>
              </a:lnSpc>
              <a:spcBef>
                <a:spcPct val="20000"/>
              </a:spcBef>
              <a:buFont typeface="Times New Roman" panose="02020603050405020304" pitchFamily="18" charset="0"/>
              <a:buChar char="»"/>
            </a:pPr>
            <a:r>
              <a:rPr lang="en-US" altLang="en-US" sz="2400" u="none" dirty="0"/>
              <a:t> The </a:t>
            </a:r>
            <a:r>
              <a:rPr lang="en-US" altLang="en-US" sz="2400" u="none" dirty="0">
                <a:solidFill>
                  <a:schemeClr val="hlink"/>
                </a:solidFill>
              </a:rPr>
              <a:t>minimum</a:t>
            </a:r>
            <a:r>
              <a:rPr lang="en-US" altLang="en-US" sz="2400" u="none" dirty="0"/>
              <a:t> is located at the </a:t>
            </a:r>
            <a:r>
              <a:rPr lang="en-US" altLang="en-US" sz="2400" u="none" dirty="0">
                <a:solidFill>
                  <a:schemeClr val="hlink"/>
                </a:solidFill>
              </a:rPr>
              <a:t>left-most</a:t>
            </a:r>
            <a:r>
              <a:rPr lang="en-US" altLang="en-US" sz="2400" u="none" dirty="0"/>
              <a:t> node.</a:t>
            </a:r>
          </a:p>
          <a:p>
            <a:pPr lvl="1">
              <a:lnSpc>
                <a:spcPct val="90000"/>
              </a:lnSpc>
              <a:spcBef>
                <a:spcPct val="20000"/>
              </a:spcBef>
              <a:buFont typeface="Times New Roman" panose="02020603050405020304" pitchFamily="18" charset="0"/>
              <a:buChar char="»"/>
            </a:pPr>
            <a:r>
              <a:rPr lang="en-US" altLang="en-US" sz="2400" u="none" dirty="0"/>
              <a:t> The </a:t>
            </a:r>
            <a:r>
              <a:rPr lang="en-US" altLang="en-US" sz="2400" u="none" dirty="0">
                <a:solidFill>
                  <a:schemeClr val="hlink"/>
                </a:solidFill>
              </a:rPr>
              <a:t>maximum</a:t>
            </a:r>
            <a:r>
              <a:rPr lang="en-US" altLang="en-US" sz="2400" u="none" dirty="0"/>
              <a:t> is located at the </a:t>
            </a:r>
            <a:r>
              <a:rPr lang="en-US" altLang="en-US" sz="2400" u="none" dirty="0">
                <a:solidFill>
                  <a:schemeClr val="hlink"/>
                </a:solidFill>
              </a:rPr>
              <a:t>right-most</a:t>
            </a:r>
            <a:r>
              <a:rPr lang="en-US" altLang="en-US" sz="2400" u="none" dirty="0"/>
              <a:t> node.</a:t>
            </a:r>
          </a:p>
          <a:p>
            <a:pPr lvl="1">
              <a:lnSpc>
                <a:spcPct val="90000"/>
              </a:lnSpc>
              <a:spcBef>
                <a:spcPct val="20000"/>
              </a:spcBef>
              <a:buFont typeface="Times New Roman" panose="02020603050405020304" pitchFamily="18" charset="0"/>
              <a:buChar char="»"/>
            </a:pPr>
            <a:endParaRPr lang="en-US" altLang="en-US" sz="2400" u="none" dirty="0"/>
          </a:p>
          <a:p>
            <a:pPr>
              <a:lnSpc>
                <a:spcPct val="90000"/>
              </a:lnSpc>
              <a:spcBef>
                <a:spcPct val="20000"/>
              </a:spcBef>
              <a:buFont typeface="Wingdings" panose="05000000000000000000" pitchFamily="2" charset="2"/>
              <a:buNone/>
            </a:pPr>
            <a:endParaRPr lang="en-US" alt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4330CA3-828C-49AD-8A92-EAB1EC5837C0}"/>
              </a:ext>
            </a:extLst>
          </p:cNvPr>
          <p:cNvSpPr>
            <a:spLocks noGrp="1" noChangeArrowheads="1"/>
          </p:cNvSpPr>
          <p:nvPr>
            <p:ph type="title"/>
          </p:nvPr>
        </p:nvSpPr>
        <p:spPr/>
        <p:txBody>
          <a:bodyPr/>
          <a:lstStyle/>
          <a:p>
            <a:r>
              <a:rPr lang="en-US" altLang="en-US" dirty="0"/>
              <a:t>Successor</a:t>
            </a:r>
          </a:p>
        </p:txBody>
      </p:sp>
      <p:sp>
        <p:nvSpPr>
          <p:cNvPr id="47107" name="Rectangle 3">
            <a:extLst>
              <a:ext uri="{FF2B5EF4-FFF2-40B4-BE49-F238E27FC236}">
                <a16:creationId xmlns:a16="http://schemas.microsoft.com/office/drawing/2014/main" id="{FE9CA6E6-9FE3-4C15-995A-228D8FBBD6FE}"/>
              </a:ext>
            </a:extLst>
          </p:cNvPr>
          <p:cNvSpPr>
            <a:spLocks noGrp="1" noChangeArrowheads="1"/>
          </p:cNvSpPr>
          <p:nvPr>
            <p:ph type="body" idx="1"/>
          </p:nvPr>
        </p:nvSpPr>
        <p:spPr>
          <a:xfrm>
            <a:off x="381000" y="1245791"/>
            <a:ext cx="8763000" cy="5334000"/>
          </a:xfrm>
        </p:spPr>
        <p:txBody>
          <a:bodyPr/>
          <a:lstStyle/>
          <a:p>
            <a:r>
              <a:rPr lang="en-US" altLang="en-US" sz="2800" dirty="0"/>
              <a:t>Successor of node </a:t>
            </a:r>
            <a:r>
              <a:rPr lang="en-US" altLang="en-US" sz="2800" i="1" dirty="0"/>
              <a:t>x</a:t>
            </a:r>
            <a:r>
              <a:rPr lang="en-US" altLang="en-US" sz="2800" dirty="0"/>
              <a:t> is the </a:t>
            </a:r>
            <a:r>
              <a:rPr lang="en-US" altLang="en-US" sz="2800" dirty="0">
                <a:solidFill>
                  <a:srgbClr val="CC3300"/>
                </a:solidFill>
              </a:rPr>
              <a:t>node </a:t>
            </a:r>
            <a:r>
              <a:rPr lang="en-US" altLang="en-US" sz="2800" i="1" dirty="0">
                <a:solidFill>
                  <a:srgbClr val="CC3300"/>
                </a:solidFill>
              </a:rPr>
              <a:t>y</a:t>
            </a:r>
            <a:r>
              <a:rPr lang="en-US" altLang="en-US" sz="2800" dirty="0">
                <a:solidFill>
                  <a:srgbClr val="CC3300"/>
                </a:solidFill>
              </a:rPr>
              <a:t> such that </a:t>
            </a:r>
            <a:r>
              <a:rPr lang="en-US" altLang="en-US" sz="2800" i="1" dirty="0">
                <a:solidFill>
                  <a:srgbClr val="CC3300"/>
                </a:solidFill>
              </a:rPr>
              <a:t>key</a:t>
            </a:r>
            <a:r>
              <a:rPr lang="en-US" altLang="en-US" sz="2800" dirty="0">
                <a:solidFill>
                  <a:srgbClr val="CC3300"/>
                </a:solidFill>
              </a:rPr>
              <a:t>[</a:t>
            </a:r>
            <a:r>
              <a:rPr lang="en-US" altLang="en-US" sz="2800" i="1" dirty="0">
                <a:solidFill>
                  <a:srgbClr val="CC3300"/>
                </a:solidFill>
              </a:rPr>
              <a:t>y</a:t>
            </a:r>
            <a:r>
              <a:rPr lang="en-US" altLang="en-US" sz="2800" dirty="0">
                <a:solidFill>
                  <a:srgbClr val="CC3300"/>
                </a:solidFill>
              </a:rPr>
              <a:t>] is the smallest key greater than </a:t>
            </a:r>
            <a:r>
              <a:rPr lang="en-US" altLang="en-US" sz="2800" i="1" dirty="0">
                <a:solidFill>
                  <a:srgbClr val="CC3300"/>
                </a:solidFill>
              </a:rPr>
              <a:t>key</a:t>
            </a:r>
            <a:r>
              <a:rPr lang="en-US" altLang="en-US" sz="2800" dirty="0">
                <a:solidFill>
                  <a:srgbClr val="CC3300"/>
                </a:solidFill>
              </a:rPr>
              <a:t>[</a:t>
            </a:r>
            <a:r>
              <a:rPr lang="en-US" altLang="en-US" sz="2800" i="1" dirty="0">
                <a:solidFill>
                  <a:srgbClr val="CC3300"/>
                </a:solidFill>
              </a:rPr>
              <a:t>x</a:t>
            </a:r>
            <a:r>
              <a:rPr lang="en-US" altLang="en-US" sz="2800" dirty="0">
                <a:solidFill>
                  <a:srgbClr val="CC3300"/>
                </a:solidFill>
              </a:rPr>
              <a:t>]</a:t>
            </a:r>
            <a:r>
              <a:rPr lang="en-US" altLang="en-US" sz="2800" dirty="0"/>
              <a:t>.</a:t>
            </a:r>
          </a:p>
          <a:p>
            <a:r>
              <a:rPr lang="en-US" altLang="en-US" sz="2800" dirty="0"/>
              <a:t>The successor of the largest key is NIL.</a:t>
            </a:r>
          </a:p>
          <a:p>
            <a:r>
              <a:rPr lang="en-US" altLang="en-US" sz="2800" dirty="0"/>
              <a:t>Search consists of two cases.</a:t>
            </a:r>
          </a:p>
          <a:p>
            <a:pPr lvl="1"/>
            <a:r>
              <a:rPr lang="en-US" altLang="en-US" sz="2400" dirty="0">
                <a:solidFill>
                  <a:srgbClr val="CC3300"/>
                </a:solidFill>
              </a:rPr>
              <a:t>If node </a:t>
            </a:r>
            <a:r>
              <a:rPr lang="en-US" altLang="en-US" sz="2400" i="1" dirty="0">
                <a:solidFill>
                  <a:srgbClr val="CC3300"/>
                </a:solidFill>
              </a:rPr>
              <a:t>x</a:t>
            </a:r>
            <a:r>
              <a:rPr lang="en-US" altLang="en-US" sz="2400" dirty="0">
                <a:solidFill>
                  <a:srgbClr val="CC3300"/>
                </a:solidFill>
              </a:rPr>
              <a:t> has a non-empty right subtree</a:t>
            </a:r>
            <a:r>
              <a:rPr lang="en-US" altLang="en-US" sz="2400" dirty="0"/>
              <a:t>, then </a:t>
            </a:r>
            <a:r>
              <a:rPr lang="en-US" altLang="en-US" sz="2400" i="1" dirty="0"/>
              <a:t>x</a:t>
            </a:r>
            <a:r>
              <a:rPr lang="en-US" altLang="en-US" sz="2400" dirty="0"/>
              <a:t>’s successor is the minimum in the right subtree of </a:t>
            </a:r>
            <a:r>
              <a:rPr lang="en-US" altLang="en-US" sz="2400" i="1" dirty="0"/>
              <a:t>x</a:t>
            </a:r>
            <a:r>
              <a:rPr lang="en-US" altLang="en-US" sz="2400" dirty="0"/>
              <a:t>.</a:t>
            </a:r>
          </a:p>
          <a:p>
            <a:pPr lvl="1"/>
            <a:r>
              <a:rPr lang="en-US" altLang="en-US" sz="2400" dirty="0">
                <a:solidFill>
                  <a:srgbClr val="CC3300"/>
                </a:solidFill>
              </a:rPr>
              <a:t>If node </a:t>
            </a:r>
            <a:r>
              <a:rPr lang="en-US" altLang="en-US" sz="2400" i="1" dirty="0">
                <a:solidFill>
                  <a:srgbClr val="CC3300"/>
                </a:solidFill>
              </a:rPr>
              <a:t>x</a:t>
            </a:r>
            <a:r>
              <a:rPr lang="en-US" altLang="en-US" sz="2400" dirty="0">
                <a:solidFill>
                  <a:srgbClr val="CC3300"/>
                </a:solidFill>
              </a:rPr>
              <a:t> has an empty right subtree</a:t>
            </a:r>
            <a:r>
              <a:rPr lang="en-US" altLang="en-US" sz="2400" dirty="0"/>
              <a:t>, then:</a:t>
            </a:r>
          </a:p>
          <a:p>
            <a:pPr lvl="2"/>
            <a:r>
              <a:rPr lang="en-US" altLang="en-US" sz="2000" dirty="0"/>
              <a:t>As long as we move to the left up the tree (move up through right children), we are visiting smaller keys.</a:t>
            </a:r>
          </a:p>
          <a:p>
            <a:pPr lvl="2"/>
            <a:r>
              <a:rPr lang="en-US" altLang="en-US" sz="2000" i="1" dirty="0"/>
              <a:t>x</a:t>
            </a:r>
            <a:r>
              <a:rPr lang="en-US" altLang="en-US" sz="2000" dirty="0"/>
              <a:t>’s successor </a:t>
            </a:r>
            <a:r>
              <a:rPr lang="en-US" altLang="en-US" sz="2000" i="1" dirty="0"/>
              <a:t>y</a:t>
            </a:r>
            <a:r>
              <a:rPr lang="en-US" altLang="en-US" sz="2000" dirty="0"/>
              <a:t> is the node that </a:t>
            </a:r>
            <a:r>
              <a:rPr lang="en-US" altLang="en-US" sz="2000" i="1" dirty="0"/>
              <a:t>x</a:t>
            </a:r>
            <a:r>
              <a:rPr lang="en-US" altLang="en-US" sz="2000" dirty="0"/>
              <a:t> is the predecessor of (</a:t>
            </a:r>
            <a:r>
              <a:rPr lang="en-US" altLang="en-US" sz="2000" i="1" dirty="0"/>
              <a:t>x</a:t>
            </a:r>
            <a:r>
              <a:rPr lang="en-US" altLang="en-US" sz="2000" dirty="0"/>
              <a:t> is the maximum in </a:t>
            </a:r>
            <a:r>
              <a:rPr lang="en-US" altLang="en-US" sz="2000" i="1" dirty="0"/>
              <a:t>y</a:t>
            </a:r>
            <a:r>
              <a:rPr lang="en-US" altLang="en-US" sz="2000" dirty="0"/>
              <a:t>’s left subtree).</a:t>
            </a:r>
          </a:p>
          <a:p>
            <a:pPr lvl="2"/>
            <a:r>
              <a:rPr lang="en-US" altLang="en-US" sz="2000" dirty="0"/>
              <a:t>In other words, </a:t>
            </a:r>
            <a:r>
              <a:rPr lang="en-US" altLang="en-US" sz="2000" i="1" dirty="0"/>
              <a:t>x</a:t>
            </a:r>
            <a:r>
              <a:rPr lang="en-US" altLang="en-US" sz="2000" dirty="0"/>
              <a:t>’s successor </a:t>
            </a:r>
            <a:r>
              <a:rPr lang="en-US" altLang="en-US" sz="2000" i="1" dirty="0"/>
              <a:t>y</a:t>
            </a:r>
            <a:r>
              <a:rPr lang="en-US" altLang="en-US" sz="2000" dirty="0"/>
              <a:t>, is the lowest ancestor of </a:t>
            </a:r>
            <a:r>
              <a:rPr lang="en-US" altLang="en-US" sz="2000" i="1" dirty="0"/>
              <a:t>x</a:t>
            </a:r>
            <a:r>
              <a:rPr lang="en-US" altLang="en-US" sz="2000" dirty="0"/>
              <a:t> whose left child is also an ancestor of </a:t>
            </a:r>
            <a:r>
              <a:rPr lang="en-US" altLang="en-US" sz="2000" i="1" dirty="0"/>
              <a:t>x</a:t>
            </a:r>
            <a:r>
              <a:rPr lang="en-US" altLang="en-US" sz="2000" dirty="0"/>
              <a:t>.</a:t>
            </a:r>
          </a:p>
          <a:p>
            <a:pPr lvl="2"/>
            <a:endParaRPr lang="en-US" altLang="en-US" sz="20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2286000"/>
            <a:ext cx="8305800" cy="4267200"/>
          </a:xfrm>
        </p:spPr>
        <p:txBody>
          <a:bodyPr/>
          <a:lstStyle/>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p:txBody>
      </p:sp>
      <p:sp>
        <p:nvSpPr>
          <p:cNvPr id="7170" name="Rectangle 2"/>
          <p:cNvSpPr>
            <a:spLocks noGrp="1" noChangeArrowheads="1"/>
          </p:cNvSpPr>
          <p:nvPr>
            <p:ph type="title"/>
          </p:nvPr>
        </p:nvSpPr>
        <p:spPr/>
        <p:txBody>
          <a:bodyPr/>
          <a:lstStyle/>
          <a:p>
            <a:r>
              <a:rPr lang="en-US"/>
              <a:t>Tree (example)</a:t>
            </a:r>
          </a:p>
        </p:txBody>
      </p:sp>
      <p:pic>
        <p:nvPicPr>
          <p:cNvPr id="7172" name="Picture 4"/>
          <p:cNvPicPr>
            <a:picLocks noChangeAspect="1" noChangeArrowheads="1"/>
          </p:cNvPicPr>
          <p:nvPr/>
        </p:nvPicPr>
        <p:blipFill>
          <a:blip r:embed="rId2" cstate="print"/>
          <a:srcRect/>
          <a:stretch>
            <a:fillRect/>
          </a:stretch>
        </p:blipFill>
        <p:spPr bwMode="auto">
          <a:xfrm>
            <a:off x="1828800" y="1762125"/>
            <a:ext cx="5638800" cy="4486275"/>
          </a:xfrm>
          <a:prstGeom prst="rect">
            <a:avLst/>
          </a:prstGeom>
          <a:noFill/>
          <a:ln w="9525">
            <a:noFill/>
            <a:miter lim="800000"/>
            <a:headEnd/>
            <a:tailEnd/>
          </a:ln>
          <a:effectLst/>
        </p:spPr>
      </p:pic>
      <p:sp>
        <p:nvSpPr>
          <p:cNvPr id="7173" name="AutoShape 5"/>
          <p:cNvSpPr>
            <a:spLocks noChangeArrowheads="1"/>
          </p:cNvSpPr>
          <p:nvPr/>
        </p:nvSpPr>
        <p:spPr bwMode="auto">
          <a:xfrm>
            <a:off x="4876800" y="1905000"/>
            <a:ext cx="1524000" cy="685800"/>
          </a:xfrm>
          <a:prstGeom prst="leftArrow">
            <a:avLst>
              <a:gd name="adj1" fmla="val 50000"/>
              <a:gd name="adj2" fmla="val 55556"/>
            </a:avLst>
          </a:prstGeom>
          <a:solidFill>
            <a:schemeClr val="accent1"/>
          </a:solidFill>
          <a:ln w="9525">
            <a:solidFill>
              <a:schemeClr val="tx1"/>
            </a:solidFill>
            <a:miter lim="800000"/>
            <a:headEnd/>
            <a:tailEnd/>
          </a:ln>
          <a:effectLst/>
        </p:spPr>
        <p:txBody>
          <a:bodyPr wrap="none" anchor="ctr"/>
          <a:lstStyle/>
          <a:p>
            <a:pPr algn="ctr" eaLnBrk="0" hangingPunct="0"/>
            <a:r>
              <a:rPr lang="en-US" sz="2000" b="1"/>
              <a:t>node</a:t>
            </a:r>
          </a:p>
        </p:txBody>
      </p:sp>
      <p:sp>
        <p:nvSpPr>
          <p:cNvPr id="7174" name="AutoShape 6"/>
          <p:cNvSpPr>
            <a:spLocks noChangeArrowheads="1"/>
          </p:cNvSpPr>
          <p:nvPr/>
        </p:nvSpPr>
        <p:spPr bwMode="auto">
          <a:xfrm rot="-1952338">
            <a:off x="6172200" y="4191000"/>
            <a:ext cx="1524000" cy="685800"/>
          </a:xfrm>
          <a:prstGeom prst="leftArrow">
            <a:avLst>
              <a:gd name="adj1" fmla="val 50000"/>
              <a:gd name="adj2" fmla="val 55556"/>
            </a:avLst>
          </a:prstGeom>
          <a:solidFill>
            <a:schemeClr val="accent1"/>
          </a:solidFill>
          <a:ln w="9525">
            <a:solidFill>
              <a:schemeClr val="tx1"/>
            </a:solidFill>
            <a:miter lim="800000"/>
            <a:headEnd/>
            <a:tailEnd/>
          </a:ln>
          <a:effectLst/>
        </p:spPr>
        <p:txBody>
          <a:bodyPr wrap="none" anchor="ctr"/>
          <a:lstStyle/>
          <a:p>
            <a:pPr algn="ctr" eaLnBrk="0" hangingPunct="0"/>
            <a:r>
              <a:rPr lang="en-US" sz="2000" b="1"/>
              <a:t>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blinds(horizontal)">
                                      <p:cBhvr>
                                        <p:cTn id="12"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0BF1DDA-E810-485E-972C-49FB0DD33076}"/>
              </a:ext>
            </a:extLst>
          </p:cNvPr>
          <p:cNvSpPr>
            <a:spLocks noGrp="1" noChangeArrowheads="1"/>
          </p:cNvSpPr>
          <p:nvPr>
            <p:ph type="title"/>
          </p:nvPr>
        </p:nvSpPr>
        <p:spPr/>
        <p:txBody>
          <a:bodyPr/>
          <a:lstStyle/>
          <a:p>
            <a:r>
              <a:rPr lang="en-US" altLang="en-US"/>
              <a:t>Pseudo-code for Successor</a:t>
            </a:r>
          </a:p>
        </p:txBody>
      </p:sp>
      <p:sp>
        <p:nvSpPr>
          <p:cNvPr id="14339" name="Rectangle 3">
            <a:extLst>
              <a:ext uri="{FF2B5EF4-FFF2-40B4-BE49-F238E27FC236}">
                <a16:creationId xmlns:a16="http://schemas.microsoft.com/office/drawing/2014/main" id="{88A3E955-AF15-43F4-AE3C-02B2255DA235}"/>
              </a:ext>
            </a:extLst>
          </p:cNvPr>
          <p:cNvSpPr>
            <a:spLocks noGrp="1" noChangeArrowheads="1"/>
          </p:cNvSpPr>
          <p:nvPr>
            <p:ph type="body" idx="1"/>
          </p:nvPr>
        </p:nvSpPr>
        <p:spPr>
          <a:xfrm>
            <a:off x="369809" y="1060213"/>
            <a:ext cx="7107906" cy="3200400"/>
          </a:xfrm>
          <a:solidFill>
            <a:srgbClr val="CCECFF"/>
          </a:solidFill>
          <a:ln>
            <a:solidFill>
              <a:schemeClr val="tx1"/>
            </a:solidFill>
            <a:miter lim="800000"/>
            <a:headEnd/>
            <a:tailEnd/>
          </a:ln>
          <a:effectLst>
            <a:outerShdw dist="107763" dir="2700000" algn="ctr" rotWithShape="0">
              <a:schemeClr val="bg2"/>
            </a:outerShdw>
          </a:effectLst>
        </p:spPr>
        <p:txBody>
          <a:bodyPr>
            <a:normAutofit lnSpcReduction="10000"/>
          </a:bodyPr>
          <a:lstStyle/>
          <a:p>
            <a:pPr marL="609600" indent="-609600">
              <a:buFont typeface="Wingdings" panose="05000000000000000000" pitchFamily="2" charset="2"/>
              <a:buNone/>
            </a:pPr>
            <a:r>
              <a:rPr lang="en-US" altLang="en-US" sz="2400" u="sng" dirty="0">
                <a:solidFill>
                  <a:srgbClr val="CC3300"/>
                </a:solidFill>
              </a:rPr>
              <a:t>Tree-Successor(</a:t>
            </a:r>
            <a:r>
              <a:rPr lang="en-US" altLang="en-US" sz="2400" i="1" u="sng" dirty="0">
                <a:solidFill>
                  <a:srgbClr val="CC3300"/>
                </a:solidFill>
              </a:rPr>
              <a:t>x</a:t>
            </a:r>
            <a:r>
              <a:rPr lang="en-US" altLang="en-US" sz="2400" u="sng" dirty="0">
                <a:solidFill>
                  <a:srgbClr val="CC3300"/>
                </a:solidFill>
              </a:rPr>
              <a:t>)</a:t>
            </a:r>
          </a:p>
          <a:p>
            <a:pPr marL="609600" indent="-609600"/>
            <a:r>
              <a:rPr lang="en-US" altLang="en-US" sz="2400" b="1" dirty="0"/>
              <a:t> if </a:t>
            </a:r>
            <a:r>
              <a:rPr lang="en-US" altLang="en-US" sz="2400" i="1" dirty="0"/>
              <a:t>right</a:t>
            </a:r>
            <a:r>
              <a:rPr lang="en-US" altLang="en-US" sz="2400" dirty="0"/>
              <a:t>[</a:t>
            </a:r>
            <a:r>
              <a:rPr lang="en-US" altLang="en-US" sz="2400" i="1" dirty="0"/>
              <a:t>x</a:t>
            </a:r>
            <a:r>
              <a:rPr lang="en-US" altLang="en-US" sz="2400" dirty="0"/>
              <a:t>]</a:t>
            </a:r>
            <a:r>
              <a:rPr lang="en-US" altLang="en-US" sz="2400" i="1" dirty="0"/>
              <a:t> </a:t>
            </a:r>
            <a:r>
              <a:rPr lang="en-US" altLang="en-US" sz="2400" dirty="0">
                <a:sym typeface="Symbol" panose="05050102010706020507" pitchFamily="18" charset="2"/>
              </a:rPr>
              <a:t></a:t>
            </a:r>
            <a:r>
              <a:rPr lang="en-US" altLang="en-US" sz="2400" i="1" dirty="0"/>
              <a:t> NIL </a:t>
            </a:r>
            <a:endParaRPr lang="en-US" altLang="en-US" sz="2400" dirty="0"/>
          </a:p>
          <a:p>
            <a:pPr marL="609600" indent="-609600">
              <a:buFont typeface="Wingdings" panose="05000000000000000000" pitchFamily="2" charset="2"/>
              <a:buNone/>
            </a:pPr>
            <a:r>
              <a:rPr lang="en-US" altLang="en-US" sz="2400" dirty="0"/>
              <a:t>2.          </a:t>
            </a:r>
            <a:r>
              <a:rPr lang="en-US" altLang="en-US" sz="2400" b="1" dirty="0"/>
              <a:t>then</a:t>
            </a:r>
            <a:r>
              <a:rPr lang="en-US" altLang="en-US" sz="2400" dirty="0"/>
              <a:t> return Tree-Minimum(</a:t>
            </a:r>
            <a:r>
              <a:rPr lang="en-US" altLang="en-US" sz="2400" i="1" dirty="0"/>
              <a:t>right</a:t>
            </a:r>
            <a:r>
              <a:rPr lang="en-US" altLang="en-US" sz="2400" dirty="0"/>
              <a:t>[</a:t>
            </a:r>
            <a:r>
              <a:rPr lang="en-US" altLang="en-US" sz="2400" i="1" dirty="0"/>
              <a:t>x</a:t>
            </a:r>
            <a:r>
              <a:rPr lang="en-US" altLang="en-US" sz="2400" dirty="0"/>
              <a:t>]) </a:t>
            </a:r>
          </a:p>
          <a:p>
            <a:pPr marL="609600" indent="-609600">
              <a:buFont typeface="Wingdings" panose="05000000000000000000" pitchFamily="2" charset="2"/>
              <a:buNone/>
            </a:pPr>
            <a:r>
              <a:rPr lang="en-US" altLang="en-US" sz="2400" dirty="0"/>
              <a:t>3.     y</a:t>
            </a:r>
            <a:r>
              <a:rPr lang="en-US" altLang="en-US" sz="2400" i="1" dirty="0"/>
              <a:t> </a:t>
            </a:r>
            <a:r>
              <a:rPr lang="en-US" altLang="en-US" sz="2400" dirty="0">
                <a:sym typeface="Symbol" panose="05050102010706020507" pitchFamily="18" charset="2"/>
              </a:rPr>
              <a:t></a:t>
            </a:r>
            <a:r>
              <a:rPr lang="en-US" altLang="en-US" sz="2400" dirty="0"/>
              <a:t> </a:t>
            </a:r>
            <a:r>
              <a:rPr lang="en-US" altLang="en-US" sz="2400" i="1" dirty="0"/>
              <a:t>p</a:t>
            </a:r>
            <a:r>
              <a:rPr lang="en-US" altLang="en-US" sz="2400" dirty="0"/>
              <a:t>[</a:t>
            </a:r>
            <a:r>
              <a:rPr lang="en-US" altLang="en-US" sz="2400" i="1" dirty="0"/>
              <a:t>x</a:t>
            </a:r>
            <a:r>
              <a:rPr lang="en-US" altLang="en-US" sz="2400" dirty="0"/>
              <a:t>]</a:t>
            </a:r>
            <a:r>
              <a:rPr lang="en-US" altLang="en-US" sz="2400" i="1" dirty="0"/>
              <a:t> </a:t>
            </a:r>
            <a:endParaRPr lang="en-US" altLang="en-US" sz="2400" dirty="0"/>
          </a:p>
          <a:p>
            <a:pPr marL="609600" indent="-609600">
              <a:buFont typeface="Wingdings" panose="05000000000000000000" pitchFamily="2" charset="2"/>
              <a:buNone/>
            </a:pPr>
            <a:r>
              <a:rPr lang="en-US" altLang="en-US" sz="2400" dirty="0"/>
              <a:t>4.     </a:t>
            </a:r>
            <a:r>
              <a:rPr lang="en-US" altLang="en-US" sz="2400" b="1" dirty="0"/>
              <a:t>while</a:t>
            </a:r>
            <a:r>
              <a:rPr lang="en-US" altLang="en-US" sz="2400" dirty="0"/>
              <a:t> </a:t>
            </a:r>
            <a:r>
              <a:rPr lang="en-US" altLang="en-US" sz="2400" i="1" dirty="0"/>
              <a:t>y </a:t>
            </a:r>
            <a:r>
              <a:rPr lang="en-US" altLang="en-US" sz="2400" dirty="0">
                <a:sym typeface="Symbol" panose="05050102010706020507" pitchFamily="18" charset="2"/>
              </a:rPr>
              <a:t></a:t>
            </a:r>
            <a:r>
              <a:rPr lang="en-US" altLang="en-US" sz="2400" i="1" dirty="0"/>
              <a:t> NIL </a:t>
            </a:r>
            <a:r>
              <a:rPr lang="en-US" altLang="en-US" sz="2400" b="1" dirty="0"/>
              <a:t>and</a:t>
            </a:r>
            <a:r>
              <a:rPr lang="en-US" altLang="en-US" sz="2400" i="1" dirty="0"/>
              <a:t> x = right</a:t>
            </a:r>
            <a:r>
              <a:rPr lang="en-US" altLang="en-US" sz="2400" dirty="0"/>
              <a:t>[</a:t>
            </a:r>
            <a:r>
              <a:rPr lang="en-US" altLang="en-US" sz="2400" i="1" dirty="0"/>
              <a:t>y</a:t>
            </a:r>
            <a:r>
              <a:rPr lang="en-US" altLang="en-US" sz="2400" dirty="0"/>
              <a:t>]</a:t>
            </a:r>
            <a:endParaRPr lang="en-US" altLang="en-US" sz="2400" i="1" dirty="0"/>
          </a:p>
          <a:p>
            <a:pPr marL="609600" indent="-609600">
              <a:buFont typeface="Wingdings" panose="05000000000000000000" pitchFamily="2" charset="2"/>
              <a:buNone/>
            </a:pPr>
            <a:r>
              <a:rPr lang="en-US" altLang="en-US" sz="2400" dirty="0"/>
              <a:t>5.     	  </a:t>
            </a:r>
            <a:r>
              <a:rPr lang="en-US" altLang="en-US" sz="2400" b="1" dirty="0"/>
              <a:t>do</a:t>
            </a:r>
            <a:r>
              <a:rPr lang="en-US" altLang="en-US" sz="2400" dirty="0"/>
              <a:t> </a:t>
            </a:r>
            <a:r>
              <a:rPr lang="en-US" altLang="en-US" sz="2400" i="1" dirty="0"/>
              <a:t>x </a:t>
            </a:r>
            <a:r>
              <a:rPr lang="en-US" altLang="en-US" sz="2400" i="1" dirty="0">
                <a:sym typeface="Symbol" panose="05050102010706020507" pitchFamily="18" charset="2"/>
              </a:rPr>
              <a:t></a:t>
            </a:r>
            <a:r>
              <a:rPr lang="en-US" altLang="en-US" sz="2400" dirty="0"/>
              <a:t> </a:t>
            </a:r>
            <a:r>
              <a:rPr lang="en-US" altLang="en-US" sz="2400" i="1" dirty="0"/>
              <a:t>y</a:t>
            </a:r>
            <a:endParaRPr lang="en-US" altLang="en-US" sz="2400" dirty="0"/>
          </a:p>
          <a:p>
            <a:pPr marL="609600" indent="-609600">
              <a:buFont typeface="Wingdings" panose="05000000000000000000" pitchFamily="2" charset="2"/>
              <a:buNone/>
            </a:pPr>
            <a:r>
              <a:rPr lang="en-US" altLang="en-US" sz="2400" dirty="0"/>
              <a:t>6.          	</a:t>
            </a:r>
            <a:r>
              <a:rPr lang="en-US" altLang="en-US" sz="2400" i="1" dirty="0"/>
              <a:t>y</a:t>
            </a:r>
            <a:r>
              <a:rPr lang="en-US" altLang="en-US" sz="2400" dirty="0"/>
              <a:t> </a:t>
            </a:r>
            <a:r>
              <a:rPr lang="en-US" altLang="en-US" sz="2400" i="1" dirty="0">
                <a:sym typeface="Symbol" panose="05050102010706020507" pitchFamily="18" charset="2"/>
              </a:rPr>
              <a:t></a:t>
            </a:r>
            <a:r>
              <a:rPr lang="en-US" altLang="en-US" sz="2400" dirty="0"/>
              <a:t> </a:t>
            </a:r>
            <a:r>
              <a:rPr lang="en-US" altLang="en-US" sz="2400" i="1" dirty="0"/>
              <a:t>p</a:t>
            </a:r>
            <a:r>
              <a:rPr lang="en-US" altLang="en-US" sz="2400" dirty="0"/>
              <a:t>[</a:t>
            </a:r>
            <a:r>
              <a:rPr lang="en-US" altLang="en-US" sz="2400" i="1" dirty="0"/>
              <a:t>y</a:t>
            </a:r>
            <a:r>
              <a:rPr lang="en-US" altLang="en-US" sz="2400" dirty="0"/>
              <a:t>]</a:t>
            </a:r>
          </a:p>
          <a:p>
            <a:pPr marL="609600" indent="-609600">
              <a:buFont typeface="Wingdings" panose="05000000000000000000" pitchFamily="2" charset="2"/>
              <a:buNone/>
            </a:pPr>
            <a:r>
              <a:rPr lang="en-US" altLang="en-US" sz="2400" dirty="0"/>
              <a:t>7.     </a:t>
            </a:r>
            <a:r>
              <a:rPr lang="en-US" altLang="en-US" sz="2400" b="1" dirty="0"/>
              <a:t>return</a:t>
            </a:r>
            <a:r>
              <a:rPr lang="en-US" altLang="en-US" sz="2400" dirty="0"/>
              <a:t> </a:t>
            </a:r>
            <a:r>
              <a:rPr lang="en-US" altLang="en-US" sz="2400" i="1" dirty="0"/>
              <a:t>y</a:t>
            </a:r>
          </a:p>
          <a:p>
            <a:pPr marL="609600" indent="-609600">
              <a:buFont typeface="Wingdings" panose="05000000000000000000" pitchFamily="2" charset="2"/>
              <a:buNone/>
            </a:pPr>
            <a:endParaRPr lang="en-US" altLang="en-US" sz="2400" dirty="0"/>
          </a:p>
        </p:txBody>
      </p:sp>
      <p:sp>
        <p:nvSpPr>
          <p:cNvPr id="14340" name="Text Box 4">
            <a:extLst>
              <a:ext uri="{FF2B5EF4-FFF2-40B4-BE49-F238E27FC236}">
                <a16:creationId xmlns:a16="http://schemas.microsoft.com/office/drawing/2014/main" id="{221CF9E3-6731-4F54-A7E2-47A7839822D7}"/>
              </a:ext>
            </a:extLst>
          </p:cNvPr>
          <p:cNvSpPr txBox="1">
            <a:spLocks noChangeArrowheads="1"/>
          </p:cNvSpPr>
          <p:nvPr/>
        </p:nvSpPr>
        <p:spPr bwMode="auto">
          <a:xfrm>
            <a:off x="609600" y="4953000"/>
            <a:ext cx="45243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none" dirty="0"/>
              <a:t>Code for </a:t>
            </a:r>
            <a:r>
              <a:rPr lang="en-US" altLang="en-US" b="1" i="1" u="none" dirty="0">
                <a:solidFill>
                  <a:srgbClr val="CC3300"/>
                </a:solidFill>
              </a:rPr>
              <a:t>predecessor </a:t>
            </a:r>
            <a:r>
              <a:rPr lang="en-US" altLang="en-US" u="none" dirty="0"/>
              <a:t>is symmetric.</a:t>
            </a:r>
          </a:p>
          <a:p>
            <a:endParaRPr lang="en-US" altLang="en-US" u="none" dirty="0">
              <a:solidFill>
                <a:srgbClr val="CC3300"/>
              </a:solidFill>
            </a:endParaRPr>
          </a:p>
          <a:p>
            <a:r>
              <a:rPr lang="en-US" altLang="en-US" u="none" dirty="0">
                <a:solidFill>
                  <a:srgbClr val="CC3300"/>
                </a:solidFill>
              </a:rPr>
              <a:t>Running time:</a:t>
            </a:r>
            <a:r>
              <a:rPr lang="en-US" altLang="en-US" u="none" dirty="0"/>
              <a:t> </a:t>
            </a:r>
            <a:r>
              <a:rPr lang="en-US" altLang="en-US" i="1" u="none" dirty="0"/>
              <a:t>O</a:t>
            </a:r>
            <a:r>
              <a:rPr lang="en-US" altLang="en-US" u="none" dirty="0"/>
              <a:t>(</a:t>
            </a:r>
            <a:r>
              <a:rPr lang="en-US" altLang="en-US" i="1" u="none" dirty="0"/>
              <a:t>h</a:t>
            </a:r>
            <a:r>
              <a:rPr lang="en-US" altLang="en-US" u="none" dirty="0"/>
              <a:t>)</a:t>
            </a:r>
          </a:p>
        </p:txBody>
      </p:sp>
      <p:grpSp>
        <p:nvGrpSpPr>
          <p:cNvPr id="14341" name="Group 5">
            <a:extLst>
              <a:ext uri="{FF2B5EF4-FFF2-40B4-BE49-F238E27FC236}">
                <a16:creationId xmlns:a16="http://schemas.microsoft.com/office/drawing/2014/main" id="{39F902B6-F18B-448A-B2E7-D6BE04674CF0}"/>
              </a:ext>
            </a:extLst>
          </p:cNvPr>
          <p:cNvGrpSpPr>
            <a:grpSpLocks/>
          </p:cNvGrpSpPr>
          <p:nvPr/>
        </p:nvGrpSpPr>
        <p:grpSpPr bwMode="auto">
          <a:xfrm>
            <a:off x="5383387" y="4344751"/>
            <a:ext cx="3124200" cy="2132249"/>
            <a:chOff x="4016" y="2738"/>
            <a:chExt cx="1504" cy="1150"/>
          </a:xfrm>
        </p:grpSpPr>
        <p:sp>
          <p:nvSpPr>
            <p:cNvPr id="14342" name="Oval 6">
              <a:extLst>
                <a:ext uri="{FF2B5EF4-FFF2-40B4-BE49-F238E27FC236}">
                  <a16:creationId xmlns:a16="http://schemas.microsoft.com/office/drawing/2014/main" id="{06F32238-E617-45B8-BEF2-989D20A6A042}"/>
                </a:ext>
              </a:extLst>
            </p:cNvPr>
            <p:cNvSpPr>
              <a:spLocks noChangeArrowheads="1"/>
            </p:cNvSpPr>
            <p:nvPr/>
          </p:nvSpPr>
          <p:spPr bwMode="auto">
            <a:xfrm>
              <a:off x="4811" y="2738"/>
              <a:ext cx="166" cy="17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dirty="0"/>
                <a:t>56</a:t>
              </a:r>
            </a:p>
          </p:txBody>
        </p:sp>
        <p:grpSp>
          <p:nvGrpSpPr>
            <p:cNvPr id="14343" name="Group 7">
              <a:extLst>
                <a:ext uri="{FF2B5EF4-FFF2-40B4-BE49-F238E27FC236}">
                  <a16:creationId xmlns:a16="http://schemas.microsoft.com/office/drawing/2014/main" id="{E895D78C-9687-4136-A0CA-472D3D061C76}"/>
                </a:ext>
              </a:extLst>
            </p:cNvPr>
            <p:cNvGrpSpPr>
              <a:grpSpLocks/>
            </p:cNvGrpSpPr>
            <p:nvPr/>
          </p:nvGrpSpPr>
          <p:grpSpPr bwMode="auto">
            <a:xfrm>
              <a:off x="4451" y="2884"/>
              <a:ext cx="862" cy="281"/>
              <a:chOff x="1620" y="1679"/>
              <a:chExt cx="1683" cy="547"/>
            </a:xfrm>
          </p:grpSpPr>
          <p:sp>
            <p:nvSpPr>
              <p:cNvPr id="14344" name="Oval 8">
                <a:extLst>
                  <a:ext uri="{FF2B5EF4-FFF2-40B4-BE49-F238E27FC236}">
                    <a16:creationId xmlns:a16="http://schemas.microsoft.com/office/drawing/2014/main" id="{11CED968-EC20-413B-8FB3-4DDDC3DCC086}"/>
                  </a:ext>
                </a:extLst>
              </p:cNvPr>
              <p:cNvSpPr>
                <a:spLocks noChangeArrowheads="1"/>
              </p:cNvSpPr>
              <p:nvPr/>
            </p:nvSpPr>
            <p:spPr bwMode="auto">
              <a:xfrm>
                <a:off x="1620" y="1891"/>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dirty="0"/>
                  <a:t>26</a:t>
                </a:r>
              </a:p>
            </p:txBody>
          </p:sp>
          <p:sp>
            <p:nvSpPr>
              <p:cNvPr id="14345" name="Oval 9">
                <a:extLst>
                  <a:ext uri="{FF2B5EF4-FFF2-40B4-BE49-F238E27FC236}">
                    <a16:creationId xmlns:a16="http://schemas.microsoft.com/office/drawing/2014/main" id="{4A7087D3-E5E9-4DF7-80B5-83FB86038751}"/>
                  </a:ext>
                </a:extLst>
              </p:cNvPr>
              <p:cNvSpPr>
                <a:spLocks noChangeArrowheads="1"/>
              </p:cNvSpPr>
              <p:nvPr/>
            </p:nvSpPr>
            <p:spPr bwMode="auto">
              <a:xfrm>
                <a:off x="2978" y="1891"/>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dirty="0"/>
                  <a:t>200</a:t>
                </a:r>
              </a:p>
            </p:txBody>
          </p:sp>
          <p:cxnSp>
            <p:nvCxnSpPr>
              <p:cNvPr id="14346" name="AutoShape 10">
                <a:extLst>
                  <a:ext uri="{FF2B5EF4-FFF2-40B4-BE49-F238E27FC236}">
                    <a16:creationId xmlns:a16="http://schemas.microsoft.com/office/drawing/2014/main" id="{26BAE92C-CB44-47B5-894E-4B58D23A83ED}"/>
                  </a:ext>
                </a:extLst>
              </p:cNvPr>
              <p:cNvCxnSpPr>
                <a:cxnSpLocks noChangeShapeType="1"/>
                <a:stCxn id="14342" idx="5"/>
                <a:endCxn id="14345" idx="0"/>
              </p:cNvCxnSpPr>
              <p:nvPr/>
            </p:nvCxnSpPr>
            <p:spPr bwMode="auto">
              <a:xfrm>
                <a:off x="2600" y="1679"/>
                <a:ext cx="541" cy="21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7" name="AutoShape 11">
                <a:extLst>
                  <a:ext uri="{FF2B5EF4-FFF2-40B4-BE49-F238E27FC236}">
                    <a16:creationId xmlns:a16="http://schemas.microsoft.com/office/drawing/2014/main" id="{A8E4CF5D-9264-4A86-ACD2-3BF42AFDE263}"/>
                  </a:ext>
                </a:extLst>
              </p:cNvPr>
              <p:cNvCxnSpPr>
                <a:cxnSpLocks noChangeShapeType="1"/>
                <a:stCxn id="14342" idx="3"/>
                <a:endCxn id="14344" idx="0"/>
              </p:cNvCxnSpPr>
              <p:nvPr/>
            </p:nvCxnSpPr>
            <p:spPr bwMode="auto">
              <a:xfrm flipH="1">
                <a:off x="1783" y="1679"/>
                <a:ext cx="588" cy="21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48" name="Group 12">
              <a:extLst>
                <a:ext uri="{FF2B5EF4-FFF2-40B4-BE49-F238E27FC236}">
                  <a16:creationId xmlns:a16="http://schemas.microsoft.com/office/drawing/2014/main" id="{8A98C795-FF88-4602-B4B9-F94760A8CA5E}"/>
                </a:ext>
              </a:extLst>
            </p:cNvPr>
            <p:cNvGrpSpPr>
              <a:grpSpLocks/>
            </p:cNvGrpSpPr>
            <p:nvPr/>
          </p:nvGrpSpPr>
          <p:grpSpPr bwMode="auto">
            <a:xfrm>
              <a:off x="4186" y="3139"/>
              <a:ext cx="642" cy="379"/>
              <a:chOff x="1103" y="2177"/>
              <a:chExt cx="1254" cy="740"/>
            </a:xfrm>
          </p:grpSpPr>
          <p:sp>
            <p:nvSpPr>
              <p:cNvPr id="14349" name="Oval 13">
                <a:extLst>
                  <a:ext uri="{FF2B5EF4-FFF2-40B4-BE49-F238E27FC236}">
                    <a16:creationId xmlns:a16="http://schemas.microsoft.com/office/drawing/2014/main" id="{F64CFB65-EBC0-43E9-81FA-79954C9CF03D}"/>
                  </a:ext>
                </a:extLst>
              </p:cNvPr>
              <p:cNvSpPr>
                <a:spLocks noChangeArrowheads="1"/>
              </p:cNvSpPr>
              <p:nvPr/>
            </p:nvSpPr>
            <p:spPr bwMode="auto">
              <a:xfrm>
                <a:off x="1103" y="2582"/>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18</a:t>
                </a:r>
              </a:p>
            </p:txBody>
          </p:sp>
          <p:sp>
            <p:nvSpPr>
              <p:cNvPr id="14350" name="Oval 14">
                <a:extLst>
                  <a:ext uri="{FF2B5EF4-FFF2-40B4-BE49-F238E27FC236}">
                    <a16:creationId xmlns:a16="http://schemas.microsoft.com/office/drawing/2014/main" id="{A0197493-2BA0-4B51-B598-5EDF93742253}"/>
                  </a:ext>
                </a:extLst>
              </p:cNvPr>
              <p:cNvSpPr>
                <a:spLocks noChangeArrowheads="1"/>
              </p:cNvSpPr>
              <p:nvPr/>
            </p:nvSpPr>
            <p:spPr bwMode="auto">
              <a:xfrm>
                <a:off x="2032" y="2564"/>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28</a:t>
                </a:r>
              </a:p>
            </p:txBody>
          </p:sp>
          <p:cxnSp>
            <p:nvCxnSpPr>
              <p:cNvPr id="14351" name="AutoShape 15">
                <a:extLst>
                  <a:ext uri="{FF2B5EF4-FFF2-40B4-BE49-F238E27FC236}">
                    <a16:creationId xmlns:a16="http://schemas.microsoft.com/office/drawing/2014/main" id="{4FC0F993-E468-45F8-9680-9A7844EAFCAE}"/>
                  </a:ext>
                </a:extLst>
              </p:cNvPr>
              <p:cNvCxnSpPr>
                <a:cxnSpLocks noChangeShapeType="1"/>
                <a:stCxn id="14344" idx="3"/>
                <a:endCxn id="14349" idx="0"/>
              </p:cNvCxnSpPr>
              <p:nvPr/>
            </p:nvCxnSpPr>
            <p:spPr bwMode="auto">
              <a:xfrm flipH="1">
                <a:off x="1266" y="2177"/>
                <a:ext cx="402" cy="40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2" name="AutoShape 16">
                <a:extLst>
                  <a:ext uri="{FF2B5EF4-FFF2-40B4-BE49-F238E27FC236}">
                    <a16:creationId xmlns:a16="http://schemas.microsoft.com/office/drawing/2014/main" id="{3E6D1C07-5006-4481-A6AC-514E544A48ED}"/>
                  </a:ext>
                </a:extLst>
              </p:cNvPr>
              <p:cNvCxnSpPr>
                <a:cxnSpLocks noChangeShapeType="1"/>
                <a:stCxn id="14344" idx="5"/>
                <a:endCxn id="14350" idx="0"/>
              </p:cNvCxnSpPr>
              <p:nvPr/>
            </p:nvCxnSpPr>
            <p:spPr bwMode="auto">
              <a:xfrm>
                <a:off x="1897" y="2177"/>
                <a:ext cx="298" cy="38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53" name="Group 17">
              <a:extLst>
                <a:ext uri="{FF2B5EF4-FFF2-40B4-BE49-F238E27FC236}">
                  <a16:creationId xmlns:a16="http://schemas.microsoft.com/office/drawing/2014/main" id="{3439FED9-CB7F-4D0E-9450-FA714E15B180}"/>
                </a:ext>
              </a:extLst>
            </p:cNvPr>
            <p:cNvGrpSpPr>
              <a:grpSpLocks/>
            </p:cNvGrpSpPr>
            <p:nvPr/>
          </p:nvGrpSpPr>
          <p:grpSpPr bwMode="auto">
            <a:xfrm>
              <a:off x="4959" y="3139"/>
              <a:ext cx="561" cy="376"/>
              <a:chOff x="2612" y="2177"/>
              <a:chExt cx="1096" cy="733"/>
            </a:xfrm>
          </p:grpSpPr>
          <p:sp>
            <p:nvSpPr>
              <p:cNvPr id="14354" name="Oval 18">
                <a:extLst>
                  <a:ext uri="{FF2B5EF4-FFF2-40B4-BE49-F238E27FC236}">
                    <a16:creationId xmlns:a16="http://schemas.microsoft.com/office/drawing/2014/main" id="{9BDF8D00-B1DB-4123-9447-FEB3C00DEA4E}"/>
                  </a:ext>
                </a:extLst>
              </p:cNvPr>
              <p:cNvSpPr>
                <a:spLocks noChangeArrowheads="1"/>
              </p:cNvSpPr>
              <p:nvPr/>
            </p:nvSpPr>
            <p:spPr bwMode="auto">
              <a:xfrm>
                <a:off x="2612" y="2566"/>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190</a:t>
                </a:r>
              </a:p>
            </p:txBody>
          </p:sp>
          <p:sp>
            <p:nvSpPr>
              <p:cNvPr id="14355" name="Oval 19">
                <a:extLst>
                  <a:ext uri="{FF2B5EF4-FFF2-40B4-BE49-F238E27FC236}">
                    <a16:creationId xmlns:a16="http://schemas.microsoft.com/office/drawing/2014/main" id="{8D78843A-F82F-48BA-896A-4A7FDDB60688}"/>
                  </a:ext>
                </a:extLst>
              </p:cNvPr>
              <p:cNvSpPr>
                <a:spLocks noChangeArrowheads="1"/>
              </p:cNvSpPr>
              <p:nvPr/>
            </p:nvSpPr>
            <p:spPr bwMode="auto">
              <a:xfrm>
                <a:off x="3383" y="2575"/>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dirty="0"/>
                  <a:t>213</a:t>
                </a:r>
              </a:p>
            </p:txBody>
          </p:sp>
          <p:cxnSp>
            <p:nvCxnSpPr>
              <p:cNvPr id="14356" name="AutoShape 20">
                <a:extLst>
                  <a:ext uri="{FF2B5EF4-FFF2-40B4-BE49-F238E27FC236}">
                    <a16:creationId xmlns:a16="http://schemas.microsoft.com/office/drawing/2014/main" id="{A1EB5B22-E7D2-4B79-B600-F3C065AEEDF7}"/>
                  </a:ext>
                </a:extLst>
              </p:cNvPr>
              <p:cNvCxnSpPr>
                <a:cxnSpLocks noChangeShapeType="1"/>
                <a:stCxn id="14345" idx="3"/>
                <a:endCxn id="14354" idx="0"/>
              </p:cNvCxnSpPr>
              <p:nvPr/>
            </p:nvCxnSpPr>
            <p:spPr bwMode="auto">
              <a:xfrm flipH="1">
                <a:off x="2775" y="2177"/>
                <a:ext cx="251" cy="389"/>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21">
                <a:extLst>
                  <a:ext uri="{FF2B5EF4-FFF2-40B4-BE49-F238E27FC236}">
                    <a16:creationId xmlns:a16="http://schemas.microsoft.com/office/drawing/2014/main" id="{E65E8E28-6F9A-4519-81F1-7ECC14D7C3D5}"/>
                  </a:ext>
                </a:extLst>
              </p:cNvPr>
              <p:cNvCxnSpPr>
                <a:cxnSpLocks noChangeShapeType="1"/>
                <a:stCxn id="14345" idx="5"/>
                <a:endCxn id="14355" idx="0"/>
              </p:cNvCxnSpPr>
              <p:nvPr/>
            </p:nvCxnSpPr>
            <p:spPr bwMode="auto">
              <a:xfrm>
                <a:off x="3255" y="2177"/>
                <a:ext cx="291" cy="398"/>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58" name="Group 22">
              <a:extLst>
                <a:ext uri="{FF2B5EF4-FFF2-40B4-BE49-F238E27FC236}">
                  <a16:creationId xmlns:a16="http://schemas.microsoft.com/office/drawing/2014/main" id="{B4474328-5AAF-4A92-BC7B-DC3127C038C6}"/>
                </a:ext>
              </a:extLst>
            </p:cNvPr>
            <p:cNvGrpSpPr>
              <a:grpSpLocks/>
            </p:cNvGrpSpPr>
            <p:nvPr/>
          </p:nvGrpSpPr>
          <p:grpSpPr bwMode="auto">
            <a:xfrm>
              <a:off x="4016" y="3493"/>
              <a:ext cx="473" cy="395"/>
              <a:chOff x="771" y="2868"/>
              <a:chExt cx="923" cy="771"/>
            </a:xfrm>
          </p:grpSpPr>
          <p:sp>
            <p:nvSpPr>
              <p:cNvPr id="14359" name="Oval 23">
                <a:extLst>
                  <a:ext uri="{FF2B5EF4-FFF2-40B4-BE49-F238E27FC236}">
                    <a16:creationId xmlns:a16="http://schemas.microsoft.com/office/drawing/2014/main" id="{83463C1C-9AF2-42E9-961B-117E337CEC33}"/>
                  </a:ext>
                </a:extLst>
              </p:cNvPr>
              <p:cNvSpPr>
                <a:spLocks noChangeArrowheads="1"/>
              </p:cNvSpPr>
              <p:nvPr/>
            </p:nvSpPr>
            <p:spPr bwMode="auto">
              <a:xfrm>
                <a:off x="771" y="3285"/>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12</a:t>
                </a:r>
              </a:p>
            </p:txBody>
          </p:sp>
          <p:sp>
            <p:nvSpPr>
              <p:cNvPr id="14360" name="Oval 24">
                <a:extLst>
                  <a:ext uri="{FF2B5EF4-FFF2-40B4-BE49-F238E27FC236}">
                    <a16:creationId xmlns:a16="http://schemas.microsoft.com/office/drawing/2014/main" id="{5417B661-7FA3-498D-AA58-424ADEC951AF}"/>
                  </a:ext>
                </a:extLst>
              </p:cNvPr>
              <p:cNvSpPr>
                <a:spLocks noChangeArrowheads="1"/>
              </p:cNvSpPr>
              <p:nvPr/>
            </p:nvSpPr>
            <p:spPr bwMode="auto">
              <a:xfrm>
                <a:off x="1369" y="3304"/>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24</a:t>
                </a:r>
              </a:p>
            </p:txBody>
          </p:sp>
          <p:cxnSp>
            <p:nvCxnSpPr>
              <p:cNvPr id="14361" name="AutoShape 25">
                <a:extLst>
                  <a:ext uri="{FF2B5EF4-FFF2-40B4-BE49-F238E27FC236}">
                    <a16:creationId xmlns:a16="http://schemas.microsoft.com/office/drawing/2014/main" id="{8D968FA0-335B-45D5-84DA-9F0CF95D4B7D}"/>
                  </a:ext>
                </a:extLst>
              </p:cNvPr>
              <p:cNvCxnSpPr>
                <a:cxnSpLocks noChangeShapeType="1"/>
                <a:stCxn id="14349" idx="3"/>
                <a:endCxn id="14359" idx="0"/>
              </p:cNvCxnSpPr>
              <p:nvPr/>
            </p:nvCxnSpPr>
            <p:spPr bwMode="auto">
              <a:xfrm flipH="1">
                <a:off x="934" y="2868"/>
                <a:ext cx="217" cy="41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2" name="AutoShape 26">
                <a:extLst>
                  <a:ext uri="{FF2B5EF4-FFF2-40B4-BE49-F238E27FC236}">
                    <a16:creationId xmlns:a16="http://schemas.microsoft.com/office/drawing/2014/main" id="{DF7CB4F9-B3A5-406F-8BF8-8DD2B4FF6905}"/>
                  </a:ext>
                </a:extLst>
              </p:cNvPr>
              <p:cNvCxnSpPr>
                <a:cxnSpLocks noChangeShapeType="1"/>
                <a:stCxn id="14349" idx="5"/>
                <a:endCxn id="14360" idx="0"/>
              </p:cNvCxnSpPr>
              <p:nvPr/>
            </p:nvCxnSpPr>
            <p:spPr bwMode="auto">
              <a:xfrm>
                <a:off x="1380" y="2868"/>
                <a:ext cx="152" cy="43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63" name="Group 27">
              <a:extLst>
                <a:ext uri="{FF2B5EF4-FFF2-40B4-BE49-F238E27FC236}">
                  <a16:creationId xmlns:a16="http://schemas.microsoft.com/office/drawing/2014/main" id="{CF99FA1E-FC03-46E2-ACA6-8D3FFFCEBD78}"/>
                </a:ext>
              </a:extLst>
            </p:cNvPr>
            <p:cNvGrpSpPr>
              <a:grpSpLocks/>
            </p:cNvGrpSpPr>
            <p:nvPr/>
          </p:nvGrpSpPr>
          <p:grpSpPr bwMode="auto">
            <a:xfrm>
              <a:off x="4538" y="3509"/>
              <a:ext cx="207" cy="379"/>
              <a:chOff x="1790" y="2899"/>
              <a:chExt cx="405" cy="740"/>
            </a:xfrm>
          </p:grpSpPr>
          <p:sp>
            <p:nvSpPr>
              <p:cNvPr id="14364" name="Oval 28">
                <a:extLst>
                  <a:ext uri="{FF2B5EF4-FFF2-40B4-BE49-F238E27FC236}">
                    <a16:creationId xmlns:a16="http://schemas.microsoft.com/office/drawing/2014/main" id="{F82805D7-B1DC-4915-BBDE-D5BB02A671EF}"/>
                  </a:ext>
                </a:extLst>
              </p:cNvPr>
              <p:cNvSpPr>
                <a:spLocks noChangeArrowheads="1"/>
              </p:cNvSpPr>
              <p:nvPr/>
            </p:nvSpPr>
            <p:spPr bwMode="auto">
              <a:xfrm>
                <a:off x="1790" y="3304"/>
                <a:ext cx="325" cy="335"/>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none"/>
                  <a:t>27</a:t>
                </a:r>
              </a:p>
            </p:txBody>
          </p:sp>
          <p:cxnSp>
            <p:nvCxnSpPr>
              <p:cNvPr id="14365" name="AutoShape 29">
                <a:extLst>
                  <a:ext uri="{FF2B5EF4-FFF2-40B4-BE49-F238E27FC236}">
                    <a16:creationId xmlns:a16="http://schemas.microsoft.com/office/drawing/2014/main" id="{87850699-690A-40E8-8A4A-CEA1701DFC78}"/>
                  </a:ext>
                </a:extLst>
              </p:cNvPr>
              <p:cNvCxnSpPr>
                <a:cxnSpLocks noChangeShapeType="1"/>
                <a:stCxn id="14350" idx="4"/>
                <a:endCxn id="14364" idx="0"/>
              </p:cNvCxnSpPr>
              <p:nvPr/>
            </p:nvCxnSpPr>
            <p:spPr bwMode="auto">
              <a:xfrm flipH="1">
                <a:off x="1953" y="2899"/>
                <a:ext cx="242" cy="40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F258AD-B9C8-49D7-A7A0-FD3C54D33ED9}"/>
              </a:ext>
            </a:extLst>
          </p:cNvPr>
          <p:cNvSpPr>
            <a:spLocks noGrp="1"/>
          </p:cNvSpPr>
          <p:nvPr>
            <p:ph idx="1"/>
          </p:nvPr>
        </p:nvSpPr>
        <p:spPr/>
        <p:txBody>
          <a:bodyPr>
            <a:normAutofit fontScale="92500" lnSpcReduction="10000"/>
          </a:bodyPr>
          <a:lstStyle/>
          <a:p>
            <a:pPr algn="just"/>
            <a:r>
              <a:rPr lang="en-US" sz="2800" b="0" i="0" u="none" strike="noStrike" baseline="0" dirty="0">
                <a:latin typeface="Times-Roman"/>
              </a:rPr>
              <a:t>The overall strategy for deleting a node </a:t>
            </a:r>
            <a:r>
              <a:rPr lang="en-US" sz="2800" dirty="0">
                <a:latin typeface="MT2MIT"/>
              </a:rPr>
              <a:t>z </a:t>
            </a:r>
            <a:r>
              <a:rPr lang="en-US" sz="2800" b="0" i="0" u="none" strike="noStrike" baseline="0" dirty="0">
                <a:latin typeface="Times-Roman"/>
              </a:rPr>
              <a:t>from a binary search tree </a:t>
            </a:r>
            <a:r>
              <a:rPr lang="en-US" sz="2800" b="0" i="0" u="none" strike="noStrike" baseline="0" dirty="0">
                <a:latin typeface="MT2MIT"/>
              </a:rPr>
              <a:t>T </a:t>
            </a:r>
            <a:r>
              <a:rPr lang="en-US" sz="2800" b="0" i="0" u="none" strike="noStrike" baseline="0" dirty="0">
                <a:latin typeface="Times-Roman"/>
              </a:rPr>
              <a:t>has three basic cases:</a:t>
            </a:r>
          </a:p>
          <a:p>
            <a:pPr algn="just"/>
            <a:endParaRPr lang="en-US" sz="2800" b="0" i="0" u="none" strike="noStrike" baseline="0" dirty="0">
              <a:latin typeface="Times-Roman"/>
            </a:endParaRPr>
          </a:p>
          <a:p>
            <a:pPr algn="just">
              <a:buFont typeface="+mj-lt"/>
              <a:buAutoNum type="arabicPeriod"/>
            </a:pPr>
            <a:r>
              <a:rPr lang="en-US" sz="2800" b="0" i="0" u="none" strike="noStrike" baseline="0" dirty="0">
                <a:latin typeface="MT2SYF"/>
              </a:rPr>
              <a:t> </a:t>
            </a:r>
            <a:r>
              <a:rPr lang="en-US" sz="2800" b="0" i="0" u="none" strike="noStrike" baseline="0" dirty="0">
                <a:latin typeface="Times-Roman"/>
              </a:rPr>
              <a:t>If </a:t>
            </a:r>
            <a:r>
              <a:rPr lang="en-US" sz="2800" dirty="0">
                <a:latin typeface="MT2MIT"/>
              </a:rPr>
              <a:t>z</a:t>
            </a:r>
            <a:r>
              <a:rPr lang="en-US" sz="2800" b="0" i="0" u="none" strike="noStrike" baseline="0" dirty="0">
                <a:latin typeface="MT2MIT"/>
              </a:rPr>
              <a:t> </a:t>
            </a:r>
            <a:r>
              <a:rPr lang="en-US" sz="2800" b="0" i="0" u="none" strike="noStrike" baseline="0" dirty="0">
                <a:latin typeface="Times-Roman"/>
              </a:rPr>
              <a:t>has no children, then we simply remove it by modifying its parent to replace z</a:t>
            </a:r>
            <a:r>
              <a:rPr lang="en-US" sz="2800" b="0" i="0" u="none" strike="noStrike" baseline="0" dirty="0">
                <a:latin typeface="MT2MIT"/>
              </a:rPr>
              <a:t> </a:t>
            </a:r>
            <a:r>
              <a:rPr lang="en-US" sz="2800" b="0" i="0" u="none" strike="noStrike" baseline="0" dirty="0">
                <a:latin typeface="Times-Roman"/>
              </a:rPr>
              <a:t>with NIL as its child.</a:t>
            </a:r>
          </a:p>
          <a:p>
            <a:pPr algn="just">
              <a:buFont typeface="+mj-lt"/>
              <a:buAutoNum type="arabicPeriod"/>
            </a:pPr>
            <a:r>
              <a:rPr lang="en-US" sz="2800" b="0" i="0" u="none" strike="noStrike" baseline="0" dirty="0">
                <a:latin typeface="MT2SYF"/>
              </a:rPr>
              <a:t> </a:t>
            </a:r>
            <a:r>
              <a:rPr lang="en-US" sz="2800" b="0" i="0" u="none" strike="noStrike" baseline="0" dirty="0">
                <a:latin typeface="Times-Roman"/>
              </a:rPr>
              <a:t>If z</a:t>
            </a:r>
            <a:r>
              <a:rPr lang="en-US" sz="2800" b="0" i="0" u="none" strike="noStrike" baseline="0" dirty="0">
                <a:latin typeface="MT2MIT"/>
              </a:rPr>
              <a:t> </a:t>
            </a:r>
            <a:r>
              <a:rPr lang="en-US" sz="2800" b="0" i="0" u="none" strike="noStrike" baseline="0" dirty="0">
                <a:latin typeface="Times-Roman"/>
              </a:rPr>
              <a:t>has just one child, then we elevate that child to take </a:t>
            </a:r>
            <a:r>
              <a:rPr lang="en-US" sz="2800" dirty="0">
                <a:latin typeface="MT2MIT"/>
              </a:rPr>
              <a:t>z</a:t>
            </a:r>
            <a:r>
              <a:rPr lang="en-US" sz="2800" b="0" i="0" u="none" strike="noStrike" baseline="0" dirty="0">
                <a:latin typeface="Times-Roman"/>
              </a:rPr>
              <a:t>’s position in the tree by modifying </a:t>
            </a:r>
            <a:r>
              <a:rPr lang="en-US" sz="2800" dirty="0">
                <a:latin typeface="MT2MIT"/>
              </a:rPr>
              <a:t>z</a:t>
            </a:r>
            <a:r>
              <a:rPr lang="en-US" sz="2800" b="0" i="0" u="none" strike="noStrike" baseline="0" dirty="0">
                <a:latin typeface="Times-Roman"/>
              </a:rPr>
              <a:t>’s parent to replace </a:t>
            </a:r>
            <a:r>
              <a:rPr lang="en-US" sz="2800" dirty="0">
                <a:latin typeface="MT2MIT"/>
              </a:rPr>
              <a:t>z</a:t>
            </a:r>
            <a:r>
              <a:rPr lang="en-US" sz="2800" b="0" i="0" u="none" strike="noStrike" baseline="0" dirty="0">
                <a:latin typeface="MT2MIT"/>
              </a:rPr>
              <a:t> </a:t>
            </a:r>
            <a:r>
              <a:rPr lang="en-US" sz="2800" b="0" i="0" u="none" strike="noStrike" baseline="0" dirty="0">
                <a:latin typeface="Times-Roman"/>
              </a:rPr>
              <a:t>by </a:t>
            </a:r>
            <a:r>
              <a:rPr lang="en-US" sz="2800" dirty="0">
                <a:latin typeface="MT2MIT"/>
              </a:rPr>
              <a:t>z</a:t>
            </a:r>
            <a:r>
              <a:rPr lang="en-US" sz="2800" b="0" i="0" u="none" strike="noStrike" baseline="0" dirty="0">
                <a:latin typeface="Times-Roman"/>
              </a:rPr>
              <a:t>’s child.</a:t>
            </a:r>
          </a:p>
          <a:p>
            <a:pPr algn="just">
              <a:buFont typeface="+mj-lt"/>
              <a:buAutoNum type="arabicPeriod"/>
            </a:pPr>
            <a:r>
              <a:rPr lang="en-US" sz="2800" b="0" i="0" u="none" strike="noStrike" baseline="0" dirty="0">
                <a:latin typeface="MT2SYF"/>
              </a:rPr>
              <a:t> </a:t>
            </a:r>
            <a:r>
              <a:rPr lang="en-US" sz="2800" b="0" i="0" u="none" strike="noStrike" baseline="0" dirty="0">
                <a:latin typeface="Times-Roman"/>
              </a:rPr>
              <a:t>If </a:t>
            </a:r>
            <a:r>
              <a:rPr lang="en-US" sz="2800" dirty="0">
                <a:latin typeface="MT2MIT"/>
              </a:rPr>
              <a:t>z</a:t>
            </a:r>
            <a:r>
              <a:rPr lang="en-US" sz="2800" b="0" i="0" u="none" strike="noStrike" baseline="0" dirty="0">
                <a:latin typeface="MT2MIT"/>
              </a:rPr>
              <a:t> </a:t>
            </a:r>
            <a:r>
              <a:rPr lang="en-US" sz="2800" b="0" i="0" u="none" strike="noStrike" baseline="0" dirty="0">
                <a:latin typeface="Times-Roman"/>
              </a:rPr>
              <a:t>has two children, then we find </a:t>
            </a:r>
            <a:r>
              <a:rPr lang="en-US" sz="2800" dirty="0">
                <a:latin typeface="MT2MIT"/>
              </a:rPr>
              <a:t>z’</a:t>
            </a:r>
            <a:r>
              <a:rPr lang="en-US" sz="2800" b="0" i="0" u="none" strike="noStrike" baseline="0" dirty="0">
                <a:latin typeface="Times-Roman"/>
              </a:rPr>
              <a:t>s successor </a:t>
            </a:r>
            <a:r>
              <a:rPr lang="en-US" sz="2800" b="0" i="0" u="none" strike="noStrike" baseline="0" dirty="0">
                <a:latin typeface="MT2MIT"/>
              </a:rPr>
              <a:t>y</a:t>
            </a:r>
            <a:r>
              <a:rPr lang="en-US" sz="2800" b="0" i="0" u="none" strike="noStrike" baseline="0" dirty="0">
                <a:latin typeface="Times-Roman"/>
              </a:rPr>
              <a:t>—which must be in </a:t>
            </a:r>
            <a:r>
              <a:rPr lang="en-US" sz="2800" dirty="0">
                <a:latin typeface="MT2MIT"/>
              </a:rPr>
              <a:t>z</a:t>
            </a:r>
            <a:r>
              <a:rPr lang="en-US" sz="2800" b="0" i="0" u="none" strike="noStrike" baseline="0" dirty="0">
                <a:latin typeface="Times-Roman"/>
              </a:rPr>
              <a:t>’s right subtree—and have </a:t>
            </a:r>
            <a:r>
              <a:rPr lang="en-US" sz="2800" b="0" i="0" u="none" strike="noStrike" baseline="0" dirty="0">
                <a:latin typeface="MT2MIT"/>
              </a:rPr>
              <a:t>y </a:t>
            </a:r>
            <a:r>
              <a:rPr lang="en-US" sz="2800" b="0" i="0" u="none" strike="noStrike" baseline="0" dirty="0">
                <a:latin typeface="Times-Roman"/>
              </a:rPr>
              <a:t>take </a:t>
            </a:r>
            <a:r>
              <a:rPr lang="en-US" sz="2800" b="0" i="0" u="none" strike="noStrike" baseline="0" dirty="0">
                <a:latin typeface="MT2MIT"/>
              </a:rPr>
              <a:t>z</a:t>
            </a:r>
            <a:r>
              <a:rPr lang="en-US" sz="2800" b="0" i="0" u="none" strike="noStrike" baseline="0" dirty="0">
                <a:latin typeface="Times-Roman"/>
              </a:rPr>
              <a:t>’s position in the tree. </a:t>
            </a:r>
            <a:endParaRPr lang="en-IN" sz="4400" dirty="0"/>
          </a:p>
          <a:p>
            <a:endParaRPr lang="en-IN" dirty="0"/>
          </a:p>
        </p:txBody>
      </p:sp>
      <p:sp>
        <p:nvSpPr>
          <p:cNvPr id="5" name="Title 4">
            <a:extLst>
              <a:ext uri="{FF2B5EF4-FFF2-40B4-BE49-F238E27FC236}">
                <a16:creationId xmlns:a16="http://schemas.microsoft.com/office/drawing/2014/main" id="{83F5A2A1-E039-44AE-8CEE-08ADBE90F85B}"/>
              </a:ext>
            </a:extLst>
          </p:cNvPr>
          <p:cNvSpPr>
            <a:spLocks noGrp="1"/>
          </p:cNvSpPr>
          <p:nvPr>
            <p:ph type="title"/>
          </p:nvPr>
        </p:nvSpPr>
        <p:spPr/>
        <p:txBody>
          <a:bodyPr/>
          <a:lstStyle/>
          <a:p>
            <a:r>
              <a:rPr lang="en-US" dirty="0"/>
              <a:t>Deletion in BST</a:t>
            </a:r>
            <a:endParaRPr lang="en-IN" dirty="0"/>
          </a:p>
        </p:txBody>
      </p:sp>
    </p:spTree>
    <p:extLst>
      <p:ext uri="{BB962C8B-B14F-4D97-AF65-F5344CB8AC3E}">
        <p14:creationId xmlns:p14="http://schemas.microsoft.com/office/powerpoint/2010/main" val="2622250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E370C-0B43-419C-9ADE-67B5896EAAA6}"/>
              </a:ext>
            </a:extLst>
          </p:cNvPr>
          <p:cNvSpPr>
            <a:spLocks noGrp="1"/>
          </p:cNvSpPr>
          <p:nvPr>
            <p:ph type="title"/>
          </p:nvPr>
        </p:nvSpPr>
        <p:spPr/>
        <p:txBody>
          <a:bodyPr/>
          <a:lstStyle/>
          <a:p>
            <a:r>
              <a:rPr lang="en-US" dirty="0"/>
              <a:t>Deletion Algorithm</a:t>
            </a:r>
            <a:endParaRPr lang="en-IN" dirty="0"/>
          </a:p>
        </p:txBody>
      </p:sp>
      <p:pic>
        <p:nvPicPr>
          <p:cNvPr id="6" name="Content Placeholder 5">
            <a:extLst>
              <a:ext uri="{FF2B5EF4-FFF2-40B4-BE49-F238E27FC236}">
                <a16:creationId xmlns:a16="http://schemas.microsoft.com/office/drawing/2014/main" id="{3CE00F97-07A6-4528-A965-09606855A844}"/>
              </a:ext>
            </a:extLst>
          </p:cNvPr>
          <p:cNvPicPr>
            <a:picLocks noChangeAspect="1"/>
          </p:cNvPicPr>
          <p:nvPr/>
        </p:nvPicPr>
        <p:blipFill>
          <a:blip r:embed="rId2"/>
          <a:stretch>
            <a:fillRect/>
          </a:stretch>
        </p:blipFill>
        <p:spPr>
          <a:xfrm>
            <a:off x="685800" y="1981200"/>
            <a:ext cx="3215919" cy="2583404"/>
          </a:xfrm>
          <a:prstGeom prst="rect">
            <a:avLst/>
          </a:prstGeom>
        </p:spPr>
      </p:pic>
      <p:pic>
        <p:nvPicPr>
          <p:cNvPr id="7" name="Picture 6">
            <a:extLst>
              <a:ext uri="{FF2B5EF4-FFF2-40B4-BE49-F238E27FC236}">
                <a16:creationId xmlns:a16="http://schemas.microsoft.com/office/drawing/2014/main" id="{D0FA0550-44E8-4763-BF6E-11E4D97EF16F}"/>
              </a:ext>
            </a:extLst>
          </p:cNvPr>
          <p:cNvPicPr>
            <a:picLocks noChangeAspect="1"/>
          </p:cNvPicPr>
          <p:nvPr/>
        </p:nvPicPr>
        <p:blipFill>
          <a:blip r:embed="rId3"/>
          <a:stretch>
            <a:fillRect/>
          </a:stretch>
        </p:blipFill>
        <p:spPr>
          <a:xfrm>
            <a:off x="4015335" y="1695283"/>
            <a:ext cx="4671465" cy="3848433"/>
          </a:xfrm>
          <a:prstGeom prst="rect">
            <a:avLst/>
          </a:prstGeom>
        </p:spPr>
      </p:pic>
    </p:spTree>
    <p:extLst>
      <p:ext uri="{BB962C8B-B14F-4D97-AF65-F5344CB8AC3E}">
        <p14:creationId xmlns:p14="http://schemas.microsoft.com/office/powerpoint/2010/main" val="394654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89E75F1A-B232-49EB-9C60-F8B9009C62C0}"/>
              </a:ext>
            </a:extLst>
          </p:cNvPr>
          <p:cNvPicPr>
            <a:picLocks noGrp="1" noChangeAspect="1" noChangeArrowheads="1"/>
          </p:cNvPicPr>
          <p:nvPr>
            <p:ph idx="1"/>
          </p:nvPr>
        </p:nvPicPr>
        <p:blipFill>
          <a:blip r:embed="rId2"/>
          <a:srcRect/>
          <a:stretch>
            <a:fillRect/>
          </a:stretch>
        </p:blipFill>
        <p:spPr bwMode="auto">
          <a:xfrm>
            <a:off x="609600" y="377825"/>
            <a:ext cx="8118763" cy="5581650"/>
          </a:xfrm>
          <a:prstGeom prst="rect">
            <a:avLst/>
          </a:prstGeom>
          <a:noFill/>
          <a:ln w="9525">
            <a:noFill/>
            <a:miter lim="800000"/>
            <a:headEnd/>
            <a:tailEnd/>
          </a:ln>
          <a:effectLst/>
        </p:spPr>
      </p:pic>
    </p:spTree>
    <p:extLst>
      <p:ext uri="{BB962C8B-B14F-4D97-AF65-F5344CB8AC3E}">
        <p14:creationId xmlns:p14="http://schemas.microsoft.com/office/powerpoint/2010/main" val="125267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6772275" y="3190875"/>
            <a:ext cx="1981200" cy="1828800"/>
          </a:xfrm>
          <a:prstGeom prst="triangle">
            <a:avLst>
              <a:gd name="adj" fmla="val 50000"/>
            </a:avLst>
          </a:prstGeom>
          <a:solidFill>
            <a:schemeClr val="folHlink"/>
          </a:solidFill>
          <a:ln w="9525">
            <a:solidFill>
              <a:schemeClr val="tx1"/>
            </a:solidFill>
            <a:miter lim="800000"/>
            <a:headEnd/>
            <a:tailEnd/>
          </a:ln>
          <a:effectLst/>
        </p:spPr>
        <p:txBody>
          <a:bodyPr wrap="none" tIns="2651760" bIns="0" anchor="b" anchorCtr="1"/>
          <a:lstStyle/>
          <a:p>
            <a:pPr algn="ctr"/>
            <a:endParaRPr lang="en-US" sz="2400" dirty="0">
              <a:latin typeface="Tahoma" pitchFamily="34" charset="0"/>
            </a:endParaRPr>
          </a:p>
        </p:txBody>
      </p:sp>
      <p:sp>
        <p:nvSpPr>
          <p:cNvPr id="15364" name="Rectangle 4"/>
          <p:cNvSpPr>
            <a:spLocks noGrp="1" noChangeArrowheads="1"/>
          </p:cNvSpPr>
          <p:nvPr>
            <p:ph idx="1"/>
          </p:nvPr>
        </p:nvSpPr>
        <p:spPr>
          <a:xfrm>
            <a:off x="762000" y="1295400"/>
            <a:ext cx="4140200" cy="5105400"/>
          </a:xfrm>
        </p:spPr>
        <p:txBody>
          <a:bodyPr>
            <a:normAutofit lnSpcReduction="10000"/>
          </a:bodyPr>
          <a:lstStyle/>
          <a:p>
            <a:pPr>
              <a:lnSpc>
                <a:spcPct val="90000"/>
              </a:lnSpc>
            </a:pPr>
            <a:r>
              <a:rPr lang="en-US" sz="2000" b="1" dirty="0"/>
              <a:t>Root:</a:t>
            </a:r>
            <a:r>
              <a:rPr lang="en-US" sz="2000" dirty="0"/>
              <a:t> node without parent (A)</a:t>
            </a:r>
          </a:p>
          <a:p>
            <a:pPr>
              <a:lnSpc>
                <a:spcPct val="90000"/>
              </a:lnSpc>
            </a:pPr>
            <a:r>
              <a:rPr lang="en-US" sz="2000" b="1" dirty="0"/>
              <a:t>Internal node:</a:t>
            </a:r>
            <a:r>
              <a:rPr lang="en-US" sz="2000" dirty="0"/>
              <a:t> node with at least one child (A, B, C, F)</a:t>
            </a:r>
          </a:p>
          <a:p>
            <a:pPr>
              <a:lnSpc>
                <a:spcPct val="90000"/>
              </a:lnSpc>
            </a:pPr>
            <a:r>
              <a:rPr lang="en-US" sz="2000" b="1" dirty="0"/>
              <a:t>External node</a:t>
            </a:r>
            <a:r>
              <a:rPr lang="en-US" sz="2000" dirty="0"/>
              <a:t> (a.k.a. leaf ): node without children (E, I, J, K, G, H, D)</a:t>
            </a:r>
          </a:p>
          <a:p>
            <a:pPr>
              <a:lnSpc>
                <a:spcPct val="90000"/>
              </a:lnSpc>
            </a:pPr>
            <a:r>
              <a:rPr lang="en-US" sz="2000" b="1" dirty="0"/>
              <a:t>Ancestors of a node:</a:t>
            </a:r>
            <a:r>
              <a:rPr lang="en-US" sz="2000" dirty="0"/>
              <a:t> parent, grandparent etc.</a:t>
            </a:r>
          </a:p>
          <a:p>
            <a:r>
              <a:rPr lang="en-US" sz="2000" b="1" dirty="0"/>
              <a:t>height</a:t>
            </a:r>
            <a:r>
              <a:rPr lang="en-US" sz="2000" b="1" dirty="0">
                <a:latin typeface="Times-BoldItalic"/>
              </a:rPr>
              <a:t> </a:t>
            </a:r>
            <a:r>
              <a:rPr lang="en-US" sz="2000" dirty="0"/>
              <a:t>of a tree is the number of edges on the longest simple downward path from the root to a leaf</a:t>
            </a:r>
          </a:p>
          <a:p>
            <a:r>
              <a:rPr lang="en-US" sz="2000" b="1" dirty="0"/>
              <a:t>Descendant of a node:</a:t>
            </a:r>
            <a:r>
              <a:rPr lang="en-US" sz="2000" dirty="0"/>
              <a:t> child, grandchild etc.</a:t>
            </a:r>
          </a:p>
          <a:p>
            <a:pPr>
              <a:lnSpc>
                <a:spcPct val="90000"/>
              </a:lnSpc>
            </a:pPr>
            <a:r>
              <a:rPr lang="en-US" sz="2000" b="1" dirty="0"/>
              <a:t>Degree of an element:</a:t>
            </a:r>
            <a:r>
              <a:rPr lang="en-US" sz="2000" dirty="0"/>
              <a:t> no. of children it has</a:t>
            </a:r>
          </a:p>
        </p:txBody>
      </p:sp>
      <p:sp>
        <p:nvSpPr>
          <p:cNvPr id="15363" name="Rectangle 3"/>
          <p:cNvSpPr>
            <a:spLocks noGrp="1" noChangeArrowheads="1"/>
          </p:cNvSpPr>
          <p:nvPr>
            <p:ph type="title"/>
          </p:nvPr>
        </p:nvSpPr>
        <p:spPr/>
        <p:txBody>
          <a:bodyPr/>
          <a:lstStyle/>
          <a:p>
            <a:r>
              <a:rPr lang="en-US"/>
              <a:t>Tree Terminology</a:t>
            </a:r>
          </a:p>
        </p:txBody>
      </p:sp>
      <p:grpSp>
        <p:nvGrpSpPr>
          <p:cNvPr id="2" name="Group 5"/>
          <p:cNvGrpSpPr>
            <a:grpSpLocks/>
          </p:cNvGrpSpPr>
          <p:nvPr/>
        </p:nvGrpSpPr>
        <p:grpSpPr bwMode="auto">
          <a:xfrm>
            <a:off x="5029200" y="2667000"/>
            <a:ext cx="3709988" cy="3127375"/>
            <a:chOff x="3135" y="1250"/>
            <a:chExt cx="2337" cy="1970"/>
          </a:xfrm>
        </p:grpSpPr>
        <p:sp>
          <p:nvSpPr>
            <p:cNvPr id="15366" name="AutoShape 6"/>
            <p:cNvSpPr>
              <a:spLocks noChangeAspect="1" noChangeArrowheads="1"/>
            </p:cNvSpPr>
            <p:nvPr/>
          </p:nvSpPr>
          <p:spPr bwMode="auto">
            <a:xfrm>
              <a:off x="4216" y="1250"/>
              <a:ext cx="215" cy="23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A</a:t>
              </a:r>
            </a:p>
          </p:txBody>
        </p:sp>
        <p:sp>
          <p:nvSpPr>
            <p:cNvPr id="15367" name="AutoShape 7"/>
            <p:cNvSpPr>
              <a:spLocks noChangeAspect="1" noChangeArrowheads="1"/>
            </p:cNvSpPr>
            <p:nvPr/>
          </p:nvSpPr>
          <p:spPr bwMode="auto">
            <a:xfrm>
              <a:off x="3384" y="1826"/>
              <a:ext cx="213" cy="23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B</a:t>
              </a:r>
            </a:p>
          </p:txBody>
        </p:sp>
        <p:sp>
          <p:nvSpPr>
            <p:cNvPr id="15368" name="AutoShape 8"/>
            <p:cNvSpPr>
              <a:spLocks noChangeAspect="1" noChangeArrowheads="1"/>
            </p:cNvSpPr>
            <p:nvPr/>
          </p:nvSpPr>
          <p:spPr bwMode="auto">
            <a:xfrm>
              <a:off x="5247" y="1825"/>
              <a:ext cx="225" cy="24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D</a:t>
              </a:r>
            </a:p>
          </p:txBody>
        </p:sp>
        <p:sp>
          <p:nvSpPr>
            <p:cNvPr id="15369" name="AutoShape 9"/>
            <p:cNvSpPr>
              <a:spLocks noChangeAspect="1" noChangeArrowheads="1"/>
            </p:cNvSpPr>
            <p:nvPr/>
          </p:nvSpPr>
          <p:spPr bwMode="auto">
            <a:xfrm>
              <a:off x="4754" y="1825"/>
              <a:ext cx="215" cy="24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C</a:t>
              </a:r>
            </a:p>
          </p:txBody>
        </p:sp>
        <p:sp>
          <p:nvSpPr>
            <p:cNvPr id="15370" name="AutoShape 10"/>
            <p:cNvSpPr>
              <a:spLocks noChangeAspect="1" noChangeArrowheads="1"/>
            </p:cNvSpPr>
            <p:nvPr/>
          </p:nvSpPr>
          <p:spPr bwMode="auto">
            <a:xfrm>
              <a:off x="4494" y="2401"/>
              <a:ext cx="223" cy="24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G</a:t>
              </a:r>
            </a:p>
          </p:txBody>
        </p:sp>
        <p:sp>
          <p:nvSpPr>
            <p:cNvPr id="15371" name="AutoShape 11"/>
            <p:cNvSpPr>
              <a:spLocks noChangeAspect="1" noChangeArrowheads="1"/>
            </p:cNvSpPr>
            <p:nvPr/>
          </p:nvSpPr>
          <p:spPr bwMode="auto">
            <a:xfrm>
              <a:off x="5007" y="2401"/>
              <a:ext cx="224" cy="24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H</a:t>
              </a:r>
            </a:p>
          </p:txBody>
        </p:sp>
        <p:sp>
          <p:nvSpPr>
            <p:cNvPr id="15372" name="AutoShape 12"/>
            <p:cNvSpPr>
              <a:spLocks noChangeAspect="1" noChangeArrowheads="1"/>
            </p:cNvSpPr>
            <p:nvPr/>
          </p:nvSpPr>
          <p:spPr bwMode="auto">
            <a:xfrm>
              <a:off x="3135" y="2399"/>
              <a:ext cx="208" cy="242"/>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E</a:t>
              </a:r>
            </a:p>
          </p:txBody>
        </p:sp>
        <p:sp>
          <p:nvSpPr>
            <p:cNvPr id="15373" name="AutoShape 13"/>
            <p:cNvSpPr>
              <a:spLocks noChangeAspect="1" noChangeArrowheads="1"/>
            </p:cNvSpPr>
            <p:nvPr/>
          </p:nvSpPr>
          <p:spPr bwMode="auto">
            <a:xfrm>
              <a:off x="3639" y="2402"/>
              <a:ext cx="203" cy="23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F</a:t>
              </a:r>
            </a:p>
          </p:txBody>
        </p:sp>
        <p:cxnSp>
          <p:nvCxnSpPr>
            <p:cNvPr id="15374" name="AutoShape 14"/>
            <p:cNvCxnSpPr>
              <a:cxnSpLocks noChangeShapeType="1"/>
              <a:stCxn id="15366" idx="2"/>
              <a:endCxn id="15367" idx="0"/>
            </p:cNvCxnSpPr>
            <p:nvPr/>
          </p:nvCxnSpPr>
          <p:spPr bwMode="auto">
            <a:xfrm flipH="1">
              <a:off x="3491" y="1494"/>
              <a:ext cx="833" cy="326"/>
            </a:xfrm>
            <a:prstGeom prst="straightConnector1">
              <a:avLst/>
            </a:prstGeom>
            <a:noFill/>
            <a:ln w="19050">
              <a:solidFill>
                <a:schemeClr val="tx1"/>
              </a:solidFill>
              <a:round/>
              <a:headEnd/>
              <a:tailEnd/>
            </a:ln>
            <a:effectLst/>
          </p:spPr>
        </p:cxnSp>
        <p:cxnSp>
          <p:nvCxnSpPr>
            <p:cNvPr id="15375" name="AutoShape 15"/>
            <p:cNvCxnSpPr>
              <a:cxnSpLocks noChangeShapeType="1"/>
              <a:stCxn id="15366" idx="2"/>
              <a:endCxn id="15369" idx="0"/>
            </p:cNvCxnSpPr>
            <p:nvPr/>
          </p:nvCxnSpPr>
          <p:spPr bwMode="auto">
            <a:xfrm>
              <a:off x="4324" y="1494"/>
              <a:ext cx="538" cy="325"/>
            </a:xfrm>
            <a:prstGeom prst="straightConnector1">
              <a:avLst/>
            </a:prstGeom>
            <a:noFill/>
            <a:ln w="19050">
              <a:solidFill>
                <a:schemeClr val="tx1"/>
              </a:solidFill>
              <a:round/>
              <a:headEnd/>
              <a:tailEnd/>
            </a:ln>
            <a:effectLst/>
          </p:spPr>
        </p:cxnSp>
        <p:cxnSp>
          <p:nvCxnSpPr>
            <p:cNvPr id="15376" name="AutoShape 16"/>
            <p:cNvCxnSpPr>
              <a:cxnSpLocks noChangeShapeType="1"/>
              <a:stCxn id="15366" idx="2"/>
              <a:endCxn id="15368" idx="0"/>
            </p:cNvCxnSpPr>
            <p:nvPr/>
          </p:nvCxnSpPr>
          <p:spPr bwMode="auto">
            <a:xfrm>
              <a:off x="4324" y="1494"/>
              <a:ext cx="1036" cy="325"/>
            </a:xfrm>
            <a:prstGeom prst="straightConnector1">
              <a:avLst/>
            </a:prstGeom>
            <a:noFill/>
            <a:ln w="19050">
              <a:solidFill>
                <a:schemeClr val="tx1"/>
              </a:solidFill>
              <a:round/>
              <a:headEnd/>
              <a:tailEnd/>
            </a:ln>
            <a:effectLst/>
          </p:spPr>
        </p:cxnSp>
        <p:cxnSp>
          <p:nvCxnSpPr>
            <p:cNvPr id="15377" name="AutoShape 17"/>
            <p:cNvCxnSpPr>
              <a:cxnSpLocks noChangeShapeType="1"/>
              <a:stCxn id="15369" idx="2"/>
              <a:endCxn id="15371" idx="0"/>
            </p:cNvCxnSpPr>
            <p:nvPr/>
          </p:nvCxnSpPr>
          <p:spPr bwMode="auto">
            <a:xfrm>
              <a:off x="4862" y="2071"/>
              <a:ext cx="257" cy="324"/>
            </a:xfrm>
            <a:prstGeom prst="straightConnector1">
              <a:avLst/>
            </a:prstGeom>
            <a:noFill/>
            <a:ln w="19050">
              <a:solidFill>
                <a:schemeClr val="tx1"/>
              </a:solidFill>
              <a:round/>
              <a:headEnd/>
              <a:tailEnd/>
            </a:ln>
            <a:effectLst/>
          </p:spPr>
        </p:cxnSp>
        <p:cxnSp>
          <p:nvCxnSpPr>
            <p:cNvPr id="15378" name="AutoShape 18"/>
            <p:cNvCxnSpPr>
              <a:cxnSpLocks noChangeShapeType="1"/>
              <a:stCxn id="15369" idx="2"/>
              <a:endCxn id="15370" idx="0"/>
            </p:cNvCxnSpPr>
            <p:nvPr/>
          </p:nvCxnSpPr>
          <p:spPr bwMode="auto">
            <a:xfrm flipH="1">
              <a:off x="4606" y="2071"/>
              <a:ext cx="256" cy="324"/>
            </a:xfrm>
            <a:prstGeom prst="straightConnector1">
              <a:avLst/>
            </a:prstGeom>
            <a:noFill/>
            <a:ln w="19050">
              <a:solidFill>
                <a:schemeClr val="tx1"/>
              </a:solidFill>
              <a:round/>
              <a:headEnd/>
              <a:tailEnd/>
            </a:ln>
            <a:effectLst/>
          </p:spPr>
        </p:cxnSp>
        <p:cxnSp>
          <p:nvCxnSpPr>
            <p:cNvPr id="15379" name="AutoShape 19"/>
            <p:cNvCxnSpPr>
              <a:cxnSpLocks noChangeShapeType="1"/>
              <a:stCxn id="15367" idx="2"/>
              <a:endCxn id="15373" idx="0"/>
            </p:cNvCxnSpPr>
            <p:nvPr/>
          </p:nvCxnSpPr>
          <p:spPr bwMode="auto">
            <a:xfrm>
              <a:off x="3491" y="2070"/>
              <a:ext cx="250" cy="326"/>
            </a:xfrm>
            <a:prstGeom prst="straightConnector1">
              <a:avLst/>
            </a:prstGeom>
            <a:noFill/>
            <a:ln w="19050">
              <a:solidFill>
                <a:schemeClr val="tx1"/>
              </a:solidFill>
              <a:round/>
              <a:headEnd/>
              <a:tailEnd/>
            </a:ln>
            <a:effectLst/>
          </p:spPr>
        </p:cxnSp>
        <p:cxnSp>
          <p:nvCxnSpPr>
            <p:cNvPr id="15380" name="AutoShape 20"/>
            <p:cNvCxnSpPr>
              <a:cxnSpLocks noChangeShapeType="1"/>
              <a:stCxn id="15367" idx="2"/>
              <a:endCxn id="15372" idx="0"/>
            </p:cNvCxnSpPr>
            <p:nvPr/>
          </p:nvCxnSpPr>
          <p:spPr bwMode="auto">
            <a:xfrm flipH="1">
              <a:off x="3239" y="2070"/>
              <a:ext cx="252" cy="323"/>
            </a:xfrm>
            <a:prstGeom prst="straightConnector1">
              <a:avLst/>
            </a:prstGeom>
            <a:noFill/>
            <a:ln w="19050">
              <a:solidFill>
                <a:schemeClr val="tx1"/>
              </a:solidFill>
              <a:round/>
              <a:headEnd/>
              <a:tailEnd/>
            </a:ln>
            <a:effectLst/>
          </p:spPr>
        </p:cxnSp>
        <p:sp>
          <p:nvSpPr>
            <p:cNvPr id="15381" name="AutoShape 21"/>
            <p:cNvSpPr>
              <a:spLocks noChangeAspect="1" noChangeArrowheads="1"/>
            </p:cNvSpPr>
            <p:nvPr/>
          </p:nvSpPr>
          <p:spPr bwMode="auto">
            <a:xfrm>
              <a:off x="3289" y="2981"/>
              <a:ext cx="182" cy="23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I</a:t>
              </a:r>
            </a:p>
          </p:txBody>
        </p:sp>
        <p:sp>
          <p:nvSpPr>
            <p:cNvPr id="15382" name="AutoShape 22"/>
            <p:cNvSpPr>
              <a:spLocks noChangeAspect="1" noChangeArrowheads="1"/>
            </p:cNvSpPr>
            <p:nvPr/>
          </p:nvSpPr>
          <p:spPr bwMode="auto">
            <a:xfrm>
              <a:off x="3655" y="2981"/>
              <a:ext cx="187" cy="23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J</a:t>
              </a:r>
            </a:p>
          </p:txBody>
        </p:sp>
        <p:cxnSp>
          <p:nvCxnSpPr>
            <p:cNvPr id="15383" name="AutoShape 23"/>
            <p:cNvCxnSpPr>
              <a:cxnSpLocks noChangeShapeType="1"/>
              <a:stCxn id="15373" idx="2"/>
              <a:endCxn id="15382" idx="0"/>
            </p:cNvCxnSpPr>
            <p:nvPr/>
          </p:nvCxnSpPr>
          <p:spPr bwMode="auto">
            <a:xfrm>
              <a:off x="3741" y="2646"/>
              <a:ext cx="8" cy="329"/>
            </a:xfrm>
            <a:prstGeom prst="straightConnector1">
              <a:avLst/>
            </a:prstGeom>
            <a:noFill/>
            <a:ln w="19050">
              <a:solidFill>
                <a:schemeClr val="tx1"/>
              </a:solidFill>
              <a:round/>
              <a:headEnd/>
              <a:tailEnd/>
            </a:ln>
            <a:effectLst/>
          </p:spPr>
        </p:cxnSp>
        <p:cxnSp>
          <p:nvCxnSpPr>
            <p:cNvPr id="15384" name="AutoShape 24"/>
            <p:cNvCxnSpPr>
              <a:cxnSpLocks noChangeShapeType="1"/>
              <a:stCxn id="15373" idx="2"/>
              <a:endCxn id="15381" idx="0"/>
            </p:cNvCxnSpPr>
            <p:nvPr/>
          </p:nvCxnSpPr>
          <p:spPr bwMode="auto">
            <a:xfrm flipH="1">
              <a:off x="3380" y="2646"/>
              <a:ext cx="361" cy="329"/>
            </a:xfrm>
            <a:prstGeom prst="straightConnector1">
              <a:avLst/>
            </a:prstGeom>
            <a:noFill/>
            <a:ln w="19050">
              <a:solidFill>
                <a:schemeClr val="tx1"/>
              </a:solidFill>
              <a:round/>
              <a:headEnd/>
              <a:tailEnd/>
            </a:ln>
            <a:effectLst/>
          </p:spPr>
        </p:cxnSp>
        <p:sp>
          <p:nvSpPr>
            <p:cNvPr id="15385" name="AutoShape 25"/>
            <p:cNvSpPr>
              <a:spLocks noChangeAspect="1" noChangeArrowheads="1"/>
            </p:cNvSpPr>
            <p:nvPr/>
          </p:nvSpPr>
          <p:spPr bwMode="auto">
            <a:xfrm>
              <a:off x="4026" y="2980"/>
              <a:ext cx="213" cy="24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a:latin typeface="Tahoma" pitchFamily="34" charset="0"/>
                </a:rPr>
                <a:t>K</a:t>
              </a:r>
            </a:p>
          </p:txBody>
        </p:sp>
        <p:cxnSp>
          <p:nvCxnSpPr>
            <p:cNvPr id="15386" name="AutoShape 26"/>
            <p:cNvCxnSpPr>
              <a:cxnSpLocks noChangeShapeType="1"/>
              <a:stCxn id="15373" idx="2"/>
              <a:endCxn id="15385" idx="0"/>
            </p:cNvCxnSpPr>
            <p:nvPr/>
          </p:nvCxnSpPr>
          <p:spPr bwMode="auto">
            <a:xfrm>
              <a:off x="3741" y="2646"/>
              <a:ext cx="392" cy="328"/>
            </a:xfrm>
            <a:prstGeom prst="straightConnector1">
              <a:avLst/>
            </a:prstGeom>
            <a:noFill/>
            <a:ln w="19050">
              <a:solidFill>
                <a:schemeClr val="tx1"/>
              </a:solidFill>
              <a:round/>
              <a:headEnd/>
              <a:tailEnd/>
            </a:ln>
            <a:effectLst/>
          </p:spPr>
        </p:cxnSp>
      </p:grpSp>
      <p:sp>
        <p:nvSpPr>
          <p:cNvPr id="15387" name="Rectangle 27" descr="Rectangle: Click to edit Master text styles&#10;Second level&#10;Third level&#10;Fourth level&#10;Fifth level"/>
          <p:cNvSpPr>
            <a:spLocks noChangeArrowheads="1"/>
          </p:cNvSpPr>
          <p:nvPr/>
        </p:nvSpPr>
        <p:spPr bwMode="auto">
          <a:xfrm>
            <a:off x="5257800" y="1524000"/>
            <a:ext cx="3505200" cy="9906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000" b="1" dirty="0"/>
              <a:t>Subtree:</a:t>
            </a:r>
            <a:r>
              <a:rPr lang="en-US" sz="2000" dirty="0"/>
              <a:t> tree consisting of a node and its descendants</a:t>
            </a:r>
          </a:p>
        </p:txBody>
      </p:sp>
      <p:sp>
        <p:nvSpPr>
          <p:cNvPr id="28" name="TextBox 27"/>
          <p:cNvSpPr txBox="1"/>
          <p:nvPr/>
        </p:nvSpPr>
        <p:spPr>
          <a:xfrm>
            <a:off x="7315200" y="5105400"/>
            <a:ext cx="1280351" cy="523220"/>
          </a:xfrm>
          <a:prstGeom prst="rect">
            <a:avLst/>
          </a:prstGeom>
          <a:noFill/>
        </p:spPr>
        <p:txBody>
          <a:bodyPr wrap="none" rtlCol="0">
            <a:spAutoFit/>
          </a:bodyPr>
          <a:lstStyle/>
          <a:p>
            <a:r>
              <a:rPr lang="en-US" sz="2800" dirty="0"/>
              <a:t>subtree</a:t>
            </a:r>
          </a:p>
        </p:txBody>
      </p:sp>
      <p:sp>
        <p:nvSpPr>
          <p:cNvPr id="29" name="TextBox 28"/>
          <p:cNvSpPr txBox="1"/>
          <p:nvPr/>
        </p:nvSpPr>
        <p:spPr>
          <a:xfrm>
            <a:off x="7391400" y="2438400"/>
            <a:ext cx="1205971" cy="523220"/>
          </a:xfrm>
          <a:prstGeom prst="rect">
            <a:avLst/>
          </a:prstGeom>
          <a:noFill/>
        </p:spPr>
        <p:txBody>
          <a:bodyPr wrap="none" rtlCol="0">
            <a:spAutoFit/>
          </a:bodyPr>
          <a:lstStyle/>
          <a:p>
            <a:r>
              <a:rPr lang="en-US" sz="2800" dirty="0"/>
              <a:t>Level 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3C4AD12-D2A7-4AA7-8219-0A45C8D49270}"/>
              </a:ext>
            </a:extLst>
          </p:cNvPr>
          <p:cNvPicPr>
            <a:picLocks noGrp="1" noChangeAspect="1"/>
          </p:cNvPicPr>
          <p:nvPr>
            <p:ph idx="1"/>
          </p:nvPr>
        </p:nvPicPr>
        <p:blipFill>
          <a:blip r:embed="rId2"/>
          <a:stretch>
            <a:fillRect/>
          </a:stretch>
        </p:blipFill>
        <p:spPr>
          <a:xfrm>
            <a:off x="433982" y="1905000"/>
            <a:ext cx="7009805" cy="3115469"/>
          </a:xfrm>
          <a:prstGeom prst="rect">
            <a:avLst/>
          </a:prstGeom>
        </p:spPr>
      </p:pic>
      <p:sp>
        <p:nvSpPr>
          <p:cNvPr id="5" name="Title 4">
            <a:extLst>
              <a:ext uri="{FF2B5EF4-FFF2-40B4-BE49-F238E27FC236}">
                <a16:creationId xmlns:a16="http://schemas.microsoft.com/office/drawing/2014/main" id="{FA05DF6B-A1C9-4CB3-B45B-E8D996E5CD8A}"/>
              </a:ext>
            </a:extLst>
          </p:cNvPr>
          <p:cNvSpPr>
            <a:spLocks noGrp="1"/>
          </p:cNvSpPr>
          <p:nvPr>
            <p:ph type="title"/>
          </p:nvPr>
        </p:nvSpPr>
        <p:spPr/>
        <p:txBody>
          <a:bodyPr/>
          <a:lstStyle/>
          <a:p>
            <a:r>
              <a:rPr lang="en-IN" dirty="0"/>
              <a:t>Height of trees??</a:t>
            </a:r>
          </a:p>
        </p:txBody>
      </p:sp>
      <p:sp>
        <p:nvSpPr>
          <p:cNvPr id="7" name="Rectangle 6">
            <a:extLst>
              <a:ext uri="{FF2B5EF4-FFF2-40B4-BE49-F238E27FC236}">
                <a16:creationId xmlns:a16="http://schemas.microsoft.com/office/drawing/2014/main" id="{98E354E1-6FBB-41C3-AF83-E88AE09A185F}"/>
              </a:ext>
            </a:extLst>
          </p:cNvPr>
          <p:cNvSpPr/>
          <p:nvPr/>
        </p:nvSpPr>
        <p:spPr>
          <a:xfrm>
            <a:off x="990600" y="5184665"/>
            <a:ext cx="7656672" cy="646331"/>
          </a:xfrm>
          <a:prstGeom prst="rect">
            <a:avLst/>
          </a:prstGeom>
        </p:spPr>
        <p:txBody>
          <a:bodyPr wrap="square">
            <a:spAutoFit/>
          </a:bodyPr>
          <a:lstStyle/>
          <a:p>
            <a:pPr marL="342900" indent="-342900">
              <a:buAutoNum type="alphaLcParenR"/>
            </a:pPr>
            <a:r>
              <a:rPr lang="en-US" dirty="0">
                <a:latin typeface="Times-Roman"/>
              </a:rPr>
              <a:t>A binary tree on </a:t>
            </a:r>
            <a:r>
              <a:rPr lang="en-US" dirty="0">
                <a:latin typeface="MT2MIT"/>
              </a:rPr>
              <a:t>6 </a:t>
            </a:r>
            <a:r>
              <a:rPr lang="en-US" dirty="0">
                <a:latin typeface="Times-Roman"/>
              </a:rPr>
              <a:t>nodes with height </a:t>
            </a:r>
            <a:r>
              <a:rPr lang="en-US" dirty="0">
                <a:latin typeface="MT2MIT"/>
              </a:rPr>
              <a:t>2</a:t>
            </a:r>
            <a:r>
              <a:rPr lang="en-US" dirty="0">
                <a:latin typeface="Times-Roman"/>
              </a:rPr>
              <a:t>. </a:t>
            </a:r>
          </a:p>
          <a:p>
            <a:pPr marL="342900" indent="-342900">
              <a:buAutoNum type="alphaLcParenR"/>
            </a:pPr>
            <a:r>
              <a:rPr lang="en-US" dirty="0">
                <a:latin typeface="Times-Roman"/>
              </a:rPr>
              <a:t>A less efficient binary tree with height </a:t>
            </a:r>
            <a:r>
              <a:rPr lang="en-US" dirty="0">
                <a:latin typeface="MT2MIT"/>
              </a:rPr>
              <a:t>4 </a:t>
            </a:r>
            <a:r>
              <a:rPr lang="en-US" dirty="0">
                <a:latin typeface="Times-Roman"/>
              </a:rPr>
              <a:t>that contains the same keys.</a:t>
            </a:r>
            <a:endParaRPr lang="en-IN" dirty="0"/>
          </a:p>
        </p:txBody>
      </p:sp>
      <p:sp>
        <p:nvSpPr>
          <p:cNvPr id="3" name="TextBox 2">
            <a:extLst>
              <a:ext uri="{FF2B5EF4-FFF2-40B4-BE49-F238E27FC236}">
                <a16:creationId xmlns:a16="http://schemas.microsoft.com/office/drawing/2014/main" id="{9FAB24A2-FEB4-C602-1E92-3054DB6D3800}"/>
              </a:ext>
            </a:extLst>
          </p:cNvPr>
          <p:cNvSpPr txBox="1"/>
          <p:nvPr/>
        </p:nvSpPr>
        <p:spPr>
          <a:xfrm>
            <a:off x="5029200" y="838200"/>
            <a:ext cx="3308919" cy="646331"/>
          </a:xfrm>
          <a:prstGeom prst="rect">
            <a:avLst/>
          </a:prstGeom>
          <a:noFill/>
        </p:spPr>
        <p:txBody>
          <a:bodyPr wrap="none" rtlCol="0">
            <a:spAutoFit/>
          </a:bodyPr>
          <a:lstStyle/>
          <a:p>
            <a:r>
              <a:rPr lang="en-IN" dirty="0"/>
              <a:t>height 0 </a:t>
            </a:r>
            <a:r>
              <a:rPr lang="en-IN" dirty="0" err="1"/>
              <a:t>dekhi</a:t>
            </a:r>
            <a:r>
              <a:rPr lang="en-IN" dirty="0"/>
              <a:t> start hunxa!</a:t>
            </a:r>
          </a:p>
          <a:p>
            <a:r>
              <a:rPr lang="en-IN" dirty="0" err="1"/>
              <a:t>i.e</a:t>
            </a:r>
            <a:r>
              <a:rPr lang="en-IN" dirty="0"/>
              <a:t> root node ko height is 0.</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91AA059-B39E-E8D4-6D9C-26C41082BC2E}"/>
                  </a:ext>
                </a:extLst>
              </p14:cNvPr>
              <p14:cNvContentPartPr/>
              <p14:nvPr/>
            </p14:nvContentPartPr>
            <p14:xfrm>
              <a:off x="3171835" y="2105003"/>
              <a:ext cx="82080" cy="215640"/>
            </p14:xfrm>
          </p:contentPart>
        </mc:Choice>
        <mc:Fallback>
          <p:pic>
            <p:nvPicPr>
              <p:cNvPr id="4" name="Ink 3">
                <a:extLst>
                  <a:ext uri="{FF2B5EF4-FFF2-40B4-BE49-F238E27FC236}">
                    <a16:creationId xmlns:a16="http://schemas.microsoft.com/office/drawing/2014/main" id="{091AA059-B39E-E8D4-6D9C-26C41082BC2E}"/>
                  </a:ext>
                </a:extLst>
              </p:cNvPr>
              <p:cNvPicPr/>
              <p:nvPr/>
            </p:nvPicPr>
            <p:blipFill>
              <a:blip r:embed="rId4"/>
              <a:stretch>
                <a:fillRect/>
              </a:stretch>
            </p:blipFill>
            <p:spPr>
              <a:xfrm>
                <a:off x="3162835" y="2096003"/>
                <a:ext cx="997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AA89118B-19FC-9764-E093-B089B7FD6EC3}"/>
                  </a:ext>
                </a:extLst>
              </p14:cNvPr>
              <p14:cNvContentPartPr/>
              <p14:nvPr/>
            </p14:nvContentPartPr>
            <p14:xfrm>
              <a:off x="6267475" y="2589563"/>
              <a:ext cx="124200" cy="253080"/>
            </p14:xfrm>
          </p:contentPart>
        </mc:Choice>
        <mc:Fallback>
          <p:pic>
            <p:nvPicPr>
              <p:cNvPr id="11" name="Ink 10">
                <a:extLst>
                  <a:ext uri="{FF2B5EF4-FFF2-40B4-BE49-F238E27FC236}">
                    <a16:creationId xmlns:a16="http://schemas.microsoft.com/office/drawing/2014/main" id="{AA89118B-19FC-9764-E093-B089B7FD6EC3}"/>
                  </a:ext>
                </a:extLst>
              </p:cNvPr>
              <p:cNvPicPr/>
              <p:nvPr/>
            </p:nvPicPr>
            <p:blipFill>
              <a:blip r:embed="rId6"/>
              <a:stretch>
                <a:fillRect/>
              </a:stretch>
            </p:blipFill>
            <p:spPr>
              <a:xfrm>
                <a:off x="6258835" y="2580923"/>
                <a:ext cx="1418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EDD82504-A697-43B8-B5DB-9BD51DD23FDE}"/>
                  </a:ext>
                </a:extLst>
              </p14:cNvPr>
              <p14:cNvContentPartPr/>
              <p14:nvPr/>
            </p14:nvContentPartPr>
            <p14:xfrm>
              <a:off x="6690835" y="3059363"/>
              <a:ext cx="317520" cy="203400"/>
            </p14:xfrm>
          </p:contentPart>
        </mc:Choice>
        <mc:Fallback>
          <p:pic>
            <p:nvPicPr>
              <p:cNvPr id="12" name="Ink 11">
                <a:extLst>
                  <a:ext uri="{FF2B5EF4-FFF2-40B4-BE49-F238E27FC236}">
                    <a16:creationId xmlns:a16="http://schemas.microsoft.com/office/drawing/2014/main" id="{EDD82504-A697-43B8-B5DB-9BD51DD23FDE}"/>
                  </a:ext>
                </a:extLst>
              </p:cNvPr>
              <p:cNvPicPr/>
              <p:nvPr/>
            </p:nvPicPr>
            <p:blipFill>
              <a:blip r:embed="rId8"/>
              <a:stretch>
                <a:fillRect/>
              </a:stretch>
            </p:blipFill>
            <p:spPr>
              <a:xfrm>
                <a:off x="6682195" y="3050363"/>
                <a:ext cx="3351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07D67890-174E-DBE8-461B-E1366AC3FC90}"/>
                  </a:ext>
                </a:extLst>
              </p14:cNvPr>
              <p14:cNvContentPartPr/>
              <p14:nvPr/>
            </p14:nvContentPartPr>
            <p14:xfrm>
              <a:off x="7016275" y="3551123"/>
              <a:ext cx="125640" cy="213120"/>
            </p14:xfrm>
          </p:contentPart>
        </mc:Choice>
        <mc:Fallback>
          <p:pic>
            <p:nvPicPr>
              <p:cNvPr id="13" name="Ink 12">
                <a:extLst>
                  <a:ext uri="{FF2B5EF4-FFF2-40B4-BE49-F238E27FC236}">
                    <a16:creationId xmlns:a16="http://schemas.microsoft.com/office/drawing/2014/main" id="{07D67890-174E-DBE8-461B-E1366AC3FC90}"/>
                  </a:ext>
                </a:extLst>
              </p:cNvPr>
              <p:cNvPicPr/>
              <p:nvPr/>
            </p:nvPicPr>
            <p:blipFill>
              <a:blip r:embed="rId10"/>
              <a:stretch>
                <a:fillRect/>
              </a:stretch>
            </p:blipFill>
            <p:spPr>
              <a:xfrm>
                <a:off x="7007275" y="3542483"/>
                <a:ext cx="1432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02679BF1-37C7-06B2-ECF5-8DDDDE8DC15B}"/>
                  </a:ext>
                </a:extLst>
              </p14:cNvPr>
              <p14:cNvContentPartPr/>
              <p14:nvPr/>
            </p14:nvContentPartPr>
            <p14:xfrm>
              <a:off x="6458995" y="4123523"/>
              <a:ext cx="109800" cy="424440"/>
            </p14:xfrm>
          </p:contentPart>
        </mc:Choice>
        <mc:Fallback>
          <p:pic>
            <p:nvPicPr>
              <p:cNvPr id="14" name="Ink 13">
                <a:extLst>
                  <a:ext uri="{FF2B5EF4-FFF2-40B4-BE49-F238E27FC236}">
                    <a16:creationId xmlns:a16="http://schemas.microsoft.com/office/drawing/2014/main" id="{02679BF1-37C7-06B2-ECF5-8DDDDE8DC15B}"/>
                  </a:ext>
                </a:extLst>
              </p:cNvPr>
              <p:cNvPicPr/>
              <p:nvPr/>
            </p:nvPicPr>
            <p:blipFill>
              <a:blip r:embed="rId12"/>
              <a:stretch>
                <a:fillRect/>
              </a:stretch>
            </p:blipFill>
            <p:spPr>
              <a:xfrm>
                <a:off x="6449995" y="4114883"/>
                <a:ext cx="12744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84CE9EED-2405-776E-BFB5-5993725221AC}"/>
                  </a:ext>
                </a:extLst>
              </p14:cNvPr>
              <p14:cNvContentPartPr/>
              <p14:nvPr/>
            </p14:nvContentPartPr>
            <p14:xfrm>
              <a:off x="5327515" y="2054603"/>
              <a:ext cx="177840" cy="196560"/>
            </p14:xfrm>
          </p:contentPart>
        </mc:Choice>
        <mc:Fallback>
          <p:pic>
            <p:nvPicPr>
              <p:cNvPr id="15" name="Ink 14">
                <a:extLst>
                  <a:ext uri="{FF2B5EF4-FFF2-40B4-BE49-F238E27FC236}">
                    <a16:creationId xmlns:a16="http://schemas.microsoft.com/office/drawing/2014/main" id="{84CE9EED-2405-776E-BFB5-5993725221AC}"/>
                  </a:ext>
                </a:extLst>
              </p:cNvPr>
              <p:cNvPicPr/>
              <p:nvPr/>
            </p:nvPicPr>
            <p:blipFill>
              <a:blip r:embed="rId14"/>
              <a:stretch>
                <a:fillRect/>
              </a:stretch>
            </p:blipFill>
            <p:spPr>
              <a:xfrm>
                <a:off x="5318515" y="2045603"/>
                <a:ext cx="1954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4EC7AA52-B550-44CD-0FE6-4A1558D99C54}"/>
                  </a:ext>
                </a:extLst>
              </p14:cNvPr>
              <p14:cNvContentPartPr/>
              <p14:nvPr/>
            </p14:nvContentPartPr>
            <p14:xfrm>
              <a:off x="4492675" y="3057203"/>
              <a:ext cx="182520" cy="214560"/>
            </p14:xfrm>
          </p:contentPart>
        </mc:Choice>
        <mc:Fallback>
          <p:pic>
            <p:nvPicPr>
              <p:cNvPr id="21" name="Ink 20">
                <a:extLst>
                  <a:ext uri="{FF2B5EF4-FFF2-40B4-BE49-F238E27FC236}">
                    <a16:creationId xmlns:a16="http://schemas.microsoft.com/office/drawing/2014/main" id="{4EC7AA52-B550-44CD-0FE6-4A1558D99C54}"/>
                  </a:ext>
                </a:extLst>
              </p:cNvPr>
              <p:cNvPicPr/>
              <p:nvPr/>
            </p:nvPicPr>
            <p:blipFill>
              <a:blip r:embed="rId16"/>
              <a:stretch>
                <a:fillRect/>
              </a:stretch>
            </p:blipFill>
            <p:spPr>
              <a:xfrm>
                <a:off x="4484035" y="3048563"/>
                <a:ext cx="2001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249C0E3D-CCE2-5B78-A6BA-610807D64727}"/>
                  </a:ext>
                </a:extLst>
              </p14:cNvPr>
              <p14:cNvContentPartPr/>
              <p14:nvPr/>
            </p14:nvContentPartPr>
            <p14:xfrm>
              <a:off x="3982555" y="2570123"/>
              <a:ext cx="192600" cy="235440"/>
            </p14:xfrm>
          </p:contentPart>
        </mc:Choice>
        <mc:Fallback>
          <p:pic>
            <p:nvPicPr>
              <p:cNvPr id="22" name="Ink 21">
                <a:extLst>
                  <a:ext uri="{FF2B5EF4-FFF2-40B4-BE49-F238E27FC236}">
                    <a16:creationId xmlns:a16="http://schemas.microsoft.com/office/drawing/2014/main" id="{249C0E3D-CCE2-5B78-A6BA-610807D64727}"/>
                  </a:ext>
                </a:extLst>
              </p:cNvPr>
              <p:cNvPicPr/>
              <p:nvPr/>
            </p:nvPicPr>
            <p:blipFill>
              <a:blip r:embed="rId18"/>
              <a:stretch>
                <a:fillRect/>
              </a:stretch>
            </p:blipFill>
            <p:spPr>
              <a:xfrm>
                <a:off x="3973915" y="2561483"/>
                <a:ext cx="2102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 name="Ink 29">
                <a:extLst>
                  <a:ext uri="{FF2B5EF4-FFF2-40B4-BE49-F238E27FC236}">
                    <a16:creationId xmlns:a16="http://schemas.microsoft.com/office/drawing/2014/main" id="{A071703F-2911-891B-6777-82454F25DA5F}"/>
                  </a:ext>
                </a:extLst>
              </p14:cNvPr>
              <p14:cNvContentPartPr/>
              <p14:nvPr/>
            </p14:nvContentPartPr>
            <p14:xfrm>
              <a:off x="6550075" y="1301123"/>
              <a:ext cx="360" cy="360"/>
            </p14:xfrm>
          </p:contentPart>
        </mc:Choice>
        <mc:Fallback>
          <p:pic>
            <p:nvPicPr>
              <p:cNvPr id="30" name="Ink 29">
                <a:extLst>
                  <a:ext uri="{FF2B5EF4-FFF2-40B4-BE49-F238E27FC236}">
                    <a16:creationId xmlns:a16="http://schemas.microsoft.com/office/drawing/2014/main" id="{A071703F-2911-891B-6777-82454F25DA5F}"/>
                  </a:ext>
                </a:extLst>
              </p:cNvPr>
              <p:cNvPicPr/>
              <p:nvPr/>
            </p:nvPicPr>
            <p:blipFill>
              <a:blip r:embed="rId20"/>
              <a:stretch>
                <a:fillRect/>
              </a:stretch>
            </p:blipFill>
            <p:spPr>
              <a:xfrm>
                <a:off x="6541435" y="1292123"/>
                <a:ext cx="18000" cy="18000"/>
              </a:xfrm>
              <a:prstGeom prst="rect">
                <a:avLst/>
              </a:prstGeom>
            </p:spPr>
          </p:pic>
        </mc:Fallback>
      </mc:AlternateContent>
    </p:spTree>
    <p:extLst>
      <p:ext uri="{BB962C8B-B14F-4D97-AF65-F5344CB8AC3E}">
        <p14:creationId xmlns:p14="http://schemas.microsoft.com/office/powerpoint/2010/main" val="391904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lnSpcReduction="10000"/>
          </a:bodyPr>
          <a:lstStyle/>
          <a:p>
            <a:pPr>
              <a:lnSpc>
                <a:spcPct val="90000"/>
              </a:lnSpc>
            </a:pPr>
            <a:r>
              <a:rPr lang="en-US" sz="2400" b="1" dirty="0"/>
              <a:t>Path:</a:t>
            </a:r>
            <a:r>
              <a:rPr lang="en-US" sz="2400" dirty="0"/>
              <a:t> Traversal from node to node along the edges results in a sequence called path.</a:t>
            </a:r>
          </a:p>
          <a:p>
            <a:pPr>
              <a:lnSpc>
                <a:spcPct val="90000"/>
              </a:lnSpc>
            </a:pPr>
            <a:r>
              <a:rPr lang="en-US" sz="2400" b="1" dirty="0"/>
              <a:t>Root:</a:t>
            </a:r>
            <a:r>
              <a:rPr lang="en-US" sz="2400" dirty="0"/>
              <a:t> Node at the top of the tree.</a:t>
            </a:r>
          </a:p>
          <a:p>
            <a:pPr>
              <a:lnSpc>
                <a:spcPct val="90000"/>
              </a:lnSpc>
            </a:pPr>
            <a:r>
              <a:rPr lang="en-US" sz="2400" b="1" dirty="0"/>
              <a:t>Parent:</a:t>
            </a:r>
            <a:r>
              <a:rPr lang="en-US" sz="2400" dirty="0"/>
              <a:t> Any node, except root has exactly one edge running upward to another node. The node above it is called parent.</a:t>
            </a:r>
          </a:p>
          <a:p>
            <a:pPr>
              <a:lnSpc>
                <a:spcPct val="90000"/>
              </a:lnSpc>
            </a:pPr>
            <a:r>
              <a:rPr lang="en-US" sz="2400" b="1" dirty="0"/>
              <a:t>Child:</a:t>
            </a:r>
            <a:r>
              <a:rPr lang="en-US" sz="2400" dirty="0"/>
              <a:t> Any node may have one or more lines running downward to other nodes. Nodes below are children.</a:t>
            </a:r>
          </a:p>
          <a:p>
            <a:pPr>
              <a:lnSpc>
                <a:spcPct val="90000"/>
              </a:lnSpc>
            </a:pPr>
            <a:r>
              <a:rPr lang="en-US" sz="2400" b="1" dirty="0"/>
              <a:t>Leaf:</a:t>
            </a:r>
            <a:r>
              <a:rPr lang="en-US" sz="2400" dirty="0"/>
              <a:t> A node that has no children.</a:t>
            </a:r>
          </a:p>
          <a:p>
            <a:pPr>
              <a:lnSpc>
                <a:spcPct val="90000"/>
              </a:lnSpc>
            </a:pPr>
            <a:r>
              <a:rPr lang="en-US" sz="2400" b="1" dirty="0"/>
              <a:t>Subtree:</a:t>
            </a:r>
            <a:r>
              <a:rPr lang="en-US" sz="2400" dirty="0"/>
              <a:t> Any node can be considered to be the root of a subtree, which consists of its children and its children’s children and so on.</a:t>
            </a:r>
          </a:p>
        </p:txBody>
      </p:sp>
      <p:sp>
        <p:nvSpPr>
          <p:cNvPr id="9218" name="Rectangle 2"/>
          <p:cNvSpPr>
            <a:spLocks noGrp="1" noChangeArrowheads="1"/>
          </p:cNvSpPr>
          <p:nvPr>
            <p:ph type="title"/>
          </p:nvPr>
        </p:nvSpPr>
        <p:spPr/>
        <p:txBody>
          <a:bodyPr/>
          <a:lstStyle/>
          <a:p>
            <a:r>
              <a:rPr lang="en-US"/>
              <a:t>Tree Terminology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Binary Trees</a:t>
            </a:r>
          </a:p>
        </p:txBody>
      </p:sp>
      <p:sp>
        <p:nvSpPr>
          <p:cNvPr id="11267" name="Rectangle 3"/>
          <p:cNvSpPr>
            <a:spLocks noGrp="1" noChangeArrowheads="1"/>
          </p:cNvSpPr>
          <p:nvPr>
            <p:ph type="body" sz="half" idx="1"/>
          </p:nvPr>
        </p:nvSpPr>
        <p:spPr>
          <a:xfrm>
            <a:off x="1066800" y="1600200"/>
            <a:ext cx="3429000" cy="4038600"/>
          </a:xfrm>
        </p:spPr>
        <p:txBody>
          <a:bodyPr>
            <a:normAutofit fontScale="92500"/>
          </a:bodyPr>
          <a:lstStyle/>
          <a:p>
            <a:pPr>
              <a:lnSpc>
                <a:spcPct val="90000"/>
              </a:lnSpc>
            </a:pPr>
            <a:r>
              <a:rPr lang="en-US" sz="2200" dirty="0"/>
              <a:t>Every node in a binary tree can have at most two children.</a:t>
            </a:r>
          </a:p>
          <a:p>
            <a:pPr>
              <a:lnSpc>
                <a:spcPct val="90000"/>
              </a:lnSpc>
            </a:pPr>
            <a:r>
              <a:rPr lang="en-US" sz="2200" dirty="0"/>
              <a:t>The two children of each node are called the left child  and right child corresponding to their positions.</a:t>
            </a:r>
          </a:p>
          <a:p>
            <a:pPr>
              <a:lnSpc>
                <a:spcPct val="90000"/>
              </a:lnSpc>
            </a:pPr>
            <a:r>
              <a:rPr lang="en-US" sz="2200" dirty="0"/>
              <a:t>A node can have only a left child or only a right child or it can have no children at all.</a:t>
            </a:r>
          </a:p>
          <a:p>
            <a:pPr>
              <a:lnSpc>
                <a:spcPct val="90000"/>
              </a:lnSpc>
              <a:buFontTx/>
              <a:buNone/>
            </a:pPr>
            <a:endParaRPr lang="en-US" sz="2200" dirty="0"/>
          </a:p>
        </p:txBody>
      </p:sp>
      <p:pic>
        <p:nvPicPr>
          <p:cNvPr id="11268" name="Picture 4"/>
          <p:cNvPicPr>
            <a:picLocks noGrp="1" noChangeAspect="1" noChangeArrowheads="1"/>
          </p:cNvPicPr>
          <p:nvPr>
            <p:ph sz="half" idx="2"/>
          </p:nvPr>
        </p:nvPicPr>
        <p:blipFill>
          <a:blip r:embed="rId2" cstate="print"/>
          <a:srcRect/>
          <a:stretch>
            <a:fillRect/>
          </a:stretch>
        </p:blipFill>
        <p:spPr>
          <a:xfrm>
            <a:off x="4800600" y="2667000"/>
            <a:ext cx="4343400" cy="1905000"/>
          </a:xfrm>
          <a:noFill/>
          <a:ln/>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9E23FBF-4AC7-C4A8-AE90-0C1975C6E449}"/>
                  </a:ext>
                </a:extLst>
              </p14:cNvPr>
              <p14:cNvContentPartPr/>
              <p14:nvPr/>
            </p14:nvContentPartPr>
            <p14:xfrm>
              <a:off x="3253195" y="2030123"/>
              <a:ext cx="855000" cy="10080"/>
            </p14:xfrm>
          </p:contentPart>
        </mc:Choice>
        <mc:Fallback>
          <p:pic>
            <p:nvPicPr>
              <p:cNvPr id="6" name="Ink 5">
                <a:extLst>
                  <a:ext uri="{FF2B5EF4-FFF2-40B4-BE49-F238E27FC236}">
                    <a16:creationId xmlns:a16="http://schemas.microsoft.com/office/drawing/2014/main" id="{89E23FBF-4AC7-C4A8-AE90-0C1975C6E449}"/>
                  </a:ext>
                </a:extLst>
              </p:cNvPr>
              <p:cNvPicPr/>
              <p:nvPr/>
            </p:nvPicPr>
            <p:blipFill>
              <a:blip r:embed="rId4"/>
              <a:stretch>
                <a:fillRect/>
              </a:stretch>
            </p:blipFill>
            <p:spPr>
              <a:xfrm>
                <a:off x="3163195" y="1850123"/>
                <a:ext cx="103464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8143388D-7614-6FEB-C68A-8E24F47CFCD4}"/>
                  </a:ext>
                </a:extLst>
              </p14:cNvPr>
              <p14:cNvContentPartPr/>
              <p14:nvPr/>
            </p14:nvContentPartPr>
            <p14:xfrm>
              <a:off x="1450315" y="2214443"/>
              <a:ext cx="1547640" cy="68040"/>
            </p14:xfrm>
          </p:contentPart>
        </mc:Choice>
        <mc:Fallback>
          <p:pic>
            <p:nvPicPr>
              <p:cNvPr id="7" name="Ink 6">
                <a:extLst>
                  <a:ext uri="{FF2B5EF4-FFF2-40B4-BE49-F238E27FC236}">
                    <a16:creationId xmlns:a16="http://schemas.microsoft.com/office/drawing/2014/main" id="{8143388D-7614-6FEB-C68A-8E24F47CFCD4}"/>
                  </a:ext>
                </a:extLst>
              </p:cNvPr>
              <p:cNvPicPr/>
              <p:nvPr/>
            </p:nvPicPr>
            <p:blipFill>
              <a:blip r:embed="rId6"/>
              <a:stretch>
                <a:fillRect/>
              </a:stretch>
            </p:blipFill>
            <p:spPr>
              <a:xfrm>
                <a:off x="1360675" y="2034803"/>
                <a:ext cx="172728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5D0DC977-0278-C0A0-C1B0-263C837D483D}"/>
                  </a:ext>
                </a:extLst>
              </p14:cNvPr>
              <p14:cNvContentPartPr/>
              <p14:nvPr/>
            </p14:nvContentPartPr>
            <p14:xfrm>
              <a:off x="1890235" y="3084923"/>
              <a:ext cx="1206360" cy="63720"/>
            </p14:xfrm>
          </p:contentPart>
        </mc:Choice>
        <mc:Fallback>
          <p:pic>
            <p:nvPicPr>
              <p:cNvPr id="8" name="Ink 7">
                <a:extLst>
                  <a:ext uri="{FF2B5EF4-FFF2-40B4-BE49-F238E27FC236}">
                    <a16:creationId xmlns:a16="http://schemas.microsoft.com/office/drawing/2014/main" id="{5D0DC977-0278-C0A0-C1B0-263C837D483D}"/>
                  </a:ext>
                </a:extLst>
              </p:cNvPr>
              <p:cNvPicPr/>
              <p:nvPr/>
            </p:nvPicPr>
            <p:blipFill>
              <a:blip r:embed="rId8"/>
              <a:stretch>
                <a:fillRect/>
              </a:stretch>
            </p:blipFill>
            <p:spPr>
              <a:xfrm>
                <a:off x="1800595" y="2904923"/>
                <a:ext cx="138600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A53B2D31-629A-4380-983A-DCECC31AADCF}"/>
                  </a:ext>
                </a:extLst>
              </p14:cNvPr>
              <p14:cNvContentPartPr/>
              <p14:nvPr/>
            </p14:nvContentPartPr>
            <p14:xfrm>
              <a:off x="3736675" y="3138923"/>
              <a:ext cx="544320" cy="88920"/>
            </p14:xfrm>
          </p:contentPart>
        </mc:Choice>
        <mc:Fallback>
          <p:pic>
            <p:nvPicPr>
              <p:cNvPr id="9" name="Ink 8">
                <a:extLst>
                  <a:ext uri="{FF2B5EF4-FFF2-40B4-BE49-F238E27FC236}">
                    <a16:creationId xmlns:a16="http://schemas.microsoft.com/office/drawing/2014/main" id="{A53B2D31-629A-4380-983A-DCECC31AADCF}"/>
                  </a:ext>
                </a:extLst>
              </p:cNvPr>
              <p:cNvPicPr/>
              <p:nvPr/>
            </p:nvPicPr>
            <p:blipFill>
              <a:blip r:embed="rId10"/>
              <a:stretch>
                <a:fillRect/>
              </a:stretch>
            </p:blipFill>
            <p:spPr>
              <a:xfrm>
                <a:off x="3647035" y="2958923"/>
                <a:ext cx="72396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10D75BB8-8DF5-741C-BA22-1038935D5F72}"/>
                  </a:ext>
                </a:extLst>
              </p14:cNvPr>
              <p14:cNvContentPartPr/>
              <p14:nvPr/>
            </p14:nvContentPartPr>
            <p14:xfrm>
              <a:off x="1388755" y="3455363"/>
              <a:ext cx="883440" cy="27360"/>
            </p14:xfrm>
          </p:contentPart>
        </mc:Choice>
        <mc:Fallback>
          <p:pic>
            <p:nvPicPr>
              <p:cNvPr id="10" name="Ink 9">
                <a:extLst>
                  <a:ext uri="{FF2B5EF4-FFF2-40B4-BE49-F238E27FC236}">
                    <a16:creationId xmlns:a16="http://schemas.microsoft.com/office/drawing/2014/main" id="{10D75BB8-8DF5-741C-BA22-1038935D5F72}"/>
                  </a:ext>
                </a:extLst>
              </p:cNvPr>
              <p:cNvPicPr/>
              <p:nvPr/>
            </p:nvPicPr>
            <p:blipFill>
              <a:blip r:embed="rId12"/>
              <a:stretch>
                <a:fillRect/>
              </a:stretch>
            </p:blipFill>
            <p:spPr>
              <a:xfrm>
                <a:off x="1299115" y="3275363"/>
                <a:ext cx="1063080" cy="387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4313</TotalTime>
  <Words>2786</Words>
  <Application>Microsoft Office PowerPoint</Application>
  <PresentationFormat>On-screen Show (4:3)</PresentationFormat>
  <Paragraphs>549</Paragraphs>
  <Slides>53</Slides>
  <Notes>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9" baseType="lpstr">
      <vt:lpstr>Calibri</vt:lpstr>
      <vt:lpstr>Lucida Sans Unicode</vt:lpstr>
      <vt:lpstr>MT2MIT</vt:lpstr>
      <vt:lpstr>MT2SYF</vt:lpstr>
      <vt:lpstr>Symbol</vt:lpstr>
      <vt:lpstr>Tahoma</vt:lpstr>
      <vt:lpstr>Times</vt:lpstr>
      <vt:lpstr>Times New Roman</vt:lpstr>
      <vt:lpstr>Times-BoldItalic</vt:lpstr>
      <vt:lpstr>Times-Roman</vt:lpstr>
      <vt:lpstr>Verdana</vt:lpstr>
      <vt:lpstr>Wingdings</vt:lpstr>
      <vt:lpstr>Wingdings 2</vt:lpstr>
      <vt:lpstr>Wingdings 3</vt:lpstr>
      <vt:lpstr>Concourse</vt:lpstr>
      <vt:lpstr>Bitmap Image</vt:lpstr>
      <vt:lpstr>PowerPoint Presentation</vt:lpstr>
      <vt:lpstr>Introduction</vt:lpstr>
      <vt:lpstr>TREE DEFINED</vt:lpstr>
      <vt:lpstr>Introduction to Tree</vt:lpstr>
      <vt:lpstr>Tree (example)</vt:lpstr>
      <vt:lpstr>Tree Terminology</vt:lpstr>
      <vt:lpstr>Height of trees??</vt:lpstr>
      <vt:lpstr>Tree Terminology</vt:lpstr>
      <vt:lpstr>Binary Trees</vt:lpstr>
      <vt:lpstr>Binary Trees</vt:lpstr>
      <vt:lpstr>Full and Complete Binary Trees</vt:lpstr>
      <vt:lpstr>Full binary tree and Perfect binary tree</vt:lpstr>
      <vt:lpstr>Properties of Full binary Tree</vt:lpstr>
      <vt:lpstr>Arithmetic Expression Tree</vt:lpstr>
      <vt:lpstr>Compiling arithmetic expressions</vt:lpstr>
      <vt:lpstr>Binary Search Trees</vt:lpstr>
      <vt:lpstr>BST</vt:lpstr>
      <vt:lpstr>Representation of Binary &amp; BST</vt:lpstr>
      <vt:lpstr>Array Representation</vt:lpstr>
      <vt:lpstr>Array Representation</vt:lpstr>
      <vt:lpstr>BST</vt:lpstr>
      <vt:lpstr>Disadvantages of array representation</vt:lpstr>
      <vt:lpstr>Linked representation</vt:lpstr>
      <vt:lpstr>Linked representation</vt:lpstr>
      <vt:lpstr>Linked representation</vt:lpstr>
      <vt:lpstr>Linked representation</vt:lpstr>
      <vt:lpstr>Linked Representation</vt:lpstr>
      <vt:lpstr>BST Insertion</vt:lpstr>
      <vt:lpstr>BST Insertion-Analysis</vt:lpstr>
      <vt:lpstr>Example</vt:lpstr>
      <vt:lpstr>Searching in BST</vt:lpstr>
      <vt:lpstr>Example</vt:lpstr>
      <vt:lpstr>Traversing a Binary Tree</vt:lpstr>
      <vt:lpstr>Traversing a Binary Tree(contd..)</vt:lpstr>
      <vt:lpstr>Preorder, Postorder and Inorder</vt:lpstr>
      <vt:lpstr>Traversal Example</vt:lpstr>
      <vt:lpstr>BST Inorder Traversal</vt:lpstr>
      <vt:lpstr>Example</vt:lpstr>
      <vt:lpstr>Example</vt:lpstr>
      <vt:lpstr>Example: Partial Tree</vt:lpstr>
      <vt:lpstr>Example</vt:lpstr>
      <vt:lpstr>Example: Partial Tree</vt:lpstr>
      <vt:lpstr>Example</vt:lpstr>
      <vt:lpstr>Example: Partial Tree</vt:lpstr>
      <vt:lpstr>Example</vt:lpstr>
      <vt:lpstr>Example: </vt:lpstr>
      <vt:lpstr>Algo for Pre-order Traversal</vt:lpstr>
      <vt:lpstr>Finding Min &amp; Max</vt:lpstr>
      <vt:lpstr>Successor</vt:lpstr>
      <vt:lpstr>Pseudo-code for Successor</vt:lpstr>
      <vt:lpstr>Deletion in BST</vt:lpstr>
      <vt:lpstr>Deletion Algorithm</vt:lpstr>
      <vt:lpstr>PowerPoint Presentation</vt:lpstr>
    </vt:vector>
  </TitlesOfParts>
  <Company>sharda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ravi rastogi</dc:creator>
  <cp:lastModifiedBy>Sandesh Shrestha</cp:lastModifiedBy>
  <cp:revision>380</cp:revision>
  <dcterms:created xsi:type="dcterms:W3CDTF">2012-08-07T08:04:37Z</dcterms:created>
  <dcterms:modified xsi:type="dcterms:W3CDTF">2022-11-21T16:59:42Z</dcterms:modified>
</cp:coreProperties>
</file>