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1" r:id="rId1"/>
  </p:sldMasterIdLst>
  <p:notesMasterIdLst>
    <p:notesMasterId r:id="rId27"/>
  </p:notesMasterIdLst>
  <p:sldIdLst>
    <p:sldId id="270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7" r:id="rId20"/>
    <p:sldId id="291" r:id="rId21"/>
    <p:sldId id="292" r:id="rId22"/>
    <p:sldId id="293" r:id="rId23"/>
    <p:sldId id="294" r:id="rId24"/>
    <p:sldId id="295" r:id="rId25"/>
    <p:sldId id="29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84" autoAdjust="0"/>
    <p:restoredTop sz="96416" autoAdjust="0"/>
  </p:normalViewPr>
  <p:slideViewPr>
    <p:cSldViewPr>
      <p:cViewPr varScale="1">
        <p:scale>
          <a:sx n="82" d="100"/>
          <a:sy n="82" d="100"/>
        </p:scale>
        <p:origin x="133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E9DD2-C507-4926-B24C-271392E9A83D}" type="datetimeFigureOut">
              <a:rPr lang="en-US" smtClean="0"/>
              <a:pPr/>
              <a:t>10/22/2021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5BAAE-620B-4051-8711-00740F64F1A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5BAAE-620B-4051-8711-00740F64F1A1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63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CSE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B69E-2946-4753-9723-138A79981E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B69E-2946-4753-9723-138A79981E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B69E-2946-4753-9723-138A79981E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B69E-2946-4753-9723-138A79981E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B69E-2946-4753-9723-138A79981E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B69E-2946-4753-9723-138A79981E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B69E-2946-4753-9723-138A79981E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B69E-2946-4753-9723-138A79981E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B69E-2946-4753-9723-138A79981E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B69E-2946-4753-9723-138A79981E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975B69E-2946-4753-9723-138A79981E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IN"/>
              <a:t>Department of CSE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975B69E-2946-4753-9723-138A79981E2B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209800"/>
            <a:ext cx="7620000" cy="2057400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Graphs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Graph Terminology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/>
              <a:t>Multiple Edges: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Distinct edges e and e’ are called multiple edges if they connect the same end points i.e., if e=[u,v] and e’=[u,v]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/>
              <a:t>Multigraph: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A graph containing multiple edges.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Loop: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An edge is a loop if it has identical endpoints, i.e. if e=[u,u]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Terms relevance with directed graph only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382151"/>
            <a:ext cx="8001000" cy="5257800"/>
          </a:xfrm>
        </p:spPr>
        <p:txBody>
          <a:bodyPr/>
          <a:lstStyle/>
          <a:p>
            <a:r>
              <a:rPr lang="en-US" sz="2800" b="1" dirty="0"/>
              <a:t>Directed Graph:</a:t>
            </a:r>
          </a:p>
          <a:p>
            <a:pPr>
              <a:buFontTx/>
              <a:buNone/>
            </a:pPr>
            <a:r>
              <a:rPr lang="en-US" sz="2800" dirty="0"/>
              <a:t>A directed graph G is  graph in which each edge is assigned a certain direction, i.e. each edge is ordered pair of (</a:t>
            </a:r>
            <a:r>
              <a:rPr lang="en-US" sz="2800" dirty="0" err="1"/>
              <a:t>u,v</a:t>
            </a:r>
            <a:r>
              <a:rPr lang="en-US" sz="2800" dirty="0"/>
              <a:t>) of vertices rather than an unordered pair [</a:t>
            </a:r>
            <a:r>
              <a:rPr lang="en-US" sz="2800" dirty="0" err="1"/>
              <a:t>u,v</a:t>
            </a:r>
            <a:r>
              <a:rPr lang="en-US" sz="2800" dirty="0"/>
              <a:t>]</a:t>
            </a:r>
          </a:p>
          <a:p>
            <a:pPr>
              <a:buFontTx/>
              <a:buNone/>
            </a:pPr>
            <a:r>
              <a:rPr lang="en-US" sz="2800" dirty="0"/>
              <a:t>Suppose G is a directed graph with e=(</a:t>
            </a:r>
            <a:r>
              <a:rPr lang="en-US" sz="2800" dirty="0" err="1"/>
              <a:t>u,v</a:t>
            </a:r>
            <a:r>
              <a:rPr lang="en-US" sz="2800" dirty="0"/>
              <a:t>) as one of the edge, then</a:t>
            </a:r>
          </a:p>
          <a:p>
            <a:r>
              <a:rPr lang="en-US" sz="2800" dirty="0"/>
              <a:t>e begins at u and ends at v.</a:t>
            </a:r>
          </a:p>
          <a:p>
            <a:r>
              <a:rPr lang="en-US" sz="2800" dirty="0"/>
              <a:t>u is the origin of e, and v is the destination of e</a:t>
            </a:r>
          </a:p>
          <a:p>
            <a:r>
              <a:rPr lang="en-US" sz="2800" dirty="0"/>
              <a:t>u is predecessor of v, and v is the successor of u.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Directed Graph terminology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Out degree and In degree of a vertex:</a:t>
            </a:r>
          </a:p>
          <a:p>
            <a:pPr>
              <a:buFontTx/>
              <a:buNone/>
            </a:pPr>
            <a:r>
              <a:rPr lang="en-US"/>
              <a:t>The out-degree of vertex u, denoted by outdeg(u), is the number of edges originating at u. </a:t>
            </a:r>
          </a:p>
          <a:p>
            <a:pPr>
              <a:buFontTx/>
              <a:buNone/>
            </a:pPr>
            <a:r>
              <a:rPr lang="en-US"/>
              <a:t>The in-degree of a vertex u, denoted by indeg(u), is the number of edges terminating at u.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Directed Graph terminology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Source and sink:</a:t>
            </a:r>
          </a:p>
          <a:p>
            <a:pPr>
              <a:buFontTx/>
              <a:buNone/>
            </a:pPr>
            <a:r>
              <a:rPr lang="en-US"/>
              <a:t>A vertex u is called a source if it has a out-degree greater than zero, but zero in-degree.</a:t>
            </a:r>
          </a:p>
          <a:p>
            <a:pPr>
              <a:buFontTx/>
              <a:buNone/>
            </a:pPr>
            <a:r>
              <a:rPr lang="en-US"/>
              <a:t>A vertex u is called a sink if it has a in-degree greater than zero, but zero out-degree.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Directed Graph terminology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/>
              <a:t>Reachability:</a:t>
            </a:r>
          </a:p>
          <a:p>
            <a:pPr>
              <a:buFontTx/>
              <a:buNone/>
            </a:pPr>
            <a:r>
              <a:rPr lang="en-US" sz="2800"/>
              <a:t> Vertex v is said to be reachable from u if there exists a path from vertex u to vertex v.</a:t>
            </a:r>
          </a:p>
          <a:p>
            <a:r>
              <a:rPr lang="en-US" sz="2800" b="1"/>
              <a:t>Strongly Connected:</a:t>
            </a:r>
          </a:p>
          <a:p>
            <a:pPr>
              <a:buFontTx/>
              <a:buNone/>
            </a:pPr>
            <a:r>
              <a:rPr lang="en-US" sz="2800"/>
              <a:t> A directed graph G is said to be strongly connected, if for each pair u, v of the vertices in G, if there exists a path from u to v, there must exist  path from v to u; otherwise the directed graph is unilaterally connected.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Directed Graph terminology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2511" y="1847088"/>
            <a:ext cx="8153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/>
              <a:t>Parallel Edges: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Distinct edges e and e’ are called parallel edges if they connect the same source and terminal vertices, i.e. if e=(</a:t>
            </a:r>
            <a:r>
              <a:rPr lang="en-US" sz="2800" dirty="0" err="1"/>
              <a:t>u,v</a:t>
            </a:r>
            <a:r>
              <a:rPr lang="en-US" sz="2800" dirty="0"/>
              <a:t>) and e’=(</a:t>
            </a:r>
            <a:r>
              <a:rPr lang="en-US" sz="2800" dirty="0" err="1"/>
              <a:t>u,v</a:t>
            </a:r>
            <a:r>
              <a:rPr lang="en-US" sz="28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800" b="1" dirty="0"/>
              <a:t>Simple Directed Graph: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A directed graph G is said to be simple, if there are no parallel edges. A simple directed graph may have loops, but it can not have more than one loop at a given vertex.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Representation of Graph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Using an adjacency matrix</a:t>
            </a:r>
          </a:p>
          <a:p>
            <a:r>
              <a:rPr lang="en-US" b="1"/>
              <a:t>Using an adjacency list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/>
              <a:t>Adjacency Matrix Representation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Consider a directed graph G=(V,E). We will assume that the vertices are numbered 1,2,3,..|v|, in some arbitrary manner. The adjacency matrix representation of a graph G then consists of |v| X |v| matrix A=(</a:t>
            </a:r>
            <a:r>
              <a:rPr lang="en-US" dirty="0" err="1"/>
              <a:t>a</a:t>
            </a:r>
            <a:r>
              <a:rPr lang="en-US" baseline="-25000" dirty="0" err="1"/>
              <a:t>ij</a:t>
            </a:r>
            <a:r>
              <a:rPr lang="en-US" dirty="0"/>
              <a:t>), such that</a:t>
            </a:r>
          </a:p>
          <a:p>
            <a:pPr>
              <a:buFontTx/>
              <a:buNone/>
            </a:pPr>
            <a:r>
              <a:rPr lang="en-US" dirty="0"/>
              <a:t>				</a:t>
            </a:r>
            <a:r>
              <a:rPr lang="en-US" dirty="0" err="1"/>
              <a:t>a</a:t>
            </a:r>
            <a:r>
              <a:rPr lang="en-US" baseline="-25000" dirty="0" err="1"/>
              <a:t>ij</a:t>
            </a:r>
            <a:r>
              <a:rPr lang="en-US" dirty="0"/>
              <a:t>=   1   if (</a:t>
            </a:r>
            <a:r>
              <a:rPr lang="en-US" dirty="0" err="1"/>
              <a:t>i,j</a:t>
            </a:r>
            <a:r>
              <a:rPr lang="en-US" dirty="0"/>
              <a:t>)</a:t>
            </a:r>
            <a:r>
              <a:rPr lang="en-US" dirty="0">
                <a:cs typeface="Arial" charset="0"/>
              </a:rPr>
              <a:t>€ E</a:t>
            </a:r>
          </a:p>
          <a:p>
            <a:pPr>
              <a:buFontTx/>
              <a:buNone/>
            </a:pPr>
            <a:r>
              <a:rPr lang="en-US" dirty="0">
                <a:cs typeface="Arial" charset="0"/>
              </a:rPr>
              <a:t>					 0   otherwise</a:t>
            </a:r>
          </a:p>
        </p:txBody>
      </p:sp>
      <p:sp>
        <p:nvSpPr>
          <p:cNvPr id="19460" name="AutoShape 4"/>
          <p:cNvSpPr>
            <a:spLocks/>
          </p:cNvSpPr>
          <p:nvPr/>
        </p:nvSpPr>
        <p:spPr bwMode="auto">
          <a:xfrm>
            <a:off x="3810000" y="3962400"/>
            <a:ext cx="76200" cy="1219200"/>
          </a:xfrm>
          <a:prstGeom prst="leftBrace">
            <a:avLst>
              <a:gd name="adj1" fmla="val 1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/>
              <a:t>Adjacency Matrix Representation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/>
              <a:t>For undirected graph G=(V,E), the adjacency matrix representation is also consists of |</a:t>
            </a:r>
            <a:r>
              <a:rPr lang="en-US" dirty="0" err="1"/>
              <a:t>v|X|v</a:t>
            </a:r>
            <a:r>
              <a:rPr lang="en-US" dirty="0"/>
              <a:t>| matrix A=(</a:t>
            </a:r>
            <a:r>
              <a:rPr lang="en-US" dirty="0" err="1"/>
              <a:t>a</a:t>
            </a:r>
            <a:r>
              <a:rPr lang="en-US" baseline="-25000" dirty="0" err="1"/>
              <a:t>ij</a:t>
            </a:r>
            <a:r>
              <a:rPr lang="en-US" dirty="0"/>
              <a:t>) but its elements are as follows:</a:t>
            </a:r>
          </a:p>
          <a:p>
            <a:pPr>
              <a:buFontTx/>
              <a:buNone/>
            </a:pPr>
            <a:r>
              <a:rPr lang="en-US" dirty="0"/>
              <a:t>			 </a:t>
            </a:r>
            <a:r>
              <a:rPr lang="en-US" dirty="0" err="1"/>
              <a:t>a</a:t>
            </a:r>
            <a:r>
              <a:rPr lang="en-US" baseline="-25000" dirty="0" err="1"/>
              <a:t>ij</a:t>
            </a:r>
            <a:r>
              <a:rPr lang="en-US" baseline="-25000" dirty="0"/>
              <a:t> </a:t>
            </a:r>
            <a:r>
              <a:rPr lang="en-US" dirty="0"/>
              <a:t>=   1   if either [</a:t>
            </a:r>
            <a:r>
              <a:rPr lang="en-US" dirty="0" err="1"/>
              <a:t>i,j</a:t>
            </a:r>
            <a:r>
              <a:rPr lang="en-US" dirty="0"/>
              <a:t>] </a:t>
            </a:r>
            <a:r>
              <a:rPr lang="en-US" dirty="0">
                <a:cs typeface="Arial" charset="0"/>
              </a:rPr>
              <a:t>€ E or [</a:t>
            </a:r>
            <a:r>
              <a:rPr lang="en-US" dirty="0" err="1">
                <a:cs typeface="Arial" charset="0"/>
              </a:rPr>
              <a:t>j,i</a:t>
            </a:r>
            <a:r>
              <a:rPr lang="en-US" dirty="0">
                <a:cs typeface="Arial" charset="0"/>
              </a:rPr>
              <a:t>] € E</a:t>
            </a:r>
          </a:p>
          <a:p>
            <a:pPr>
              <a:buFontTx/>
              <a:buNone/>
            </a:pPr>
            <a:r>
              <a:rPr lang="en-US" dirty="0">
                <a:cs typeface="Arial" charset="0"/>
              </a:rPr>
              <a:t>				 0   otherwise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 </a:t>
            </a:r>
          </a:p>
        </p:txBody>
      </p:sp>
      <p:sp>
        <p:nvSpPr>
          <p:cNvPr id="20484" name="AutoShape 4"/>
          <p:cNvSpPr>
            <a:spLocks/>
          </p:cNvSpPr>
          <p:nvPr/>
        </p:nvSpPr>
        <p:spPr bwMode="auto">
          <a:xfrm>
            <a:off x="2895600" y="3200400"/>
            <a:ext cx="76200" cy="1143000"/>
          </a:xfrm>
          <a:prstGeom prst="leftBrace">
            <a:avLst>
              <a:gd name="adj1" fmla="val 1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1C77A-860C-4F75-A031-1F3A6CF0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C000B-0A20-4D5D-A9BB-A3F1BF67B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an adjacency matrix to represent the graph shown in Figure: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3642C1-1D97-42A9-827E-29C4D2979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92" y="2779515"/>
            <a:ext cx="2033795" cy="20204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0B8C5E-AFB1-479A-8DE9-5C4704448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746" y="3131137"/>
            <a:ext cx="2220865" cy="13538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DEA476-4824-4276-88B3-C21BD535B79C}"/>
              </a:ext>
            </a:extLst>
          </p:cNvPr>
          <p:cNvSpPr txBox="1"/>
          <p:nvPr/>
        </p:nvSpPr>
        <p:spPr>
          <a:xfrm>
            <a:off x="4731027" y="2914650"/>
            <a:ext cx="15206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/>
              <a:t>a       b        c      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97626C-0EF2-4454-AF94-589B0EA16F62}"/>
              </a:ext>
            </a:extLst>
          </p:cNvPr>
          <p:cNvSpPr txBox="1"/>
          <p:nvPr/>
        </p:nvSpPr>
        <p:spPr>
          <a:xfrm>
            <a:off x="4432854" y="3313409"/>
            <a:ext cx="288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/>
              <a:t>a      </a:t>
            </a:r>
          </a:p>
          <a:p>
            <a:r>
              <a:rPr lang="en-IN" sz="1350" dirty="0"/>
              <a:t>b</a:t>
            </a:r>
          </a:p>
          <a:p>
            <a:r>
              <a:rPr lang="en-IN" sz="1350" dirty="0"/>
              <a:t>c</a:t>
            </a:r>
          </a:p>
          <a:p>
            <a:r>
              <a:rPr lang="en-IN" sz="135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49701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382000" cy="52578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Graph is another important non linear data structure. This data structure is used to represent relationship between pairs of elements, which are not necessarily hierarchical in nature.</a:t>
            </a:r>
          </a:p>
          <a:p>
            <a:pPr algn="just"/>
            <a:r>
              <a:rPr lang="en-US" sz="2800" dirty="0"/>
              <a:t>A graph is defined as:</a:t>
            </a:r>
          </a:p>
          <a:p>
            <a:pPr algn="just">
              <a:buFontTx/>
              <a:buNone/>
            </a:pPr>
            <a:r>
              <a:rPr lang="en-US" sz="2800" dirty="0"/>
              <a:t>“Graph G is a ordered set (V,E), where V(G) represent the set of elements, called vertices, and E(G) represents the edges between these vertices.”</a:t>
            </a:r>
          </a:p>
          <a:p>
            <a:pPr algn="just"/>
            <a:r>
              <a:rPr lang="en-US" sz="2800" dirty="0"/>
              <a:t>Graphs can be</a:t>
            </a:r>
          </a:p>
          <a:p>
            <a:pPr lvl="1" algn="just"/>
            <a:r>
              <a:rPr lang="en-US" sz="2400" dirty="0"/>
              <a:t>Undirected</a:t>
            </a:r>
          </a:p>
          <a:p>
            <a:pPr lvl="1" algn="just"/>
            <a:r>
              <a:rPr lang="en-US" sz="2400" dirty="0"/>
              <a:t>Directed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/>
              <a:t>Adjacency Matrix Representation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429000" y="1935480"/>
            <a:ext cx="5257800" cy="438912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		</a:t>
            </a:r>
          </a:p>
          <a:p>
            <a:pPr>
              <a:buFontTx/>
              <a:buNone/>
            </a:pPr>
            <a:r>
              <a:rPr lang="en-US" dirty="0"/>
              <a:t>			         1  2  3  4  5</a:t>
            </a:r>
          </a:p>
          <a:p>
            <a:pPr>
              <a:buFontTx/>
              <a:buNone/>
            </a:pPr>
            <a:r>
              <a:rPr lang="en-US" dirty="0"/>
              <a:t>			1       0  1  0  0  0</a:t>
            </a:r>
          </a:p>
          <a:p>
            <a:pPr>
              <a:buFontTx/>
              <a:buNone/>
            </a:pPr>
            <a:r>
              <a:rPr lang="en-US" dirty="0"/>
              <a:t>			2       0  0  0  0  1</a:t>
            </a:r>
          </a:p>
          <a:p>
            <a:pPr>
              <a:buFontTx/>
              <a:buNone/>
            </a:pPr>
            <a:r>
              <a:rPr lang="en-US" dirty="0"/>
              <a:t>			3       0  1  0  0  0</a:t>
            </a:r>
          </a:p>
          <a:p>
            <a:pPr>
              <a:buFontTx/>
              <a:buNone/>
            </a:pPr>
            <a:r>
              <a:rPr lang="en-US" dirty="0"/>
              <a:t>			4       0  1  0  0  0 </a:t>
            </a:r>
          </a:p>
          <a:p>
            <a:pPr>
              <a:buFontTx/>
              <a:buNone/>
            </a:pPr>
            <a:r>
              <a:rPr lang="en-US" dirty="0"/>
              <a:t>			5       1  0   1  1  0</a:t>
            </a:r>
          </a:p>
        </p:txBody>
      </p:sp>
      <p:sp>
        <p:nvSpPr>
          <p:cNvPr id="22532" name="AutoShape 4"/>
          <p:cNvSpPr>
            <a:spLocks/>
          </p:cNvSpPr>
          <p:nvPr/>
        </p:nvSpPr>
        <p:spPr bwMode="auto">
          <a:xfrm>
            <a:off x="4953000" y="2822917"/>
            <a:ext cx="152400" cy="2895600"/>
          </a:xfrm>
          <a:prstGeom prst="leftBracket">
            <a:avLst>
              <a:gd name="adj" fmla="val 15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AutoShape 5"/>
          <p:cNvSpPr>
            <a:spLocks/>
          </p:cNvSpPr>
          <p:nvPr/>
        </p:nvSpPr>
        <p:spPr bwMode="auto">
          <a:xfrm>
            <a:off x="7772400" y="2819400"/>
            <a:ext cx="76200" cy="2895600"/>
          </a:xfrm>
          <a:prstGeom prst="rightBracket">
            <a:avLst>
              <a:gd name="adj" fmla="val 3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685800" y="5903972"/>
            <a:ext cx="8153400" cy="420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baseline="-25000" dirty="0">
                <a:solidFill>
                  <a:schemeClr val="tx2"/>
                </a:solidFill>
              </a:rPr>
              <a:t>Adjacency Matrix Representation of directed graph in fig (b)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958688-2348-459B-AF73-122746131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399919"/>
            <a:ext cx="4000500" cy="2533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/>
              <a:t>Adjacency Matrix Representation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Adjacency matrix representation of a graph requires 0(v</a:t>
            </a:r>
            <a:r>
              <a:rPr lang="en-US" baseline="30000" dirty="0"/>
              <a:t>2</a:t>
            </a:r>
            <a:r>
              <a:rPr lang="en-US" dirty="0"/>
              <a:t>) memory location irrespective of their number of edges in the graph.</a:t>
            </a:r>
          </a:p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Adjacency List Representation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Adjacency List Representation of a graph G=(V,E) consists of an array Adj of |V| lists, one for each vertex in V.</a:t>
            </a:r>
          </a:p>
          <a:p>
            <a:pPr>
              <a:lnSpc>
                <a:spcPct val="90000"/>
              </a:lnSpc>
            </a:pPr>
            <a:r>
              <a:rPr lang="en-US"/>
              <a:t>For each u </a:t>
            </a:r>
            <a:r>
              <a:rPr lang="en-US">
                <a:cs typeface="Arial" charset="0"/>
              </a:rPr>
              <a:t>€</a:t>
            </a:r>
            <a:r>
              <a:rPr lang="en-US"/>
              <a:t> </a:t>
            </a:r>
            <a:r>
              <a:rPr lang="en-US">
                <a:cs typeface="Arial" charset="0"/>
              </a:rPr>
              <a:t> V , the adjacency list Adj[u] contains all the vertices v such that there is an edge (u,v) € E i.e. Adj[u] consists of all the vertices adjacent to u in G.</a:t>
            </a:r>
          </a:p>
          <a:p>
            <a:pPr>
              <a:lnSpc>
                <a:spcPct val="90000"/>
              </a:lnSpc>
            </a:pPr>
            <a:r>
              <a:rPr lang="en-US">
                <a:cs typeface="Arial" charset="0"/>
              </a:rPr>
              <a:t>The vertices in each adjacency list are stored in an arbitrary order.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Adjacency List Representation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Although the adjacency list representation requires very less memory as compared to the adjacency matrix.</a:t>
            </a:r>
          </a:p>
          <a:p>
            <a:r>
              <a:rPr lang="en-US" sz="2800" dirty="0"/>
              <a:t>The simplicity of adjacency matrix make it preferable when graphs are reasonably small.</a:t>
            </a:r>
          </a:p>
          <a:p>
            <a:pPr>
              <a:buFontTx/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43711"/>
          </a:xfrm>
        </p:spPr>
        <p:txBody>
          <a:bodyPr/>
          <a:lstStyle/>
          <a:p>
            <a:r>
              <a:rPr lang="en-US" sz="4000" b="1" dirty="0"/>
              <a:t>Adjacency List Representation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533400" y="25146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533400" y="30480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533400" y="35814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533400" y="4114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533400" y="4648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1524000" y="26670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2057400" y="26670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1524000" y="32004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2057400" y="32004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1524000" y="37338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2057400" y="37338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1524000" y="42672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2057400" y="42672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1524000" y="48006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2057400" y="48006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3200400" y="26670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3733800" y="26670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3200400" y="32004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3733800" y="32004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4876800" y="32004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5410200" y="32004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3200400" y="48006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3733800" y="48006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51" name="Rectangle 27"/>
          <p:cNvSpPr>
            <a:spLocks noChangeArrowheads="1"/>
          </p:cNvSpPr>
          <p:nvPr/>
        </p:nvSpPr>
        <p:spPr bwMode="auto">
          <a:xfrm>
            <a:off x="4876800" y="48006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5410200" y="48006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6653" name="Line 29"/>
          <p:cNvSpPr>
            <a:spLocks noChangeShapeType="1"/>
          </p:cNvSpPr>
          <p:nvPr/>
        </p:nvSpPr>
        <p:spPr bwMode="auto">
          <a:xfrm>
            <a:off x="914400" y="2819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54" name="Line 30"/>
          <p:cNvSpPr>
            <a:spLocks noChangeShapeType="1"/>
          </p:cNvSpPr>
          <p:nvPr/>
        </p:nvSpPr>
        <p:spPr bwMode="auto">
          <a:xfrm>
            <a:off x="2590800" y="2819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55" name="Line 31"/>
          <p:cNvSpPr>
            <a:spLocks noChangeShapeType="1"/>
          </p:cNvSpPr>
          <p:nvPr/>
        </p:nvSpPr>
        <p:spPr bwMode="auto">
          <a:xfrm>
            <a:off x="914400" y="3352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56" name="Line 32"/>
          <p:cNvSpPr>
            <a:spLocks noChangeShapeType="1"/>
          </p:cNvSpPr>
          <p:nvPr/>
        </p:nvSpPr>
        <p:spPr bwMode="auto">
          <a:xfrm>
            <a:off x="2590800" y="3352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57" name="Line 33"/>
          <p:cNvSpPr>
            <a:spLocks noChangeShapeType="1"/>
          </p:cNvSpPr>
          <p:nvPr/>
        </p:nvSpPr>
        <p:spPr bwMode="auto">
          <a:xfrm>
            <a:off x="4267200" y="3352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58" name="Line 34"/>
          <p:cNvSpPr>
            <a:spLocks noChangeShapeType="1"/>
          </p:cNvSpPr>
          <p:nvPr/>
        </p:nvSpPr>
        <p:spPr bwMode="auto">
          <a:xfrm>
            <a:off x="914400" y="3886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59" name="Line 35"/>
          <p:cNvSpPr>
            <a:spLocks noChangeShapeType="1"/>
          </p:cNvSpPr>
          <p:nvPr/>
        </p:nvSpPr>
        <p:spPr bwMode="auto">
          <a:xfrm>
            <a:off x="914400" y="4419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60" name="Line 36"/>
          <p:cNvSpPr>
            <a:spLocks noChangeShapeType="1"/>
          </p:cNvSpPr>
          <p:nvPr/>
        </p:nvSpPr>
        <p:spPr bwMode="auto">
          <a:xfrm>
            <a:off x="914400" y="4953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61" name="Line 37"/>
          <p:cNvSpPr>
            <a:spLocks noChangeShapeType="1"/>
          </p:cNvSpPr>
          <p:nvPr/>
        </p:nvSpPr>
        <p:spPr bwMode="auto">
          <a:xfrm>
            <a:off x="2590800" y="4953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63" name="Line 39"/>
          <p:cNvSpPr>
            <a:spLocks noChangeShapeType="1"/>
          </p:cNvSpPr>
          <p:nvPr/>
        </p:nvSpPr>
        <p:spPr bwMode="auto">
          <a:xfrm>
            <a:off x="4267200" y="4953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64" name="Text Box 40"/>
          <p:cNvSpPr txBox="1">
            <a:spLocks noChangeArrowheads="1"/>
          </p:cNvSpPr>
          <p:nvPr/>
        </p:nvSpPr>
        <p:spPr bwMode="auto">
          <a:xfrm>
            <a:off x="152400" y="2667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6665" name="Text Box 41"/>
          <p:cNvSpPr txBox="1">
            <a:spLocks noChangeArrowheads="1"/>
          </p:cNvSpPr>
          <p:nvPr/>
        </p:nvSpPr>
        <p:spPr bwMode="auto">
          <a:xfrm>
            <a:off x="152400" y="31384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26666" name="Text Box 42"/>
          <p:cNvSpPr txBox="1">
            <a:spLocks noChangeArrowheads="1"/>
          </p:cNvSpPr>
          <p:nvPr/>
        </p:nvSpPr>
        <p:spPr bwMode="auto">
          <a:xfrm>
            <a:off x="152400" y="3671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26667" name="Text Box 43"/>
          <p:cNvSpPr txBox="1">
            <a:spLocks noChangeArrowheads="1"/>
          </p:cNvSpPr>
          <p:nvPr/>
        </p:nvSpPr>
        <p:spPr bwMode="auto">
          <a:xfrm>
            <a:off x="152400" y="41290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26668" name="Text Box 44"/>
          <p:cNvSpPr txBox="1">
            <a:spLocks noChangeArrowheads="1"/>
          </p:cNvSpPr>
          <p:nvPr/>
        </p:nvSpPr>
        <p:spPr bwMode="auto">
          <a:xfrm>
            <a:off x="152400" y="46624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26669" name="Text Box 45"/>
          <p:cNvSpPr txBox="1">
            <a:spLocks noChangeArrowheads="1"/>
          </p:cNvSpPr>
          <p:nvPr/>
        </p:nvSpPr>
        <p:spPr bwMode="auto">
          <a:xfrm>
            <a:off x="1219200" y="5715000"/>
            <a:ext cx="6858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Adjacency list for undirected graph of fig.(a)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7F35BB-7834-491F-9300-832CEE1D4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671" y="1514094"/>
            <a:ext cx="2929597" cy="27051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697022"/>
          </a:xfrm>
        </p:spPr>
        <p:txBody>
          <a:bodyPr/>
          <a:lstStyle/>
          <a:p>
            <a:r>
              <a:rPr lang="en-US" sz="4000" b="1" dirty="0"/>
              <a:t>Adjacency List Representation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828800" y="25146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828800" y="30480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828800" y="35814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1828800" y="4114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1828800" y="4648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2819400" y="26670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3352800" y="26670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2819400" y="32004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3352800" y="32004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2819400" y="37338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3352800" y="37338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2819400" y="42672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3352800" y="42672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2819400" y="48006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3352800" y="48006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4495800" y="48006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5029200" y="48006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6172200" y="48006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7675" name="Rectangle 27"/>
          <p:cNvSpPr>
            <a:spLocks noChangeArrowheads="1"/>
          </p:cNvSpPr>
          <p:nvPr/>
        </p:nvSpPr>
        <p:spPr bwMode="auto">
          <a:xfrm>
            <a:off x="6705600" y="48006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7676" name="Line 28"/>
          <p:cNvSpPr>
            <a:spLocks noChangeShapeType="1"/>
          </p:cNvSpPr>
          <p:nvPr/>
        </p:nvSpPr>
        <p:spPr bwMode="auto">
          <a:xfrm>
            <a:off x="2209800" y="2819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78" name="Line 30"/>
          <p:cNvSpPr>
            <a:spLocks noChangeShapeType="1"/>
          </p:cNvSpPr>
          <p:nvPr/>
        </p:nvSpPr>
        <p:spPr bwMode="auto">
          <a:xfrm>
            <a:off x="2209800" y="3352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81" name="Line 33"/>
          <p:cNvSpPr>
            <a:spLocks noChangeShapeType="1"/>
          </p:cNvSpPr>
          <p:nvPr/>
        </p:nvSpPr>
        <p:spPr bwMode="auto">
          <a:xfrm>
            <a:off x="2209800" y="3886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82" name="Line 34"/>
          <p:cNvSpPr>
            <a:spLocks noChangeShapeType="1"/>
          </p:cNvSpPr>
          <p:nvPr/>
        </p:nvSpPr>
        <p:spPr bwMode="auto">
          <a:xfrm>
            <a:off x="2209800" y="4419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83" name="Line 35"/>
          <p:cNvSpPr>
            <a:spLocks noChangeShapeType="1"/>
          </p:cNvSpPr>
          <p:nvPr/>
        </p:nvSpPr>
        <p:spPr bwMode="auto">
          <a:xfrm>
            <a:off x="2209800" y="4953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84" name="Line 36"/>
          <p:cNvSpPr>
            <a:spLocks noChangeShapeType="1"/>
          </p:cNvSpPr>
          <p:nvPr/>
        </p:nvSpPr>
        <p:spPr bwMode="auto">
          <a:xfrm>
            <a:off x="3886200" y="4953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85" name="Line 37"/>
          <p:cNvSpPr>
            <a:spLocks noChangeShapeType="1"/>
          </p:cNvSpPr>
          <p:nvPr/>
        </p:nvSpPr>
        <p:spPr bwMode="auto">
          <a:xfrm>
            <a:off x="5562600" y="4953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86" name="Text Box 38"/>
          <p:cNvSpPr txBox="1">
            <a:spLocks noChangeArrowheads="1"/>
          </p:cNvSpPr>
          <p:nvPr/>
        </p:nvSpPr>
        <p:spPr bwMode="auto">
          <a:xfrm>
            <a:off x="1447800" y="2667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7687" name="Text Box 39"/>
          <p:cNvSpPr txBox="1">
            <a:spLocks noChangeArrowheads="1"/>
          </p:cNvSpPr>
          <p:nvPr/>
        </p:nvSpPr>
        <p:spPr bwMode="auto">
          <a:xfrm>
            <a:off x="1447800" y="31384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27688" name="Text Box 40"/>
          <p:cNvSpPr txBox="1">
            <a:spLocks noChangeArrowheads="1"/>
          </p:cNvSpPr>
          <p:nvPr/>
        </p:nvSpPr>
        <p:spPr bwMode="auto">
          <a:xfrm>
            <a:off x="1447800" y="3671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27689" name="Text Box 41"/>
          <p:cNvSpPr txBox="1">
            <a:spLocks noChangeArrowheads="1"/>
          </p:cNvSpPr>
          <p:nvPr/>
        </p:nvSpPr>
        <p:spPr bwMode="auto">
          <a:xfrm>
            <a:off x="1447800" y="41290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27690" name="Text Box 42"/>
          <p:cNvSpPr txBox="1">
            <a:spLocks noChangeArrowheads="1"/>
          </p:cNvSpPr>
          <p:nvPr/>
        </p:nvSpPr>
        <p:spPr bwMode="auto">
          <a:xfrm>
            <a:off x="1447800" y="46624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27691" name="Text Box 43"/>
          <p:cNvSpPr txBox="1">
            <a:spLocks noChangeArrowheads="1"/>
          </p:cNvSpPr>
          <p:nvPr/>
        </p:nvSpPr>
        <p:spPr bwMode="auto">
          <a:xfrm>
            <a:off x="1219200" y="5715000"/>
            <a:ext cx="6858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Adjacency list for directed graph of fig.(b)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86540ED-701A-4E87-B4AF-34D10E83D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1401110"/>
            <a:ext cx="4000500" cy="2533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696200" cy="487363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Graphs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762000"/>
            <a:ext cx="76962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Figure shows a sample graph</a:t>
            </a:r>
          </a:p>
          <a:p>
            <a:pPr>
              <a:buFontTx/>
              <a:buNone/>
            </a:pPr>
            <a:r>
              <a:rPr lang="en-US"/>
              <a:t>	V(G)={v1,v2,v3,v4,v5}</a:t>
            </a:r>
          </a:p>
          <a:p>
            <a:pPr>
              <a:buFontTx/>
              <a:buNone/>
            </a:pPr>
            <a:r>
              <a:rPr lang="en-US"/>
              <a:t>	E(G)={e1,e2,e3,e4,e5}</a:t>
            </a:r>
          </a:p>
        </p:txBody>
      </p:sp>
      <p:sp>
        <p:nvSpPr>
          <p:cNvPr id="5124" name="Oval 4"/>
          <p:cNvSpPr>
            <a:spLocks noChangeArrowheads="1"/>
          </p:cNvSpPr>
          <p:nvPr/>
        </p:nvSpPr>
        <p:spPr bwMode="auto">
          <a:xfrm>
            <a:off x="1752600" y="2895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v1</a:t>
            </a:r>
          </a:p>
        </p:txBody>
      </p:sp>
      <p:sp>
        <p:nvSpPr>
          <p:cNvPr id="5125" name="Oval 5"/>
          <p:cNvSpPr>
            <a:spLocks noChangeArrowheads="1"/>
          </p:cNvSpPr>
          <p:nvPr/>
        </p:nvSpPr>
        <p:spPr bwMode="auto">
          <a:xfrm>
            <a:off x="4191000" y="26670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v5</a:t>
            </a:r>
          </a:p>
        </p:txBody>
      </p:sp>
      <p:sp>
        <p:nvSpPr>
          <p:cNvPr id="5126" name="Oval 6"/>
          <p:cNvSpPr>
            <a:spLocks noChangeArrowheads="1"/>
          </p:cNvSpPr>
          <p:nvPr/>
        </p:nvSpPr>
        <p:spPr bwMode="auto">
          <a:xfrm>
            <a:off x="5638800" y="37338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v4</a:t>
            </a:r>
          </a:p>
        </p:txBody>
      </p:sp>
      <p:sp>
        <p:nvSpPr>
          <p:cNvPr id="5127" name="Oval 7"/>
          <p:cNvSpPr>
            <a:spLocks noChangeArrowheads="1"/>
          </p:cNvSpPr>
          <p:nvPr/>
        </p:nvSpPr>
        <p:spPr bwMode="auto">
          <a:xfrm>
            <a:off x="1676400" y="4800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v2</a:t>
            </a:r>
          </a:p>
        </p:txBody>
      </p:sp>
      <p:sp>
        <p:nvSpPr>
          <p:cNvPr id="5128" name="Oval 8"/>
          <p:cNvSpPr>
            <a:spLocks noChangeArrowheads="1"/>
          </p:cNvSpPr>
          <p:nvPr/>
        </p:nvSpPr>
        <p:spPr bwMode="auto">
          <a:xfrm>
            <a:off x="3962400" y="4724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v3</a:t>
            </a:r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 flipV="1">
            <a:off x="2438400" y="2971800"/>
            <a:ext cx="1752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2057400" y="3581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 flipV="1">
            <a:off x="2362200" y="5105400"/>
            <a:ext cx="1600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>
            <a:off x="4800600" y="31242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 flipH="1">
            <a:off x="2286000" y="3200400"/>
            <a:ext cx="1981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2971800" y="26670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e2</a:t>
            </a:r>
          </a:p>
        </p:txBody>
      </p:sp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1600200" y="40386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e1</a:t>
            </a:r>
          </a:p>
        </p:txBody>
      </p:sp>
      <p:sp>
        <p:nvSpPr>
          <p:cNvPr id="5137" name="Text Box 17"/>
          <p:cNvSpPr txBox="1">
            <a:spLocks noChangeArrowheads="1"/>
          </p:cNvSpPr>
          <p:nvPr/>
        </p:nvSpPr>
        <p:spPr bwMode="auto">
          <a:xfrm>
            <a:off x="3429000" y="39004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e5</a:t>
            </a:r>
          </a:p>
        </p:txBody>
      </p:sp>
      <p:sp>
        <p:nvSpPr>
          <p:cNvPr id="5138" name="Text Box 18"/>
          <p:cNvSpPr txBox="1">
            <a:spLocks noChangeArrowheads="1"/>
          </p:cNvSpPr>
          <p:nvPr/>
        </p:nvSpPr>
        <p:spPr bwMode="auto">
          <a:xfrm>
            <a:off x="2895600" y="51196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e4</a:t>
            </a:r>
          </a:p>
        </p:txBody>
      </p:sp>
      <p:sp>
        <p:nvSpPr>
          <p:cNvPr id="5139" name="Text Box 19"/>
          <p:cNvSpPr txBox="1">
            <a:spLocks noChangeArrowheads="1"/>
          </p:cNvSpPr>
          <p:nvPr/>
        </p:nvSpPr>
        <p:spPr bwMode="auto">
          <a:xfrm>
            <a:off x="5334000" y="31384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e3</a:t>
            </a:r>
          </a:p>
        </p:txBody>
      </p:sp>
      <p:sp>
        <p:nvSpPr>
          <p:cNvPr id="5140" name="Text Box 20"/>
          <p:cNvSpPr txBox="1">
            <a:spLocks noChangeArrowheads="1"/>
          </p:cNvSpPr>
          <p:nvPr/>
        </p:nvSpPr>
        <p:spPr bwMode="auto">
          <a:xfrm>
            <a:off x="2438400" y="5867400"/>
            <a:ext cx="510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Fig . (a) Undirected Graph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Graph</a:t>
            </a:r>
          </a:p>
        </p:txBody>
      </p:sp>
      <p:sp>
        <p:nvSpPr>
          <p:cNvPr id="6148" name="Oval 4"/>
          <p:cNvSpPr>
            <a:spLocks noChangeArrowheads="1"/>
          </p:cNvSpPr>
          <p:nvPr/>
        </p:nvSpPr>
        <p:spPr bwMode="auto">
          <a:xfrm>
            <a:off x="1752600" y="19050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v1</a:t>
            </a:r>
          </a:p>
        </p:txBody>
      </p:sp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4191000" y="1676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v5</a:t>
            </a:r>
          </a:p>
        </p:txBody>
      </p:sp>
      <p:sp>
        <p:nvSpPr>
          <p:cNvPr id="6150" name="Oval 6"/>
          <p:cNvSpPr>
            <a:spLocks noChangeArrowheads="1"/>
          </p:cNvSpPr>
          <p:nvPr/>
        </p:nvSpPr>
        <p:spPr bwMode="auto">
          <a:xfrm>
            <a:off x="5638800" y="27432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v4</a:t>
            </a:r>
          </a:p>
        </p:txBody>
      </p:sp>
      <p:sp>
        <p:nvSpPr>
          <p:cNvPr id="6151" name="Oval 7"/>
          <p:cNvSpPr>
            <a:spLocks noChangeArrowheads="1"/>
          </p:cNvSpPr>
          <p:nvPr/>
        </p:nvSpPr>
        <p:spPr bwMode="auto">
          <a:xfrm>
            <a:off x="1676400" y="38100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v2</a:t>
            </a:r>
          </a:p>
        </p:txBody>
      </p:sp>
      <p:sp>
        <p:nvSpPr>
          <p:cNvPr id="6152" name="Oval 8"/>
          <p:cNvSpPr>
            <a:spLocks noChangeArrowheads="1"/>
          </p:cNvSpPr>
          <p:nvPr/>
        </p:nvSpPr>
        <p:spPr bwMode="auto">
          <a:xfrm>
            <a:off x="3962400" y="37338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v3</a:t>
            </a: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V="1">
            <a:off x="2438400" y="1981200"/>
            <a:ext cx="1752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2057400" y="2590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V="1">
            <a:off x="2362200" y="4114800"/>
            <a:ext cx="1600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4800600" y="21336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 flipH="1">
            <a:off x="2286000" y="2209800"/>
            <a:ext cx="1981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2971800" y="16764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e2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1600200" y="30480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e1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3429000" y="2909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e5</a:t>
            </a:r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2895600" y="41290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e4</a:t>
            </a:r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5334000" y="2147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e3</a:t>
            </a:r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1066800" y="4648200"/>
            <a:ext cx="510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Fig. (b) Directed Graph</a:t>
            </a:r>
          </a:p>
        </p:txBody>
      </p:sp>
      <p:sp>
        <p:nvSpPr>
          <p:cNvPr id="6164" name="Line 20"/>
          <p:cNvSpPr>
            <a:spLocks noChangeShapeType="1"/>
          </p:cNvSpPr>
          <p:nvPr/>
        </p:nvSpPr>
        <p:spPr bwMode="auto">
          <a:xfrm flipH="1">
            <a:off x="4419600" y="2438400"/>
            <a:ext cx="76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65" name="Line 21"/>
          <p:cNvSpPr>
            <a:spLocks noChangeShapeType="1"/>
          </p:cNvSpPr>
          <p:nvPr/>
        </p:nvSpPr>
        <p:spPr bwMode="auto">
          <a:xfrm flipH="1">
            <a:off x="2286000" y="3200400"/>
            <a:ext cx="3352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1066800" y="5334000"/>
            <a:ext cx="8077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In directed graph, an edge is represented by an ordered pair (</a:t>
            </a:r>
            <a:r>
              <a:rPr lang="en-US" sz="2000" dirty="0" err="1"/>
              <a:t>u,v</a:t>
            </a:r>
            <a:r>
              <a:rPr lang="en-US" sz="2000" dirty="0"/>
              <a:t>) (i.e.=(</a:t>
            </a:r>
            <a:r>
              <a:rPr lang="en-US" sz="2000" dirty="0" err="1"/>
              <a:t>u,v</a:t>
            </a:r>
            <a:r>
              <a:rPr lang="en-US" sz="2000" dirty="0"/>
              <a:t>)), that can be traversed only from u toward v.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Graph Terminology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/>
              <a:t>Adjacent Vertices: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As an edge e is represented by pairs of vertices denoted by [u,v]. The vertices u and v are called endpoints of e. these vertices are also called adjacent vertices or neighbors.</a:t>
            </a:r>
          </a:p>
          <a:p>
            <a:pPr>
              <a:lnSpc>
                <a:spcPct val="90000"/>
              </a:lnSpc>
            </a:pPr>
            <a:r>
              <a:rPr lang="en-US" sz="2800" b="1"/>
              <a:t>Degree of a vertex</a:t>
            </a:r>
            <a:r>
              <a:rPr lang="en-US" sz="2800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The degree of vertex u, written as deg(u), is the number of edges containing u. If deg(u)=0, this means that vertex u does not belong to any edge, then vertex u is called an isolated vertex.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b="1" dirty="0"/>
              <a:t>Graph Terminology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229600" cy="5257800"/>
          </a:xfrm>
        </p:spPr>
        <p:txBody>
          <a:bodyPr/>
          <a:lstStyle/>
          <a:p>
            <a:r>
              <a:rPr lang="en-US" sz="2800" b="1" dirty="0"/>
              <a:t>Path:</a:t>
            </a:r>
          </a:p>
          <a:p>
            <a:pPr>
              <a:buFontTx/>
              <a:buNone/>
            </a:pPr>
            <a:r>
              <a:rPr lang="en-US" sz="2800" dirty="0"/>
              <a:t>A path P of length n from a vertex u to vertex v is defined as sequence of (n+1) vertices i.e.</a:t>
            </a:r>
          </a:p>
          <a:p>
            <a:pPr>
              <a:buFontTx/>
              <a:buNone/>
            </a:pPr>
            <a:r>
              <a:rPr lang="en-US" sz="2800" dirty="0"/>
              <a:t>		P=(v1,v2,v3,……vn+1)</a:t>
            </a:r>
          </a:p>
          <a:p>
            <a:pPr>
              <a:buFontTx/>
              <a:buNone/>
            </a:pPr>
            <a:r>
              <a:rPr lang="en-US" sz="2800" dirty="0"/>
              <a:t>Such that u=v1, v=vn+1</a:t>
            </a:r>
          </a:p>
          <a:p>
            <a:r>
              <a:rPr lang="en-US" sz="2800" dirty="0"/>
              <a:t>The path is said to be closed if the endpoints of the path are same i.e. v1=vn+1.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Graph Terminology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 dirty="0"/>
              <a:t>Cycle: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A cycle is closed simple path with length two or more. Sometimes, a cycle of length k (i.e. k distinct vertices in the path) is known as k-cycle.</a:t>
            </a:r>
          </a:p>
          <a:p>
            <a:pPr>
              <a:lnSpc>
                <a:spcPct val="80000"/>
              </a:lnSpc>
            </a:pPr>
            <a:r>
              <a:rPr lang="en-US" sz="2800" b="1" dirty="0"/>
              <a:t>Connected Graph: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A graph is said to be connected if there is path between any two of its vertices, i.e. there is no isolated vertex.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/>
              <a:t>A connected graph without any cycles is called a tree. Thus we can say that tree is a acyclic undirected  graph.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Graph Terminology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Complete Graph:</a:t>
            </a:r>
          </a:p>
          <a:p>
            <a:pPr>
              <a:buFontTx/>
              <a:buNone/>
            </a:pPr>
            <a:r>
              <a:rPr lang="en-US"/>
              <a:t>A graph G is said to be complete or fully connected if there is a path from every vertex to every other vertex. A complete graph with n vertices will have n(n-1)/2 edges.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11163"/>
          </a:xfrm>
        </p:spPr>
        <p:txBody>
          <a:bodyPr>
            <a:normAutofit fontScale="90000"/>
          </a:bodyPr>
          <a:lstStyle/>
          <a:p>
            <a:r>
              <a:rPr lang="en-US" sz="4000" b="1"/>
              <a:t>Graph Terminology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-38100" y="720811"/>
            <a:ext cx="9144000" cy="205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/>
              <a:t>Weighted Graph: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dirty="0"/>
              <a:t>A graph is said to be weighted graph if every edge in the graph is assigned some data. The weight is denoted by w(e).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dirty="0"/>
              <a:t>w(e) is a value that may be representing the cost of moving along that edge or distance between the vertices.</a:t>
            </a:r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2209800" y="32766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4876800" y="32766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2209800" y="54102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1271" name="Oval 7"/>
          <p:cNvSpPr>
            <a:spLocks noChangeArrowheads="1"/>
          </p:cNvSpPr>
          <p:nvPr/>
        </p:nvSpPr>
        <p:spPr bwMode="auto">
          <a:xfrm>
            <a:off x="4876800" y="54102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1272" name="Oval 8"/>
          <p:cNvSpPr>
            <a:spLocks noChangeArrowheads="1"/>
          </p:cNvSpPr>
          <p:nvPr/>
        </p:nvSpPr>
        <p:spPr bwMode="auto">
          <a:xfrm>
            <a:off x="3429000" y="43434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1273" name="Oval 9"/>
          <p:cNvSpPr>
            <a:spLocks noChangeArrowheads="1"/>
          </p:cNvSpPr>
          <p:nvPr/>
        </p:nvSpPr>
        <p:spPr bwMode="auto">
          <a:xfrm>
            <a:off x="6553200" y="43434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2895600" y="3581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2895600" y="56388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2514600" y="3810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>
            <a:off x="5257800" y="3810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>
            <a:off x="2819400" y="3733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4114800" y="47244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V="1">
            <a:off x="4038600" y="37338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 flipV="1">
            <a:off x="2743200" y="47244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5562600" y="35814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flipV="1">
            <a:off x="5562600" y="47244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84" name="Text Box 20"/>
          <p:cNvSpPr txBox="1">
            <a:spLocks noChangeArrowheads="1"/>
          </p:cNvSpPr>
          <p:nvPr/>
        </p:nvSpPr>
        <p:spPr bwMode="auto">
          <a:xfrm>
            <a:off x="3505200" y="32766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3657600" y="56530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2209800" y="43576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3124200" y="37338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4343400" y="37480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2895600" y="47386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4419600" y="47386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6019800" y="36576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5257800" y="44958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6172200" y="50434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2133600" y="6415088"/>
            <a:ext cx="502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Weighted undirected graph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4195</TotalTime>
  <Words>1503</Words>
  <Application>Microsoft Office PowerPoint</Application>
  <PresentationFormat>On-screen Show (4:3)</PresentationFormat>
  <Paragraphs>189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Constantia</vt:lpstr>
      <vt:lpstr>Wingdings 2</vt:lpstr>
      <vt:lpstr>Flow</vt:lpstr>
      <vt:lpstr>PowerPoint Presentation</vt:lpstr>
      <vt:lpstr>Introduction</vt:lpstr>
      <vt:lpstr>Graphs</vt:lpstr>
      <vt:lpstr>Graph</vt:lpstr>
      <vt:lpstr>Graph Terminology</vt:lpstr>
      <vt:lpstr>Graph Terminology</vt:lpstr>
      <vt:lpstr>Graph Terminology</vt:lpstr>
      <vt:lpstr>Graph Terminology</vt:lpstr>
      <vt:lpstr>Graph Terminology</vt:lpstr>
      <vt:lpstr>Graph Terminology</vt:lpstr>
      <vt:lpstr>Terms relevance with directed graph only</vt:lpstr>
      <vt:lpstr>Directed Graph terminology</vt:lpstr>
      <vt:lpstr>Directed Graph terminology</vt:lpstr>
      <vt:lpstr>Directed Graph terminology</vt:lpstr>
      <vt:lpstr>Directed Graph terminology</vt:lpstr>
      <vt:lpstr>Representation of Graph</vt:lpstr>
      <vt:lpstr>Adjacency Matrix Representation</vt:lpstr>
      <vt:lpstr>Adjacency Matrix Representation</vt:lpstr>
      <vt:lpstr>Example</vt:lpstr>
      <vt:lpstr>Adjacency Matrix Representation</vt:lpstr>
      <vt:lpstr>Adjacency Matrix Representation</vt:lpstr>
      <vt:lpstr>Adjacency List Representation</vt:lpstr>
      <vt:lpstr>Adjacency List Representation</vt:lpstr>
      <vt:lpstr>Adjacency List Representation</vt:lpstr>
      <vt:lpstr>Adjacency List Representation</vt:lpstr>
    </vt:vector>
  </TitlesOfParts>
  <Company>sharda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ravi rastogi</dc:creator>
  <cp:lastModifiedBy>Himani Kapur</cp:lastModifiedBy>
  <cp:revision>405</cp:revision>
  <dcterms:created xsi:type="dcterms:W3CDTF">2012-08-07T08:04:37Z</dcterms:created>
  <dcterms:modified xsi:type="dcterms:W3CDTF">2021-10-22T10:44:15Z</dcterms:modified>
</cp:coreProperties>
</file>