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handoutMasterIdLst>
    <p:handoutMasterId r:id="rId71"/>
  </p:handoutMasterIdLst>
  <p:sldIdLst>
    <p:sldId id="256" r:id="rId2"/>
    <p:sldId id="257" r:id="rId3"/>
    <p:sldId id="310" r:id="rId4"/>
    <p:sldId id="258" r:id="rId5"/>
    <p:sldId id="260" r:id="rId6"/>
    <p:sldId id="381" r:id="rId7"/>
    <p:sldId id="382" r:id="rId8"/>
    <p:sldId id="263" r:id="rId9"/>
    <p:sldId id="379" r:id="rId10"/>
    <p:sldId id="428" r:id="rId11"/>
    <p:sldId id="267" r:id="rId12"/>
    <p:sldId id="422" r:id="rId13"/>
    <p:sldId id="434" r:id="rId14"/>
    <p:sldId id="435" r:id="rId15"/>
    <p:sldId id="327" r:id="rId16"/>
    <p:sldId id="369" r:id="rId17"/>
    <p:sldId id="426" r:id="rId18"/>
    <p:sldId id="4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56" r:id="rId48"/>
    <p:sldId id="357" r:id="rId49"/>
    <p:sldId id="358" r:id="rId50"/>
    <p:sldId id="359" r:id="rId51"/>
    <p:sldId id="360" r:id="rId52"/>
    <p:sldId id="361" r:id="rId53"/>
    <p:sldId id="362" r:id="rId54"/>
    <p:sldId id="363" r:id="rId55"/>
    <p:sldId id="364" r:id="rId56"/>
    <p:sldId id="365" r:id="rId57"/>
    <p:sldId id="366" r:id="rId58"/>
    <p:sldId id="367" r:id="rId59"/>
    <p:sldId id="368" r:id="rId60"/>
    <p:sldId id="431" r:id="rId61"/>
    <p:sldId id="370" r:id="rId62"/>
    <p:sldId id="371" r:id="rId63"/>
    <p:sldId id="432" r:id="rId64"/>
    <p:sldId id="433" r:id="rId65"/>
    <p:sldId id="436" r:id="rId66"/>
    <p:sldId id="437" r:id="rId67"/>
    <p:sldId id="438" r:id="rId68"/>
    <p:sldId id="439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7123E-73A6-4061-A45F-B50CE058B7A8}" type="datetimeFigureOut">
              <a:rPr lang="en-US" smtClean="0"/>
              <a:pPr/>
              <a:t>10/5/2021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53B82-432A-4FCB-B4BB-7C83E2DFBD2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5C48-E588-4D7E-8EC2-19E267BF013C}" type="datetimeFigureOut">
              <a:rPr lang="en-US" smtClean="0"/>
              <a:pPr/>
              <a:t>10/5/2021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093BB-46E0-46AC-BDF5-299AEF026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9114BA-9AAC-4234-A713-2E37B13C3DBB}" type="datetime1">
              <a:rPr lang="en-US" smtClean="0"/>
              <a:pPr/>
              <a:t>10/5/2021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IN"/>
              <a:t>91.404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7D045B-819D-428D-9D32-A01665EE43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58D7-5042-4838-8E01-1BDE47D5CAA4}" type="datetime1">
              <a:rPr lang="en-US" smtClean="0"/>
              <a:pPr/>
              <a:t>10/5/2021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91.404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045B-819D-428D-9D32-A01665EE43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06A6-5D38-4C96-B993-9A7586EBCB14}" type="datetime1">
              <a:rPr lang="en-US" smtClean="0"/>
              <a:pPr/>
              <a:t>10/5/2021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91.404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045B-819D-428D-9D32-A01665EE43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4ABC-CA60-4677-AF61-E803C394A9FE}" type="datetime1">
              <a:rPr lang="en-US" smtClean="0"/>
              <a:pPr/>
              <a:t>10/5/2021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91.404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045B-819D-428D-9D32-A01665EE438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7AAF-4CB0-4BBA-B0F2-897915137276}" type="datetime1">
              <a:rPr lang="en-US" smtClean="0"/>
              <a:pPr/>
              <a:t>10/5/2021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91.404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045B-819D-428D-9D32-A01665EE438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0DDB-C6BF-4FE7-96EB-935642A3FB54}" type="datetime1">
              <a:rPr lang="en-US" smtClean="0"/>
              <a:pPr/>
              <a:t>10/5/2021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91.404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045B-819D-428D-9D32-A01665EE438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6C42-21FB-481C-8736-270F4CEE53EA}" type="datetime1">
              <a:rPr lang="en-US" smtClean="0"/>
              <a:pPr/>
              <a:t>10/5/2021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91.404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045B-819D-428D-9D32-A01665EE43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108F-8200-43A3-B3B6-B998F8BA3636}" type="datetime1">
              <a:rPr lang="en-US" smtClean="0"/>
              <a:pPr/>
              <a:t>10/5/2021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91.404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045B-819D-428D-9D32-A01665EE438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3B60-A265-4513-B94C-407CC425B976}" type="datetime1">
              <a:rPr lang="en-US" smtClean="0"/>
              <a:pPr/>
              <a:t>10/5/2021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91.404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045B-819D-428D-9D32-A01665EE43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8C82296-ACC1-48AE-A811-07AEC297FF0F}" type="datetime1">
              <a:rPr lang="en-US" smtClean="0"/>
              <a:pPr/>
              <a:t>10/5/2021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91.404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045B-819D-428D-9D32-A01665EE438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C4FD11-FAF4-4FDD-9594-D7427C018E81}" type="datetime1">
              <a:rPr lang="en-US" smtClean="0"/>
              <a:pPr/>
              <a:t>10/5/2021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IN"/>
              <a:t>91.404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7D045B-819D-428D-9D32-A01665EE438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1F7AB41-11CF-4B5A-8EBF-752D774CC535}" type="datetime1">
              <a:rPr lang="en-US" smtClean="0"/>
              <a:pPr/>
              <a:t>10/5/2021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IN"/>
              <a:t>91.404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07D045B-819D-428D-9D32-A01665EE438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357298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Sorting Algorithms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73460C-AB1E-4EB6-B13C-C2C784935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1298"/>
            <a:ext cx="8229600" cy="4525963"/>
          </a:xfrm>
        </p:spPr>
        <p:txBody>
          <a:bodyPr/>
          <a:lstStyle/>
          <a:p>
            <a:r>
              <a:rPr lang="en-US" dirty="0"/>
              <a:t>Show how this algorithm works for A =[5, 2, 4, 6, 1,3]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9D8B95-5388-47AB-8761-206639E0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62301-E2AF-4F99-9167-70485CB05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2658535" cy="936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AD9F3F-AA77-4FE0-8556-ABD3C8EB2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91" y="3459079"/>
            <a:ext cx="2623728" cy="936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5C790D-7D00-439E-BA63-A1042BC4C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321" y="3428999"/>
            <a:ext cx="2777454" cy="10801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891A84-8AC9-4805-A92C-2F02AA7FB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391" y="4812056"/>
            <a:ext cx="2582919" cy="1135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F42A53-9395-4A11-AC9D-1D21DE32F2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4906" y="4921269"/>
            <a:ext cx="3188284" cy="9280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4D9F65-7BFC-44A6-A86A-0C78FF1EC8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6227" y="2134727"/>
            <a:ext cx="2445641" cy="89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14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7224" y="1714488"/>
            <a:ext cx="7572428" cy="20717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Time Analysis</a:t>
            </a:r>
            <a:endParaRPr lang="en-IN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928670"/>
            <a:ext cx="8229600" cy="5078621"/>
          </a:xfrm>
        </p:spPr>
        <p:txBody>
          <a:bodyPr/>
          <a:lstStyle/>
          <a:p>
            <a:pPr lvl="1"/>
            <a:endParaRPr lang="en-US" sz="2000" dirty="0"/>
          </a:p>
          <a:p>
            <a:r>
              <a:rPr lang="en-US" sz="2400" dirty="0"/>
              <a:t>Steps of algorithm:</a:t>
            </a:r>
          </a:p>
          <a:p>
            <a:pPr lvl="1">
              <a:buFontTx/>
              <a:buNone/>
            </a:pP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= 1 to n-1</a:t>
            </a:r>
            <a:endParaRPr lang="en-US" sz="2000" dirty="0">
              <a:solidFill>
                <a:schemeClr val="tx2"/>
              </a:solidFill>
            </a:endParaRPr>
          </a:p>
          <a:p>
            <a:pPr lvl="1">
              <a:buFontTx/>
              <a:buNone/>
            </a:pPr>
            <a:r>
              <a:rPr lang="en-US" sz="2000" dirty="0"/>
              <a:t>	take next key from unsorted part of array   </a:t>
            </a:r>
            <a:r>
              <a:rPr lang="en-US" sz="2000" dirty="0">
                <a:solidFill>
                  <a:schemeClr val="tx2"/>
                </a:solidFill>
              </a:rPr>
              <a:t>                                          </a:t>
            </a:r>
            <a:endParaRPr lang="en-US" sz="2000" dirty="0"/>
          </a:p>
          <a:p>
            <a:pPr lvl="1">
              <a:buFontTx/>
              <a:buNone/>
            </a:pPr>
            <a:r>
              <a:rPr lang="en-US" sz="2000" dirty="0"/>
              <a:t>	insert in appropriate location in sorted part of array:</a:t>
            </a:r>
          </a:p>
          <a:p>
            <a:pPr lvl="1">
              <a:buFontTx/>
              <a:buNone/>
            </a:pPr>
            <a:r>
              <a:rPr lang="en-US" sz="2000" dirty="0"/>
              <a:t>		   </a:t>
            </a:r>
          </a:p>
          <a:p>
            <a:pPr lvl="1">
              <a:buFontTx/>
              <a:buNone/>
            </a:pPr>
            <a:endParaRPr lang="en-US" sz="2000" dirty="0"/>
          </a:p>
          <a:p>
            <a:pPr lvl="1">
              <a:buFontTx/>
              <a:buNone/>
            </a:pPr>
            <a:r>
              <a:rPr lang="en-US" sz="2000" dirty="0"/>
              <a:t>increase size of sorted array by 1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4414" y="2786058"/>
            <a:ext cx="6643734" cy="642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for j =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down to 0,</a:t>
            </a:r>
          </a:p>
          <a:p>
            <a:pPr lvl="1"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shift sorted elements to the right if key &gt;key[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28662" y="4357694"/>
            <a:ext cx="3134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 complexity is hence </a:t>
            </a:r>
            <a:r>
              <a:rPr lang="en-US" sz="1600" dirty="0"/>
              <a:t>O(n</a:t>
            </a:r>
            <a:r>
              <a:rPr lang="en-US" sz="1600" baseline="30000" dirty="0"/>
              <a:t>2</a:t>
            </a:r>
            <a:r>
              <a:rPr lang="en-US" sz="1600" dirty="0"/>
              <a:t>).</a:t>
            </a:r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en-US" dirty="0"/>
              <a:t>Bubble Sort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074BC-A37F-4DBD-97E7-C45209BBD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80" y="1916832"/>
            <a:ext cx="6985394" cy="2322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7EF684-CE35-49DF-8C06-10D47E9ABC56}"/>
              </a:ext>
            </a:extLst>
          </p:cNvPr>
          <p:cNvSpPr txBox="1"/>
          <p:nvPr/>
        </p:nvSpPr>
        <p:spPr>
          <a:xfrm>
            <a:off x="1907704" y="458112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 Complexity: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).</a:t>
            </a:r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5C4EA-85C6-46F2-9F4F-8B20E714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/>
              <a:t>Example</a:t>
            </a:r>
          </a:p>
        </p:txBody>
      </p:sp>
      <p:pic>
        <p:nvPicPr>
          <p:cNvPr id="20483" name="Picture 2" descr="Bubble Sort Steps">
            <a:extLst>
              <a:ext uri="{FF2B5EF4-FFF2-40B4-BE49-F238E27FC236}">
                <a16:creationId xmlns:a16="http://schemas.microsoft.com/office/drawing/2014/main" id="{F01A976E-A9B3-493A-9CE1-F1AF28C01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28775"/>
            <a:ext cx="3221038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 descr="Bubble Sort Steps">
            <a:extLst>
              <a:ext uri="{FF2B5EF4-FFF2-40B4-BE49-F238E27FC236}">
                <a16:creationId xmlns:a16="http://schemas.microsoft.com/office/drawing/2014/main" id="{66400AEC-DE0B-4866-9CD6-894649960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88" y="1503363"/>
            <a:ext cx="39116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33F860-DEB0-43D6-8009-FA849817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/>
              <a:t>Contd..</a:t>
            </a:r>
          </a:p>
        </p:txBody>
      </p:sp>
      <p:pic>
        <p:nvPicPr>
          <p:cNvPr id="21507" name="Picture 2" descr="Bubble Sort Steps">
            <a:extLst>
              <a:ext uri="{FF2B5EF4-FFF2-40B4-BE49-F238E27FC236}">
                <a16:creationId xmlns:a16="http://schemas.microsoft.com/office/drawing/2014/main" id="{275B0000-0079-45C9-B84E-1F4728C53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773238"/>
            <a:ext cx="410527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 descr="Bubble Sort steps">
            <a:extLst>
              <a:ext uri="{FF2B5EF4-FFF2-40B4-BE49-F238E27FC236}">
                <a16:creationId xmlns:a16="http://schemas.microsoft.com/office/drawing/2014/main" id="{9B44A0A2-0E8B-49EA-8C3B-39B2468DE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743075"/>
            <a:ext cx="41052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Divide-and-conquer  based algorithm:</a:t>
            </a:r>
          </a:p>
          <a:p>
            <a:r>
              <a:rPr lang="en-US" dirty="0"/>
              <a:t>Divide the unsorted array into 2 halves until the sub-arrays only contain one element</a:t>
            </a:r>
          </a:p>
          <a:p>
            <a:r>
              <a:rPr lang="en-US" dirty="0"/>
              <a:t>Merge the sub-problem solutions together:</a:t>
            </a:r>
          </a:p>
          <a:p>
            <a:pPr lvl="1"/>
            <a:r>
              <a:rPr lang="en-US" dirty="0"/>
              <a:t>Compare the sub-array’s first elements</a:t>
            </a:r>
          </a:p>
          <a:p>
            <a:pPr lvl="1"/>
            <a:r>
              <a:rPr lang="en-US" dirty="0"/>
              <a:t>Remove the smallest element and put it into the result array</a:t>
            </a:r>
          </a:p>
          <a:p>
            <a:pPr lvl="1"/>
            <a:r>
              <a:rPr lang="en-US" dirty="0"/>
              <a:t>Continue the process until all elements have been put into the result array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Mergesort(Passed an array)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if array size &gt;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  Divide array in half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  Call Mergesort on first half.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  Call Mergesort on second half.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  Merge two halves.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Merge(Passed two arrays)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Compare leading element in each 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Select lower and place in new array.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(If one input array is empty then place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 remainder of other array in output array)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MERGE-SORT</a:t>
            </a:r>
            <a:r>
              <a:rPr lang="en-US" i="1" dirty="0"/>
              <a:t>(A, p, r)</a:t>
            </a:r>
          </a:p>
          <a:p>
            <a:pPr>
              <a:buNone/>
            </a:pPr>
            <a:r>
              <a:rPr lang="en-US" dirty="0"/>
              <a:t>1 </a:t>
            </a:r>
            <a:r>
              <a:rPr lang="en-US" b="1" dirty="0"/>
              <a:t>if </a:t>
            </a:r>
            <a:r>
              <a:rPr lang="en-US" b="1" i="1" dirty="0"/>
              <a:t>p &lt; r</a:t>
            </a:r>
          </a:p>
          <a:p>
            <a:pPr>
              <a:buNone/>
            </a:pPr>
            <a:r>
              <a:rPr lang="en-US" dirty="0"/>
              <a:t>2		 </a:t>
            </a:r>
            <a:r>
              <a:rPr lang="en-US" b="1" dirty="0"/>
              <a:t>then </a:t>
            </a:r>
            <a:r>
              <a:rPr lang="en-US" b="1" i="1" dirty="0"/>
              <a:t>q ← (p + r)/2</a:t>
            </a:r>
          </a:p>
          <a:p>
            <a:pPr>
              <a:buNone/>
            </a:pPr>
            <a:r>
              <a:rPr lang="en-US" dirty="0"/>
              <a:t>3 	MERGE-SORT</a:t>
            </a:r>
            <a:r>
              <a:rPr lang="en-US" i="1" dirty="0"/>
              <a:t>(A, p, q)</a:t>
            </a:r>
          </a:p>
          <a:p>
            <a:pPr>
              <a:buNone/>
            </a:pPr>
            <a:r>
              <a:rPr lang="pt-BR" dirty="0"/>
              <a:t>4		 MERGE-SORT</a:t>
            </a:r>
            <a:r>
              <a:rPr lang="pt-BR" i="1" dirty="0"/>
              <a:t>(A, q + 1, r)</a:t>
            </a:r>
          </a:p>
          <a:p>
            <a:pPr>
              <a:buNone/>
            </a:pPr>
            <a:r>
              <a:rPr lang="pt-BR" dirty="0"/>
              <a:t>5 	MERGE</a:t>
            </a:r>
            <a:r>
              <a:rPr lang="pt-BR" i="1" dirty="0"/>
              <a:t>(A, p, q, r)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p:pic>
        <p:nvPicPr>
          <p:cNvPr id="557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196752"/>
            <a:ext cx="6120680" cy="4932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1642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1642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1642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1642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1642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1642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Applications</a:t>
            </a:r>
          </a:p>
          <a:p>
            <a:r>
              <a:rPr lang="en-US" dirty="0"/>
              <a:t>Sorting algorithms and their analysis</a:t>
            </a:r>
          </a:p>
          <a:p>
            <a:pPr lvl="1"/>
            <a:r>
              <a:rPr lang="en-US" dirty="0"/>
              <a:t>Insertion Sort</a:t>
            </a:r>
          </a:p>
          <a:p>
            <a:pPr lvl="1"/>
            <a:r>
              <a:rPr lang="en-US" dirty="0"/>
              <a:t>Bubble Sort</a:t>
            </a:r>
          </a:p>
          <a:p>
            <a:pPr lvl="1"/>
            <a:r>
              <a:rPr lang="en-US" dirty="0"/>
              <a:t>Selection Sort</a:t>
            </a:r>
          </a:p>
          <a:p>
            <a:pPr lvl="1"/>
            <a:r>
              <a:rPr lang="en-US" dirty="0"/>
              <a:t>Merge Sort</a:t>
            </a:r>
          </a:p>
          <a:p>
            <a:pPr lvl="1"/>
            <a:r>
              <a:rPr lang="en-US" dirty="0"/>
              <a:t>Quick Sort</a:t>
            </a:r>
          </a:p>
          <a:p>
            <a:pPr lvl="1"/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1846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1846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1847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1847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1847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1847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1847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1847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1847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1847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1847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1847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1848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1848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051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051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051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051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052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052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052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052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052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052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052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052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052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053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053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053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053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256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256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256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256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257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257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257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257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257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257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257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257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257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257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258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258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258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258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461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461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461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461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462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462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462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462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462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462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462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462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462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462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463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463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4632" name="Text Box 24"/>
          <p:cNvSpPr txBox="1">
            <a:spLocks noChangeArrowheads="1"/>
          </p:cNvSpPr>
          <p:nvPr/>
        </p:nvSpPr>
        <p:spPr bwMode="auto">
          <a:xfrm>
            <a:off x="1600200" y="42672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666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666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666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666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666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666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666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666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666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667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667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667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667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667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667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667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667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667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667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6680" name="Text Box 2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6681" name="Text Box 25"/>
          <p:cNvSpPr txBox="1">
            <a:spLocks noChangeArrowheads="1"/>
          </p:cNvSpPr>
          <p:nvPr/>
        </p:nvSpPr>
        <p:spPr bwMode="auto">
          <a:xfrm>
            <a:off x="1600200" y="42672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871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871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871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871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871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871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871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871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872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872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872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872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872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872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8728" name="Text Box 2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8729" name="Text Box 2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8730" name="Text Box 26"/>
          <p:cNvSpPr txBox="1">
            <a:spLocks noChangeArrowheads="1"/>
          </p:cNvSpPr>
          <p:nvPr/>
        </p:nvSpPr>
        <p:spPr bwMode="auto">
          <a:xfrm>
            <a:off x="1600200" y="42672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075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076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076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076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076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076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076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076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076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076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076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077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077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077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077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077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077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077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077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0778" name="Text Box 26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0779" name="Text Box 27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2803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2804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2805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2806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2807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2808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2809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2810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2811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2812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2813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2814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2815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2816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2817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2818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2819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2820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2821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2822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2823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2824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2825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2826" name="Text Box 1050"/>
          <p:cNvSpPr txBox="1">
            <a:spLocks noChangeArrowheads="1"/>
          </p:cNvSpPr>
          <p:nvPr/>
        </p:nvSpPr>
        <p:spPr bwMode="auto">
          <a:xfrm>
            <a:off x="3276600" y="44196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32827" name="Text Box 1051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2828" name="Text Box 1052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485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485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485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485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485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485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486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486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486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486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486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486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486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486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486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486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487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487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487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487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4874" name="Text Box 26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4875" name="Text Box 27"/>
          <p:cNvSpPr txBox="1">
            <a:spLocks noChangeArrowheads="1"/>
          </p:cNvSpPr>
          <p:nvPr/>
        </p:nvSpPr>
        <p:spPr bwMode="auto">
          <a:xfrm>
            <a:off x="3276600" y="44196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34876" name="Text Box 28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4877" name="Text Box 29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6899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6900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6901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6902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6903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6904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6905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6906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6907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6908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6909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6910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6911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6912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6913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6914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6915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6916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6917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6918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6919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6920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6921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6922" name="Text Box 1050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6923" name="Text Box 1051"/>
          <p:cNvSpPr txBox="1">
            <a:spLocks noChangeArrowheads="1"/>
          </p:cNvSpPr>
          <p:nvPr/>
        </p:nvSpPr>
        <p:spPr bwMode="auto">
          <a:xfrm>
            <a:off x="3276600" y="44196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36924" name="Text Box 1052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6925" name="Text Box 1053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6926" name="Text Box 1054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We use Sorting…</a:t>
            </a:r>
          </a:p>
        </p:txBody>
      </p:sp>
      <p:pic>
        <p:nvPicPr>
          <p:cNvPr id="2396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571612"/>
            <a:ext cx="7425335" cy="4471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8947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8948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8949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8950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8951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8952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8953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8954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8955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8956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8957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8958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8959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8960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8961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8962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8963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8964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8965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8966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8967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8968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8969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8970" name="Text Box 1050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38971" name="Text Box 1051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8972" name="Text Box 1052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8973" name="Text Box 1053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8974" name="Text Box 105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0995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0996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0997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0998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0999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1000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1001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1002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1003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1004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1005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1006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1007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1008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1009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1010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1011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1012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1013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1014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1015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1016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1017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1018" name="Text Box 1050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41019" name="Text Box 1051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1020" name="Text Box 105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1021" name="Text Box 105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1022" name="Text Box 105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1023" name="Text Box 1055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3043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3044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3045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3046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3047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3048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3049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3050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3051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3052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3053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3054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3055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3056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3057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3058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3059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3060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3061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3062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3063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3064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3065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3066" name="Text Box 1050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43067" name="Text Box 1051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3068" name="Text Box 105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3069" name="Text Box 105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3070" name="Text Box 105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3071" name="Text Box 105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3072" name="Text Box 105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5091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5092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5093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5094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5095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5096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5097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5098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5099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5100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5101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5102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5103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5104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5105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5106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5107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5108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5109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5110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5111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5112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5113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5114" name="Text Box 1050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45115" name="Text Box 1051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5116" name="Text Box 1052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5117" name="Text Box 1053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5118" name="Text Box 1054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5119" name="Text Box 1055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5120" name="Text Box 1056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5121" name="Text Box 1057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714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714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714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714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714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715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715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715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715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715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715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715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715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715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715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716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716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7162" name="Text Box 26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47163" name="Text Box 27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7164" name="Text Box 28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7165" name="Text Box 29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7166" name="Text Box 30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7167" name="Text Box 31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7168" name="Text Box 3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7169" name="Text Box 3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7170" name="Text Box 3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918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919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919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919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919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919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919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919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919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919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919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920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920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920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920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920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920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920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920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920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920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921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921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921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921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9214" name="Text Box 30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9215" name="Text Box 31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9216" name="Text Box 32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9217" name="Text Box 33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9218" name="Text Box 34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9219" name="Text Box 35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9220" name="Text Box 36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9221" name="Text Box 37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123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123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123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124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124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124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124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124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124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124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124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124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124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125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125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125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125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125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125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125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125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125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125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126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126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126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126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1264" name="Text Box 32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1265" name="Text Box 33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1266" name="Text Box 34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1267" name="Text Box 35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1268" name="Text Box 36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1269" name="Text Box 37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1270" name="Text Box 38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1271" name="Text Box 39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328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328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329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329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329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329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329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329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329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329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329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329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330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330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330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330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330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330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330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330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330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330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331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331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3312" name="Text Box 32"/>
          <p:cNvSpPr txBox="1">
            <a:spLocks noChangeArrowheads="1"/>
          </p:cNvSpPr>
          <p:nvPr/>
        </p:nvSpPr>
        <p:spPr bwMode="auto">
          <a:xfrm>
            <a:off x="49530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53313" name="Text Box 33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3314" name="Text Box 34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3315" name="Text Box 35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3316" name="Text Box 36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3317" name="Text Box 37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3318" name="Text Box 38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3319" name="Text Box 39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3320" name="Text Box 40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533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533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533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533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533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533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534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534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534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534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534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534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534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534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534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534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535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535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535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535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535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535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535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535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535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535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5360" name="Text Box 32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5361" name="Text Box 33"/>
          <p:cNvSpPr txBox="1">
            <a:spLocks noChangeArrowheads="1"/>
          </p:cNvSpPr>
          <p:nvPr/>
        </p:nvSpPr>
        <p:spPr bwMode="auto">
          <a:xfrm>
            <a:off x="49530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55362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5363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5364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5365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5366" name="Text Box 38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5367" name="Text Box 39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5368" name="Text Box 40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5369" name="Text Box 41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738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738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738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738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738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739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739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739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739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739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739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739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739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739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739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740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740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740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740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740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740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740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740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7408" name="Text Box 32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7409" name="Text Box 33"/>
          <p:cNvSpPr txBox="1">
            <a:spLocks noChangeArrowheads="1"/>
          </p:cNvSpPr>
          <p:nvPr/>
        </p:nvSpPr>
        <p:spPr bwMode="auto">
          <a:xfrm>
            <a:off x="49530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57410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7411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7412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7413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7414" name="Text Box 38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7415" name="Text Box 39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7416" name="Text Box 40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7417" name="Text Box 41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7418" name="Text Box 42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1" indent="0" defTabSz="457200">
              <a:lnSpc>
                <a:spcPct val="93000"/>
              </a:lnSpc>
              <a:spcBef>
                <a:spcPct val="0"/>
              </a:spcBef>
              <a:buFont typeface="Wingdings" pitchFamily="2" charset="2"/>
              <a:buNone/>
              <a:tabLst>
                <a:tab pos="0" algn="l"/>
                <a:tab pos="244475" algn="l"/>
                <a:tab pos="701675" algn="l"/>
                <a:tab pos="1158875" algn="l"/>
                <a:tab pos="1616075" algn="l"/>
                <a:tab pos="2073275" algn="l"/>
                <a:tab pos="2530475" algn="l"/>
                <a:tab pos="2987675" algn="l"/>
                <a:tab pos="3444875" algn="l"/>
                <a:tab pos="3902075" algn="l"/>
                <a:tab pos="4359275" algn="l"/>
                <a:tab pos="4816475" algn="l"/>
                <a:tab pos="5273675" algn="l"/>
                <a:tab pos="5730875" algn="l"/>
                <a:tab pos="6188075" algn="l"/>
                <a:tab pos="6645275" algn="l"/>
                <a:tab pos="7102475" algn="l"/>
                <a:tab pos="7559675" algn="l"/>
                <a:tab pos="8016875" algn="l"/>
                <a:tab pos="8474075" algn="l"/>
                <a:tab pos="8931275" algn="l"/>
              </a:tabLst>
            </a:pPr>
            <a:r>
              <a:rPr lang="en-GB" sz="4400" dirty="0"/>
              <a:t>Sorting: arranging elements in a list or collection in increasing or decreasing order of some property.</a:t>
            </a:r>
          </a:p>
          <a:p>
            <a:pPr marL="0" lvl="1" indent="0" defTabSz="457200">
              <a:lnSpc>
                <a:spcPct val="93000"/>
              </a:lnSpc>
              <a:spcBef>
                <a:spcPct val="0"/>
              </a:spcBef>
              <a:buFont typeface="Wingdings" pitchFamily="2" charset="2"/>
              <a:buNone/>
              <a:tabLst>
                <a:tab pos="0" algn="l"/>
                <a:tab pos="244475" algn="l"/>
                <a:tab pos="701675" algn="l"/>
                <a:tab pos="1158875" algn="l"/>
                <a:tab pos="1616075" algn="l"/>
                <a:tab pos="2073275" algn="l"/>
                <a:tab pos="2530475" algn="l"/>
                <a:tab pos="2987675" algn="l"/>
                <a:tab pos="3444875" algn="l"/>
                <a:tab pos="3902075" algn="l"/>
                <a:tab pos="4359275" algn="l"/>
                <a:tab pos="4816475" algn="l"/>
                <a:tab pos="5273675" algn="l"/>
                <a:tab pos="5730875" algn="l"/>
                <a:tab pos="6188075" algn="l"/>
                <a:tab pos="6645275" algn="l"/>
                <a:tab pos="7102475" algn="l"/>
                <a:tab pos="7559675" algn="l"/>
                <a:tab pos="8016875" algn="l"/>
                <a:tab pos="8474075" algn="l"/>
                <a:tab pos="8931275" algn="l"/>
              </a:tabLst>
            </a:pPr>
            <a:endParaRPr lang="en-GB" sz="4400" dirty="0"/>
          </a:p>
          <a:p>
            <a:pPr marL="0" lvl="1" indent="0" defTabSz="457200">
              <a:lnSpc>
                <a:spcPct val="93000"/>
              </a:lnSpc>
              <a:spcBef>
                <a:spcPct val="0"/>
              </a:spcBef>
              <a:buFont typeface="Wingdings" pitchFamily="2" charset="2"/>
              <a:buNone/>
              <a:tabLst>
                <a:tab pos="0" algn="l"/>
                <a:tab pos="244475" algn="l"/>
                <a:tab pos="701675" algn="l"/>
                <a:tab pos="1158875" algn="l"/>
                <a:tab pos="1616075" algn="l"/>
                <a:tab pos="2073275" algn="l"/>
                <a:tab pos="2530475" algn="l"/>
                <a:tab pos="2987675" algn="l"/>
                <a:tab pos="3444875" algn="l"/>
                <a:tab pos="3902075" algn="l"/>
                <a:tab pos="4359275" algn="l"/>
                <a:tab pos="4816475" algn="l"/>
                <a:tab pos="5273675" algn="l"/>
                <a:tab pos="5730875" algn="l"/>
                <a:tab pos="6188075" algn="l"/>
                <a:tab pos="6645275" algn="l"/>
                <a:tab pos="7102475" algn="l"/>
                <a:tab pos="7559675" algn="l"/>
                <a:tab pos="8016875" algn="l"/>
                <a:tab pos="8474075" algn="l"/>
                <a:tab pos="8931275" algn="l"/>
              </a:tabLst>
            </a:pPr>
            <a:endParaRPr lang="en-GB" sz="4400" dirty="0"/>
          </a:p>
          <a:p>
            <a:pPr marL="0" lvl="1" indent="0" defTabSz="457200">
              <a:lnSpc>
                <a:spcPct val="93000"/>
              </a:lnSpc>
              <a:spcBef>
                <a:spcPct val="0"/>
              </a:spcBef>
              <a:buFont typeface="Wingdings" pitchFamily="2" charset="2"/>
              <a:buNone/>
              <a:tabLst>
                <a:tab pos="0" algn="l"/>
                <a:tab pos="244475" algn="l"/>
                <a:tab pos="701675" algn="l"/>
                <a:tab pos="1158875" algn="l"/>
                <a:tab pos="1616075" algn="l"/>
                <a:tab pos="2073275" algn="l"/>
                <a:tab pos="2530475" algn="l"/>
                <a:tab pos="2987675" algn="l"/>
                <a:tab pos="3444875" algn="l"/>
                <a:tab pos="3902075" algn="l"/>
                <a:tab pos="4359275" algn="l"/>
                <a:tab pos="4816475" algn="l"/>
                <a:tab pos="5273675" algn="l"/>
                <a:tab pos="5730875" algn="l"/>
                <a:tab pos="6188075" algn="l"/>
                <a:tab pos="6645275" algn="l"/>
                <a:tab pos="7102475" algn="l"/>
                <a:tab pos="7559675" algn="l"/>
                <a:tab pos="8016875" algn="l"/>
                <a:tab pos="8474075" algn="l"/>
                <a:tab pos="8931275" algn="l"/>
              </a:tabLst>
            </a:pPr>
            <a:r>
              <a:rPr lang="en-GB" sz="4400" dirty="0"/>
              <a:t>A = { 3 1 6 2 1 3 4 5 9 0 }</a:t>
            </a:r>
          </a:p>
          <a:p>
            <a:pPr marL="0" lvl="1" indent="0" defTabSz="457200">
              <a:lnSpc>
                <a:spcPct val="93000"/>
              </a:lnSpc>
              <a:spcBef>
                <a:spcPct val="0"/>
              </a:spcBef>
              <a:buFont typeface="Wingdings" pitchFamily="2" charset="2"/>
              <a:buNone/>
              <a:tabLst>
                <a:tab pos="0" algn="l"/>
                <a:tab pos="244475" algn="l"/>
                <a:tab pos="701675" algn="l"/>
                <a:tab pos="1158875" algn="l"/>
                <a:tab pos="1616075" algn="l"/>
                <a:tab pos="2073275" algn="l"/>
                <a:tab pos="2530475" algn="l"/>
                <a:tab pos="2987675" algn="l"/>
                <a:tab pos="3444875" algn="l"/>
                <a:tab pos="3902075" algn="l"/>
                <a:tab pos="4359275" algn="l"/>
                <a:tab pos="4816475" algn="l"/>
                <a:tab pos="5273675" algn="l"/>
                <a:tab pos="5730875" algn="l"/>
                <a:tab pos="6188075" algn="l"/>
                <a:tab pos="6645275" algn="l"/>
                <a:tab pos="7102475" algn="l"/>
                <a:tab pos="7559675" algn="l"/>
                <a:tab pos="8016875" algn="l"/>
                <a:tab pos="8474075" algn="l"/>
                <a:tab pos="8931275" algn="l"/>
              </a:tabLst>
            </a:pPr>
            <a:endParaRPr lang="en-GB" sz="4400" dirty="0"/>
          </a:p>
          <a:p>
            <a:pPr marL="0" lvl="1" indent="0" defTabSz="457200">
              <a:lnSpc>
                <a:spcPct val="93000"/>
              </a:lnSpc>
              <a:spcBef>
                <a:spcPct val="0"/>
              </a:spcBef>
              <a:buFont typeface="Wingdings" pitchFamily="2" charset="2"/>
              <a:buNone/>
              <a:tabLst>
                <a:tab pos="0" algn="l"/>
                <a:tab pos="244475" algn="l"/>
                <a:tab pos="701675" algn="l"/>
                <a:tab pos="1158875" algn="l"/>
                <a:tab pos="1616075" algn="l"/>
                <a:tab pos="2073275" algn="l"/>
                <a:tab pos="2530475" algn="l"/>
                <a:tab pos="2987675" algn="l"/>
                <a:tab pos="3444875" algn="l"/>
                <a:tab pos="3902075" algn="l"/>
                <a:tab pos="4359275" algn="l"/>
                <a:tab pos="4816475" algn="l"/>
                <a:tab pos="5273675" algn="l"/>
                <a:tab pos="5730875" algn="l"/>
                <a:tab pos="6188075" algn="l"/>
                <a:tab pos="6645275" algn="l"/>
                <a:tab pos="7102475" algn="l"/>
                <a:tab pos="7559675" algn="l"/>
                <a:tab pos="8016875" algn="l"/>
                <a:tab pos="8474075" algn="l"/>
                <a:tab pos="8931275" algn="l"/>
              </a:tabLst>
            </a:pPr>
            <a:r>
              <a:rPr lang="en-GB" sz="4400" dirty="0"/>
              <a:t>A = { 0 1 1 2 3 3 4 5 6 9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Sorting:Definition</a:t>
            </a:r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942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942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943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943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943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943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943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943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943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943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943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944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944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944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944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944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944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944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944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944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944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945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945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945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945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945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945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945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945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9458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9459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9460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9461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9462" name="Text Box 38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9463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9464" name="Text Box 40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9465" name="Text Box 41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9466" name="Text Box 42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9467" name="Text Box 43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147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147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147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147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148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148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148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148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148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148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148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148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148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148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149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149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149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149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149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149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149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149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149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149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150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150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150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150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1504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1505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1506" name="Text Box 34"/>
          <p:cNvSpPr txBox="1">
            <a:spLocks noChangeArrowheads="1"/>
          </p:cNvSpPr>
          <p:nvPr/>
        </p:nvSpPr>
        <p:spPr bwMode="auto">
          <a:xfrm>
            <a:off x="66294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6150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150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150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151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1511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1512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1513" name="Text Box 41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1514" name="Text Box 4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1515" name="Text Box 4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1516" name="Text Box 4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352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352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352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352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352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352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353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353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353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353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353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353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353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353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353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353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354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354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354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354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354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354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354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354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354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354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355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355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355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355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3554" name="Text Box 34"/>
          <p:cNvSpPr txBox="1">
            <a:spLocks noChangeArrowheads="1"/>
          </p:cNvSpPr>
          <p:nvPr/>
        </p:nvSpPr>
        <p:spPr bwMode="auto">
          <a:xfrm>
            <a:off x="66294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63555" name="Text Box 35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3556" name="Text Box 36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3557" name="Text Box 37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3558" name="Text Box 38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3559" name="Text Box 39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3560" name="Text Box 40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3561" name="Text Box 41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3562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3563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3564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3565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557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557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557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557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557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557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558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558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558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558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558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558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558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558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558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558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559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559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559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559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559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559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559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559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559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559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5600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5601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5602" name="Text Box 34"/>
          <p:cNvSpPr txBox="1">
            <a:spLocks noChangeArrowheads="1"/>
          </p:cNvSpPr>
          <p:nvPr/>
        </p:nvSpPr>
        <p:spPr bwMode="auto">
          <a:xfrm>
            <a:off x="66294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65603" name="Text Box 35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5604" name="Text Box 36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5605" name="Text Box 37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5606" name="Text Box 38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5607" name="Text Box 39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5608" name="Text Box 40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5609" name="Text Box 41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5610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5611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5612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5613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5614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762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762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762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762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762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762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762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762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762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763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763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763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763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763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763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763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763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763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763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764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764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764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764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764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764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764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764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7648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7649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7650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67651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7652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7653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7654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7655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7656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7657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7658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7659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7660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7661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7662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966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966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966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967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967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967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967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967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967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968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968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968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968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968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968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968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968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968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968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969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969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969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969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969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969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969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969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9698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69699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9700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9701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9711" name="Text Box 47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171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171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171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171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171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172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172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172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172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172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172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172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172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172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173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173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173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173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173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173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173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173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173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173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174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174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174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174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1744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1745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1746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7174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174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174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175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1751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1752" name="Text Box 40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1753" name="Text Box 41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1754" name="Text Box 4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1755" name="Text Box 4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1756" name="Text Box 4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1757" name="Text Box 45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1758" name="Text Box 46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1759" name="Text Box 47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1760" name="Text Box 48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376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376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376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376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376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377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377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377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377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377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377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377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377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377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377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378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378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378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378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378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378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378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378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378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378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379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379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379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379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3794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73795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3796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3797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3798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3799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3800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3801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3802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3803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3804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3805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3806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3807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3808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3809" name="Text Box 4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581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581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581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581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581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582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582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582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582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582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582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582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582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582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582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583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583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583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583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583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583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583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583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583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583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5840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5841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5842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75843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5844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5845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5846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5847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5848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5849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5850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5851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5852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5853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5854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5855" name="Text Box 47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5856" name="Text Box 48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5857" name="Text Box 49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5858" name="Text Box 50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785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786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786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786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787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787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787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787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787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787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787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787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787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787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788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788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788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788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788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788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788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788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7888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7889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7890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77891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7892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7893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7894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7895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7896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7897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7898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7899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7900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7901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7902" name="Text Box 46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7903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7904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7905" name="Text Box 49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7906" name="Text Box 50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Sorting is useful in:</a:t>
            </a:r>
          </a:p>
          <a:p>
            <a:pPr marL="624078" indent="-514350">
              <a:buFont typeface="+mj-lt"/>
              <a:buAutoNum type="arabicPeriod"/>
            </a:pPr>
            <a:r>
              <a:rPr lang="en-IN" dirty="0"/>
              <a:t>Searching in database.</a:t>
            </a:r>
          </a:p>
          <a:p>
            <a:pPr marL="624078" indent="-514350">
              <a:buFont typeface="+mj-lt"/>
              <a:buAutoNum type="arabicPeriod"/>
            </a:pPr>
            <a:r>
              <a:rPr lang="en-IN" dirty="0"/>
              <a:t>Binary Search</a:t>
            </a:r>
          </a:p>
          <a:p>
            <a:pPr marL="624078" indent="-514350">
              <a:buFont typeface="+mj-lt"/>
              <a:buAutoNum type="arabicPeriod"/>
            </a:pPr>
            <a:r>
              <a:rPr lang="en-IN" dirty="0"/>
              <a:t>Closest Pair </a:t>
            </a:r>
          </a:p>
          <a:p>
            <a:pPr marL="624078" indent="-514350">
              <a:buFont typeface="+mj-lt"/>
              <a:buAutoNum type="arabicPeriod"/>
            </a:pPr>
            <a:r>
              <a:rPr lang="en-IN" dirty="0"/>
              <a:t>Element Uniqueness.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sorting</a:t>
            </a:r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991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1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991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991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991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991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991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991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991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1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992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992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992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992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992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992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992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992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992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992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993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993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3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993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993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993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3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993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9938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79939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9940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9941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9942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9943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9944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45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9946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9947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9948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9949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9950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51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9952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9953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54" name="Text Box 50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9955" name="Text Box 51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195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195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196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196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196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196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196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196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196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196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196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196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197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197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197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197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197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197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197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197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197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198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198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198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198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1984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1985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1986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8198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198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198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199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1991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1992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1993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1994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1995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1996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1997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1998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1999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2000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2001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2002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2003" name="Text Box 51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2004" name="Text Box 52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400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0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0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0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400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400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401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401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401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1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1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1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401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401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401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401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2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2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402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2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402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402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2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402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2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402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403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403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3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403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4034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84035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36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4037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4038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39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4040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41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4042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4043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44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45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4046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47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4048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4049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50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51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52" name="Text Box 52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4053" name="Text Box 53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5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5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5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5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05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605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605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5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06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6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6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6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06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606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606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06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6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6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607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7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607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07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7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7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7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07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607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7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80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081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6082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86083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84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6085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086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87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88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89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6090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091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92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93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6094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95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096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97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98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99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100" name="Text Box 52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101" name="Text Box 5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102" name="Text Box 54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809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0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0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0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810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0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810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810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0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1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1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1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811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1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811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1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1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811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1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812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812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2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812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2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2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2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812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28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29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30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88131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32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8133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8134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35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8136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37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38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39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40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41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8142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43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44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45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46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47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48" name="Text Box 52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49" name="Text Box 53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50" name="Text Box 5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8151" name="Text Box 55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014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4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5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5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5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015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5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015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5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5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5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5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6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016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6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6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6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6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016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6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016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6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7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017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7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7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7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017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7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7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78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90179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80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0181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82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83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0184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85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86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87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88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89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90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91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92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93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94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95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96" name="Text Box 52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97" name="Text Box 53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98" name="Text Box 54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99" name="Text Box 5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0200" name="Text Box 56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219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19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19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0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220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0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220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20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20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20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20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0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220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1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21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21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21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221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21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221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21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21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221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22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2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2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222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224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25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26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9222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22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222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23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231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2232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233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34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35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236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237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238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2239" name="Text Box 47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240" name="Text Box 48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41" name="Text Box 49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42" name="Text Box 50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2243" name="Text Box 51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244" name="Text Box 52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245" name="Text Box 53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246" name="Text Box 54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47" name="Text Box 55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48" name="Text Box 56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249" name="Text Box 57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4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4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424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5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5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5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5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5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5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5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425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5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5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6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6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426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6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426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6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6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6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6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6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7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7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7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7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74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94275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76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4277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78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79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80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81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82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83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84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85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86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4287" name="Text Box 47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88" name="Text Box 48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89" name="Text Box 49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90" name="Text Box 50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91" name="Text Box 51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92" name="Text Box 52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93" name="Text Box 53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94" name="Text Box 54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95" name="Text Box 55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96" name="Text Box 56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97" name="Text Box 57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98" name="Text Box 58"/>
          <p:cNvSpPr txBox="1">
            <a:spLocks noChangeArrowheads="1"/>
          </p:cNvSpPr>
          <p:nvPr/>
        </p:nvSpPr>
        <p:spPr bwMode="auto">
          <a:xfrm>
            <a:off x="634841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629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629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629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629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629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629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630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630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630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630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630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630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630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630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630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630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631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631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631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631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631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631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631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631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631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631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6320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6321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6322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6323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6324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6325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6326" name="Text Box 38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6327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6328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6329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6330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6331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6332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6333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6334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6335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6336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6337" name="Text Box 49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6338" name="Text Box 50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6339" name="Text Box 51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6340" name="Text Box 52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6341" name="Text Box 53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6342" name="Text Box 54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6343" name="Text Box 55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6344" name="Text Box 56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6345" name="Text Box 57"/>
          <p:cNvSpPr txBox="1">
            <a:spLocks noChangeArrowheads="1"/>
          </p:cNvSpPr>
          <p:nvPr/>
        </p:nvSpPr>
        <p:spPr bwMode="auto">
          <a:xfrm>
            <a:off x="634841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833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834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834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834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834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8346" name="Text Box 10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8347" name="Text Box 11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8348" name="Text Box 12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8349" name="Text Box 13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8350" name="Text Box 14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8351" name="Text Box 15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8352" name="Text Box 16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8353" name="Text Box 17"/>
          <p:cNvSpPr txBox="1">
            <a:spLocks noChangeArrowheads="1"/>
          </p:cNvSpPr>
          <p:nvPr/>
        </p:nvSpPr>
        <p:spPr bwMode="auto">
          <a:xfrm>
            <a:off x="634841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8354" name="Line 18"/>
          <p:cNvSpPr>
            <a:spLocks noChangeShapeType="1"/>
          </p:cNvSpPr>
          <p:nvPr/>
        </p:nvSpPr>
        <p:spPr bwMode="auto">
          <a:xfrm>
            <a:off x="4584700" y="1573213"/>
            <a:ext cx="0" cy="3043237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Sort Vs Unstable Sort</a:t>
            </a:r>
            <a:endParaRPr lang="en-IN" dirty="0"/>
          </a:p>
        </p:txBody>
      </p:sp>
      <p:pic>
        <p:nvPicPr>
          <p:cNvPr id="182275" name="Picture 3" descr="C:\Users\Ashish Girdhar\Desktop\New folder\cards\2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1428736"/>
            <a:ext cx="1188000" cy="1584000"/>
          </a:xfrm>
          <a:prstGeom prst="rect">
            <a:avLst/>
          </a:prstGeom>
          <a:noFill/>
        </p:spPr>
      </p:pic>
      <p:sp>
        <p:nvSpPr>
          <p:cNvPr id="15" name="Down Arrow 14"/>
          <p:cNvSpPr/>
          <p:nvPr/>
        </p:nvSpPr>
        <p:spPr>
          <a:xfrm>
            <a:off x="4071934" y="3286124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19" name="Picture 3" descr="C:\Users\Ashish Girdhar\Desktop\New folder\cards\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4071942"/>
            <a:ext cx="1188000" cy="1584000"/>
          </a:xfrm>
          <a:prstGeom prst="rect">
            <a:avLst/>
          </a:prstGeom>
          <a:noFill/>
        </p:spPr>
      </p:pic>
      <p:pic>
        <p:nvPicPr>
          <p:cNvPr id="182283" name="Picture 11" descr="C:\Users\Ashish Girdhar\Desktop\New folder\cards\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1428736"/>
            <a:ext cx="1188000" cy="1584000"/>
          </a:xfrm>
          <a:prstGeom prst="rect">
            <a:avLst/>
          </a:prstGeom>
          <a:noFill/>
        </p:spPr>
      </p:pic>
      <p:pic>
        <p:nvPicPr>
          <p:cNvPr id="182284" name="Picture 12" descr="C:\Users\Ashish Girdhar\Desktop\New folder\cards\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4071942"/>
            <a:ext cx="1188000" cy="1584000"/>
          </a:xfrm>
          <a:prstGeom prst="rect">
            <a:avLst/>
          </a:prstGeom>
          <a:noFill/>
        </p:spPr>
      </p:pic>
      <p:pic>
        <p:nvPicPr>
          <p:cNvPr id="182287" name="Picture 15" descr="C:\Users\Ashish Girdhar\Desktop\New folder\cards\1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2" y="4071942"/>
            <a:ext cx="1188000" cy="1584000"/>
          </a:xfrm>
          <a:prstGeom prst="rect">
            <a:avLst/>
          </a:prstGeom>
          <a:noFill/>
        </p:spPr>
      </p:pic>
      <p:pic>
        <p:nvPicPr>
          <p:cNvPr id="182288" name="Picture 16" descr="C:\Users\Ashish Girdhar\Desktop\New folder\cards\1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1428736"/>
            <a:ext cx="1188000" cy="1584000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5143504" y="5929330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UNSTABLE</a:t>
            </a:r>
            <a:endParaRPr lang="en-IN" sz="2400" dirty="0"/>
          </a:p>
        </p:txBody>
      </p:sp>
      <p:pic>
        <p:nvPicPr>
          <p:cNvPr id="94209" name="Picture 1" descr="C:\Users\himani girdhar\Desktop\Cards\2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14480" y="1428736"/>
            <a:ext cx="1188000" cy="1584000"/>
          </a:xfrm>
          <a:prstGeom prst="rect">
            <a:avLst/>
          </a:prstGeom>
          <a:noFill/>
        </p:spPr>
      </p:pic>
      <p:pic>
        <p:nvPicPr>
          <p:cNvPr id="94210" name="Picture 2" descr="C:\Users\himani girdhar\Desktop\Cards\2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16" y="4071942"/>
            <a:ext cx="1186434" cy="158191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7414CB-B4AA-4883-AB11-0405096E4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828001"/>
            <a:ext cx="6628469" cy="57659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D90FAD-A600-472D-88DE-65861BC7A95E}"/>
              </a:ext>
            </a:extLst>
          </p:cNvPr>
          <p:cNvSpPr txBox="1"/>
          <p:nvPr/>
        </p:nvSpPr>
        <p:spPr>
          <a:xfrm>
            <a:off x="683568" y="135304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4236302495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Mergesort - Analysis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2824163" y="1676400"/>
            <a:ext cx="211137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2190750" y="2133600"/>
            <a:ext cx="211138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3387725" y="2133600"/>
            <a:ext cx="211138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1839913" y="2743200"/>
            <a:ext cx="211137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3105150" y="2743200"/>
            <a:ext cx="211138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2473325" y="2743200"/>
            <a:ext cx="211138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3738563" y="2743200"/>
            <a:ext cx="211137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51" name="Rectangle 10"/>
          <p:cNvSpPr>
            <a:spLocks noChangeArrowheads="1"/>
          </p:cNvSpPr>
          <p:nvPr/>
        </p:nvSpPr>
        <p:spPr bwMode="auto">
          <a:xfrm>
            <a:off x="4230688" y="4876800"/>
            <a:ext cx="211137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52" name="Rectangle 11"/>
          <p:cNvSpPr>
            <a:spLocks noChangeArrowheads="1"/>
          </p:cNvSpPr>
          <p:nvPr/>
        </p:nvSpPr>
        <p:spPr bwMode="auto">
          <a:xfrm>
            <a:off x="1206500" y="4953000"/>
            <a:ext cx="211138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 flipH="1">
            <a:off x="2262188" y="1905000"/>
            <a:ext cx="703262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>
            <a:off x="2965450" y="1905000"/>
            <a:ext cx="56197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5855" name="Line 14"/>
          <p:cNvSpPr>
            <a:spLocks noChangeShapeType="1"/>
          </p:cNvSpPr>
          <p:nvPr/>
        </p:nvSpPr>
        <p:spPr bwMode="auto">
          <a:xfrm flipH="1">
            <a:off x="1909763" y="2362200"/>
            <a:ext cx="4222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5856" name="Line 15"/>
          <p:cNvSpPr>
            <a:spLocks noChangeShapeType="1"/>
          </p:cNvSpPr>
          <p:nvPr/>
        </p:nvSpPr>
        <p:spPr bwMode="auto">
          <a:xfrm>
            <a:off x="2332038" y="2362200"/>
            <a:ext cx="28098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 flipH="1">
            <a:off x="3176588" y="2362200"/>
            <a:ext cx="28098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5858" name="Line 17"/>
          <p:cNvSpPr>
            <a:spLocks noChangeShapeType="1"/>
          </p:cNvSpPr>
          <p:nvPr/>
        </p:nvSpPr>
        <p:spPr bwMode="auto">
          <a:xfrm>
            <a:off x="3457575" y="2362200"/>
            <a:ext cx="3524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5859" name="Text Box 18"/>
          <p:cNvSpPr txBox="1">
            <a:spLocks noChangeArrowheads="1"/>
          </p:cNvSpPr>
          <p:nvPr/>
        </p:nvSpPr>
        <p:spPr bwMode="auto">
          <a:xfrm>
            <a:off x="2051050" y="3200400"/>
            <a:ext cx="260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.</a:t>
            </a:r>
          </a:p>
        </p:txBody>
      </p:sp>
      <p:sp>
        <p:nvSpPr>
          <p:cNvPr id="35860" name="Text Box 19"/>
          <p:cNvSpPr txBox="1">
            <a:spLocks noChangeArrowheads="1"/>
          </p:cNvSpPr>
          <p:nvPr/>
        </p:nvSpPr>
        <p:spPr bwMode="auto">
          <a:xfrm>
            <a:off x="3457575" y="3200400"/>
            <a:ext cx="260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.</a:t>
            </a:r>
          </a:p>
        </p:txBody>
      </p:sp>
      <p:sp>
        <p:nvSpPr>
          <p:cNvPr id="35861" name="Text Box 20"/>
          <p:cNvSpPr txBox="1">
            <a:spLocks noChangeArrowheads="1"/>
          </p:cNvSpPr>
          <p:nvPr/>
        </p:nvSpPr>
        <p:spPr bwMode="auto">
          <a:xfrm>
            <a:off x="1614488" y="47656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 . . . . . . . . . . . . . . . .</a:t>
            </a:r>
          </a:p>
        </p:txBody>
      </p:sp>
      <p:sp>
        <p:nvSpPr>
          <p:cNvPr id="35862" name="Text Box 21"/>
          <p:cNvSpPr txBox="1">
            <a:spLocks noChangeArrowheads="1"/>
          </p:cNvSpPr>
          <p:nvPr/>
        </p:nvSpPr>
        <p:spPr bwMode="auto">
          <a:xfrm>
            <a:off x="3021013" y="1489075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m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3" name="Text Box 22"/>
          <p:cNvSpPr txBox="1">
            <a:spLocks noChangeArrowheads="1"/>
          </p:cNvSpPr>
          <p:nvPr/>
        </p:nvSpPr>
        <p:spPr bwMode="auto">
          <a:xfrm>
            <a:off x="1628775" y="1981200"/>
            <a:ext cx="665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m-1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4" name="Text Box 23"/>
          <p:cNvSpPr txBox="1">
            <a:spLocks noChangeArrowheads="1"/>
          </p:cNvSpPr>
          <p:nvPr/>
        </p:nvSpPr>
        <p:spPr bwMode="auto">
          <a:xfrm>
            <a:off x="3527425" y="1905000"/>
            <a:ext cx="665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Times New Roman" pitchFamily="18" charset="0"/>
              </a:rPr>
              <a:t>2</a:t>
            </a:r>
            <a:r>
              <a:rPr lang="en-US" sz="2400" baseline="30000" dirty="0">
                <a:latin typeface="Times New Roman" pitchFamily="18" charset="0"/>
              </a:rPr>
              <a:t>m-1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5865" name="Text Box 24"/>
          <p:cNvSpPr txBox="1">
            <a:spLocks noChangeArrowheads="1"/>
          </p:cNvSpPr>
          <p:nvPr/>
        </p:nvSpPr>
        <p:spPr bwMode="auto">
          <a:xfrm>
            <a:off x="1417638" y="2895600"/>
            <a:ext cx="665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m-2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6" name="Text Box 25"/>
          <p:cNvSpPr txBox="1">
            <a:spLocks noChangeArrowheads="1"/>
          </p:cNvSpPr>
          <p:nvPr/>
        </p:nvSpPr>
        <p:spPr bwMode="auto">
          <a:xfrm>
            <a:off x="2190750" y="2895600"/>
            <a:ext cx="665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m-2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7" name="Text Box 26"/>
          <p:cNvSpPr txBox="1">
            <a:spLocks noChangeArrowheads="1"/>
          </p:cNvSpPr>
          <p:nvPr/>
        </p:nvSpPr>
        <p:spPr bwMode="auto">
          <a:xfrm>
            <a:off x="2895600" y="2895600"/>
            <a:ext cx="665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m-2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8" name="Text Box 27"/>
          <p:cNvSpPr txBox="1">
            <a:spLocks noChangeArrowheads="1"/>
          </p:cNvSpPr>
          <p:nvPr/>
        </p:nvSpPr>
        <p:spPr bwMode="auto">
          <a:xfrm>
            <a:off x="3738563" y="2895600"/>
            <a:ext cx="665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m-2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9" name="Text Box 28"/>
          <p:cNvSpPr txBox="1">
            <a:spLocks noChangeArrowheads="1"/>
          </p:cNvSpPr>
          <p:nvPr/>
        </p:nvSpPr>
        <p:spPr bwMode="auto">
          <a:xfrm>
            <a:off x="925513" y="46482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70" name="Text Box 29"/>
          <p:cNvSpPr txBox="1">
            <a:spLocks noChangeArrowheads="1"/>
          </p:cNvSpPr>
          <p:nvPr/>
        </p:nvSpPr>
        <p:spPr bwMode="auto">
          <a:xfrm>
            <a:off x="4371975" y="45720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71" name="Text Box 30"/>
          <p:cNvSpPr txBox="1">
            <a:spLocks noChangeArrowheads="1"/>
          </p:cNvSpPr>
          <p:nvPr/>
        </p:nvSpPr>
        <p:spPr bwMode="auto">
          <a:xfrm>
            <a:off x="4929190" y="1571612"/>
            <a:ext cx="3033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Times New Roman" pitchFamily="18" charset="0"/>
              </a:rPr>
              <a:t>level 0 : 1 merge (size 2</a:t>
            </a:r>
            <a:r>
              <a:rPr lang="en-US" sz="2000" baseline="30000" dirty="0">
                <a:latin typeface="Times New Roman" pitchFamily="18" charset="0"/>
              </a:rPr>
              <a:t>m-1</a:t>
            </a:r>
            <a:r>
              <a:rPr lang="en-US" sz="2000" dirty="0">
                <a:latin typeface="Times New Roman" pitchFamily="18" charset="0"/>
              </a:rPr>
              <a:t>) </a:t>
            </a:r>
          </a:p>
        </p:txBody>
      </p:sp>
      <p:sp>
        <p:nvSpPr>
          <p:cNvPr id="35872" name="Text Box 31"/>
          <p:cNvSpPr txBox="1">
            <a:spLocks noChangeArrowheads="1"/>
          </p:cNvSpPr>
          <p:nvPr/>
        </p:nvSpPr>
        <p:spPr bwMode="auto">
          <a:xfrm>
            <a:off x="4933950" y="2106613"/>
            <a:ext cx="3132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Times New Roman" pitchFamily="18" charset="0"/>
              </a:rPr>
              <a:t>level 1 : 2 merges (size 2</a:t>
            </a:r>
            <a:r>
              <a:rPr lang="en-US" sz="2000" baseline="30000" dirty="0">
                <a:latin typeface="Times New Roman" pitchFamily="18" charset="0"/>
              </a:rPr>
              <a:t>m-2</a:t>
            </a:r>
            <a:r>
              <a:rPr lang="en-US" sz="2000" dirty="0">
                <a:latin typeface="Times New Roman" pitchFamily="18" charset="0"/>
              </a:rPr>
              <a:t>) </a:t>
            </a:r>
          </a:p>
        </p:txBody>
      </p:sp>
      <p:sp>
        <p:nvSpPr>
          <p:cNvPr id="35873" name="Text Box 32"/>
          <p:cNvSpPr txBox="1">
            <a:spLocks noChangeArrowheads="1"/>
          </p:cNvSpPr>
          <p:nvPr/>
        </p:nvSpPr>
        <p:spPr bwMode="auto">
          <a:xfrm>
            <a:off x="4933950" y="2640013"/>
            <a:ext cx="3132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Times New Roman" pitchFamily="18" charset="0"/>
              </a:rPr>
              <a:t>level 2 : 4 merges (size 2</a:t>
            </a:r>
            <a:r>
              <a:rPr lang="en-US" sz="2000" baseline="30000" dirty="0">
                <a:latin typeface="Times New Roman" pitchFamily="18" charset="0"/>
              </a:rPr>
              <a:t>m-3</a:t>
            </a:r>
            <a:r>
              <a:rPr lang="en-US" sz="2000" dirty="0">
                <a:latin typeface="Times New Roman" pitchFamily="18" charset="0"/>
              </a:rPr>
              <a:t>) </a:t>
            </a:r>
          </a:p>
        </p:txBody>
      </p:sp>
      <p:sp>
        <p:nvSpPr>
          <p:cNvPr id="35874" name="Text Box 33"/>
          <p:cNvSpPr txBox="1">
            <a:spLocks noChangeArrowheads="1"/>
          </p:cNvSpPr>
          <p:nvPr/>
        </p:nvSpPr>
        <p:spPr bwMode="auto">
          <a:xfrm>
            <a:off x="4864100" y="4773613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Times New Roman" pitchFamily="18" charset="0"/>
              </a:rPr>
              <a:t>level m</a:t>
            </a:r>
          </a:p>
        </p:txBody>
      </p:sp>
      <p:sp>
        <p:nvSpPr>
          <p:cNvPr id="35875" name="Text Box 34"/>
          <p:cNvSpPr txBox="1">
            <a:spLocks noChangeArrowheads="1"/>
          </p:cNvSpPr>
          <p:nvPr/>
        </p:nvSpPr>
        <p:spPr bwMode="auto">
          <a:xfrm>
            <a:off x="4864100" y="4240213"/>
            <a:ext cx="3473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Times New Roman" pitchFamily="18" charset="0"/>
              </a:rPr>
              <a:t>level m-1 : 2</a:t>
            </a:r>
            <a:r>
              <a:rPr lang="en-US" sz="2000" baseline="30000" dirty="0">
                <a:latin typeface="Times New Roman" pitchFamily="18" charset="0"/>
              </a:rPr>
              <a:t>m-1 </a:t>
            </a:r>
            <a:r>
              <a:rPr lang="en-US" sz="2000" dirty="0">
                <a:latin typeface="Times New Roman" pitchFamily="18" charset="0"/>
              </a:rPr>
              <a:t>merges (size 2</a:t>
            </a:r>
            <a:r>
              <a:rPr lang="en-US" sz="2000" baseline="30000" dirty="0">
                <a:latin typeface="Times New Roman" pitchFamily="18" charset="0"/>
              </a:rPr>
              <a:t>0</a:t>
            </a:r>
            <a:r>
              <a:rPr lang="en-US" sz="2000" dirty="0">
                <a:latin typeface="Times New Roman" pitchFamily="18" charset="0"/>
              </a:rPr>
              <a:t>) </a:t>
            </a: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Mergesort - Analysis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953000"/>
          </a:xfrm>
        </p:spPr>
        <p:txBody>
          <a:bodyPr/>
          <a:lstStyle/>
          <a:p>
            <a:pPr>
              <a:buNone/>
            </a:pPr>
            <a:r>
              <a:rPr lang="en-US" sz="2400" i="1" dirty="0"/>
              <a:t>T (n) =c if n = 1 ,</a:t>
            </a:r>
          </a:p>
          <a:p>
            <a:pPr>
              <a:buNone/>
            </a:pPr>
            <a:r>
              <a:rPr lang="pt-BR" sz="2400" dirty="0"/>
              <a:t>		=2</a:t>
            </a:r>
            <a:r>
              <a:rPr lang="pt-BR" sz="2400" i="1" dirty="0"/>
              <a:t>T (n/2) + n if n &gt; 1 ,</a:t>
            </a:r>
            <a:endParaRPr lang="en-US" sz="2400" b="1" i="1" dirty="0"/>
          </a:p>
          <a:p>
            <a:pPr eaLnBrk="1" hangingPunct="1">
              <a:lnSpc>
                <a:spcPct val="90000"/>
              </a:lnSpc>
              <a:buNone/>
            </a:pPr>
            <a:endParaRPr lang="en-US" sz="2400" b="1" i="1" dirty="0"/>
          </a:p>
          <a:p>
            <a:pPr eaLnBrk="1" hangingPunct="1">
              <a:lnSpc>
                <a:spcPct val="90000"/>
              </a:lnSpc>
            </a:pPr>
            <a:endParaRPr lang="en-US" sz="2400" b="1" i="1" dirty="0"/>
          </a:p>
          <a:p>
            <a:pPr eaLnBrk="1" hangingPunct="1">
              <a:lnSpc>
                <a:spcPct val="90000"/>
              </a:lnSpc>
            </a:pPr>
            <a:r>
              <a:rPr lang="en-US" sz="2400" b="1" i="1" dirty="0"/>
              <a:t>Worst-case –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>
                <a:sym typeface="Wingdings" pitchFamily="2" charset="2"/>
              </a:rPr>
              <a:t> O (</a:t>
            </a:r>
            <a:r>
              <a:rPr lang="en-US" sz="2400" b="1" dirty="0"/>
              <a:t>n * log</a:t>
            </a:r>
            <a:r>
              <a:rPr lang="en-US" sz="2400" b="1" baseline="-25000" dirty="0"/>
              <a:t>2</a:t>
            </a:r>
            <a:r>
              <a:rPr lang="en-US" sz="2400" b="1" dirty="0"/>
              <a:t>n )</a:t>
            </a:r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D102-C8FE-4D28-8E06-706138AC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0DA83-FCB5-4850-A84C-EBF93304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Quicksort, like merge sort, applies the divide-and-conquer paradigm.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three-step divide-and-conquer process for sorting 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subarray A[p…r]:</a:t>
            </a: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(rearrange) the array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A[p…r]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two (possibly empty) subarrays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A[p…q-1]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A[q+1…r]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 each element of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A[p…q-1]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less than or equal to A[q], which is, in turn, less than or equal to each element of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A[q+1…r].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index q as part of this partitioning procedure.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Conquer: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two subarrays 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[p…q-1] and [q+1…r]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recursive calls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quicksort.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subarrays are already sorted, no work is needed to combine them: the entire array A[p…r] is now sorted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2742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66B2-34A3-43FB-9351-77D5CD30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4FB56-3285-49C5-8718-995D52098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3610744" cy="3702279"/>
          </a:xfrm>
        </p:spPr>
        <p:txBody>
          <a:bodyPr>
            <a:normAutofit/>
          </a:bodyPr>
          <a:lstStyle/>
          <a:p>
            <a:pPr marL="109728" indent="0" algn="l">
              <a:buNone/>
            </a:pP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QUICKSORT(A, p, r)</a:t>
            </a:r>
          </a:p>
          <a:p>
            <a:pPr marL="109728" indent="0" algn="l">
              <a:buNone/>
            </a:pP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&lt; r)</a:t>
            </a:r>
          </a:p>
          <a:p>
            <a:pPr marL="109728" indent="0" algn="l">
              <a:buNone/>
            </a:pP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	q=PARTITION(A, p, r)</a:t>
            </a:r>
          </a:p>
          <a:p>
            <a:pPr marL="109728" indent="0" algn="l">
              <a:buNone/>
            </a:pP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	QUICKSORT(A, p, q-1)</a:t>
            </a:r>
          </a:p>
          <a:p>
            <a:pPr marL="109728" indent="0" algn="l">
              <a:buNone/>
            </a:pPr>
            <a:r>
              <a:rPr lang="pt-B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	QUICKSORT(A, q+1,r</a:t>
            </a:r>
            <a:r>
              <a:rPr lang="pt-BR" sz="16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6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4303F-1188-495F-9D9B-E675DF49D244}"/>
              </a:ext>
            </a:extLst>
          </p:cNvPr>
          <p:cNvSpPr txBox="1"/>
          <p:nvPr/>
        </p:nvSpPr>
        <p:spPr>
          <a:xfrm>
            <a:off x="4283968" y="1556792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PARTITION(A, p, r)</a:t>
            </a:r>
          </a:p>
          <a:p>
            <a:pPr algn="l"/>
            <a:r>
              <a:rPr lang="en-IN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x=A[r]   //pivot element</a:t>
            </a:r>
          </a:p>
          <a:p>
            <a:pPr algn="l"/>
            <a:r>
              <a:rPr lang="nn-NO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i = p-1</a:t>
            </a:r>
          </a:p>
          <a:p>
            <a:pPr algn="l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for j = p to r - 1</a:t>
            </a:r>
          </a:p>
          <a:p>
            <a:pPr algn="l"/>
            <a:r>
              <a:rPr lang="en-IN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	if A[j]&lt;=x</a:t>
            </a:r>
          </a:p>
          <a:p>
            <a:pPr algn="l"/>
            <a:r>
              <a:rPr lang="nn-NO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		 i =i+1</a:t>
            </a:r>
          </a:p>
          <a:p>
            <a:pPr algn="l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		exchange </a:t>
            </a:r>
            <a:r>
              <a:rPr lang="en-IN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IN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IN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A[j]</a:t>
            </a:r>
          </a:p>
          <a:p>
            <a:pPr algn="l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exchange </a:t>
            </a:r>
            <a:r>
              <a:rPr lang="en-IN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A[i+1]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IN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A[r]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return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+1</a:t>
            </a:r>
            <a:endParaRPr lang="en-IN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CB843-2952-4FE1-82CD-E2DBB4F83CB1}"/>
              </a:ext>
            </a:extLst>
          </p:cNvPr>
          <p:cNvSpPr txBox="1"/>
          <p:nvPr/>
        </p:nvSpPr>
        <p:spPr>
          <a:xfrm>
            <a:off x="944217" y="4855603"/>
            <a:ext cx="6867940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sort an entire array A, the initial call is QUICKSORT(A, 1,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sz="16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1918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F582-0709-44BA-8567-74DE157A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082142"/>
            <a:ext cx="7543800" cy="108806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424EE3-11E7-48FD-B4AA-E719891AD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75" y="2194376"/>
            <a:ext cx="3186113" cy="635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601545-EAB2-486C-A3D8-9C7112730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15" y="2857185"/>
            <a:ext cx="3186113" cy="6072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77AE8A-379D-48EE-80E6-48BE92891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16" y="3478693"/>
            <a:ext cx="3178969" cy="6215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FA0746-9128-4783-90DD-D59A653AF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16" y="4100199"/>
            <a:ext cx="3164681" cy="6357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899D4B-54B0-4DE5-876B-F0FCF81809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75" y="4777243"/>
            <a:ext cx="3207544" cy="6215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9DBA2F-F59E-4180-B755-8E74496789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4860" y="2228535"/>
            <a:ext cx="3228975" cy="6286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E6D265-5527-437F-8D95-6685CEBAF2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4860" y="2918863"/>
            <a:ext cx="3171825" cy="5857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8BF964-AC97-4B7F-895F-3E473E1DDB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9135" y="3569431"/>
            <a:ext cx="3314700" cy="5929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6B0B94-DDBC-44C2-951F-9C6FC8CFE3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7722" y="4110138"/>
            <a:ext cx="3186113" cy="63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003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E3FD-D787-4B58-B991-074FCA33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i="0" u="none" strike="noStrike" baseline="0" dirty="0">
                <a:latin typeface="Times-Bold"/>
              </a:rPr>
              <a:t>Performance of quicksort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03CB-3FC6-40AB-ABA3-7261EEF8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The running time of quicksort depends on whether the partitioning is balanced or unbalanced, which in turn depends on which elements are used for partitioning.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If the partitioning is balanced, the algorithm runs asymptotically as fast as merge sort.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If the partitioning is unbalanced, however, it can run asymptotically as slowly </a:t>
            </a:r>
            <a:r>
              <a:rPr lang="en-IN" sz="2400" dirty="0">
                <a:latin typeface="Times-Roman"/>
              </a:rPr>
              <a:t>as insertion sort.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95121911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5C58-724D-45C7-B4C8-1CA0FF39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i="0" u="none" strike="noStrike" baseline="0" dirty="0">
                <a:latin typeface="Times-Bold"/>
              </a:rPr>
              <a:t>Worst-case partitioning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1F28-04C4-476E-9DF9-F03E9B09A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worst-case behavior for quicksort occurs when the partitioning routine produces one subproblem with   n-1 elements and one with 0 elements.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partitioning costs Ɵ (n) time. Since the recursive call on an array of size 0 just returns, T(0) = Ɵ (1), and the recurrence for the running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is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T(n)=T(n-1)+T(0)+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Ɵ(n)</a:t>
            </a:r>
          </a:p>
          <a:p>
            <a:pPr marL="0" indent="0" algn="just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T(n-1)+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Ɵ(n)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/>
              <a:t>Which evaluates to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Ɵ(n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488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5C58-724D-45C7-B4C8-1CA0FF39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-Bold"/>
              </a:rPr>
              <a:t>Be</a:t>
            </a:r>
            <a:r>
              <a:rPr lang="en-IN" i="0" u="none" strike="noStrike" baseline="0" dirty="0">
                <a:latin typeface="Times-Bold"/>
              </a:rPr>
              <a:t>st-case partitioning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1F28-04C4-476E-9DF9-F03E9B09A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most even possible split, PARTITION produces two subproblems, each of size no more than n/2.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quicksort runs much faster. The recurrence for the running time is then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T(n)=2T(n/2)+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Ɵ(n)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evaluates to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Ɵ(n lg n)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(Master Theorem Case 2)</a:t>
            </a:r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average-case running time of quicksort is much closer to the best case than to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worst case</a:t>
            </a:r>
          </a:p>
        </p:txBody>
      </p:sp>
    </p:spTree>
    <p:extLst>
      <p:ext uri="{BB962C8B-B14F-4D97-AF65-F5344CB8AC3E}">
        <p14:creationId xmlns:p14="http://schemas.microsoft.com/office/powerpoint/2010/main" val="8261705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Stable Sort Vs Unstable Sort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2275" name="Picture 3" descr="C:\Users\Ashish Girdhar\Desktop\New folder\cards\2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1428736"/>
            <a:ext cx="1188000" cy="1584000"/>
          </a:xfrm>
          <a:prstGeom prst="rect">
            <a:avLst/>
          </a:prstGeom>
          <a:noFill/>
        </p:spPr>
      </p:pic>
      <p:sp>
        <p:nvSpPr>
          <p:cNvPr id="15" name="Down Arrow 14"/>
          <p:cNvSpPr/>
          <p:nvPr/>
        </p:nvSpPr>
        <p:spPr>
          <a:xfrm>
            <a:off x="4071934" y="3286124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19" name="Picture 3" descr="C:\Users\Ashish Girdhar\Desktop\New folder\cards\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4000504"/>
            <a:ext cx="1188000" cy="1584000"/>
          </a:xfrm>
          <a:prstGeom prst="rect">
            <a:avLst/>
          </a:prstGeom>
          <a:noFill/>
        </p:spPr>
      </p:pic>
      <p:pic>
        <p:nvPicPr>
          <p:cNvPr id="182283" name="Picture 11" descr="C:\Users\Ashish Girdhar\Desktop\New folder\cards\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1428736"/>
            <a:ext cx="1188000" cy="1584000"/>
          </a:xfrm>
          <a:prstGeom prst="rect">
            <a:avLst/>
          </a:prstGeom>
          <a:noFill/>
        </p:spPr>
      </p:pic>
      <p:pic>
        <p:nvPicPr>
          <p:cNvPr id="182284" name="Picture 12" descr="C:\Users\Ashish Girdhar\Desktop\New folder\cards\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4071942"/>
            <a:ext cx="1188000" cy="1584000"/>
          </a:xfrm>
          <a:prstGeom prst="rect">
            <a:avLst/>
          </a:prstGeom>
          <a:noFill/>
        </p:spPr>
      </p:pic>
      <p:pic>
        <p:nvPicPr>
          <p:cNvPr id="182287" name="Picture 15" descr="C:\Users\Ashish Girdhar\Desktop\New folder\cards\1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2" y="4071942"/>
            <a:ext cx="1188000" cy="1584000"/>
          </a:xfrm>
          <a:prstGeom prst="rect">
            <a:avLst/>
          </a:prstGeom>
          <a:noFill/>
        </p:spPr>
      </p:pic>
      <p:pic>
        <p:nvPicPr>
          <p:cNvPr id="182288" name="Picture 16" descr="C:\Users\Ashish Girdhar\Desktop\New folder\cards\1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1428736"/>
            <a:ext cx="1188000" cy="1584000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5143504" y="5929330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STABLE</a:t>
            </a:r>
            <a:endParaRPr lang="en-IN" sz="2400" dirty="0"/>
          </a:p>
        </p:txBody>
      </p:sp>
      <p:pic>
        <p:nvPicPr>
          <p:cNvPr id="94209" name="Picture 1" descr="C:\Users\himani girdhar\Desktop\Cards\2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14480" y="1428736"/>
            <a:ext cx="1188000" cy="1584000"/>
          </a:xfrm>
          <a:prstGeom prst="rect">
            <a:avLst/>
          </a:prstGeom>
          <a:noFill/>
        </p:spPr>
      </p:pic>
      <p:pic>
        <p:nvPicPr>
          <p:cNvPr id="94210" name="Picture 2" descr="C:\Users\himani girdhar\Desktop\Cards\2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56" y="4000504"/>
            <a:ext cx="1186434" cy="158191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Some sorting algorithms are:-</a:t>
            </a:r>
          </a:p>
          <a:p>
            <a:r>
              <a:rPr lang="en-US" dirty="0"/>
              <a:t>Insertion Sort</a:t>
            </a:r>
          </a:p>
          <a:p>
            <a:r>
              <a:rPr lang="en-US" dirty="0"/>
              <a:t>Bubble Sort</a:t>
            </a:r>
          </a:p>
          <a:p>
            <a:r>
              <a:rPr lang="en-US" dirty="0"/>
              <a:t>Selection Sort</a:t>
            </a:r>
          </a:p>
          <a:p>
            <a:r>
              <a:rPr lang="en-US" dirty="0"/>
              <a:t>Merge Sort</a:t>
            </a:r>
          </a:p>
          <a:p>
            <a:r>
              <a:rPr lang="en-US" dirty="0"/>
              <a:t>Quick Sort</a:t>
            </a:r>
          </a:p>
          <a:p>
            <a:r>
              <a:rPr lang="en-US" dirty="0"/>
              <a:t>Heap Sort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sorting algorithms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C5618F-A1D0-46C7-9B89-E2C1A1714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105" y="1765697"/>
            <a:ext cx="8229600" cy="368113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dirty="0"/>
              <a:t>Insertion Sort Algorithm</a:t>
            </a:r>
            <a:endParaRPr lang="en-IN" dirty="0"/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1330</TotalTime>
  <Words>2675</Words>
  <Application>Microsoft Office PowerPoint</Application>
  <PresentationFormat>On-screen Show (4:3)</PresentationFormat>
  <Paragraphs>1710</Paragraphs>
  <Slides>68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Arial</vt:lpstr>
      <vt:lpstr>Calibri</vt:lpstr>
      <vt:lpstr>Courier New</vt:lpstr>
      <vt:lpstr>Times New Roman</vt:lpstr>
      <vt:lpstr>Times-Bold</vt:lpstr>
      <vt:lpstr>Times-Roman</vt:lpstr>
      <vt:lpstr>Verdana</vt:lpstr>
      <vt:lpstr>Wingdings</vt:lpstr>
      <vt:lpstr>Wingdings 2</vt:lpstr>
      <vt:lpstr>Wingdings 3</vt:lpstr>
      <vt:lpstr>Concourse</vt:lpstr>
      <vt:lpstr>Sorting Algorithms </vt:lpstr>
      <vt:lpstr>Agenda</vt:lpstr>
      <vt:lpstr>We use Sorting…</vt:lpstr>
      <vt:lpstr>Sorting:Definition</vt:lpstr>
      <vt:lpstr>Applications of sorting</vt:lpstr>
      <vt:lpstr>Stable Sort Vs Unstable Sort</vt:lpstr>
      <vt:lpstr>Stable Sort Vs Unstable Sort</vt:lpstr>
      <vt:lpstr>Different sorting algorithms</vt:lpstr>
      <vt:lpstr>Insertion Sort Algorithm</vt:lpstr>
      <vt:lpstr>Example</vt:lpstr>
      <vt:lpstr>Insertion Sort Time Analysis</vt:lpstr>
      <vt:lpstr>Bubble Sort Algorithm</vt:lpstr>
      <vt:lpstr>Example</vt:lpstr>
      <vt:lpstr>Contd..</vt:lpstr>
      <vt:lpstr>Merge Sort</vt:lpstr>
      <vt:lpstr>Idea</vt:lpstr>
      <vt:lpstr>Algorithm</vt:lpstr>
      <vt:lpstr>Merge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Mergesort - Analysis</vt:lpstr>
      <vt:lpstr>Mergesort - Analysis</vt:lpstr>
      <vt:lpstr>Quick Sort</vt:lpstr>
      <vt:lpstr>Algorithm</vt:lpstr>
      <vt:lpstr>Example</vt:lpstr>
      <vt:lpstr>Performance of quicksort</vt:lpstr>
      <vt:lpstr>Worst-case partitioning</vt:lpstr>
      <vt:lpstr>Best-case partitioning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Ashish Girdhar</dc:creator>
  <cp:lastModifiedBy>Himani Kapur</cp:lastModifiedBy>
  <cp:revision>152</cp:revision>
  <dcterms:created xsi:type="dcterms:W3CDTF">2015-06-17T04:26:17Z</dcterms:created>
  <dcterms:modified xsi:type="dcterms:W3CDTF">2021-10-05T05:06:24Z</dcterms:modified>
</cp:coreProperties>
</file>