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3" r:id="rId1"/>
  </p:sldMasterIdLst>
  <p:notesMasterIdLst>
    <p:notesMasterId r:id="rId27"/>
  </p:notesMasterIdLst>
  <p:sldIdLst>
    <p:sldId id="256" r:id="rId2"/>
    <p:sldId id="257" r:id="rId3"/>
    <p:sldId id="262" r:id="rId4"/>
    <p:sldId id="266" r:id="rId5"/>
    <p:sldId id="260" r:id="rId6"/>
    <p:sldId id="267" r:id="rId7"/>
    <p:sldId id="268" r:id="rId8"/>
    <p:sldId id="276" r:id="rId9"/>
    <p:sldId id="272" r:id="rId10"/>
    <p:sldId id="278" r:id="rId11"/>
    <p:sldId id="274" r:id="rId12"/>
    <p:sldId id="275" r:id="rId13"/>
    <p:sldId id="279" r:id="rId14"/>
    <p:sldId id="280" r:id="rId15"/>
    <p:sldId id="281" r:id="rId16"/>
    <p:sldId id="282" r:id="rId17"/>
    <p:sldId id="283" r:id="rId18"/>
    <p:sldId id="277" r:id="rId19"/>
    <p:sldId id="259" r:id="rId20"/>
    <p:sldId id="294" r:id="rId21"/>
    <p:sldId id="295" r:id="rId22"/>
    <p:sldId id="312" r:id="rId23"/>
    <p:sldId id="308" r:id="rId24"/>
    <p:sldId id="310" r:id="rId25"/>
    <p:sldId id="31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4" autoAdjust="0"/>
    <p:restoredTop sz="96416" autoAdjust="0"/>
  </p:normalViewPr>
  <p:slideViewPr>
    <p:cSldViewPr>
      <p:cViewPr varScale="1">
        <p:scale>
          <a:sx n="82" d="100"/>
          <a:sy n="82" d="100"/>
        </p:scale>
        <p:origin x="1339"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E9DD2-C507-4926-B24C-271392E9A83D}" type="datetimeFigureOut">
              <a:rPr lang="en-US" smtClean="0"/>
              <a:pPr/>
              <a:t>8/2/2021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65BAAE-620B-4051-8711-00740F64F1A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565BAAE-620B-4051-8711-00740F64F1A1}"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09714B6-A942-4048-A93A-11239B26EFF2}" type="slidenum">
              <a:rPr lang="en-US" smtClean="0"/>
              <a:pPr/>
              <a:t>3</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40F0C32-9CCC-42AE-8195-9784D2162492}" type="slidenum">
              <a:rPr lang="en-US" smtClean="0"/>
              <a:pPr/>
              <a:t>4</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93F7844-D99A-4A3F-A9C5-3F5CC68732D5}" type="slidenum">
              <a:rPr lang="en-US" smtClean="0"/>
              <a:pPr/>
              <a:t>8</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914508" y="4344135"/>
            <a:ext cx="5028986" cy="4114800"/>
          </a:xfrm>
          <a:noFill/>
          <a:ln/>
        </p:spPr>
        <p:txBody>
          <a:bodyPr/>
          <a:lstStyle/>
          <a:p>
            <a:pPr defTabSz="942975" eaLnBrk="1" hangingPunct="1"/>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54AA63AF-1F5F-43BD-9036-24FD0510E930}" type="slidenum">
              <a:rPr lang="en-US" smtClean="0"/>
              <a:pPr/>
              <a:t>9</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B14B006-4035-4EE8-BF5E-F54E726A6049}" type="slidenum">
              <a:rPr lang="en-US" smtClean="0"/>
              <a:pPr/>
              <a:t>11</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A8378B1A-8A31-4AF7-BE0E-38FD8BD67D96}" type="slidenum">
              <a:rPr lang="en-US" smtClean="0"/>
              <a:pPr/>
              <a:t>12</a:t>
            </a:fld>
            <a:endParaRPr lang="en-US"/>
          </a:p>
        </p:txBody>
      </p:sp>
      <p:sp>
        <p:nvSpPr>
          <p:cNvPr id="117763" name="Text Box 2"/>
          <p:cNvSpPr>
            <a:spLocks noGrp="1" noChangeArrowheads="1"/>
          </p:cNvSpPr>
          <p:nvPr>
            <p:ph type="body"/>
          </p:nvPr>
        </p:nvSpPr>
        <p:spPr>
          <a:xfrm>
            <a:off x="914508" y="4344135"/>
            <a:ext cx="5028986" cy="604566"/>
          </a:xfrm>
          <a:noFill/>
          <a:ln/>
        </p:spPr>
        <p:txBody>
          <a:bodyPr lIns="90360" tIns="44280" rIns="90360" bIns="44280">
            <a:spAutoFit/>
          </a:bodyPr>
          <a:lstStyle/>
          <a:p>
            <a:pPr defTabSz="457200" eaLnBrk="1" hangingPunct="1">
              <a:lnSpc>
                <a:spcPct val="93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When you think of a computer science queue, you can imagine a line of people waiting for a teller in a bank.  The line has a front (the next person to be served) and a rear (the last person to arrive.</a:t>
            </a:r>
          </a:p>
        </p:txBody>
      </p:sp>
      <p:sp>
        <p:nvSpPr>
          <p:cNvPr id="117764" name="Rectangle 3"/>
          <p:cNvSpPr>
            <a:spLocks noGrp="1" noRot="1" noChangeAspect="1" noChangeArrowheads="1" noTextEdit="1"/>
          </p:cNvSpPr>
          <p:nvPr>
            <p:ph type="sldImg" idx="1"/>
          </p:nvPr>
        </p:nvSpPr>
        <p:spPr>
          <a:xfrm>
            <a:off x="1150938" y="692150"/>
            <a:ext cx="4556125" cy="3416300"/>
          </a:xfrm>
          <a:solidFill>
            <a:srgbClr val="FFFFFF"/>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44213AF-26F6-41FA-8D85-E2C5388D6E58}" type="datetimeFigureOut">
              <a:rPr lang="en-US" smtClean="0"/>
              <a:pPr/>
              <a:t>8/2/2021</a:t>
            </a:fld>
            <a:endParaRPr lang="en-US" dirty="0">
              <a:solidFill>
                <a:srgbClr val="FFFFFF"/>
              </a:solidFill>
            </a:endParaRPr>
          </a:p>
        </p:txBody>
      </p:sp>
      <p:sp>
        <p:nvSpPr>
          <p:cNvPr id="20" name="Footer Placeholder 19"/>
          <p:cNvSpPr>
            <a:spLocks noGrp="1"/>
          </p:cNvSpPr>
          <p:nvPr>
            <p:ph type="ftr" sz="quarter" idx="11"/>
          </p:nvPr>
        </p:nvSpPr>
        <p:spPr/>
        <p:txBody>
          <a:bodyPr/>
          <a:lstStyle/>
          <a:p>
            <a:r>
              <a:rPr lang="en-IN"/>
              <a:t>Department of CSE</a:t>
            </a:r>
          </a:p>
        </p:txBody>
      </p:sp>
      <p:sp>
        <p:nvSpPr>
          <p:cNvPr id="10" name="Slide Number Placeholder 9"/>
          <p:cNvSpPr>
            <a:spLocks noGrp="1"/>
          </p:cNvSpPr>
          <p:nvPr>
            <p:ph type="sldNum" sz="quarter" idx="12"/>
          </p:nvPr>
        </p:nvSpPr>
        <p:spPr/>
        <p:txBody>
          <a:bodyPr/>
          <a:lstStyle/>
          <a:p>
            <a:fld id="{A975B69E-2946-4753-9723-138A79981E2B}"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Department of CSE</a:t>
            </a:r>
          </a:p>
        </p:txBody>
      </p:sp>
      <p:sp>
        <p:nvSpPr>
          <p:cNvPr id="6" name="Slide Number Placeholder 5"/>
          <p:cNvSpPr>
            <a:spLocks noGrp="1"/>
          </p:cNvSpPr>
          <p:nvPr>
            <p:ph type="sldNum" sz="quarter" idx="12"/>
          </p:nvPr>
        </p:nvSpPr>
        <p:spPr/>
        <p:txBody>
          <a:bodyPr/>
          <a:lstStyle/>
          <a:p>
            <a:fld id="{A975B69E-2946-4753-9723-138A79981E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Department of CSE</a:t>
            </a:r>
          </a:p>
        </p:txBody>
      </p:sp>
      <p:sp>
        <p:nvSpPr>
          <p:cNvPr id="6" name="Slide Number Placeholder 5"/>
          <p:cNvSpPr>
            <a:spLocks noGrp="1"/>
          </p:cNvSpPr>
          <p:nvPr>
            <p:ph type="sldNum" sz="quarter" idx="12"/>
          </p:nvPr>
        </p:nvSpPr>
        <p:spPr/>
        <p:txBody>
          <a:bodyPr/>
          <a:lstStyle/>
          <a:p>
            <a:fld id="{A975B69E-2946-4753-9723-138A79981E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8/2/2021</a:t>
            </a:fld>
            <a:endParaRPr lang="en-US"/>
          </a:p>
        </p:txBody>
      </p:sp>
      <p:sp>
        <p:nvSpPr>
          <p:cNvPr id="5" name="Footer Placeholder 4"/>
          <p:cNvSpPr>
            <a:spLocks noGrp="1"/>
          </p:cNvSpPr>
          <p:nvPr>
            <p:ph type="ftr" sz="quarter" idx="11"/>
          </p:nvPr>
        </p:nvSpPr>
        <p:spPr/>
        <p:txBody>
          <a:bodyPr/>
          <a:lstStyle/>
          <a:p>
            <a:r>
              <a:rPr lang="en-IN"/>
              <a:t>Department of CSE</a:t>
            </a:r>
          </a:p>
        </p:txBody>
      </p:sp>
      <p:sp>
        <p:nvSpPr>
          <p:cNvPr id="6" name="Slide Number Placeholder 5"/>
          <p:cNvSpPr>
            <a:spLocks noGrp="1"/>
          </p:cNvSpPr>
          <p:nvPr>
            <p:ph type="sldNum" sz="quarter" idx="12"/>
          </p:nvPr>
        </p:nvSpPr>
        <p:spPr/>
        <p:txBody>
          <a:bodyPr/>
          <a:lstStyle/>
          <a:p>
            <a:fld id="{A975B69E-2946-4753-9723-138A79981E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8/2/2021</a:t>
            </a:fld>
            <a:endParaRPr lang="en-US"/>
          </a:p>
        </p:txBody>
      </p:sp>
      <p:sp>
        <p:nvSpPr>
          <p:cNvPr id="5" name="Footer Placeholder 4"/>
          <p:cNvSpPr>
            <a:spLocks noGrp="1"/>
          </p:cNvSpPr>
          <p:nvPr>
            <p:ph type="ftr" sz="quarter" idx="11"/>
          </p:nvPr>
        </p:nvSpPr>
        <p:spPr/>
        <p:txBody>
          <a:bodyPr/>
          <a:lstStyle/>
          <a:p>
            <a:r>
              <a:rPr lang="en-IN"/>
              <a:t>Department of CSE</a:t>
            </a:r>
          </a:p>
        </p:txBody>
      </p:sp>
      <p:sp>
        <p:nvSpPr>
          <p:cNvPr id="6" name="Slide Number Placeholder 5"/>
          <p:cNvSpPr>
            <a:spLocks noGrp="1"/>
          </p:cNvSpPr>
          <p:nvPr>
            <p:ph type="sldNum" sz="quarter" idx="12"/>
          </p:nvPr>
        </p:nvSpPr>
        <p:spPr/>
        <p:txBody>
          <a:bodyPr/>
          <a:lstStyle/>
          <a:p>
            <a:fld id="{A975B69E-2946-4753-9723-138A79981E2B}"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Department of CSE</a:t>
            </a:r>
          </a:p>
        </p:txBody>
      </p:sp>
      <p:sp>
        <p:nvSpPr>
          <p:cNvPr id="7" name="Slide Number Placeholder 6"/>
          <p:cNvSpPr>
            <a:spLocks noGrp="1"/>
          </p:cNvSpPr>
          <p:nvPr>
            <p:ph type="sldNum" sz="quarter" idx="12"/>
          </p:nvPr>
        </p:nvSpPr>
        <p:spPr/>
        <p:txBody>
          <a:bodyPr/>
          <a:lstStyle/>
          <a:p>
            <a:fld id="{A975B69E-2946-4753-9723-138A79981E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IN"/>
              <a:t>Department of CSE</a:t>
            </a:r>
          </a:p>
        </p:txBody>
      </p:sp>
      <p:sp>
        <p:nvSpPr>
          <p:cNvPr id="9" name="Slide Number Placeholder 8"/>
          <p:cNvSpPr>
            <a:spLocks noGrp="1"/>
          </p:cNvSpPr>
          <p:nvPr>
            <p:ph type="sldNum" sz="quarter" idx="12"/>
          </p:nvPr>
        </p:nvSpPr>
        <p:spPr/>
        <p:txBody>
          <a:bodyPr/>
          <a:lstStyle/>
          <a:p>
            <a:fld id="{A975B69E-2946-4753-9723-138A79981E2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A975B69E-2946-4753-9723-138A79981E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Department of CSE</a:t>
            </a:r>
          </a:p>
        </p:txBody>
      </p:sp>
      <p:sp>
        <p:nvSpPr>
          <p:cNvPr id="7" name="Slide Number Placeholder 6"/>
          <p:cNvSpPr>
            <a:spLocks noGrp="1"/>
          </p:cNvSpPr>
          <p:nvPr>
            <p:ph type="sldNum" sz="quarter" idx="12"/>
          </p:nvPr>
        </p:nvSpPr>
        <p:spPr/>
        <p:txBody>
          <a:bodyPr/>
          <a:lstStyle/>
          <a:p>
            <a:fld id="{A975B69E-2946-4753-9723-138A79981E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Department of CSE</a:t>
            </a:r>
          </a:p>
        </p:txBody>
      </p:sp>
      <p:sp>
        <p:nvSpPr>
          <p:cNvPr id="7" name="Slide Number Placeholder 6"/>
          <p:cNvSpPr>
            <a:spLocks noGrp="1"/>
          </p:cNvSpPr>
          <p:nvPr>
            <p:ph type="sldNum" sz="quarter" idx="12"/>
          </p:nvPr>
        </p:nvSpPr>
        <p:spPr/>
        <p:txBody>
          <a:bodyPr/>
          <a:lstStyle/>
          <a:p>
            <a:fld id="{A975B69E-2946-4753-9723-138A79981E2B}"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IN"/>
              <a:t>Department of CSE</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975B69E-2946-4753-9723-138A79981E2B}"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6568440" cy="3907302"/>
          </a:xfrm>
        </p:spPr>
        <p:txBody>
          <a:bodyPr>
            <a:normAutofit/>
          </a:bodyPr>
          <a:lstStyle/>
          <a:p>
            <a:pPr algn="ctr"/>
            <a:r>
              <a:rPr lang="en-IN" sz="6600" dirty="0">
                <a:latin typeface="Times New Roman" pitchFamily="18" charset="0"/>
                <a:cs typeface="Times New Roman" pitchFamily="18" charset="0"/>
              </a:rPr>
              <a:t>Introduction to Data Structure</a:t>
            </a:r>
            <a:br>
              <a:rPr lang="en-IN"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Stack</a:t>
            </a:r>
          </a:p>
        </p:txBody>
      </p:sp>
      <p:sp>
        <p:nvSpPr>
          <p:cNvPr id="3" name="Content Placeholder 2"/>
          <p:cNvSpPr>
            <a:spLocks noGrp="1"/>
          </p:cNvSpPr>
          <p:nvPr>
            <p:ph idx="1"/>
          </p:nvPr>
        </p:nvSpPr>
        <p:spPr/>
        <p:txBody>
          <a:bodyPr/>
          <a:lstStyle/>
          <a:p>
            <a:r>
              <a:rPr lang="en-US" altLang="zh-CN" dirty="0">
                <a:latin typeface="Times New Roman" pitchFamily="18" charset="0"/>
                <a:ea typeface="SimSun" pitchFamily="2" charset="-122"/>
                <a:cs typeface="Times New Roman" pitchFamily="18" charset="0"/>
              </a:rPr>
              <a:t>A </a:t>
            </a:r>
            <a:r>
              <a:rPr lang="en-US" altLang="zh-CN" i="1" dirty="0">
                <a:solidFill>
                  <a:srgbClr val="00CC00"/>
                </a:solidFill>
                <a:latin typeface="Times New Roman" pitchFamily="18" charset="0"/>
                <a:ea typeface="SimSun" pitchFamily="2" charset="-122"/>
                <a:cs typeface="Times New Roman" pitchFamily="18" charset="0"/>
              </a:rPr>
              <a:t>stack</a:t>
            </a:r>
            <a:r>
              <a:rPr lang="en-US" altLang="zh-CN" dirty="0">
                <a:latin typeface="Times New Roman" pitchFamily="18" charset="0"/>
                <a:ea typeface="SimSun" pitchFamily="2" charset="-122"/>
                <a:cs typeface="Times New Roman" pitchFamily="18" charset="0"/>
              </a:rPr>
              <a:t> is a </a:t>
            </a:r>
            <a:r>
              <a:rPr lang="en-US" altLang="zh-CN" dirty="0">
                <a:solidFill>
                  <a:srgbClr val="00CC00"/>
                </a:solidFill>
                <a:latin typeface="Times New Roman" pitchFamily="18" charset="0"/>
                <a:ea typeface="SimSun" pitchFamily="2" charset="-122"/>
                <a:cs typeface="Times New Roman" pitchFamily="18" charset="0"/>
              </a:rPr>
              <a:t>list</a:t>
            </a:r>
            <a:r>
              <a:rPr lang="en-US" altLang="zh-CN" dirty="0">
                <a:latin typeface="Times New Roman" pitchFamily="18" charset="0"/>
                <a:ea typeface="SimSun" pitchFamily="2" charset="-122"/>
                <a:cs typeface="Times New Roman" pitchFamily="18" charset="0"/>
              </a:rPr>
              <a:t> in which insertion and deletion take place at the </a:t>
            </a:r>
            <a:r>
              <a:rPr lang="en-US" altLang="zh-CN" dirty="0">
                <a:solidFill>
                  <a:srgbClr val="FF0000"/>
                </a:solidFill>
                <a:latin typeface="Times New Roman" pitchFamily="18" charset="0"/>
                <a:ea typeface="SimSun" pitchFamily="2" charset="-122"/>
                <a:cs typeface="Times New Roman" pitchFamily="18" charset="0"/>
              </a:rPr>
              <a:t>same</a:t>
            </a:r>
            <a:r>
              <a:rPr lang="en-US" altLang="zh-CN" dirty="0">
                <a:latin typeface="Times New Roman" pitchFamily="18" charset="0"/>
                <a:ea typeface="SimSun" pitchFamily="2" charset="-122"/>
                <a:cs typeface="Times New Roman" pitchFamily="18" charset="0"/>
              </a:rPr>
              <a:t> end</a:t>
            </a:r>
          </a:p>
          <a:p>
            <a:pPr lvl="1"/>
            <a:r>
              <a:rPr lang="en-US" altLang="zh-CN" dirty="0">
                <a:latin typeface="Times New Roman" pitchFamily="18" charset="0"/>
                <a:ea typeface="SimSun" pitchFamily="2" charset="-122"/>
                <a:cs typeface="Times New Roman" pitchFamily="18" charset="0"/>
              </a:rPr>
              <a:t>This end is called </a:t>
            </a:r>
            <a:r>
              <a:rPr lang="en-US" altLang="zh-CN" i="1" dirty="0">
                <a:solidFill>
                  <a:srgbClr val="0000FF"/>
                </a:solidFill>
                <a:latin typeface="Times New Roman" pitchFamily="18" charset="0"/>
                <a:ea typeface="SimSun" pitchFamily="2" charset="-122"/>
                <a:cs typeface="Times New Roman" pitchFamily="18" charset="0"/>
              </a:rPr>
              <a:t>top</a:t>
            </a:r>
          </a:p>
          <a:p>
            <a:pPr lvl="1"/>
            <a:r>
              <a:rPr lang="en-US" altLang="zh-CN" dirty="0">
                <a:latin typeface="Times New Roman" pitchFamily="18" charset="0"/>
                <a:ea typeface="SimSun" pitchFamily="2" charset="-122"/>
                <a:cs typeface="Times New Roman" pitchFamily="18" charset="0"/>
              </a:rPr>
              <a:t>The other end is called </a:t>
            </a:r>
            <a:r>
              <a:rPr lang="en-US" altLang="zh-CN" i="1" dirty="0">
                <a:solidFill>
                  <a:srgbClr val="0000FF"/>
                </a:solidFill>
                <a:latin typeface="Times New Roman" pitchFamily="18" charset="0"/>
                <a:ea typeface="SimSun" pitchFamily="2" charset="-122"/>
                <a:cs typeface="Times New Roman" pitchFamily="18" charset="0"/>
              </a:rPr>
              <a:t>bottom.</a:t>
            </a:r>
          </a:p>
          <a:p>
            <a:pPr lvl="1"/>
            <a:endParaRPr lang="en-US" altLang="zh-CN" i="1" dirty="0">
              <a:solidFill>
                <a:srgbClr val="0000FF"/>
              </a:solidFill>
              <a:latin typeface="Times New Roman" pitchFamily="18" charset="0"/>
              <a:ea typeface="SimSun" pitchFamily="2" charset="-122"/>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10</a:t>
            </a:fld>
            <a:endParaRPr lang="en-IN"/>
          </a:p>
        </p:txBody>
      </p:sp>
      <p:pic>
        <p:nvPicPr>
          <p:cNvPr id="5" name="Picture 4" descr="fig3_40"/>
          <p:cNvPicPr>
            <a:picLocks noChangeAspect="1" noChangeArrowheads="1"/>
          </p:cNvPicPr>
          <p:nvPr/>
        </p:nvPicPr>
        <p:blipFill>
          <a:blip r:embed="rId2" cstate="print">
            <a:lum contrast="20000"/>
          </a:blip>
          <a:srcRect t="14177" b="16202"/>
          <a:stretch>
            <a:fillRect/>
          </a:stretch>
        </p:blipFill>
        <p:spPr bwMode="auto">
          <a:xfrm>
            <a:off x="2438400" y="3937000"/>
            <a:ext cx="3886200" cy="2311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b="1" dirty="0">
                <a:latin typeface="Times New Roman" pitchFamily="18" charset="0"/>
                <a:cs typeface="Times New Roman" pitchFamily="18" charset="0"/>
              </a:rPr>
              <a:t>Queue</a:t>
            </a:r>
          </a:p>
        </p:txBody>
      </p:sp>
      <p:sp>
        <p:nvSpPr>
          <p:cNvPr id="35843" name="Rectangle 3"/>
          <p:cNvSpPr>
            <a:spLocks noGrp="1" noChangeArrowheads="1"/>
          </p:cNvSpPr>
          <p:nvPr>
            <p:ph idx="1"/>
          </p:nvPr>
        </p:nvSpPr>
        <p:spPr/>
        <p:txBody>
          <a:bodyPr/>
          <a:lstStyle/>
          <a:p>
            <a:pPr eaLnBrk="1" hangingPunct="1"/>
            <a:r>
              <a:rPr lang="en-US" dirty="0">
                <a:latin typeface="Times New Roman" pitchFamily="18" charset="0"/>
                <a:cs typeface="Times New Roman" pitchFamily="18" charset="0"/>
              </a:rPr>
              <a:t>Queue</a:t>
            </a:r>
          </a:p>
          <a:p>
            <a:pPr lvl="1" eaLnBrk="1" hangingPunct="1"/>
            <a:r>
              <a:rPr lang="en-US" dirty="0">
                <a:latin typeface="Times New Roman" pitchFamily="18" charset="0"/>
                <a:cs typeface="Times New Roman" pitchFamily="18" charset="0"/>
              </a:rPr>
              <a:t>Similar to a supermarket checkout line</a:t>
            </a:r>
          </a:p>
          <a:p>
            <a:pPr lvl="1" eaLnBrk="1" hangingPunct="1"/>
            <a:r>
              <a:rPr lang="en-US" dirty="0">
                <a:latin typeface="Times New Roman" pitchFamily="18" charset="0"/>
                <a:cs typeface="Times New Roman" pitchFamily="18" charset="0"/>
              </a:rPr>
              <a:t>First-in, first-out (FIFO) </a:t>
            </a:r>
          </a:p>
          <a:p>
            <a:pPr lvl="1" eaLnBrk="1" hangingPunct="1"/>
            <a:r>
              <a:rPr lang="en-US" dirty="0">
                <a:latin typeface="Times New Roman" pitchFamily="18" charset="0"/>
                <a:cs typeface="Times New Roman" pitchFamily="18" charset="0"/>
              </a:rPr>
              <a:t>Nodes are removed only from the head </a:t>
            </a:r>
          </a:p>
          <a:p>
            <a:pPr lvl="1" eaLnBrk="1" hangingPunct="1"/>
            <a:r>
              <a:rPr lang="en-US" dirty="0">
                <a:latin typeface="Times New Roman" pitchFamily="18" charset="0"/>
                <a:cs typeface="Times New Roman" pitchFamily="18" charset="0"/>
              </a:rPr>
              <a:t>Nodes are inserted only at the tail</a:t>
            </a:r>
          </a:p>
          <a:p>
            <a:pPr eaLnBrk="1" hangingPunct="1"/>
            <a:r>
              <a:rPr lang="en-US" dirty="0">
                <a:latin typeface="Times New Roman" pitchFamily="18" charset="0"/>
                <a:cs typeface="Times New Roman" pitchFamily="18" charset="0"/>
              </a:rPr>
              <a:t>Insert and remove operations </a:t>
            </a:r>
          </a:p>
          <a:p>
            <a:pPr lvl="1" eaLnBrk="1" hangingPunct="1"/>
            <a:r>
              <a:rPr lang="en-US" dirty="0" err="1">
                <a:latin typeface="Times New Roman" pitchFamily="18" charset="0"/>
                <a:cs typeface="Times New Roman" pitchFamily="18" charset="0"/>
              </a:rPr>
              <a:t>Enqueue</a:t>
            </a:r>
            <a:r>
              <a:rPr lang="en-US" dirty="0">
                <a:latin typeface="Times New Roman" pitchFamily="18" charset="0"/>
                <a:cs typeface="Times New Roman" pitchFamily="18" charset="0"/>
              </a:rPr>
              <a:t> (insert) and </a:t>
            </a:r>
            <a:r>
              <a:rPr lang="en-US" dirty="0" err="1">
                <a:latin typeface="Times New Roman" pitchFamily="18" charset="0"/>
                <a:cs typeface="Times New Roman" pitchFamily="18" charset="0"/>
              </a:rPr>
              <a:t>dequeue</a:t>
            </a:r>
            <a:r>
              <a:rPr lang="en-US" dirty="0">
                <a:latin typeface="Times New Roman" pitchFamily="18" charset="0"/>
                <a:cs typeface="Times New Roman" pitchFamily="18" charset="0"/>
              </a:rPr>
              <a:t> (remove)</a:t>
            </a:r>
          </a:p>
          <a:p>
            <a:pPr eaLnBrk="1" hangingPunct="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71600" y="274638"/>
            <a:ext cx="7316788" cy="1144587"/>
          </a:xfrm>
        </p:spPr>
        <p:txBody>
          <a:bodyPr lIns="90360" tIns="44280" rIns="90360" bIns="44280"/>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Times New Roman" pitchFamily="18" charset="0"/>
                <a:cs typeface="Times New Roman" pitchFamily="18" charset="0"/>
              </a:rPr>
              <a:t>The Queue Operations</a:t>
            </a:r>
          </a:p>
        </p:txBody>
      </p:sp>
      <p:sp>
        <p:nvSpPr>
          <p:cNvPr id="36867" name="Rectangle 3"/>
          <p:cNvSpPr>
            <a:spLocks noGrp="1" noChangeArrowheads="1"/>
          </p:cNvSpPr>
          <p:nvPr>
            <p:ph sz="half" idx="1"/>
          </p:nvPr>
        </p:nvSpPr>
        <p:spPr>
          <a:xfrm>
            <a:off x="1066800" y="1600200"/>
            <a:ext cx="3425825" cy="4527550"/>
          </a:xfrm>
        </p:spPr>
        <p:txBody>
          <a:bodyPr lIns="90360" tIns="44280" rIns="90360" bIns="44280"/>
          <a:lstStyle/>
          <a:p>
            <a:pPr marL="341313" indent="-341313" defTabSz="457200" eaLnBrk="1" hangingPunct="1">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Times New Roman" pitchFamily="18" charset="0"/>
                <a:cs typeface="Times New Roman" pitchFamily="18" charset="0"/>
              </a:rPr>
              <a:t>A queue is like a line of people waiting for a bank teller. The queue has a </a:t>
            </a:r>
            <a:r>
              <a:rPr lang="en-GB" b="1" u="sng" dirty="0">
                <a:solidFill>
                  <a:srgbClr val="FF8000"/>
                </a:solidFill>
                <a:latin typeface="Times New Roman" pitchFamily="18" charset="0"/>
                <a:cs typeface="Times New Roman" pitchFamily="18" charset="0"/>
              </a:rPr>
              <a:t>front</a:t>
            </a:r>
            <a:r>
              <a:rPr lang="en-GB" dirty="0">
                <a:latin typeface="Times New Roman" pitchFamily="18" charset="0"/>
                <a:cs typeface="Times New Roman" pitchFamily="18" charset="0"/>
              </a:rPr>
              <a:t> and a </a:t>
            </a:r>
            <a:r>
              <a:rPr lang="en-GB" b="1" u="sng" dirty="0">
                <a:solidFill>
                  <a:srgbClr val="FF8000"/>
                </a:solidFill>
                <a:latin typeface="Times New Roman" pitchFamily="18" charset="0"/>
                <a:cs typeface="Times New Roman" pitchFamily="18" charset="0"/>
              </a:rPr>
              <a:t>rear</a:t>
            </a:r>
            <a:r>
              <a:rPr lang="en-GB" dirty="0">
                <a:latin typeface="Times New Roman" pitchFamily="18" charset="0"/>
                <a:cs typeface="Times New Roman" pitchFamily="18" charset="0"/>
              </a:rPr>
              <a:t>.</a:t>
            </a:r>
          </a:p>
          <a:p>
            <a:pPr marL="341313" indent="-341313" defTabSz="457200" eaLnBrk="1" hangingPunct="1">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latin typeface="Times New Roman" pitchFamily="18" charset="0"/>
              <a:cs typeface="Times New Roman" pitchFamily="18" charset="0"/>
            </a:endParaRPr>
          </a:p>
        </p:txBody>
      </p:sp>
      <p:sp>
        <p:nvSpPr>
          <p:cNvPr id="54" name="Footer Placeholder 53"/>
          <p:cNvSpPr>
            <a:spLocks noGrp="1"/>
          </p:cNvSpPr>
          <p:nvPr>
            <p:ph type="ftr" sz="quarter" idx="11"/>
          </p:nvPr>
        </p:nvSpPr>
        <p:spPr/>
        <p:txBody>
          <a:bodyPr/>
          <a:lstStyle/>
          <a:p>
            <a:r>
              <a:rPr lang="en-IN"/>
              <a:t>Department of CSE</a:t>
            </a:r>
          </a:p>
        </p:txBody>
      </p:sp>
      <p:sp>
        <p:nvSpPr>
          <p:cNvPr id="53" name="Slide Number Placeholder 52"/>
          <p:cNvSpPr>
            <a:spLocks noGrp="1"/>
          </p:cNvSpPr>
          <p:nvPr>
            <p:ph type="sldNum" sz="quarter" idx="12"/>
          </p:nvPr>
        </p:nvSpPr>
        <p:spPr/>
        <p:txBody>
          <a:bodyPr/>
          <a:lstStyle/>
          <a:p>
            <a:fld id="{A975B69E-2946-4753-9723-138A79981E2B}" type="slidenum">
              <a:rPr lang="en-IN" smtClean="0"/>
              <a:pPr/>
              <a:t>12</a:t>
            </a:fld>
            <a:endParaRPr lang="en-IN"/>
          </a:p>
        </p:txBody>
      </p:sp>
      <p:grpSp>
        <p:nvGrpSpPr>
          <p:cNvPr id="2" name="Group 4"/>
          <p:cNvGrpSpPr>
            <a:grpSpLocks/>
          </p:cNvGrpSpPr>
          <p:nvPr/>
        </p:nvGrpSpPr>
        <p:grpSpPr bwMode="auto">
          <a:xfrm>
            <a:off x="2997200" y="3962400"/>
            <a:ext cx="381000" cy="1295400"/>
            <a:chOff x="2784" y="2448"/>
            <a:chExt cx="240" cy="816"/>
          </a:xfrm>
        </p:grpSpPr>
        <p:grpSp>
          <p:nvGrpSpPr>
            <p:cNvPr id="3" name="Group 5"/>
            <p:cNvGrpSpPr>
              <a:grpSpLocks/>
            </p:cNvGrpSpPr>
            <p:nvPr/>
          </p:nvGrpSpPr>
          <p:grpSpPr bwMode="auto">
            <a:xfrm>
              <a:off x="2832" y="2784"/>
              <a:ext cx="144" cy="240"/>
              <a:chOff x="3312" y="3072"/>
              <a:chExt cx="144" cy="240"/>
            </a:xfrm>
          </p:grpSpPr>
          <p:sp>
            <p:nvSpPr>
              <p:cNvPr id="36915" name="Rectangle 6"/>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6916" name="Rectangle 7"/>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6910" name="Rectangle 8"/>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6911" name="Oval 9"/>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4" name="Group 10"/>
            <p:cNvGrpSpPr>
              <a:grpSpLocks/>
            </p:cNvGrpSpPr>
            <p:nvPr/>
          </p:nvGrpSpPr>
          <p:grpSpPr bwMode="auto">
            <a:xfrm>
              <a:off x="2832" y="3024"/>
              <a:ext cx="144" cy="240"/>
              <a:chOff x="3312" y="3072"/>
              <a:chExt cx="144" cy="240"/>
            </a:xfrm>
          </p:grpSpPr>
          <p:sp>
            <p:nvSpPr>
              <p:cNvPr id="36913" name="Rectangle 11"/>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6914" name="Rectangle 12"/>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5" name="Group 13"/>
          <p:cNvGrpSpPr>
            <a:grpSpLocks/>
          </p:cNvGrpSpPr>
          <p:nvPr/>
        </p:nvGrpSpPr>
        <p:grpSpPr bwMode="auto">
          <a:xfrm>
            <a:off x="3657600" y="3962400"/>
            <a:ext cx="381000" cy="1295400"/>
            <a:chOff x="2784" y="2448"/>
            <a:chExt cx="240" cy="816"/>
          </a:xfrm>
        </p:grpSpPr>
        <p:grpSp>
          <p:nvGrpSpPr>
            <p:cNvPr id="6" name="Group 14"/>
            <p:cNvGrpSpPr>
              <a:grpSpLocks/>
            </p:cNvGrpSpPr>
            <p:nvPr/>
          </p:nvGrpSpPr>
          <p:grpSpPr bwMode="auto">
            <a:xfrm>
              <a:off x="2832" y="2784"/>
              <a:ext cx="144" cy="240"/>
              <a:chOff x="3312" y="3072"/>
              <a:chExt cx="144" cy="240"/>
            </a:xfrm>
          </p:grpSpPr>
          <p:sp>
            <p:nvSpPr>
              <p:cNvPr id="36907" name="Rectangle 1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6908" name="Rectangle 1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6902" name="Rectangle 17"/>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6903" name="Oval 18"/>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7" name="Group 19"/>
            <p:cNvGrpSpPr>
              <a:grpSpLocks/>
            </p:cNvGrpSpPr>
            <p:nvPr/>
          </p:nvGrpSpPr>
          <p:grpSpPr bwMode="auto">
            <a:xfrm>
              <a:off x="2832" y="3024"/>
              <a:ext cx="144" cy="240"/>
              <a:chOff x="3312" y="3072"/>
              <a:chExt cx="144" cy="240"/>
            </a:xfrm>
          </p:grpSpPr>
          <p:sp>
            <p:nvSpPr>
              <p:cNvPr id="36905" name="Rectangle 20"/>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6906" name="Rectangle 21"/>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8" name="Group 22"/>
          <p:cNvGrpSpPr>
            <a:grpSpLocks/>
          </p:cNvGrpSpPr>
          <p:nvPr/>
        </p:nvGrpSpPr>
        <p:grpSpPr bwMode="auto">
          <a:xfrm>
            <a:off x="4318000" y="3962400"/>
            <a:ext cx="381000" cy="1295400"/>
            <a:chOff x="2784" y="2448"/>
            <a:chExt cx="240" cy="816"/>
          </a:xfrm>
        </p:grpSpPr>
        <p:grpSp>
          <p:nvGrpSpPr>
            <p:cNvPr id="9" name="Group 23"/>
            <p:cNvGrpSpPr>
              <a:grpSpLocks/>
            </p:cNvGrpSpPr>
            <p:nvPr/>
          </p:nvGrpSpPr>
          <p:grpSpPr bwMode="auto">
            <a:xfrm>
              <a:off x="2832" y="2784"/>
              <a:ext cx="144" cy="240"/>
              <a:chOff x="3312" y="3072"/>
              <a:chExt cx="144" cy="240"/>
            </a:xfrm>
          </p:grpSpPr>
          <p:sp>
            <p:nvSpPr>
              <p:cNvPr id="36899" name="Rectangle 2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6900" name="Rectangle 2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6894" name="Rectangle 26"/>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6895" name="Oval 27"/>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10" name="Group 28"/>
            <p:cNvGrpSpPr>
              <a:grpSpLocks/>
            </p:cNvGrpSpPr>
            <p:nvPr/>
          </p:nvGrpSpPr>
          <p:grpSpPr bwMode="auto">
            <a:xfrm>
              <a:off x="2832" y="3024"/>
              <a:ext cx="144" cy="240"/>
              <a:chOff x="3312" y="3072"/>
              <a:chExt cx="144" cy="240"/>
            </a:xfrm>
          </p:grpSpPr>
          <p:sp>
            <p:nvSpPr>
              <p:cNvPr id="36897" name="Rectangle 2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6898" name="Rectangle 3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11" name="Group 31"/>
          <p:cNvGrpSpPr>
            <a:grpSpLocks/>
          </p:cNvGrpSpPr>
          <p:nvPr/>
        </p:nvGrpSpPr>
        <p:grpSpPr bwMode="auto">
          <a:xfrm>
            <a:off x="4978400" y="3962400"/>
            <a:ext cx="381000" cy="1295400"/>
            <a:chOff x="2784" y="2448"/>
            <a:chExt cx="240" cy="816"/>
          </a:xfrm>
        </p:grpSpPr>
        <p:grpSp>
          <p:nvGrpSpPr>
            <p:cNvPr id="12" name="Group 32"/>
            <p:cNvGrpSpPr>
              <a:grpSpLocks/>
            </p:cNvGrpSpPr>
            <p:nvPr/>
          </p:nvGrpSpPr>
          <p:grpSpPr bwMode="auto">
            <a:xfrm>
              <a:off x="2832" y="2784"/>
              <a:ext cx="144" cy="240"/>
              <a:chOff x="3312" y="3072"/>
              <a:chExt cx="144" cy="240"/>
            </a:xfrm>
          </p:grpSpPr>
          <p:sp>
            <p:nvSpPr>
              <p:cNvPr id="36891" name="Rectangle 3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6892" name="Rectangle 3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6886" name="Rectangle 35"/>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6887" name="Oval 36"/>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13" name="Group 37"/>
            <p:cNvGrpSpPr>
              <a:grpSpLocks/>
            </p:cNvGrpSpPr>
            <p:nvPr/>
          </p:nvGrpSpPr>
          <p:grpSpPr bwMode="auto">
            <a:xfrm>
              <a:off x="2832" y="3024"/>
              <a:ext cx="144" cy="240"/>
              <a:chOff x="3312" y="3072"/>
              <a:chExt cx="144" cy="240"/>
            </a:xfrm>
          </p:grpSpPr>
          <p:sp>
            <p:nvSpPr>
              <p:cNvPr id="36889" name="Rectangle 3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6890" name="Rectangle 3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14" name="Group 40"/>
          <p:cNvGrpSpPr>
            <a:grpSpLocks/>
          </p:cNvGrpSpPr>
          <p:nvPr/>
        </p:nvGrpSpPr>
        <p:grpSpPr bwMode="auto">
          <a:xfrm>
            <a:off x="8153400" y="3657600"/>
            <a:ext cx="457200" cy="1295400"/>
            <a:chOff x="5136" y="2304"/>
            <a:chExt cx="288" cy="816"/>
          </a:xfrm>
        </p:grpSpPr>
        <p:grpSp>
          <p:nvGrpSpPr>
            <p:cNvPr id="15" name="Group 41"/>
            <p:cNvGrpSpPr>
              <a:grpSpLocks/>
            </p:cNvGrpSpPr>
            <p:nvPr/>
          </p:nvGrpSpPr>
          <p:grpSpPr bwMode="auto">
            <a:xfrm>
              <a:off x="5160" y="2304"/>
              <a:ext cx="240" cy="816"/>
              <a:chOff x="2784" y="2448"/>
              <a:chExt cx="240" cy="816"/>
            </a:xfrm>
          </p:grpSpPr>
          <p:grpSp>
            <p:nvGrpSpPr>
              <p:cNvPr id="16" name="Group 42"/>
              <p:cNvGrpSpPr>
                <a:grpSpLocks/>
              </p:cNvGrpSpPr>
              <p:nvPr/>
            </p:nvGrpSpPr>
            <p:grpSpPr bwMode="auto">
              <a:xfrm>
                <a:off x="2832" y="2784"/>
                <a:ext cx="144" cy="240"/>
                <a:chOff x="3312" y="3072"/>
                <a:chExt cx="144" cy="240"/>
              </a:xfrm>
            </p:grpSpPr>
            <p:sp>
              <p:nvSpPr>
                <p:cNvPr id="36883" name="Rectangle 43"/>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4" name="Rectangle 44"/>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36878" name="Rectangle 45"/>
              <p:cNvSpPr>
                <a:spLocks noChangeArrowheads="1"/>
              </p:cNvSpPr>
              <p:nvPr/>
            </p:nvSpPr>
            <p:spPr bwMode="auto">
              <a:xfrm>
                <a:off x="2880" y="2688"/>
                <a:ext cx="48"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79" name="Oval 46"/>
              <p:cNvSpPr>
                <a:spLocks noChangeArrowheads="1"/>
              </p:cNvSpPr>
              <p:nvPr/>
            </p:nvSpPr>
            <p:spPr bwMode="auto">
              <a:xfrm>
                <a:off x="2784" y="2448"/>
                <a:ext cx="240" cy="288"/>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17" name="Group 47"/>
              <p:cNvGrpSpPr>
                <a:grpSpLocks/>
              </p:cNvGrpSpPr>
              <p:nvPr/>
            </p:nvGrpSpPr>
            <p:grpSpPr bwMode="auto">
              <a:xfrm>
                <a:off x="2832" y="3024"/>
                <a:ext cx="144" cy="240"/>
                <a:chOff x="3312" y="3072"/>
                <a:chExt cx="144" cy="240"/>
              </a:xfrm>
            </p:grpSpPr>
            <p:sp>
              <p:nvSpPr>
                <p:cNvPr id="36881" name="Rectangle 48"/>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2" name="Rectangle 49"/>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sp>
          <p:nvSpPr>
            <p:cNvPr id="36876" name="Rectangle 50"/>
            <p:cNvSpPr>
              <a:spLocks noChangeArrowheads="1"/>
            </p:cNvSpPr>
            <p:nvPr/>
          </p:nvSpPr>
          <p:spPr bwMode="auto">
            <a:xfrm>
              <a:off x="5136" y="2304"/>
              <a:ext cx="288" cy="288"/>
            </a:xfrm>
            <a:prstGeom prst="rect">
              <a:avLst/>
            </a:prstGeom>
            <a:noFill/>
            <a:ln w="9525">
              <a:noFill/>
              <a:miter lim="800000"/>
              <a:headEnd/>
              <a:tailEnd/>
            </a:ln>
          </p:spPr>
          <p:txBody>
            <a:bodyPr lIns="90360" tIns="44280" rIns="90360" bIns="44280"/>
            <a:lstStyle/>
            <a:p>
              <a:pPr defTabSz="457200">
                <a:lnSpc>
                  <a:spcPct val="95000"/>
                </a:lnSpc>
                <a:spcBef>
                  <a:spcPts val="700"/>
                </a:spcBef>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200" b="1" i="1"/>
                <a:t>$</a:t>
              </a:r>
              <a:r>
                <a:rPr lang="en-GB" sz="1200" b="1" i="1">
                  <a:solidFill>
                    <a:srgbClr val="00FF00"/>
                  </a:solidFill>
                </a:rPr>
                <a:t> </a:t>
              </a:r>
              <a:r>
                <a:rPr lang="en-GB" sz="1200" b="1" i="1"/>
                <a:t> $ </a:t>
              </a:r>
            </a:p>
          </p:txBody>
        </p:sp>
      </p:grpSp>
      <p:sp>
        <p:nvSpPr>
          <p:cNvPr id="36873" name="AutoShape 51"/>
          <p:cNvSpPr>
            <a:spLocks noChangeArrowheads="1"/>
          </p:cNvSpPr>
          <p:nvPr/>
        </p:nvSpPr>
        <p:spPr bwMode="auto">
          <a:xfrm>
            <a:off x="5410200" y="5334000"/>
            <a:ext cx="2495619" cy="498768"/>
          </a:xfrm>
          <a:prstGeom prst="roundRect">
            <a:avLst>
              <a:gd name="adj" fmla="val 306"/>
            </a:avLst>
          </a:prstGeom>
          <a:noFill/>
          <a:ln w="9525">
            <a:noFill/>
            <a:round/>
            <a:headEnd/>
            <a:tailEnd/>
          </a:ln>
        </p:spPr>
        <p:txBody>
          <a:bodyPr wrap="none" lIns="90360" tIns="44280" rIns="90360" bIns="44280">
            <a:spAutoFit/>
          </a:bodyPr>
          <a:lstStyle/>
          <a:p>
            <a:pPr eaLnBrk="0" hangingPunct="0">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a:solidFill>
                  <a:schemeClr val="folHlink"/>
                </a:solidFill>
                <a:latin typeface="Times New Roman" pitchFamily="18" charset="0"/>
              </a:rPr>
              <a:t>Front(Removal)</a:t>
            </a:r>
          </a:p>
        </p:txBody>
      </p:sp>
      <p:sp>
        <p:nvSpPr>
          <p:cNvPr id="36874" name="AutoShape 52"/>
          <p:cNvSpPr>
            <a:spLocks noChangeArrowheads="1"/>
          </p:cNvSpPr>
          <p:nvPr/>
        </p:nvSpPr>
        <p:spPr bwMode="auto">
          <a:xfrm>
            <a:off x="1905000" y="5334000"/>
            <a:ext cx="2354554" cy="498768"/>
          </a:xfrm>
          <a:prstGeom prst="roundRect">
            <a:avLst>
              <a:gd name="adj" fmla="val 306"/>
            </a:avLst>
          </a:prstGeom>
          <a:noFill/>
          <a:ln w="9525">
            <a:noFill/>
            <a:round/>
            <a:headEnd/>
            <a:tailEnd/>
          </a:ln>
        </p:spPr>
        <p:txBody>
          <a:bodyPr wrap="none" lIns="90360" tIns="44280" rIns="90360" bIns="44280">
            <a:spAutoFit/>
          </a:bodyPr>
          <a:lstStyle/>
          <a:p>
            <a:pPr eaLnBrk="0" hangingPunct="0">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a:solidFill>
                  <a:schemeClr val="folHlink"/>
                </a:solidFill>
                <a:latin typeface="Times New Roman" pitchFamily="18" charset="0"/>
              </a:rPr>
              <a:t>Rear(insertion)</a:t>
            </a:r>
          </a:p>
        </p:txBody>
      </p:sp>
      <p:sp>
        <p:nvSpPr>
          <p:cNvPr id="55" name="TextBox 54"/>
          <p:cNvSpPr txBox="1"/>
          <p:nvPr/>
        </p:nvSpPr>
        <p:spPr>
          <a:xfrm>
            <a:off x="7620000" y="5029200"/>
            <a:ext cx="1318566" cy="369332"/>
          </a:xfrm>
          <a:prstGeom prst="rect">
            <a:avLst/>
          </a:prstGeom>
          <a:noFill/>
        </p:spPr>
        <p:txBody>
          <a:bodyPr wrap="none" rtlCol="0">
            <a:spAutoFit/>
          </a:bodyPr>
          <a:lstStyle/>
          <a:p>
            <a:r>
              <a:rPr lang="en-US" dirty="0"/>
              <a:t>Walking out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latin typeface="Times New Roman" pitchFamily="18" charset="0"/>
                <a:cs typeface="Times New Roman" pitchFamily="18" charset="0"/>
              </a:rPr>
              <a:t>Tree</a:t>
            </a:r>
          </a:p>
        </p:txBody>
      </p:sp>
      <p:sp>
        <p:nvSpPr>
          <p:cNvPr id="32771" name="Rectangle 3"/>
          <p:cNvSpPr>
            <a:spLocks noGrp="1" noChangeArrowheads="1"/>
          </p:cNvSpPr>
          <p:nvPr>
            <p:ph idx="1"/>
          </p:nvPr>
        </p:nvSpPr>
        <p:spPr/>
        <p:txBody>
          <a:bodyPr/>
          <a:lstStyle/>
          <a:p>
            <a:pPr algn="just">
              <a:buFontTx/>
              <a:buNone/>
            </a:pPr>
            <a:r>
              <a:rPr lang="en-US" dirty="0">
                <a:latin typeface="Times New Roman" pitchFamily="18" charset="0"/>
                <a:cs typeface="Times New Roman" pitchFamily="18" charset="0"/>
              </a:rPr>
              <a:t>    A tree T is a finite non empty set of elements. One of these elements is called the root, and the remaining elements, if any, are portioned into trees, which are called the sub trees of T.</a:t>
            </a:r>
          </a:p>
        </p:txBody>
      </p:sp>
      <p:sp>
        <p:nvSpPr>
          <p:cNvPr id="5" name="Footer Placeholder 4"/>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latin typeface="Times New Roman" pitchFamily="18" charset="0"/>
                <a:cs typeface="Times New Roman" pitchFamily="18" charset="0"/>
              </a:rPr>
              <a:t>Tree (example)</a:t>
            </a:r>
          </a:p>
        </p:txBody>
      </p:sp>
      <p:sp>
        <p:nvSpPr>
          <p:cNvPr id="7171" name="Rectangle 3"/>
          <p:cNvSpPr>
            <a:spLocks noGrp="1" noChangeArrowheads="1"/>
          </p:cNvSpPr>
          <p:nvPr>
            <p:ph idx="1"/>
          </p:nvPr>
        </p:nvSpPr>
        <p:spPr>
          <a:xfrm>
            <a:off x="457200" y="2286000"/>
            <a:ext cx="8305800" cy="4267200"/>
          </a:xfrm>
        </p:spPr>
        <p:txBody>
          <a:bodyPr/>
          <a:lstStyle/>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p:txBody>
      </p:sp>
      <p:sp>
        <p:nvSpPr>
          <p:cNvPr id="8" name="Footer Placeholder 7"/>
          <p:cNvSpPr>
            <a:spLocks noGrp="1"/>
          </p:cNvSpPr>
          <p:nvPr>
            <p:ph type="ftr" sz="quarter" idx="11"/>
          </p:nvPr>
        </p:nvSpPr>
        <p:spPr/>
        <p:txBody>
          <a:bodyPr/>
          <a:lstStyle/>
          <a:p>
            <a:r>
              <a:rPr lang="en-IN"/>
              <a:t>Department of CSE</a:t>
            </a:r>
          </a:p>
        </p:txBody>
      </p:sp>
      <p:sp>
        <p:nvSpPr>
          <p:cNvPr id="7" name="Slide Number Placeholder 6"/>
          <p:cNvSpPr>
            <a:spLocks noGrp="1"/>
          </p:cNvSpPr>
          <p:nvPr>
            <p:ph type="sldNum" sz="quarter" idx="12"/>
          </p:nvPr>
        </p:nvSpPr>
        <p:spPr/>
        <p:txBody>
          <a:bodyPr/>
          <a:lstStyle/>
          <a:p>
            <a:fld id="{A975B69E-2946-4753-9723-138A79981E2B}" type="slidenum">
              <a:rPr lang="en-IN" smtClean="0"/>
              <a:pPr/>
              <a:t>14</a:t>
            </a:fld>
            <a:endParaRPr lang="en-IN"/>
          </a:p>
        </p:txBody>
      </p:sp>
      <p:pic>
        <p:nvPicPr>
          <p:cNvPr id="7172" name="Picture 4"/>
          <p:cNvPicPr>
            <a:picLocks noChangeAspect="1" noChangeArrowheads="1"/>
          </p:cNvPicPr>
          <p:nvPr/>
        </p:nvPicPr>
        <p:blipFill>
          <a:blip r:embed="rId2" cstate="print"/>
          <a:srcRect/>
          <a:stretch>
            <a:fillRect/>
          </a:stretch>
        </p:blipFill>
        <p:spPr bwMode="auto">
          <a:xfrm>
            <a:off x="1828800" y="1762125"/>
            <a:ext cx="5638800" cy="4486275"/>
          </a:xfrm>
          <a:prstGeom prst="rect">
            <a:avLst/>
          </a:prstGeom>
          <a:noFill/>
          <a:ln w="9525">
            <a:noFill/>
            <a:miter lim="800000"/>
            <a:headEnd/>
            <a:tailEnd/>
          </a:ln>
          <a:effectLst/>
        </p:spPr>
      </p:pic>
      <p:sp>
        <p:nvSpPr>
          <p:cNvPr id="7173" name="AutoShape 5"/>
          <p:cNvSpPr>
            <a:spLocks noChangeArrowheads="1"/>
          </p:cNvSpPr>
          <p:nvPr/>
        </p:nvSpPr>
        <p:spPr bwMode="auto">
          <a:xfrm>
            <a:off x="4876800" y="1905000"/>
            <a:ext cx="1524000" cy="685800"/>
          </a:xfrm>
          <a:prstGeom prst="leftArrow">
            <a:avLst>
              <a:gd name="adj1" fmla="val 50000"/>
              <a:gd name="adj2" fmla="val 55556"/>
            </a:avLst>
          </a:prstGeom>
          <a:solidFill>
            <a:schemeClr val="accent1"/>
          </a:solidFill>
          <a:ln w="9525">
            <a:solidFill>
              <a:schemeClr val="tx1"/>
            </a:solidFill>
            <a:miter lim="800000"/>
            <a:headEnd/>
            <a:tailEnd/>
          </a:ln>
          <a:effectLst/>
        </p:spPr>
        <p:txBody>
          <a:bodyPr wrap="none" anchor="ctr"/>
          <a:lstStyle/>
          <a:p>
            <a:pPr algn="ctr" eaLnBrk="0" hangingPunct="0"/>
            <a:r>
              <a:rPr lang="en-US" sz="2000" b="1"/>
              <a:t>node</a:t>
            </a:r>
          </a:p>
        </p:txBody>
      </p:sp>
      <p:sp>
        <p:nvSpPr>
          <p:cNvPr id="7174" name="AutoShape 6"/>
          <p:cNvSpPr>
            <a:spLocks noChangeArrowheads="1"/>
          </p:cNvSpPr>
          <p:nvPr/>
        </p:nvSpPr>
        <p:spPr bwMode="auto">
          <a:xfrm rot="-1952338">
            <a:off x="6172200" y="4191000"/>
            <a:ext cx="1524000" cy="685800"/>
          </a:xfrm>
          <a:prstGeom prst="leftArrow">
            <a:avLst>
              <a:gd name="adj1" fmla="val 50000"/>
              <a:gd name="adj2" fmla="val 55556"/>
            </a:avLst>
          </a:prstGeom>
          <a:solidFill>
            <a:schemeClr val="accent1"/>
          </a:solidFill>
          <a:ln w="9525">
            <a:solidFill>
              <a:schemeClr val="tx1"/>
            </a:solidFill>
            <a:miter lim="800000"/>
            <a:headEnd/>
            <a:tailEnd/>
          </a:ln>
          <a:effectLst/>
        </p:spPr>
        <p:txBody>
          <a:bodyPr wrap="none" anchor="ctr"/>
          <a:lstStyle/>
          <a:p>
            <a:pPr algn="ctr" eaLnBrk="0" hangingPunct="0"/>
            <a:r>
              <a:rPr lang="en-US" sz="2000" b="1"/>
              <a:t>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4"/>
                                        </p:tgtEl>
                                        <p:attrNameLst>
                                          <p:attrName>style.visibility</p:attrName>
                                        </p:attrNameLst>
                                      </p:cBhvr>
                                      <p:to>
                                        <p:strVal val="visible"/>
                                      </p:to>
                                    </p:set>
                                    <p:animEffect transition="in" filter="blinds(horizontal)">
                                      <p:cBhvr>
                                        <p:cTn id="12"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P spid="71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Graph</a:t>
            </a:r>
          </a:p>
        </p:txBody>
      </p:sp>
      <p:sp>
        <p:nvSpPr>
          <p:cNvPr id="3" name="Content Placeholder 2"/>
          <p:cNvSpPr>
            <a:spLocks noGrp="1"/>
          </p:cNvSpPr>
          <p:nvPr>
            <p:ph idx="1"/>
          </p:nvPr>
        </p:nvSpPr>
        <p:spPr/>
        <p:txBody>
          <a:bodyPr/>
          <a:lstStyle/>
          <a:p>
            <a:pPr algn="just"/>
            <a:r>
              <a:rPr lang="en-US" sz="2800" dirty="0">
                <a:latin typeface="Times New Roman" pitchFamily="18" charset="0"/>
                <a:cs typeface="Times New Roman" pitchFamily="18" charset="0"/>
              </a:rPr>
              <a:t>A graph is defined as:</a:t>
            </a:r>
          </a:p>
          <a:p>
            <a:pPr algn="just">
              <a:buFontTx/>
              <a:buNone/>
            </a:pPr>
            <a:r>
              <a:rPr lang="en-US" sz="2800" dirty="0">
                <a:latin typeface="Times New Roman" pitchFamily="18" charset="0"/>
                <a:cs typeface="Times New Roman" pitchFamily="18" charset="0"/>
              </a:rPr>
              <a:t>“Graph G is a ordered set (V,E), where V(G) represent the set of elements, called vertices, and E(G) represents the edges between these vertices.”</a:t>
            </a:r>
          </a:p>
          <a:p>
            <a:pPr algn="just"/>
            <a:r>
              <a:rPr lang="en-US" sz="2800" dirty="0">
                <a:latin typeface="Times New Roman" pitchFamily="18" charset="0"/>
                <a:cs typeface="Times New Roman" pitchFamily="18" charset="0"/>
              </a:rPr>
              <a:t>Graphs can be</a:t>
            </a:r>
          </a:p>
          <a:p>
            <a:pPr lvl="1" algn="just"/>
            <a:r>
              <a:rPr lang="en-US" sz="2400" dirty="0">
                <a:latin typeface="Times New Roman" pitchFamily="18" charset="0"/>
                <a:cs typeface="Times New Roman" pitchFamily="18" charset="0"/>
              </a:rPr>
              <a:t>Undirected</a:t>
            </a:r>
          </a:p>
          <a:p>
            <a:pPr lvl="1" algn="just"/>
            <a:r>
              <a:rPr lang="en-US" sz="2400" dirty="0">
                <a:latin typeface="Times New Roman" pitchFamily="18" charset="0"/>
                <a:cs typeface="Times New Roman" pitchFamily="18" charset="0"/>
              </a:rPr>
              <a:t>Directed</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152400"/>
            <a:ext cx="7620000" cy="609600"/>
          </a:xfrm>
        </p:spPr>
        <p:txBody>
          <a:bodyPr>
            <a:normAutofit fontScale="90000"/>
          </a:bodyPr>
          <a:lstStyle/>
          <a:p>
            <a:r>
              <a:rPr lang="en-US" sz="4000" b="1" dirty="0">
                <a:latin typeface="Times New Roman" pitchFamily="18" charset="0"/>
                <a:cs typeface="Times New Roman" pitchFamily="18" charset="0"/>
              </a:rPr>
              <a:t>Graph</a:t>
            </a:r>
          </a:p>
        </p:txBody>
      </p:sp>
      <p:sp>
        <p:nvSpPr>
          <p:cNvPr id="5123" name="Rectangle 3"/>
          <p:cNvSpPr>
            <a:spLocks noGrp="1" noChangeArrowheads="1"/>
          </p:cNvSpPr>
          <p:nvPr>
            <p:ph idx="1"/>
          </p:nvPr>
        </p:nvSpPr>
        <p:spPr>
          <a:xfrm>
            <a:off x="1752600" y="762000"/>
            <a:ext cx="6934200" cy="1828800"/>
          </a:xfrm>
        </p:spPr>
        <p:txBody>
          <a:bodyPr/>
          <a:lstStyle/>
          <a:p>
            <a:pPr>
              <a:buFontTx/>
              <a:buNone/>
            </a:pPr>
            <a:r>
              <a:rPr lang="en-US" dirty="0">
                <a:latin typeface="Times New Roman" pitchFamily="18" charset="0"/>
                <a:cs typeface="Times New Roman" pitchFamily="18" charset="0"/>
              </a:rPr>
              <a:t>Figure shows a sample graph</a:t>
            </a:r>
          </a:p>
          <a:p>
            <a:pPr>
              <a:buFontTx/>
              <a:buNone/>
            </a:pPr>
            <a:r>
              <a:rPr lang="en-US" dirty="0">
                <a:latin typeface="Times New Roman" pitchFamily="18" charset="0"/>
                <a:cs typeface="Times New Roman" pitchFamily="18" charset="0"/>
              </a:rPr>
              <a:t>	V(G)={v1,v2,v3,v4,v5}</a:t>
            </a:r>
          </a:p>
          <a:p>
            <a:pPr>
              <a:buFontTx/>
              <a:buNone/>
            </a:pPr>
            <a:r>
              <a:rPr lang="en-US" dirty="0">
                <a:latin typeface="Times New Roman" pitchFamily="18" charset="0"/>
                <a:cs typeface="Times New Roman" pitchFamily="18" charset="0"/>
              </a:rPr>
              <a:t>	E(G)={e1,e2,e3,e4,e5}</a:t>
            </a:r>
          </a:p>
        </p:txBody>
      </p:sp>
      <p:sp>
        <p:nvSpPr>
          <p:cNvPr id="21" name="Footer Placeholder 20"/>
          <p:cNvSpPr>
            <a:spLocks noGrp="1"/>
          </p:cNvSpPr>
          <p:nvPr>
            <p:ph type="ftr" sz="quarter" idx="11"/>
          </p:nvPr>
        </p:nvSpPr>
        <p:spPr/>
        <p:txBody>
          <a:bodyPr/>
          <a:lstStyle/>
          <a:p>
            <a:r>
              <a:rPr lang="en-IN"/>
              <a:t>Department of CSE</a:t>
            </a:r>
          </a:p>
        </p:txBody>
      </p:sp>
      <p:sp>
        <p:nvSpPr>
          <p:cNvPr id="20" name="Slide Number Placeholder 19"/>
          <p:cNvSpPr>
            <a:spLocks noGrp="1"/>
          </p:cNvSpPr>
          <p:nvPr>
            <p:ph type="sldNum" sz="quarter" idx="12"/>
          </p:nvPr>
        </p:nvSpPr>
        <p:spPr/>
        <p:txBody>
          <a:bodyPr/>
          <a:lstStyle/>
          <a:p>
            <a:fld id="{A975B69E-2946-4753-9723-138A79981E2B}" type="slidenum">
              <a:rPr lang="en-IN" smtClean="0"/>
              <a:pPr/>
              <a:t>16</a:t>
            </a:fld>
            <a:endParaRPr lang="en-IN"/>
          </a:p>
        </p:txBody>
      </p:sp>
      <p:sp>
        <p:nvSpPr>
          <p:cNvPr id="5124" name="Oval 4"/>
          <p:cNvSpPr>
            <a:spLocks noChangeArrowheads="1"/>
          </p:cNvSpPr>
          <p:nvPr/>
        </p:nvSpPr>
        <p:spPr bwMode="auto">
          <a:xfrm>
            <a:off x="1752600" y="2895600"/>
            <a:ext cx="685800" cy="685800"/>
          </a:xfrm>
          <a:prstGeom prst="ellipse">
            <a:avLst/>
          </a:prstGeom>
          <a:solidFill>
            <a:schemeClr val="accent1"/>
          </a:solidFill>
          <a:ln w="9525">
            <a:solidFill>
              <a:schemeClr val="tx1"/>
            </a:solidFill>
            <a:round/>
            <a:headEnd/>
            <a:tailEnd/>
          </a:ln>
          <a:effectLst/>
        </p:spPr>
        <p:txBody>
          <a:bodyPr wrap="none" anchor="ctr"/>
          <a:lstStyle/>
          <a:p>
            <a:pPr algn="ctr"/>
            <a:r>
              <a:rPr lang="en-US"/>
              <a:t>v1</a:t>
            </a:r>
          </a:p>
        </p:txBody>
      </p:sp>
      <p:sp>
        <p:nvSpPr>
          <p:cNvPr id="5125" name="Oval 5"/>
          <p:cNvSpPr>
            <a:spLocks noChangeArrowheads="1"/>
          </p:cNvSpPr>
          <p:nvPr/>
        </p:nvSpPr>
        <p:spPr bwMode="auto">
          <a:xfrm>
            <a:off x="4191000" y="2667000"/>
            <a:ext cx="685800" cy="685800"/>
          </a:xfrm>
          <a:prstGeom prst="ellipse">
            <a:avLst/>
          </a:prstGeom>
          <a:solidFill>
            <a:schemeClr val="accent1"/>
          </a:solidFill>
          <a:ln w="9525">
            <a:solidFill>
              <a:schemeClr val="tx1"/>
            </a:solidFill>
            <a:round/>
            <a:headEnd/>
            <a:tailEnd/>
          </a:ln>
          <a:effectLst/>
        </p:spPr>
        <p:txBody>
          <a:bodyPr wrap="none" anchor="ctr"/>
          <a:lstStyle/>
          <a:p>
            <a:pPr algn="ctr"/>
            <a:r>
              <a:rPr lang="en-US"/>
              <a:t>v5</a:t>
            </a:r>
          </a:p>
        </p:txBody>
      </p:sp>
      <p:sp>
        <p:nvSpPr>
          <p:cNvPr id="5126" name="Oval 6"/>
          <p:cNvSpPr>
            <a:spLocks noChangeArrowheads="1"/>
          </p:cNvSpPr>
          <p:nvPr/>
        </p:nvSpPr>
        <p:spPr bwMode="auto">
          <a:xfrm>
            <a:off x="5638800" y="3733800"/>
            <a:ext cx="685800" cy="685800"/>
          </a:xfrm>
          <a:prstGeom prst="ellipse">
            <a:avLst/>
          </a:prstGeom>
          <a:solidFill>
            <a:schemeClr val="accent1"/>
          </a:solidFill>
          <a:ln w="9525">
            <a:solidFill>
              <a:schemeClr val="tx1"/>
            </a:solidFill>
            <a:round/>
            <a:headEnd/>
            <a:tailEnd/>
          </a:ln>
          <a:effectLst/>
        </p:spPr>
        <p:txBody>
          <a:bodyPr wrap="none" anchor="ctr"/>
          <a:lstStyle/>
          <a:p>
            <a:pPr algn="ctr"/>
            <a:r>
              <a:rPr lang="en-US"/>
              <a:t>v4</a:t>
            </a:r>
          </a:p>
        </p:txBody>
      </p:sp>
      <p:sp>
        <p:nvSpPr>
          <p:cNvPr id="5127" name="Oval 7"/>
          <p:cNvSpPr>
            <a:spLocks noChangeArrowheads="1"/>
          </p:cNvSpPr>
          <p:nvPr/>
        </p:nvSpPr>
        <p:spPr bwMode="auto">
          <a:xfrm>
            <a:off x="1676400" y="4800600"/>
            <a:ext cx="685800" cy="685800"/>
          </a:xfrm>
          <a:prstGeom prst="ellipse">
            <a:avLst/>
          </a:prstGeom>
          <a:solidFill>
            <a:schemeClr val="accent1"/>
          </a:solidFill>
          <a:ln w="9525">
            <a:solidFill>
              <a:schemeClr val="tx1"/>
            </a:solidFill>
            <a:round/>
            <a:headEnd/>
            <a:tailEnd/>
          </a:ln>
          <a:effectLst/>
        </p:spPr>
        <p:txBody>
          <a:bodyPr wrap="none" anchor="ctr"/>
          <a:lstStyle/>
          <a:p>
            <a:pPr algn="ctr"/>
            <a:r>
              <a:rPr lang="en-US"/>
              <a:t>v2</a:t>
            </a:r>
          </a:p>
        </p:txBody>
      </p:sp>
      <p:sp>
        <p:nvSpPr>
          <p:cNvPr id="5128" name="Oval 8"/>
          <p:cNvSpPr>
            <a:spLocks noChangeArrowheads="1"/>
          </p:cNvSpPr>
          <p:nvPr/>
        </p:nvSpPr>
        <p:spPr bwMode="auto">
          <a:xfrm>
            <a:off x="3962400" y="4724400"/>
            <a:ext cx="685800" cy="685800"/>
          </a:xfrm>
          <a:prstGeom prst="ellipse">
            <a:avLst/>
          </a:prstGeom>
          <a:solidFill>
            <a:schemeClr val="accent1"/>
          </a:solidFill>
          <a:ln w="9525">
            <a:solidFill>
              <a:schemeClr val="tx1"/>
            </a:solidFill>
            <a:round/>
            <a:headEnd/>
            <a:tailEnd/>
          </a:ln>
          <a:effectLst/>
        </p:spPr>
        <p:txBody>
          <a:bodyPr wrap="none" anchor="ctr"/>
          <a:lstStyle/>
          <a:p>
            <a:pPr algn="ctr"/>
            <a:r>
              <a:rPr lang="en-US"/>
              <a:t>v3</a:t>
            </a:r>
          </a:p>
        </p:txBody>
      </p:sp>
      <p:sp>
        <p:nvSpPr>
          <p:cNvPr id="5129" name="Line 9"/>
          <p:cNvSpPr>
            <a:spLocks noChangeShapeType="1"/>
          </p:cNvSpPr>
          <p:nvPr/>
        </p:nvSpPr>
        <p:spPr bwMode="auto">
          <a:xfrm flipV="1">
            <a:off x="2438400" y="2971800"/>
            <a:ext cx="1752600" cy="228600"/>
          </a:xfrm>
          <a:prstGeom prst="line">
            <a:avLst/>
          </a:prstGeom>
          <a:noFill/>
          <a:ln w="9525">
            <a:solidFill>
              <a:schemeClr val="tx1"/>
            </a:solidFill>
            <a:round/>
            <a:headEnd/>
            <a:tailEnd/>
          </a:ln>
          <a:effectLst/>
        </p:spPr>
        <p:txBody>
          <a:bodyPr/>
          <a:lstStyle/>
          <a:p>
            <a:endParaRPr lang="en-US"/>
          </a:p>
        </p:txBody>
      </p:sp>
      <p:sp>
        <p:nvSpPr>
          <p:cNvPr id="5130" name="Line 10"/>
          <p:cNvSpPr>
            <a:spLocks noChangeShapeType="1"/>
          </p:cNvSpPr>
          <p:nvPr/>
        </p:nvSpPr>
        <p:spPr bwMode="auto">
          <a:xfrm>
            <a:off x="2057400" y="3581400"/>
            <a:ext cx="0" cy="1219200"/>
          </a:xfrm>
          <a:prstGeom prst="line">
            <a:avLst/>
          </a:prstGeom>
          <a:noFill/>
          <a:ln w="9525">
            <a:solidFill>
              <a:schemeClr val="tx1"/>
            </a:solidFill>
            <a:round/>
            <a:headEnd/>
            <a:tailEnd/>
          </a:ln>
          <a:effectLst/>
        </p:spPr>
        <p:txBody>
          <a:bodyPr/>
          <a:lstStyle/>
          <a:p>
            <a:endParaRPr lang="en-US"/>
          </a:p>
        </p:txBody>
      </p:sp>
      <p:sp>
        <p:nvSpPr>
          <p:cNvPr id="5131" name="Line 11"/>
          <p:cNvSpPr>
            <a:spLocks noChangeShapeType="1"/>
          </p:cNvSpPr>
          <p:nvPr/>
        </p:nvSpPr>
        <p:spPr bwMode="auto">
          <a:xfrm flipV="1">
            <a:off x="2362200" y="5105400"/>
            <a:ext cx="1600200" cy="76200"/>
          </a:xfrm>
          <a:prstGeom prst="line">
            <a:avLst/>
          </a:prstGeom>
          <a:noFill/>
          <a:ln w="9525">
            <a:solidFill>
              <a:schemeClr val="tx1"/>
            </a:solidFill>
            <a:round/>
            <a:headEnd/>
            <a:tailEnd/>
          </a:ln>
          <a:effectLst/>
        </p:spPr>
        <p:txBody>
          <a:bodyPr/>
          <a:lstStyle/>
          <a:p>
            <a:endParaRPr lang="en-US"/>
          </a:p>
        </p:txBody>
      </p:sp>
      <p:sp>
        <p:nvSpPr>
          <p:cNvPr id="5133" name="Line 13"/>
          <p:cNvSpPr>
            <a:spLocks noChangeShapeType="1"/>
          </p:cNvSpPr>
          <p:nvPr/>
        </p:nvSpPr>
        <p:spPr bwMode="auto">
          <a:xfrm>
            <a:off x="4800600" y="3124200"/>
            <a:ext cx="990600" cy="685800"/>
          </a:xfrm>
          <a:prstGeom prst="line">
            <a:avLst/>
          </a:prstGeom>
          <a:noFill/>
          <a:ln w="9525">
            <a:solidFill>
              <a:schemeClr val="tx1"/>
            </a:solidFill>
            <a:round/>
            <a:headEnd/>
            <a:tailEnd/>
          </a:ln>
          <a:effectLst/>
        </p:spPr>
        <p:txBody>
          <a:bodyPr/>
          <a:lstStyle/>
          <a:p>
            <a:endParaRPr lang="en-US"/>
          </a:p>
        </p:txBody>
      </p:sp>
      <p:sp>
        <p:nvSpPr>
          <p:cNvPr id="5134" name="Line 14"/>
          <p:cNvSpPr>
            <a:spLocks noChangeShapeType="1"/>
          </p:cNvSpPr>
          <p:nvPr/>
        </p:nvSpPr>
        <p:spPr bwMode="auto">
          <a:xfrm flipH="1">
            <a:off x="2286000" y="3200400"/>
            <a:ext cx="1981200" cy="1752600"/>
          </a:xfrm>
          <a:prstGeom prst="line">
            <a:avLst/>
          </a:prstGeom>
          <a:noFill/>
          <a:ln w="9525">
            <a:solidFill>
              <a:schemeClr val="tx1"/>
            </a:solidFill>
            <a:round/>
            <a:headEnd/>
            <a:tailEnd/>
          </a:ln>
          <a:effectLst/>
        </p:spPr>
        <p:txBody>
          <a:bodyPr/>
          <a:lstStyle/>
          <a:p>
            <a:endParaRPr lang="en-US"/>
          </a:p>
        </p:txBody>
      </p:sp>
      <p:sp>
        <p:nvSpPr>
          <p:cNvPr id="5135" name="Text Box 15"/>
          <p:cNvSpPr txBox="1">
            <a:spLocks noChangeArrowheads="1"/>
          </p:cNvSpPr>
          <p:nvPr/>
        </p:nvSpPr>
        <p:spPr bwMode="auto">
          <a:xfrm>
            <a:off x="2971800" y="2667000"/>
            <a:ext cx="762000" cy="366713"/>
          </a:xfrm>
          <a:prstGeom prst="rect">
            <a:avLst/>
          </a:prstGeom>
          <a:noFill/>
          <a:ln w="9525">
            <a:noFill/>
            <a:miter lim="800000"/>
            <a:headEnd/>
            <a:tailEnd/>
          </a:ln>
          <a:effectLst/>
        </p:spPr>
        <p:txBody>
          <a:bodyPr>
            <a:spAutoFit/>
          </a:bodyPr>
          <a:lstStyle/>
          <a:p>
            <a:pPr>
              <a:spcBef>
                <a:spcPct val="50000"/>
              </a:spcBef>
            </a:pPr>
            <a:r>
              <a:rPr lang="en-US"/>
              <a:t>e2</a:t>
            </a:r>
          </a:p>
        </p:txBody>
      </p:sp>
      <p:sp>
        <p:nvSpPr>
          <p:cNvPr id="5136" name="Text Box 16"/>
          <p:cNvSpPr txBox="1">
            <a:spLocks noChangeArrowheads="1"/>
          </p:cNvSpPr>
          <p:nvPr/>
        </p:nvSpPr>
        <p:spPr bwMode="auto">
          <a:xfrm>
            <a:off x="1600200" y="4038600"/>
            <a:ext cx="762000" cy="366713"/>
          </a:xfrm>
          <a:prstGeom prst="rect">
            <a:avLst/>
          </a:prstGeom>
          <a:noFill/>
          <a:ln w="9525">
            <a:noFill/>
            <a:miter lim="800000"/>
            <a:headEnd/>
            <a:tailEnd/>
          </a:ln>
          <a:effectLst/>
        </p:spPr>
        <p:txBody>
          <a:bodyPr>
            <a:spAutoFit/>
          </a:bodyPr>
          <a:lstStyle/>
          <a:p>
            <a:pPr>
              <a:spcBef>
                <a:spcPct val="50000"/>
              </a:spcBef>
            </a:pPr>
            <a:r>
              <a:rPr lang="en-US"/>
              <a:t>e1</a:t>
            </a:r>
          </a:p>
        </p:txBody>
      </p:sp>
      <p:sp>
        <p:nvSpPr>
          <p:cNvPr id="5137" name="Text Box 17"/>
          <p:cNvSpPr txBox="1">
            <a:spLocks noChangeArrowheads="1"/>
          </p:cNvSpPr>
          <p:nvPr/>
        </p:nvSpPr>
        <p:spPr bwMode="auto">
          <a:xfrm>
            <a:off x="3429000" y="3900488"/>
            <a:ext cx="762000" cy="366712"/>
          </a:xfrm>
          <a:prstGeom prst="rect">
            <a:avLst/>
          </a:prstGeom>
          <a:noFill/>
          <a:ln w="9525">
            <a:noFill/>
            <a:miter lim="800000"/>
            <a:headEnd/>
            <a:tailEnd/>
          </a:ln>
          <a:effectLst/>
        </p:spPr>
        <p:txBody>
          <a:bodyPr>
            <a:spAutoFit/>
          </a:bodyPr>
          <a:lstStyle/>
          <a:p>
            <a:pPr>
              <a:spcBef>
                <a:spcPct val="50000"/>
              </a:spcBef>
            </a:pPr>
            <a:r>
              <a:rPr lang="en-US"/>
              <a:t>e5</a:t>
            </a:r>
          </a:p>
        </p:txBody>
      </p:sp>
      <p:sp>
        <p:nvSpPr>
          <p:cNvPr id="5138" name="Text Box 18"/>
          <p:cNvSpPr txBox="1">
            <a:spLocks noChangeArrowheads="1"/>
          </p:cNvSpPr>
          <p:nvPr/>
        </p:nvSpPr>
        <p:spPr bwMode="auto">
          <a:xfrm>
            <a:off x="2895600" y="5119688"/>
            <a:ext cx="762000" cy="366712"/>
          </a:xfrm>
          <a:prstGeom prst="rect">
            <a:avLst/>
          </a:prstGeom>
          <a:noFill/>
          <a:ln w="9525">
            <a:noFill/>
            <a:miter lim="800000"/>
            <a:headEnd/>
            <a:tailEnd/>
          </a:ln>
          <a:effectLst/>
        </p:spPr>
        <p:txBody>
          <a:bodyPr>
            <a:spAutoFit/>
          </a:bodyPr>
          <a:lstStyle/>
          <a:p>
            <a:pPr>
              <a:spcBef>
                <a:spcPct val="50000"/>
              </a:spcBef>
            </a:pPr>
            <a:r>
              <a:rPr lang="en-US"/>
              <a:t>e4</a:t>
            </a:r>
          </a:p>
        </p:txBody>
      </p:sp>
      <p:sp>
        <p:nvSpPr>
          <p:cNvPr id="5139" name="Text Box 19"/>
          <p:cNvSpPr txBox="1">
            <a:spLocks noChangeArrowheads="1"/>
          </p:cNvSpPr>
          <p:nvPr/>
        </p:nvSpPr>
        <p:spPr bwMode="auto">
          <a:xfrm>
            <a:off x="5334000" y="3138488"/>
            <a:ext cx="762000" cy="366712"/>
          </a:xfrm>
          <a:prstGeom prst="rect">
            <a:avLst/>
          </a:prstGeom>
          <a:noFill/>
          <a:ln w="9525">
            <a:noFill/>
            <a:miter lim="800000"/>
            <a:headEnd/>
            <a:tailEnd/>
          </a:ln>
          <a:effectLst/>
        </p:spPr>
        <p:txBody>
          <a:bodyPr>
            <a:spAutoFit/>
          </a:bodyPr>
          <a:lstStyle/>
          <a:p>
            <a:pPr>
              <a:spcBef>
                <a:spcPct val="50000"/>
              </a:spcBef>
            </a:pPr>
            <a:r>
              <a:rPr lang="en-US"/>
              <a:t>e3</a:t>
            </a:r>
          </a:p>
        </p:txBody>
      </p:sp>
      <p:sp>
        <p:nvSpPr>
          <p:cNvPr id="5140" name="Text Box 20"/>
          <p:cNvSpPr txBox="1">
            <a:spLocks noChangeArrowheads="1"/>
          </p:cNvSpPr>
          <p:nvPr/>
        </p:nvSpPr>
        <p:spPr bwMode="auto">
          <a:xfrm>
            <a:off x="2438400" y="5867400"/>
            <a:ext cx="5105400" cy="366713"/>
          </a:xfrm>
          <a:prstGeom prst="rect">
            <a:avLst/>
          </a:prstGeom>
          <a:noFill/>
          <a:ln w="9525">
            <a:noFill/>
            <a:miter lim="800000"/>
            <a:headEnd/>
            <a:tailEnd/>
          </a:ln>
          <a:effectLst/>
        </p:spPr>
        <p:txBody>
          <a:bodyPr>
            <a:spAutoFit/>
          </a:bodyPr>
          <a:lstStyle/>
          <a:p>
            <a:pPr algn="ctr">
              <a:spcBef>
                <a:spcPct val="50000"/>
              </a:spcBef>
            </a:pPr>
            <a:r>
              <a:rPr lang="en-US" b="1"/>
              <a:t>Fig . (a) Undirected Graph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b="1"/>
              <a:t>Graph</a:t>
            </a:r>
          </a:p>
        </p:txBody>
      </p:sp>
      <p:sp>
        <p:nvSpPr>
          <p:cNvPr id="23" name="Footer Placeholder 22"/>
          <p:cNvSpPr>
            <a:spLocks noGrp="1"/>
          </p:cNvSpPr>
          <p:nvPr>
            <p:ph type="ftr" sz="quarter" idx="11"/>
          </p:nvPr>
        </p:nvSpPr>
        <p:spPr/>
        <p:txBody>
          <a:bodyPr/>
          <a:lstStyle/>
          <a:p>
            <a:r>
              <a:rPr lang="en-IN"/>
              <a:t>Department of CSE</a:t>
            </a:r>
          </a:p>
        </p:txBody>
      </p:sp>
      <p:sp>
        <p:nvSpPr>
          <p:cNvPr id="22" name="Slide Number Placeholder 21"/>
          <p:cNvSpPr>
            <a:spLocks noGrp="1"/>
          </p:cNvSpPr>
          <p:nvPr>
            <p:ph type="sldNum" sz="quarter" idx="12"/>
          </p:nvPr>
        </p:nvSpPr>
        <p:spPr/>
        <p:txBody>
          <a:bodyPr/>
          <a:lstStyle/>
          <a:p>
            <a:fld id="{A975B69E-2946-4753-9723-138A79981E2B}" type="slidenum">
              <a:rPr lang="en-IN" smtClean="0"/>
              <a:pPr/>
              <a:t>17</a:t>
            </a:fld>
            <a:endParaRPr lang="en-IN"/>
          </a:p>
        </p:txBody>
      </p:sp>
      <p:sp>
        <p:nvSpPr>
          <p:cNvPr id="6148" name="Oval 4"/>
          <p:cNvSpPr>
            <a:spLocks noChangeArrowheads="1"/>
          </p:cNvSpPr>
          <p:nvPr/>
        </p:nvSpPr>
        <p:spPr bwMode="auto">
          <a:xfrm>
            <a:off x="1752600" y="1905000"/>
            <a:ext cx="685800" cy="685800"/>
          </a:xfrm>
          <a:prstGeom prst="ellipse">
            <a:avLst/>
          </a:prstGeom>
          <a:solidFill>
            <a:schemeClr val="accent1"/>
          </a:solidFill>
          <a:ln w="9525">
            <a:solidFill>
              <a:schemeClr val="tx1"/>
            </a:solidFill>
            <a:round/>
            <a:headEnd/>
            <a:tailEnd/>
          </a:ln>
          <a:effectLst/>
        </p:spPr>
        <p:txBody>
          <a:bodyPr wrap="none" anchor="ctr"/>
          <a:lstStyle/>
          <a:p>
            <a:pPr algn="ctr"/>
            <a:r>
              <a:rPr lang="en-US"/>
              <a:t>v1</a:t>
            </a:r>
          </a:p>
        </p:txBody>
      </p:sp>
      <p:sp>
        <p:nvSpPr>
          <p:cNvPr id="6149" name="Oval 5"/>
          <p:cNvSpPr>
            <a:spLocks noChangeArrowheads="1"/>
          </p:cNvSpPr>
          <p:nvPr/>
        </p:nvSpPr>
        <p:spPr bwMode="auto">
          <a:xfrm>
            <a:off x="4191000" y="1676400"/>
            <a:ext cx="685800" cy="685800"/>
          </a:xfrm>
          <a:prstGeom prst="ellipse">
            <a:avLst/>
          </a:prstGeom>
          <a:solidFill>
            <a:schemeClr val="accent1"/>
          </a:solidFill>
          <a:ln w="9525">
            <a:solidFill>
              <a:schemeClr val="tx1"/>
            </a:solidFill>
            <a:round/>
            <a:headEnd/>
            <a:tailEnd/>
          </a:ln>
          <a:effectLst/>
        </p:spPr>
        <p:txBody>
          <a:bodyPr wrap="none" anchor="ctr"/>
          <a:lstStyle/>
          <a:p>
            <a:pPr algn="ctr"/>
            <a:r>
              <a:rPr lang="en-US"/>
              <a:t>v5</a:t>
            </a:r>
          </a:p>
        </p:txBody>
      </p:sp>
      <p:sp>
        <p:nvSpPr>
          <p:cNvPr id="6150" name="Oval 6"/>
          <p:cNvSpPr>
            <a:spLocks noChangeArrowheads="1"/>
          </p:cNvSpPr>
          <p:nvPr/>
        </p:nvSpPr>
        <p:spPr bwMode="auto">
          <a:xfrm>
            <a:off x="5638800" y="2743200"/>
            <a:ext cx="685800" cy="685800"/>
          </a:xfrm>
          <a:prstGeom prst="ellipse">
            <a:avLst/>
          </a:prstGeom>
          <a:solidFill>
            <a:schemeClr val="accent1"/>
          </a:solidFill>
          <a:ln w="9525">
            <a:solidFill>
              <a:schemeClr val="tx1"/>
            </a:solidFill>
            <a:round/>
            <a:headEnd/>
            <a:tailEnd/>
          </a:ln>
          <a:effectLst/>
        </p:spPr>
        <p:txBody>
          <a:bodyPr wrap="none" anchor="ctr"/>
          <a:lstStyle/>
          <a:p>
            <a:pPr algn="ctr"/>
            <a:r>
              <a:rPr lang="en-US"/>
              <a:t>v4</a:t>
            </a:r>
          </a:p>
        </p:txBody>
      </p:sp>
      <p:sp>
        <p:nvSpPr>
          <p:cNvPr id="6151" name="Oval 7"/>
          <p:cNvSpPr>
            <a:spLocks noChangeArrowheads="1"/>
          </p:cNvSpPr>
          <p:nvPr/>
        </p:nvSpPr>
        <p:spPr bwMode="auto">
          <a:xfrm>
            <a:off x="1676400" y="3810000"/>
            <a:ext cx="685800" cy="685800"/>
          </a:xfrm>
          <a:prstGeom prst="ellipse">
            <a:avLst/>
          </a:prstGeom>
          <a:solidFill>
            <a:schemeClr val="accent1"/>
          </a:solidFill>
          <a:ln w="9525">
            <a:solidFill>
              <a:schemeClr val="tx1"/>
            </a:solidFill>
            <a:round/>
            <a:headEnd/>
            <a:tailEnd/>
          </a:ln>
          <a:effectLst/>
        </p:spPr>
        <p:txBody>
          <a:bodyPr wrap="none" anchor="ctr"/>
          <a:lstStyle/>
          <a:p>
            <a:pPr algn="ctr"/>
            <a:r>
              <a:rPr lang="en-US"/>
              <a:t>v2</a:t>
            </a:r>
          </a:p>
        </p:txBody>
      </p:sp>
      <p:sp>
        <p:nvSpPr>
          <p:cNvPr id="6152" name="Oval 8"/>
          <p:cNvSpPr>
            <a:spLocks noChangeArrowheads="1"/>
          </p:cNvSpPr>
          <p:nvPr/>
        </p:nvSpPr>
        <p:spPr bwMode="auto">
          <a:xfrm>
            <a:off x="3962400" y="3733800"/>
            <a:ext cx="685800" cy="685800"/>
          </a:xfrm>
          <a:prstGeom prst="ellipse">
            <a:avLst/>
          </a:prstGeom>
          <a:solidFill>
            <a:schemeClr val="accent1"/>
          </a:solidFill>
          <a:ln w="9525">
            <a:solidFill>
              <a:schemeClr val="tx1"/>
            </a:solidFill>
            <a:round/>
            <a:headEnd/>
            <a:tailEnd/>
          </a:ln>
          <a:effectLst/>
        </p:spPr>
        <p:txBody>
          <a:bodyPr wrap="none" anchor="ctr"/>
          <a:lstStyle/>
          <a:p>
            <a:pPr algn="ctr"/>
            <a:r>
              <a:rPr lang="en-US"/>
              <a:t>v3</a:t>
            </a:r>
          </a:p>
        </p:txBody>
      </p:sp>
      <p:sp>
        <p:nvSpPr>
          <p:cNvPr id="6153" name="Line 9"/>
          <p:cNvSpPr>
            <a:spLocks noChangeShapeType="1"/>
          </p:cNvSpPr>
          <p:nvPr/>
        </p:nvSpPr>
        <p:spPr bwMode="auto">
          <a:xfrm flipV="1">
            <a:off x="2438400" y="1981200"/>
            <a:ext cx="1752600" cy="228600"/>
          </a:xfrm>
          <a:prstGeom prst="line">
            <a:avLst/>
          </a:prstGeom>
          <a:noFill/>
          <a:ln w="9525">
            <a:solidFill>
              <a:schemeClr val="tx1"/>
            </a:solidFill>
            <a:round/>
            <a:headEnd type="arrow" w="med" len="med"/>
            <a:tailEnd/>
          </a:ln>
          <a:effectLst/>
        </p:spPr>
        <p:txBody>
          <a:bodyPr/>
          <a:lstStyle/>
          <a:p>
            <a:endParaRPr lang="en-US"/>
          </a:p>
        </p:txBody>
      </p:sp>
      <p:sp>
        <p:nvSpPr>
          <p:cNvPr id="6154" name="Line 10"/>
          <p:cNvSpPr>
            <a:spLocks noChangeShapeType="1"/>
          </p:cNvSpPr>
          <p:nvPr/>
        </p:nvSpPr>
        <p:spPr bwMode="auto">
          <a:xfrm>
            <a:off x="2057400" y="2590800"/>
            <a:ext cx="0" cy="1219200"/>
          </a:xfrm>
          <a:prstGeom prst="line">
            <a:avLst/>
          </a:prstGeom>
          <a:noFill/>
          <a:ln w="9525">
            <a:solidFill>
              <a:schemeClr val="tx1"/>
            </a:solidFill>
            <a:round/>
            <a:headEnd/>
            <a:tailEnd type="arrow" w="med" len="med"/>
          </a:ln>
          <a:effectLst/>
        </p:spPr>
        <p:txBody>
          <a:bodyPr/>
          <a:lstStyle/>
          <a:p>
            <a:endParaRPr lang="en-US"/>
          </a:p>
        </p:txBody>
      </p:sp>
      <p:sp>
        <p:nvSpPr>
          <p:cNvPr id="6155" name="Line 11"/>
          <p:cNvSpPr>
            <a:spLocks noChangeShapeType="1"/>
          </p:cNvSpPr>
          <p:nvPr/>
        </p:nvSpPr>
        <p:spPr bwMode="auto">
          <a:xfrm flipV="1">
            <a:off x="2362200" y="4114800"/>
            <a:ext cx="1600200" cy="76200"/>
          </a:xfrm>
          <a:prstGeom prst="line">
            <a:avLst/>
          </a:prstGeom>
          <a:noFill/>
          <a:ln w="9525">
            <a:solidFill>
              <a:schemeClr val="tx1"/>
            </a:solidFill>
            <a:round/>
            <a:headEnd type="arrow" w="med" len="med"/>
            <a:tailEnd/>
          </a:ln>
          <a:effectLst/>
        </p:spPr>
        <p:txBody>
          <a:bodyPr/>
          <a:lstStyle/>
          <a:p>
            <a:endParaRPr lang="en-US"/>
          </a:p>
        </p:txBody>
      </p:sp>
      <p:sp>
        <p:nvSpPr>
          <p:cNvPr id="6156" name="Line 12"/>
          <p:cNvSpPr>
            <a:spLocks noChangeShapeType="1"/>
          </p:cNvSpPr>
          <p:nvPr/>
        </p:nvSpPr>
        <p:spPr bwMode="auto">
          <a:xfrm>
            <a:off x="4800600" y="2133600"/>
            <a:ext cx="990600" cy="685800"/>
          </a:xfrm>
          <a:prstGeom prst="line">
            <a:avLst/>
          </a:prstGeom>
          <a:noFill/>
          <a:ln w="9525">
            <a:solidFill>
              <a:schemeClr val="tx1"/>
            </a:solidFill>
            <a:round/>
            <a:headEnd/>
            <a:tailEnd type="arrow" w="med" len="med"/>
          </a:ln>
          <a:effectLst/>
        </p:spPr>
        <p:txBody>
          <a:bodyPr/>
          <a:lstStyle/>
          <a:p>
            <a:endParaRPr lang="en-US"/>
          </a:p>
        </p:txBody>
      </p:sp>
      <p:sp>
        <p:nvSpPr>
          <p:cNvPr id="6157" name="Line 13"/>
          <p:cNvSpPr>
            <a:spLocks noChangeShapeType="1"/>
          </p:cNvSpPr>
          <p:nvPr/>
        </p:nvSpPr>
        <p:spPr bwMode="auto">
          <a:xfrm flipH="1">
            <a:off x="2286000" y="2209800"/>
            <a:ext cx="1981200" cy="1752600"/>
          </a:xfrm>
          <a:prstGeom prst="line">
            <a:avLst/>
          </a:prstGeom>
          <a:noFill/>
          <a:ln w="9525">
            <a:solidFill>
              <a:schemeClr val="tx1"/>
            </a:solidFill>
            <a:round/>
            <a:headEnd type="arrow" w="med" len="med"/>
            <a:tailEnd/>
          </a:ln>
          <a:effectLst/>
        </p:spPr>
        <p:txBody>
          <a:bodyPr/>
          <a:lstStyle/>
          <a:p>
            <a:endParaRPr lang="en-US"/>
          </a:p>
        </p:txBody>
      </p:sp>
      <p:sp>
        <p:nvSpPr>
          <p:cNvPr id="6158" name="Text Box 14"/>
          <p:cNvSpPr txBox="1">
            <a:spLocks noChangeArrowheads="1"/>
          </p:cNvSpPr>
          <p:nvPr/>
        </p:nvSpPr>
        <p:spPr bwMode="auto">
          <a:xfrm>
            <a:off x="2971800" y="1676400"/>
            <a:ext cx="762000" cy="366713"/>
          </a:xfrm>
          <a:prstGeom prst="rect">
            <a:avLst/>
          </a:prstGeom>
          <a:noFill/>
          <a:ln w="9525">
            <a:noFill/>
            <a:miter lim="800000"/>
            <a:headEnd/>
            <a:tailEnd/>
          </a:ln>
          <a:effectLst/>
        </p:spPr>
        <p:txBody>
          <a:bodyPr>
            <a:spAutoFit/>
          </a:bodyPr>
          <a:lstStyle/>
          <a:p>
            <a:pPr>
              <a:spcBef>
                <a:spcPct val="50000"/>
              </a:spcBef>
            </a:pPr>
            <a:r>
              <a:rPr lang="en-US"/>
              <a:t>e2</a:t>
            </a:r>
          </a:p>
        </p:txBody>
      </p:sp>
      <p:sp>
        <p:nvSpPr>
          <p:cNvPr id="6159" name="Text Box 15"/>
          <p:cNvSpPr txBox="1">
            <a:spLocks noChangeArrowheads="1"/>
          </p:cNvSpPr>
          <p:nvPr/>
        </p:nvSpPr>
        <p:spPr bwMode="auto">
          <a:xfrm>
            <a:off x="1600200" y="3048000"/>
            <a:ext cx="762000" cy="366713"/>
          </a:xfrm>
          <a:prstGeom prst="rect">
            <a:avLst/>
          </a:prstGeom>
          <a:noFill/>
          <a:ln w="9525">
            <a:noFill/>
            <a:miter lim="800000"/>
            <a:headEnd/>
            <a:tailEnd/>
          </a:ln>
          <a:effectLst/>
        </p:spPr>
        <p:txBody>
          <a:bodyPr>
            <a:spAutoFit/>
          </a:bodyPr>
          <a:lstStyle/>
          <a:p>
            <a:pPr>
              <a:spcBef>
                <a:spcPct val="50000"/>
              </a:spcBef>
            </a:pPr>
            <a:r>
              <a:rPr lang="en-US"/>
              <a:t>e1</a:t>
            </a:r>
          </a:p>
        </p:txBody>
      </p:sp>
      <p:sp>
        <p:nvSpPr>
          <p:cNvPr id="6160" name="Text Box 16"/>
          <p:cNvSpPr txBox="1">
            <a:spLocks noChangeArrowheads="1"/>
          </p:cNvSpPr>
          <p:nvPr/>
        </p:nvSpPr>
        <p:spPr bwMode="auto">
          <a:xfrm>
            <a:off x="3429000" y="2909888"/>
            <a:ext cx="762000" cy="366712"/>
          </a:xfrm>
          <a:prstGeom prst="rect">
            <a:avLst/>
          </a:prstGeom>
          <a:noFill/>
          <a:ln w="9525">
            <a:noFill/>
            <a:miter lim="800000"/>
            <a:headEnd/>
            <a:tailEnd/>
          </a:ln>
          <a:effectLst/>
        </p:spPr>
        <p:txBody>
          <a:bodyPr>
            <a:spAutoFit/>
          </a:bodyPr>
          <a:lstStyle/>
          <a:p>
            <a:pPr>
              <a:spcBef>
                <a:spcPct val="50000"/>
              </a:spcBef>
            </a:pPr>
            <a:r>
              <a:rPr lang="en-US"/>
              <a:t>e5</a:t>
            </a:r>
          </a:p>
        </p:txBody>
      </p:sp>
      <p:sp>
        <p:nvSpPr>
          <p:cNvPr id="6161" name="Text Box 17"/>
          <p:cNvSpPr txBox="1">
            <a:spLocks noChangeArrowheads="1"/>
          </p:cNvSpPr>
          <p:nvPr/>
        </p:nvSpPr>
        <p:spPr bwMode="auto">
          <a:xfrm>
            <a:off x="2895600" y="4129088"/>
            <a:ext cx="762000" cy="366712"/>
          </a:xfrm>
          <a:prstGeom prst="rect">
            <a:avLst/>
          </a:prstGeom>
          <a:noFill/>
          <a:ln w="9525">
            <a:noFill/>
            <a:miter lim="800000"/>
            <a:headEnd/>
            <a:tailEnd/>
          </a:ln>
          <a:effectLst/>
        </p:spPr>
        <p:txBody>
          <a:bodyPr>
            <a:spAutoFit/>
          </a:bodyPr>
          <a:lstStyle/>
          <a:p>
            <a:pPr>
              <a:spcBef>
                <a:spcPct val="50000"/>
              </a:spcBef>
            </a:pPr>
            <a:r>
              <a:rPr lang="en-US"/>
              <a:t>e4</a:t>
            </a:r>
          </a:p>
        </p:txBody>
      </p:sp>
      <p:sp>
        <p:nvSpPr>
          <p:cNvPr id="6162" name="Text Box 18"/>
          <p:cNvSpPr txBox="1">
            <a:spLocks noChangeArrowheads="1"/>
          </p:cNvSpPr>
          <p:nvPr/>
        </p:nvSpPr>
        <p:spPr bwMode="auto">
          <a:xfrm>
            <a:off x="5334000" y="2147888"/>
            <a:ext cx="762000" cy="366712"/>
          </a:xfrm>
          <a:prstGeom prst="rect">
            <a:avLst/>
          </a:prstGeom>
          <a:noFill/>
          <a:ln w="9525">
            <a:noFill/>
            <a:miter lim="800000"/>
            <a:headEnd/>
            <a:tailEnd/>
          </a:ln>
          <a:effectLst/>
        </p:spPr>
        <p:txBody>
          <a:bodyPr>
            <a:spAutoFit/>
          </a:bodyPr>
          <a:lstStyle/>
          <a:p>
            <a:pPr>
              <a:spcBef>
                <a:spcPct val="50000"/>
              </a:spcBef>
            </a:pPr>
            <a:r>
              <a:rPr lang="en-US"/>
              <a:t>e3</a:t>
            </a:r>
          </a:p>
        </p:txBody>
      </p:sp>
      <p:sp>
        <p:nvSpPr>
          <p:cNvPr id="6163" name="Text Box 19"/>
          <p:cNvSpPr txBox="1">
            <a:spLocks noChangeArrowheads="1"/>
          </p:cNvSpPr>
          <p:nvPr/>
        </p:nvSpPr>
        <p:spPr bwMode="auto">
          <a:xfrm>
            <a:off x="1066800" y="4648200"/>
            <a:ext cx="5105400" cy="366713"/>
          </a:xfrm>
          <a:prstGeom prst="rect">
            <a:avLst/>
          </a:prstGeom>
          <a:noFill/>
          <a:ln w="9525">
            <a:noFill/>
            <a:miter lim="800000"/>
            <a:headEnd/>
            <a:tailEnd/>
          </a:ln>
          <a:effectLst/>
        </p:spPr>
        <p:txBody>
          <a:bodyPr>
            <a:spAutoFit/>
          </a:bodyPr>
          <a:lstStyle/>
          <a:p>
            <a:pPr algn="ctr">
              <a:spcBef>
                <a:spcPct val="50000"/>
              </a:spcBef>
            </a:pPr>
            <a:r>
              <a:rPr lang="en-US" b="1" dirty="0"/>
              <a:t>Fig. (b) Directed Graph</a:t>
            </a:r>
          </a:p>
        </p:txBody>
      </p:sp>
      <p:sp>
        <p:nvSpPr>
          <p:cNvPr id="6164" name="Line 20"/>
          <p:cNvSpPr>
            <a:spLocks noChangeShapeType="1"/>
          </p:cNvSpPr>
          <p:nvPr/>
        </p:nvSpPr>
        <p:spPr bwMode="auto">
          <a:xfrm flipH="1">
            <a:off x="4419600" y="2438400"/>
            <a:ext cx="76200" cy="1295400"/>
          </a:xfrm>
          <a:prstGeom prst="line">
            <a:avLst/>
          </a:prstGeom>
          <a:noFill/>
          <a:ln w="9525">
            <a:solidFill>
              <a:schemeClr val="tx1"/>
            </a:solidFill>
            <a:round/>
            <a:headEnd/>
            <a:tailEnd type="triangle" w="med" len="med"/>
          </a:ln>
          <a:effectLst/>
        </p:spPr>
        <p:txBody>
          <a:bodyPr/>
          <a:lstStyle/>
          <a:p>
            <a:endParaRPr lang="en-US"/>
          </a:p>
        </p:txBody>
      </p:sp>
      <p:sp>
        <p:nvSpPr>
          <p:cNvPr id="6165" name="Line 21"/>
          <p:cNvSpPr>
            <a:spLocks noChangeShapeType="1"/>
          </p:cNvSpPr>
          <p:nvPr/>
        </p:nvSpPr>
        <p:spPr bwMode="auto">
          <a:xfrm flipH="1">
            <a:off x="2286000" y="3200400"/>
            <a:ext cx="3352800" cy="838200"/>
          </a:xfrm>
          <a:prstGeom prst="line">
            <a:avLst/>
          </a:prstGeom>
          <a:noFill/>
          <a:ln w="9525">
            <a:solidFill>
              <a:schemeClr val="tx1"/>
            </a:solidFill>
            <a:round/>
            <a:headEnd/>
            <a:tailEnd type="triangle" w="med" len="med"/>
          </a:ln>
          <a:effectLst/>
        </p:spPr>
        <p:txBody>
          <a:bodyPr/>
          <a:lstStyle/>
          <a:p>
            <a:endParaRPr lang="en-US"/>
          </a:p>
        </p:txBody>
      </p:sp>
      <p:sp>
        <p:nvSpPr>
          <p:cNvPr id="6166" name="Text Box 22"/>
          <p:cNvSpPr txBox="1">
            <a:spLocks noChangeArrowheads="1"/>
          </p:cNvSpPr>
          <p:nvPr/>
        </p:nvSpPr>
        <p:spPr bwMode="auto">
          <a:xfrm>
            <a:off x="1143000" y="5029200"/>
            <a:ext cx="8001000" cy="707886"/>
          </a:xfrm>
          <a:prstGeom prst="rect">
            <a:avLst/>
          </a:prstGeom>
          <a:noFill/>
          <a:ln w="9525">
            <a:noFill/>
            <a:miter lim="800000"/>
            <a:headEnd/>
            <a:tailEnd/>
          </a:ln>
          <a:effectLst/>
        </p:spPr>
        <p:txBody>
          <a:bodyPr wrap="square">
            <a:spAutoFit/>
          </a:bodyPr>
          <a:lstStyle/>
          <a:p>
            <a:pPr>
              <a:spcBef>
                <a:spcPct val="50000"/>
              </a:spcBef>
            </a:pPr>
            <a:r>
              <a:rPr lang="en-US" sz="2000" dirty="0">
                <a:latin typeface="Times New Roman" pitchFamily="18" charset="0"/>
                <a:cs typeface="Times New Roman" pitchFamily="18" charset="0"/>
              </a:rPr>
              <a:t>In directed graph, an edge is represented by an ordered pair (</a:t>
            </a:r>
            <a:r>
              <a:rPr lang="en-US" sz="2000" dirty="0" err="1">
                <a:latin typeface="Times New Roman" pitchFamily="18" charset="0"/>
                <a:cs typeface="Times New Roman" pitchFamily="18" charset="0"/>
              </a:rPr>
              <a:t>u,v</a:t>
            </a:r>
            <a:r>
              <a:rPr lang="en-US" sz="2000" dirty="0">
                <a:latin typeface="Times New Roman" pitchFamily="18" charset="0"/>
                <a:cs typeface="Times New Roman" pitchFamily="18" charset="0"/>
              </a:rPr>
              <a:t>) (i.e.=(</a:t>
            </a:r>
            <a:r>
              <a:rPr lang="en-US" sz="2000" dirty="0" err="1">
                <a:latin typeface="Times New Roman" pitchFamily="18" charset="0"/>
                <a:cs typeface="Times New Roman" pitchFamily="18" charset="0"/>
              </a:rPr>
              <a:t>u,v</a:t>
            </a:r>
            <a:r>
              <a:rPr lang="en-US" sz="2000" dirty="0">
                <a:latin typeface="Times New Roman" pitchFamily="18" charset="0"/>
                <a:cs typeface="Times New Roman" pitchFamily="18" charset="0"/>
              </a:rPr>
              <a:t>)), that can be traversed only from u toward v.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Data Structure Operations</a:t>
            </a:r>
          </a:p>
        </p:txBody>
      </p:sp>
      <p:sp>
        <p:nvSpPr>
          <p:cNvPr id="3" name="Content Placeholder 2"/>
          <p:cNvSpPr>
            <a:spLocks noGrp="1"/>
          </p:cNvSpPr>
          <p:nvPr>
            <p:ph idx="1"/>
          </p:nvPr>
        </p:nvSpPr>
        <p:spPr>
          <a:xfrm>
            <a:off x="1435608" y="1295400"/>
            <a:ext cx="7498080" cy="4876800"/>
          </a:xfrm>
        </p:spPr>
        <p:txBody>
          <a:bodyPr>
            <a:normAutofit fontScale="85000" lnSpcReduction="20000"/>
          </a:bodyPr>
          <a:lstStyle/>
          <a:p>
            <a:pPr>
              <a:buNone/>
            </a:pPr>
            <a:r>
              <a:rPr lang="en-US" dirty="0">
                <a:latin typeface="Times New Roman" pitchFamily="18" charset="0"/>
                <a:cs typeface="Times New Roman" pitchFamily="18" charset="0"/>
              </a:rPr>
              <a:t>Five major operations are associated with all data structures.</a:t>
            </a:r>
          </a:p>
          <a:p>
            <a:pPr marL="653796" indent="-571500">
              <a:buFont typeface="+mj-lt"/>
              <a:buAutoNum type="romanLcPeriod"/>
            </a:pPr>
            <a:r>
              <a:rPr lang="en-US" b="1" dirty="0">
                <a:latin typeface="Times New Roman" pitchFamily="18" charset="0"/>
                <a:cs typeface="Times New Roman" pitchFamily="18" charset="0"/>
              </a:rPr>
              <a:t>Creation</a:t>
            </a:r>
            <a:r>
              <a:rPr lang="en-US" dirty="0">
                <a:latin typeface="Times New Roman" pitchFamily="18" charset="0"/>
                <a:cs typeface="Times New Roman" pitchFamily="18" charset="0"/>
              </a:rPr>
              <a:t>:- Initialization of the beginning. </a:t>
            </a:r>
          </a:p>
          <a:p>
            <a:pPr marL="653796" indent="-571500">
              <a:buFont typeface="+mj-lt"/>
              <a:buAutoNum type="romanLcPeriod"/>
            </a:pPr>
            <a:r>
              <a:rPr lang="en-US" b="1" dirty="0">
                <a:latin typeface="Times New Roman" pitchFamily="18" charset="0"/>
                <a:cs typeface="Times New Roman" pitchFamily="18" charset="0"/>
              </a:rPr>
              <a:t>Insertion</a:t>
            </a:r>
            <a:r>
              <a:rPr lang="en-US" dirty="0">
                <a:latin typeface="Times New Roman" pitchFamily="18" charset="0"/>
                <a:cs typeface="Times New Roman" pitchFamily="18" charset="0"/>
              </a:rPr>
              <a:t>: - Insertion means adding new details or new node into the data structure.</a:t>
            </a:r>
          </a:p>
          <a:p>
            <a:pPr marL="653796" indent="-571500">
              <a:buFont typeface="+mj-lt"/>
              <a:buAutoNum type="romanLcPeriod"/>
            </a:pPr>
            <a:r>
              <a:rPr lang="en-US" b="1" dirty="0">
                <a:latin typeface="Times New Roman" pitchFamily="18" charset="0"/>
                <a:cs typeface="Times New Roman" pitchFamily="18" charset="0"/>
              </a:rPr>
              <a:t>Deletion</a:t>
            </a:r>
            <a:r>
              <a:rPr lang="en-US" dirty="0">
                <a:latin typeface="Times New Roman" pitchFamily="18" charset="0"/>
                <a:cs typeface="Times New Roman" pitchFamily="18" charset="0"/>
              </a:rPr>
              <a:t>: - Deletion means removing a node from the data structure.</a:t>
            </a:r>
          </a:p>
          <a:p>
            <a:pPr marL="653796" indent="-571500">
              <a:buFont typeface="+mj-lt"/>
              <a:buAutoNum type="romanLcPeriod"/>
            </a:pPr>
            <a:r>
              <a:rPr lang="en-US" b="1" dirty="0">
                <a:latin typeface="Times New Roman" pitchFamily="18" charset="0"/>
                <a:cs typeface="Times New Roman" pitchFamily="18" charset="0"/>
              </a:rPr>
              <a:t>Traversal</a:t>
            </a:r>
            <a:r>
              <a:rPr lang="en-US" dirty="0">
                <a:latin typeface="Times New Roman" pitchFamily="18" charset="0"/>
                <a:cs typeface="Times New Roman" pitchFamily="18" charset="0"/>
              </a:rPr>
              <a:t>: - Traversing means accessing each node exactly once so that the nodes of a data structure can be processed. Traversing is also called as visiting.</a:t>
            </a:r>
          </a:p>
          <a:p>
            <a:pPr marL="653796" indent="-571500">
              <a:buFont typeface="+mj-lt"/>
              <a:buAutoNum type="romanLcPeriod"/>
            </a:pPr>
            <a:r>
              <a:rPr lang="en-US" b="1" dirty="0">
                <a:latin typeface="Times New Roman" pitchFamily="18" charset="0"/>
                <a:cs typeface="Times New Roman" pitchFamily="18" charset="0"/>
              </a:rPr>
              <a:t>Searching</a:t>
            </a:r>
            <a:r>
              <a:rPr lang="en-US" dirty="0">
                <a:latin typeface="Times New Roman" pitchFamily="18" charset="0"/>
                <a:cs typeface="Times New Roman" pitchFamily="18" charset="0"/>
              </a:rPr>
              <a:t>: - Searching means finding the location of node for a given key value.</a:t>
            </a:r>
          </a:p>
        </p:txBody>
      </p:sp>
      <p:sp>
        <p:nvSpPr>
          <p:cNvPr id="5" name="Footer Placeholder 4"/>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Data Structure Operations(contd..)</a:t>
            </a:r>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Apart from the four operations mentioned above, there are two more operations occasionally performed on data structures. They are:</a:t>
            </a:r>
          </a:p>
          <a:p>
            <a:pPr>
              <a:buNone/>
            </a:pPr>
            <a:r>
              <a:rPr lang="en-US" sz="2800" dirty="0">
                <a:latin typeface="Times New Roman" pitchFamily="18" charset="0"/>
                <a:cs typeface="Times New Roman" pitchFamily="18" charset="0"/>
              </a:rPr>
              <a:t>	(a) Sorting: -Sorting means arranging the data in a particular order.</a:t>
            </a:r>
          </a:p>
          <a:p>
            <a:pPr>
              <a:buNone/>
            </a:pPr>
            <a:r>
              <a:rPr lang="en-US" sz="2800" dirty="0">
                <a:latin typeface="Times New Roman" pitchFamily="18" charset="0"/>
                <a:cs typeface="Times New Roman" pitchFamily="18" charset="0"/>
              </a:rPr>
              <a:t>	(b) Merging: - Merging means joining two lists.</a:t>
            </a:r>
          </a:p>
          <a:p>
            <a:endParaRPr lang="en-US" sz="2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What is Data Structure?</a:t>
            </a: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data structure</a:t>
            </a:r>
            <a:r>
              <a:rPr lang="en-US" dirty="0">
                <a:latin typeface="Times New Roman" pitchFamily="18" charset="0"/>
                <a:cs typeface="Times New Roman" pitchFamily="18" charset="0"/>
              </a:rPr>
              <a:t> is a particular way of storing and organizing data in a computer so that it can be used efficiently.</a:t>
            </a:r>
          </a:p>
          <a:p>
            <a:r>
              <a:rPr lang="en-US" dirty="0">
                <a:latin typeface="Times New Roman" pitchFamily="18" charset="0"/>
                <a:cs typeface="Times New Roman" pitchFamily="18" charset="0"/>
              </a:rPr>
              <a:t>They provide a means to manage large amounts of data efficiently, such as large databases.</a:t>
            </a:r>
          </a:p>
          <a:p>
            <a:r>
              <a:rPr lang="en-US" dirty="0">
                <a:latin typeface="Times New Roman" pitchFamily="18" charset="0"/>
                <a:cs typeface="Times New Roman" pitchFamily="18" charset="0"/>
              </a:rPr>
              <a:t>Data are simply values or set of values and Database is organized collection of data.</a:t>
            </a:r>
          </a:p>
        </p:txBody>
      </p:sp>
      <p:sp>
        <p:nvSpPr>
          <p:cNvPr id="6" name="Footer Placeholder 5"/>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A975B69E-2946-4753-9723-138A79981E2B}"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A first look on ADTs</a:t>
            </a:r>
          </a:p>
        </p:txBody>
      </p:sp>
      <p:sp>
        <p:nvSpPr>
          <p:cNvPr id="52227" name="Rectangle 3"/>
          <p:cNvSpPr>
            <a:spLocks noGrp="1" noChangeArrowheads="1"/>
          </p:cNvSpPr>
          <p:nvPr>
            <p:ph idx="1"/>
          </p:nvPr>
        </p:nvSpPr>
        <p:spPr/>
        <p:txBody>
          <a:bodyPr/>
          <a:lstStyle/>
          <a:p>
            <a:pPr marL="609600" indent="-609600">
              <a:lnSpc>
                <a:spcPct val="90000"/>
              </a:lnSpc>
            </a:pPr>
            <a:r>
              <a:rPr lang="en-US" sz="2800" dirty="0"/>
              <a:t>Solving a problem involves processing data, and an important part of the solution is the efficient organization of the data</a:t>
            </a:r>
          </a:p>
          <a:p>
            <a:pPr marL="609600" indent="-609600">
              <a:lnSpc>
                <a:spcPct val="90000"/>
              </a:lnSpc>
            </a:pPr>
            <a:endParaRPr lang="en-US" sz="2800" dirty="0"/>
          </a:p>
          <a:p>
            <a:pPr marL="609600" indent="-609600">
              <a:lnSpc>
                <a:spcPct val="90000"/>
              </a:lnSpc>
            </a:pPr>
            <a:r>
              <a:rPr lang="en-US" sz="2800" dirty="0"/>
              <a:t>In order to do that, we need to identify:</a:t>
            </a:r>
          </a:p>
          <a:p>
            <a:pPr marL="609600" indent="-609600">
              <a:lnSpc>
                <a:spcPct val="90000"/>
              </a:lnSpc>
              <a:buFont typeface="Wingdings" pitchFamily="2" charset="2"/>
              <a:buAutoNum type="arabicPeriod"/>
            </a:pPr>
            <a:r>
              <a:rPr lang="en-US" sz="2800" dirty="0"/>
              <a:t>The </a:t>
            </a:r>
            <a:r>
              <a:rPr lang="en-US" sz="2800" i="1" u="sng" dirty="0"/>
              <a:t>collection of data items</a:t>
            </a:r>
            <a:r>
              <a:rPr lang="en-US" sz="2800" dirty="0"/>
              <a:t> </a:t>
            </a:r>
          </a:p>
          <a:p>
            <a:pPr marL="609600" indent="-609600">
              <a:lnSpc>
                <a:spcPct val="90000"/>
              </a:lnSpc>
              <a:buFont typeface="Wingdings" pitchFamily="2" charset="2"/>
              <a:buAutoNum type="arabicPeriod"/>
            </a:pPr>
            <a:r>
              <a:rPr lang="en-US" sz="2800" dirty="0"/>
              <a:t>Basic </a:t>
            </a:r>
            <a:r>
              <a:rPr lang="en-US" sz="2800" i="1" u="sng" dirty="0"/>
              <a:t>operation</a:t>
            </a:r>
            <a:r>
              <a:rPr lang="en-US" sz="2800" dirty="0"/>
              <a:t> that must be performed on them</a:t>
            </a:r>
          </a:p>
          <a:p>
            <a:pPr marL="609600" indent="-609600">
              <a:lnSpc>
                <a:spcPct val="90000"/>
              </a:lnSpc>
              <a:buNone/>
            </a:pP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Abstract Data Type (ADT)</a:t>
            </a:r>
          </a:p>
        </p:txBody>
      </p:sp>
      <p:sp>
        <p:nvSpPr>
          <p:cNvPr id="53251" name="Rectangle 3"/>
          <p:cNvSpPr>
            <a:spLocks noGrp="1" noChangeArrowheads="1"/>
          </p:cNvSpPr>
          <p:nvPr>
            <p:ph idx="1"/>
          </p:nvPr>
        </p:nvSpPr>
        <p:spPr/>
        <p:txBody>
          <a:bodyPr/>
          <a:lstStyle/>
          <a:p>
            <a:pPr algn="just"/>
            <a:r>
              <a:rPr lang="en-US" b="0" i="0" dirty="0">
                <a:solidFill>
                  <a:srgbClr val="000000"/>
                </a:solidFill>
                <a:effectLst/>
                <a:latin typeface="Times New Roman" panose="02020603050405020304" pitchFamily="18" charset="0"/>
              </a:rPr>
              <a:t>An ADT is a mathematical model of a data structure that specifies the type of </a:t>
            </a:r>
            <a:r>
              <a:rPr lang="en-US" b="1" i="0" dirty="0">
                <a:solidFill>
                  <a:srgbClr val="000000"/>
                </a:solidFill>
                <a:effectLst/>
                <a:latin typeface="Times New Roman" panose="02020603050405020304" pitchFamily="18" charset="0"/>
              </a:rPr>
              <a:t>data</a:t>
            </a:r>
            <a:r>
              <a:rPr lang="en-US" b="0" i="0" dirty="0">
                <a:solidFill>
                  <a:srgbClr val="000000"/>
                </a:solidFill>
                <a:effectLst/>
                <a:latin typeface="Times New Roman" panose="02020603050405020304" pitchFamily="18" charset="0"/>
              </a:rPr>
              <a:t> stored, the </a:t>
            </a:r>
            <a:r>
              <a:rPr lang="en-US" b="1" i="0" dirty="0">
                <a:solidFill>
                  <a:srgbClr val="000000"/>
                </a:solidFill>
                <a:effectLst/>
                <a:latin typeface="Times New Roman" panose="02020603050405020304" pitchFamily="18" charset="0"/>
              </a:rPr>
              <a:t>operations</a:t>
            </a:r>
            <a:r>
              <a:rPr lang="en-US" b="0" i="0" dirty="0">
                <a:solidFill>
                  <a:srgbClr val="000000"/>
                </a:solidFill>
                <a:effectLst/>
                <a:latin typeface="Times New Roman" panose="02020603050405020304" pitchFamily="18" charset="0"/>
              </a:rPr>
              <a:t> supported on them, and the types of </a:t>
            </a:r>
            <a:r>
              <a:rPr lang="en-US" b="1" i="0" dirty="0">
                <a:solidFill>
                  <a:srgbClr val="000000"/>
                </a:solidFill>
                <a:effectLst/>
                <a:latin typeface="Times New Roman" panose="02020603050405020304" pitchFamily="18" charset="0"/>
              </a:rPr>
              <a:t>parameters of the operations.</a:t>
            </a:r>
          </a:p>
          <a:p>
            <a:pPr algn="just"/>
            <a:r>
              <a:rPr lang="en-US" b="0" i="0" dirty="0">
                <a:solidFill>
                  <a:srgbClr val="000000"/>
                </a:solidFill>
                <a:effectLst/>
                <a:latin typeface="Times New Roman" panose="02020603050405020304" pitchFamily="18" charset="0"/>
              </a:rPr>
              <a:t>An ADT specifies what each operation does, but not how it does it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Data Type </a:t>
            </a:r>
            <a:r>
              <a:rPr lang="en-US" dirty="0" err="1"/>
              <a:t>vs</a:t>
            </a:r>
            <a:r>
              <a:rPr lang="en-US" dirty="0"/>
              <a:t> ADT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116025" y="1676401"/>
            <a:ext cx="7612050" cy="3898106"/>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A975B69E-2946-4753-9723-138A79981E2B}" type="slidenum">
              <a:rPr lang="en-IN" smtClean="0"/>
              <a:pPr/>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ADT’s</a:t>
            </a:r>
          </a:p>
        </p:txBody>
      </p:sp>
      <p:sp>
        <p:nvSpPr>
          <p:cNvPr id="3" name="Content Placeholder 2"/>
          <p:cNvSpPr>
            <a:spLocks noGrp="1"/>
          </p:cNvSpPr>
          <p:nvPr>
            <p:ph idx="1"/>
          </p:nvPr>
        </p:nvSpPr>
        <p:spPr/>
        <p:txBody>
          <a:bodyPr/>
          <a:lstStyle/>
          <a:p>
            <a:pPr>
              <a:buNone/>
            </a:pPr>
            <a:r>
              <a:rPr lang="en-US" dirty="0"/>
              <a:t>Some user defined ADT’s are</a:t>
            </a:r>
          </a:p>
          <a:p>
            <a:r>
              <a:rPr lang="en-US" dirty="0"/>
              <a:t>Stacks</a:t>
            </a:r>
          </a:p>
          <a:p>
            <a:r>
              <a:rPr lang="en-US" dirty="0"/>
              <a:t>Queues</a:t>
            </a:r>
          </a:p>
          <a:p>
            <a:pPr>
              <a:buNone/>
            </a:pPr>
            <a:endParaRPr lang="en-US" dirty="0"/>
          </a:p>
        </p:txBody>
      </p:sp>
      <p:sp>
        <p:nvSpPr>
          <p:cNvPr id="4" name="Footer Placeholder 3"/>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A975B69E-2946-4753-9723-138A79981E2B}"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ADT</a:t>
            </a:r>
          </a:p>
        </p:txBody>
      </p:sp>
      <p:sp>
        <p:nvSpPr>
          <p:cNvPr id="3" name="Content Placeholder 2"/>
          <p:cNvSpPr>
            <a:spLocks noGrp="1"/>
          </p:cNvSpPr>
          <p:nvPr>
            <p:ph idx="1"/>
          </p:nvPr>
        </p:nvSpPr>
        <p:spPr/>
        <p:txBody>
          <a:bodyPr/>
          <a:lstStyle/>
          <a:p>
            <a:pPr>
              <a:buNone/>
            </a:pPr>
            <a:r>
              <a:rPr lang="en-US" dirty="0">
                <a:latin typeface="Times New Roman" pitchFamily="18" charset="0"/>
              </a:rPr>
              <a:t>We define a stack as an ADT as shown below:</a:t>
            </a:r>
          </a:p>
          <a:p>
            <a:pPr>
              <a:buNone/>
            </a:pPr>
            <a:endParaRPr lang="en-US" dirty="0"/>
          </a:p>
        </p:txBody>
      </p:sp>
      <p:sp>
        <p:nvSpPr>
          <p:cNvPr id="4" name="Footer Placeholder 3"/>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A975B69E-2946-4753-9723-138A79981E2B}" type="slidenum">
              <a:rPr lang="en-IN" smtClean="0"/>
              <a:pPr/>
              <a:t>24</a:t>
            </a:fld>
            <a:endParaRPr lang="en-IN"/>
          </a:p>
        </p:txBody>
      </p:sp>
      <p:pic>
        <p:nvPicPr>
          <p:cNvPr id="6" name="Picture 4"/>
          <p:cNvPicPr>
            <a:picLocks noChangeAspect="1" noChangeArrowheads="1"/>
          </p:cNvPicPr>
          <p:nvPr/>
        </p:nvPicPr>
        <p:blipFill>
          <a:blip r:embed="rId2" cstate="print"/>
          <a:srcRect/>
          <a:stretch>
            <a:fillRect/>
          </a:stretch>
        </p:blipFill>
        <p:spPr bwMode="auto">
          <a:xfrm>
            <a:off x="1752600" y="2514601"/>
            <a:ext cx="6324600" cy="309355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ADT</a:t>
            </a:r>
          </a:p>
        </p:txBody>
      </p:sp>
      <p:sp>
        <p:nvSpPr>
          <p:cNvPr id="3" name="Content Placeholder 2"/>
          <p:cNvSpPr>
            <a:spLocks noGrp="1"/>
          </p:cNvSpPr>
          <p:nvPr>
            <p:ph idx="1"/>
          </p:nvPr>
        </p:nvSpPr>
        <p:spPr/>
        <p:txBody>
          <a:bodyPr/>
          <a:lstStyle/>
          <a:p>
            <a:pPr>
              <a:buNone/>
            </a:pPr>
            <a:r>
              <a:rPr lang="en-US" dirty="0">
                <a:latin typeface="Times New Roman" pitchFamily="18" charset="0"/>
              </a:rPr>
              <a:t>We define a queue as an ADT as shown below:</a:t>
            </a:r>
          </a:p>
          <a:p>
            <a:pPr>
              <a:buNone/>
            </a:pPr>
            <a:endParaRPr lang="en-US" dirty="0"/>
          </a:p>
        </p:txBody>
      </p:sp>
      <p:sp>
        <p:nvSpPr>
          <p:cNvPr id="4" name="Footer Placeholder 3"/>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A975B69E-2946-4753-9723-138A79981E2B}" type="slidenum">
              <a:rPr lang="en-IN" smtClean="0"/>
              <a:pPr/>
              <a:t>25</a:t>
            </a:fld>
            <a:endParaRPr lang="en-IN"/>
          </a:p>
        </p:txBody>
      </p:sp>
      <p:pic>
        <p:nvPicPr>
          <p:cNvPr id="7" name="Picture 5"/>
          <p:cNvPicPr>
            <a:picLocks noChangeAspect="1" noChangeArrowheads="1"/>
          </p:cNvPicPr>
          <p:nvPr/>
        </p:nvPicPr>
        <p:blipFill>
          <a:blip r:embed="rId2" cstate="print"/>
          <a:srcRect/>
          <a:stretch>
            <a:fillRect/>
          </a:stretch>
        </p:blipFill>
        <p:spPr bwMode="auto">
          <a:xfrm>
            <a:off x="1524000" y="2514600"/>
            <a:ext cx="7162800" cy="29273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dirty="0">
                <a:latin typeface="Times New Roman" pitchFamily="18" charset="0"/>
                <a:cs typeface="Times New Roman" pitchFamily="18" charset="0"/>
              </a:rPr>
              <a:t>What is Data Structure? </a:t>
            </a:r>
            <a:r>
              <a:rPr lang="en-US" sz="3200" dirty="0">
                <a:latin typeface="Times New Roman" pitchFamily="18" charset="0"/>
                <a:cs typeface="Times New Roman" pitchFamily="18" charset="0"/>
              </a:rPr>
              <a:t>(…contd)</a:t>
            </a:r>
            <a:endParaRPr lang="en-US" b="1" dirty="0">
              <a:latin typeface="Times New Roman" pitchFamily="18" charset="0"/>
              <a:cs typeface="Times New Roman" pitchFamily="18" charset="0"/>
            </a:endParaRPr>
          </a:p>
        </p:txBody>
      </p:sp>
      <p:sp>
        <p:nvSpPr>
          <p:cNvPr id="12291" name="Rectangle 3"/>
          <p:cNvSpPr>
            <a:spLocks noGrp="1" noChangeArrowheads="1"/>
          </p:cNvSpPr>
          <p:nvPr>
            <p:ph idx="1"/>
          </p:nvPr>
        </p:nvSpPr>
        <p:spPr/>
        <p:txBody>
          <a:bodyPr>
            <a:normAutofit/>
          </a:bodyPr>
          <a:lstStyle/>
          <a:p>
            <a:pPr algn="just" eaLnBrk="1" hangingPunct="1">
              <a:lnSpc>
                <a:spcPct val="90000"/>
              </a:lnSpc>
              <a:buFontTx/>
              <a:buNone/>
            </a:pPr>
            <a:r>
              <a:rPr lang="en-US" dirty="0">
                <a:latin typeface="Times New Roman" pitchFamily="18" charset="0"/>
                <a:cs typeface="Times New Roman" pitchFamily="18" charset="0"/>
              </a:rPr>
              <a:t>A data structure is a logical and mathematical model of a particular organization of data.</a:t>
            </a:r>
          </a:p>
          <a:p>
            <a:pPr algn="just" eaLnBrk="1" hangingPunct="1">
              <a:lnSpc>
                <a:spcPct val="90000"/>
              </a:lnSpc>
              <a:buFontTx/>
              <a:buNone/>
            </a:pPr>
            <a:r>
              <a:rPr lang="en-US" b="1" dirty="0">
                <a:latin typeface="Times New Roman" pitchFamily="18" charset="0"/>
                <a:cs typeface="Times New Roman" pitchFamily="18" charset="0"/>
              </a:rPr>
              <a:t>The choice of particular data structure depends upon following consideration:</a:t>
            </a:r>
          </a:p>
          <a:p>
            <a:pPr algn="just" eaLnBrk="1" hangingPunct="1">
              <a:lnSpc>
                <a:spcPct val="90000"/>
              </a:lnSpc>
              <a:buFontTx/>
              <a:buNone/>
            </a:pPr>
            <a:r>
              <a:rPr lang="en-US" dirty="0">
                <a:latin typeface="Times New Roman" pitchFamily="18" charset="0"/>
                <a:cs typeface="Times New Roman" pitchFamily="18" charset="0"/>
              </a:rPr>
              <a:t>1.It must be able to represent the inherent relationship of data in the real world.</a:t>
            </a:r>
          </a:p>
          <a:p>
            <a:pPr algn="just" eaLnBrk="1" hangingPunct="1">
              <a:lnSpc>
                <a:spcPct val="90000"/>
              </a:lnSpc>
              <a:buFontTx/>
              <a:buNone/>
            </a:pPr>
            <a:r>
              <a:rPr lang="en-US" dirty="0">
                <a:latin typeface="Times New Roman" pitchFamily="18" charset="0"/>
                <a:cs typeface="Times New Roman" pitchFamily="18" charset="0"/>
              </a:rPr>
              <a:t>2.It must be simple enough so that it can be processed efficiently as and when necessary.</a:t>
            </a:r>
          </a:p>
        </p:txBody>
      </p:sp>
      <p:sp>
        <p:nvSpPr>
          <p:cNvPr id="5" name="Footer Placeholder 4"/>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hangingPunct="1"/>
            <a:r>
              <a:rPr lang="en-US" sz="4000" b="1"/>
              <a:t>THE STUDY OF DATA STRUCTURE INCLUDE:</a:t>
            </a:r>
          </a:p>
        </p:txBody>
      </p:sp>
      <p:sp>
        <p:nvSpPr>
          <p:cNvPr id="21507" name="Rectangle 3"/>
          <p:cNvSpPr>
            <a:spLocks noGrp="1" noChangeArrowheads="1"/>
          </p:cNvSpPr>
          <p:nvPr>
            <p:ph idx="1"/>
          </p:nvPr>
        </p:nvSpPr>
        <p:spPr>
          <a:xfrm>
            <a:off x="1435608" y="1524000"/>
            <a:ext cx="7498080" cy="4548206"/>
          </a:xfrm>
        </p:spPr>
        <p:txBody>
          <a:bodyPr>
            <a:normAutofit/>
          </a:bodyPr>
          <a:lstStyle/>
          <a:p>
            <a:pPr eaLnBrk="1" hangingPunct="1"/>
            <a:r>
              <a:rPr lang="en-US" dirty="0">
                <a:latin typeface="Times New Roman" pitchFamily="18" charset="0"/>
                <a:cs typeface="Times New Roman" pitchFamily="18" charset="0"/>
              </a:rPr>
              <a:t>Logical description of data structure</a:t>
            </a:r>
          </a:p>
          <a:p>
            <a:pPr eaLnBrk="1" hangingPunct="1"/>
            <a:r>
              <a:rPr lang="en-US" dirty="0">
                <a:latin typeface="Times New Roman" pitchFamily="18" charset="0"/>
                <a:cs typeface="Times New Roman" pitchFamily="18" charset="0"/>
              </a:rPr>
              <a:t>Implementation of data structure</a:t>
            </a:r>
          </a:p>
          <a:p>
            <a:pPr eaLnBrk="1" hangingPunct="1"/>
            <a:r>
              <a:rPr lang="en-US" dirty="0">
                <a:latin typeface="Times New Roman" pitchFamily="18" charset="0"/>
                <a:cs typeface="Times New Roman" pitchFamily="18" charset="0"/>
              </a:rPr>
              <a:t>Quantitative analysis of data structure, this include amount of memory, processing time</a:t>
            </a:r>
          </a:p>
        </p:txBody>
      </p:sp>
      <p:sp>
        <p:nvSpPr>
          <p:cNvPr id="5" name="Footer Placeholder 4"/>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838200"/>
          </a:xfrm>
        </p:spPr>
        <p:txBody>
          <a:bodyPr>
            <a:normAutofit/>
          </a:bodyPr>
          <a:lstStyle/>
          <a:p>
            <a:r>
              <a:rPr lang="en-US" dirty="0">
                <a:latin typeface="Times New Roman" pitchFamily="18" charset="0"/>
                <a:cs typeface="Times New Roman" pitchFamily="18" charset="0"/>
              </a:rPr>
              <a:t>Classification of Data Structure</a:t>
            </a:r>
          </a:p>
        </p:txBody>
      </p:sp>
      <p:sp>
        <p:nvSpPr>
          <p:cNvPr id="3" name="Content Placeholder 2"/>
          <p:cNvSpPr>
            <a:spLocks noGrp="1"/>
          </p:cNvSpPr>
          <p:nvPr>
            <p:ph idx="1"/>
          </p:nvPr>
        </p:nvSpPr>
        <p:spPr>
          <a:xfrm>
            <a:off x="1143000" y="838200"/>
            <a:ext cx="7790688" cy="5334000"/>
          </a:xfrm>
        </p:spPr>
        <p:txBody>
          <a:bodyPr/>
          <a:lstStyle/>
          <a:p>
            <a:pPr algn="ctr">
              <a:buNone/>
            </a:pPr>
            <a:r>
              <a:rPr lang="en-US" dirty="0"/>
              <a:t>Data Structures</a:t>
            </a:r>
          </a:p>
        </p:txBody>
      </p:sp>
      <p:sp>
        <p:nvSpPr>
          <p:cNvPr id="41" name="Footer Placeholder 40"/>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5</a:t>
            </a:fld>
            <a:endParaRPr lang="en-IN"/>
          </a:p>
        </p:txBody>
      </p:sp>
      <p:cxnSp>
        <p:nvCxnSpPr>
          <p:cNvPr id="6" name="Straight Arrow Connector 5"/>
          <p:cNvCxnSpPr/>
          <p:nvPr/>
        </p:nvCxnSpPr>
        <p:spPr>
          <a:xfrm rot="5400000">
            <a:off x="4648994" y="1599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81400" y="1828800"/>
            <a:ext cx="3124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3353594" y="20566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6477000" y="2057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7400" y="2286000"/>
            <a:ext cx="3200400" cy="369332"/>
          </a:xfrm>
          <a:prstGeom prst="rect">
            <a:avLst/>
          </a:prstGeom>
          <a:noFill/>
        </p:spPr>
        <p:txBody>
          <a:bodyPr wrap="square" rtlCol="0">
            <a:spAutoFit/>
          </a:bodyPr>
          <a:lstStyle/>
          <a:p>
            <a:r>
              <a:rPr lang="en-US" dirty="0"/>
              <a:t>Primitive Data Structures</a:t>
            </a:r>
          </a:p>
        </p:txBody>
      </p:sp>
      <p:sp>
        <p:nvSpPr>
          <p:cNvPr id="14" name="TextBox 13"/>
          <p:cNvSpPr txBox="1"/>
          <p:nvPr/>
        </p:nvSpPr>
        <p:spPr>
          <a:xfrm>
            <a:off x="5334000" y="2286000"/>
            <a:ext cx="3048014" cy="369332"/>
          </a:xfrm>
          <a:prstGeom prst="rect">
            <a:avLst/>
          </a:prstGeom>
          <a:noFill/>
        </p:spPr>
        <p:txBody>
          <a:bodyPr wrap="none" rtlCol="0">
            <a:spAutoFit/>
          </a:bodyPr>
          <a:lstStyle/>
          <a:p>
            <a:r>
              <a:rPr lang="en-US" dirty="0"/>
              <a:t>Non-Primitive Data Structures</a:t>
            </a:r>
          </a:p>
        </p:txBody>
      </p:sp>
      <p:cxnSp>
        <p:nvCxnSpPr>
          <p:cNvPr id="15" name="Straight Arrow Connector 14"/>
          <p:cNvCxnSpPr/>
          <p:nvPr/>
        </p:nvCxnSpPr>
        <p:spPr>
          <a:xfrm rot="5400000">
            <a:off x="3048794" y="28186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2286794" y="3275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1143794" y="3275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6553994" y="28186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71600" y="3048000"/>
            <a:ext cx="3352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38800" y="3048000"/>
            <a:ext cx="2209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7620794" y="3275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5410994" y="3275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3429794" y="3275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4496594" y="3275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0600" y="3505200"/>
            <a:ext cx="997503" cy="369332"/>
          </a:xfrm>
          <a:prstGeom prst="rect">
            <a:avLst/>
          </a:prstGeom>
          <a:noFill/>
        </p:spPr>
        <p:txBody>
          <a:bodyPr wrap="square" rtlCol="0">
            <a:spAutoFit/>
          </a:bodyPr>
          <a:lstStyle/>
          <a:p>
            <a:r>
              <a:rPr lang="en-US" dirty="0"/>
              <a:t>Integer</a:t>
            </a:r>
          </a:p>
        </p:txBody>
      </p:sp>
      <p:sp>
        <p:nvSpPr>
          <p:cNvPr id="30" name="TextBox 29"/>
          <p:cNvSpPr txBox="1"/>
          <p:nvPr/>
        </p:nvSpPr>
        <p:spPr>
          <a:xfrm>
            <a:off x="2209800" y="3505200"/>
            <a:ext cx="685800" cy="381000"/>
          </a:xfrm>
          <a:prstGeom prst="rect">
            <a:avLst/>
          </a:prstGeom>
          <a:noFill/>
        </p:spPr>
        <p:txBody>
          <a:bodyPr wrap="square" rtlCol="0">
            <a:spAutoFit/>
          </a:bodyPr>
          <a:lstStyle/>
          <a:p>
            <a:r>
              <a:rPr lang="en-US" dirty="0"/>
              <a:t>Real</a:t>
            </a:r>
          </a:p>
        </p:txBody>
      </p:sp>
      <p:sp>
        <p:nvSpPr>
          <p:cNvPr id="31" name="TextBox 30"/>
          <p:cNvSpPr txBox="1"/>
          <p:nvPr/>
        </p:nvSpPr>
        <p:spPr>
          <a:xfrm>
            <a:off x="2971800" y="3505200"/>
            <a:ext cx="1219200" cy="369332"/>
          </a:xfrm>
          <a:prstGeom prst="rect">
            <a:avLst/>
          </a:prstGeom>
          <a:noFill/>
        </p:spPr>
        <p:txBody>
          <a:bodyPr wrap="square" rtlCol="0">
            <a:spAutoFit/>
          </a:bodyPr>
          <a:lstStyle/>
          <a:p>
            <a:r>
              <a:rPr lang="en-US" dirty="0"/>
              <a:t>Character</a:t>
            </a:r>
          </a:p>
        </p:txBody>
      </p:sp>
      <p:sp>
        <p:nvSpPr>
          <p:cNvPr id="32" name="TextBox 31"/>
          <p:cNvSpPr txBox="1"/>
          <p:nvPr/>
        </p:nvSpPr>
        <p:spPr>
          <a:xfrm>
            <a:off x="4191000" y="3505200"/>
            <a:ext cx="1066800" cy="369332"/>
          </a:xfrm>
          <a:prstGeom prst="rect">
            <a:avLst/>
          </a:prstGeom>
          <a:noFill/>
        </p:spPr>
        <p:txBody>
          <a:bodyPr wrap="square" rtlCol="0">
            <a:spAutoFit/>
          </a:bodyPr>
          <a:lstStyle/>
          <a:p>
            <a:r>
              <a:rPr lang="en-US" dirty="0"/>
              <a:t>Boolean</a:t>
            </a:r>
          </a:p>
        </p:txBody>
      </p:sp>
      <p:sp>
        <p:nvSpPr>
          <p:cNvPr id="35" name="TextBox 34"/>
          <p:cNvSpPr txBox="1"/>
          <p:nvPr/>
        </p:nvSpPr>
        <p:spPr>
          <a:xfrm>
            <a:off x="5257800" y="3429001"/>
            <a:ext cx="1600200" cy="1200329"/>
          </a:xfrm>
          <a:prstGeom prst="rect">
            <a:avLst/>
          </a:prstGeom>
          <a:noFill/>
        </p:spPr>
        <p:txBody>
          <a:bodyPr wrap="square" rtlCol="0">
            <a:spAutoFit/>
          </a:bodyPr>
          <a:lstStyle/>
          <a:p>
            <a:r>
              <a:rPr lang="en-US" dirty="0"/>
              <a:t>Linear Data Structures</a:t>
            </a:r>
          </a:p>
          <a:p>
            <a:endParaRPr lang="en-US" dirty="0"/>
          </a:p>
          <a:p>
            <a:endParaRPr lang="en-US" dirty="0"/>
          </a:p>
        </p:txBody>
      </p:sp>
      <p:sp>
        <p:nvSpPr>
          <p:cNvPr id="36" name="TextBox 35"/>
          <p:cNvSpPr txBox="1"/>
          <p:nvPr/>
        </p:nvSpPr>
        <p:spPr>
          <a:xfrm>
            <a:off x="6858000" y="3429000"/>
            <a:ext cx="1905000" cy="923330"/>
          </a:xfrm>
          <a:prstGeom prst="rect">
            <a:avLst/>
          </a:prstGeom>
          <a:noFill/>
        </p:spPr>
        <p:txBody>
          <a:bodyPr wrap="square" rtlCol="0">
            <a:spAutoFit/>
          </a:bodyPr>
          <a:lstStyle/>
          <a:p>
            <a:r>
              <a:rPr lang="en-US" dirty="0"/>
              <a:t>Non -Linear Data Structures</a:t>
            </a:r>
          </a:p>
          <a:p>
            <a:endParaRPr lang="en-US" dirty="0"/>
          </a:p>
        </p:txBody>
      </p:sp>
      <p:cxnSp>
        <p:nvCxnSpPr>
          <p:cNvPr id="38" name="Straight Connector 37"/>
          <p:cNvCxnSpPr/>
          <p:nvPr/>
        </p:nvCxnSpPr>
        <p:spPr>
          <a:xfrm rot="5400000">
            <a:off x="4839494" y="4837906"/>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7011194" y="4418806"/>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562600" y="4191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562600" y="4572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562600" y="5486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562600" y="5029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19800" y="4038600"/>
            <a:ext cx="990600" cy="369332"/>
          </a:xfrm>
          <a:prstGeom prst="rect">
            <a:avLst/>
          </a:prstGeom>
          <a:noFill/>
        </p:spPr>
        <p:txBody>
          <a:bodyPr wrap="square" rtlCol="0">
            <a:spAutoFit/>
          </a:bodyPr>
          <a:lstStyle/>
          <a:p>
            <a:r>
              <a:rPr lang="en-US" dirty="0"/>
              <a:t>Arrays</a:t>
            </a:r>
          </a:p>
        </p:txBody>
      </p:sp>
      <p:sp>
        <p:nvSpPr>
          <p:cNvPr id="51" name="TextBox 50"/>
          <p:cNvSpPr txBox="1"/>
          <p:nvPr/>
        </p:nvSpPr>
        <p:spPr>
          <a:xfrm>
            <a:off x="6019800" y="4419600"/>
            <a:ext cx="841153" cy="369332"/>
          </a:xfrm>
          <a:prstGeom prst="rect">
            <a:avLst/>
          </a:prstGeom>
          <a:noFill/>
        </p:spPr>
        <p:txBody>
          <a:bodyPr wrap="square" rtlCol="0">
            <a:spAutoFit/>
          </a:bodyPr>
          <a:lstStyle/>
          <a:p>
            <a:r>
              <a:rPr lang="en-US" dirty="0"/>
              <a:t>Stacks</a:t>
            </a:r>
          </a:p>
        </p:txBody>
      </p:sp>
      <p:sp>
        <p:nvSpPr>
          <p:cNvPr id="52" name="TextBox 51"/>
          <p:cNvSpPr txBox="1"/>
          <p:nvPr/>
        </p:nvSpPr>
        <p:spPr>
          <a:xfrm>
            <a:off x="6019800" y="4800600"/>
            <a:ext cx="1267103" cy="369332"/>
          </a:xfrm>
          <a:prstGeom prst="rect">
            <a:avLst/>
          </a:prstGeom>
          <a:noFill/>
        </p:spPr>
        <p:txBody>
          <a:bodyPr wrap="square" rtlCol="0">
            <a:spAutoFit/>
          </a:bodyPr>
          <a:lstStyle/>
          <a:p>
            <a:r>
              <a:rPr lang="en-US" dirty="0"/>
              <a:t>Linked List</a:t>
            </a:r>
          </a:p>
        </p:txBody>
      </p:sp>
      <p:sp>
        <p:nvSpPr>
          <p:cNvPr id="53" name="TextBox 52"/>
          <p:cNvSpPr txBox="1"/>
          <p:nvPr/>
        </p:nvSpPr>
        <p:spPr>
          <a:xfrm>
            <a:off x="6019800" y="5257800"/>
            <a:ext cx="991835" cy="369332"/>
          </a:xfrm>
          <a:prstGeom prst="rect">
            <a:avLst/>
          </a:prstGeom>
          <a:noFill/>
        </p:spPr>
        <p:txBody>
          <a:bodyPr wrap="square" rtlCol="0">
            <a:spAutoFit/>
          </a:bodyPr>
          <a:lstStyle/>
          <a:p>
            <a:r>
              <a:rPr lang="en-US" dirty="0"/>
              <a:t>Queues</a:t>
            </a:r>
          </a:p>
        </p:txBody>
      </p:sp>
      <p:cxnSp>
        <p:nvCxnSpPr>
          <p:cNvPr id="55" name="Straight Arrow Connector 54"/>
          <p:cNvCxnSpPr/>
          <p:nvPr/>
        </p:nvCxnSpPr>
        <p:spPr>
          <a:xfrm>
            <a:off x="7391400" y="4191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391400" y="4800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772400" y="4114800"/>
            <a:ext cx="996208" cy="369332"/>
          </a:xfrm>
          <a:prstGeom prst="rect">
            <a:avLst/>
          </a:prstGeom>
          <a:noFill/>
        </p:spPr>
        <p:txBody>
          <a:bodyPr wrap="square" rtlCol="0">
            <a:spAutoFit/>
          </a:bodyPr>
          <a:lstStyle/>
          <a:p>
            <a:r>
              <a:rPr lang="en-US" dirty="0"/>
              <a:t>Trees</a:t>
            </a:r>
          </a:p>
        </p:txBody>
      </p:sp>
      <p:sp>
        <p:nvSpPr>
          <p:cNvPr id="58" name="TextBox 57"/>
          <p:cNvSpPr txBox="1"/>
          <p:nvPr/>
        </p:nvSpPr>
        <p:spPr>
          <a:xfrm>
            <a:off x="7848600" y="4648200"/>
            <a:ext cx="862095" cy="369332"/>
          </a:xfrm>
          <a:prstGeom prst="rect">
            <a:avLst/>
          </a:prstGeom>
          <a:noFill/>
        </p:spPr>
        <p:txBody>
          <a:bodyPr wrap="none" rtlCol="0">
            <a:spAutoFit/>
          </a:bodyPr>
          <a:lstStyle/>
          <a:p>
            <a:r>
              <a:rPr lang="en-US" dirty="0"/>
              <a:t>Graphs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dirty="0">
                <a:latin typeface="Times New Roman" pitchFamily="18" charset="0"/>
                <a:cs typeface="Times New Roman" pitchFamily="18" charset="0"/>
              </a:rPr>
              <a:t>Classification (contd..)</a:t>
            </a:r>
          </a:p>
        </p:txBody>
      </p:sp>
      <p:sp>
        <p:nvSpPr>
          <p:cNvPr id="3" name="Content Placeholder 2"/>
          <p:cNvSpPr>
            <a:spLocks noGrp="1"/>
          </p:cNvSpPr>
          <p:nvPr>
            <p:ph idx="1"/>
          </p:nvPr>
        </p:nvSpPr>
        <p:spPr>
          <a:xfrm>
            <a:off x="1435608" y="1219200"/>
            <a:ext cx="7498080" cy="4853006"/>
          </a:xfrm>
        </p:spPr>
        <p:txBody>
          <a:bodyPr>
            <a:normAutofit/>
          </a:bodyPr>
          <a:lstStyle/>
          <a:p>
            <a:pPr>
              <a:buNone/>
            </a:pPr>
            <a:r>
              <a:rPr lang="en-GB" sz="2400" dirty="0">
                <a:latin typeface="Times New Roman" pitchFamily="18" charset="0"/>
                <a:cs typeface="Times New Roman" pitchFamily="18" charset="0"/>
              </a:rPr>
              <a:t>A data structure can be broadly classified into  </a:t>
            </a:r>
          </a:p>
          <a:p>
            <a:r>
              <a:rPr lang="en-GB" sz="2400" dirty="0">
                <a:latin typeface="Times New Roman" pitchFamily="18" charset="0"/>
                <a:cs typeface="Times New Roman" pitchFamily="18" charset="0"/>
              </a:rPr>
              <a:t>Primitive data structure </a:t>
            </a:r>
            <a:endParaRPr lang="en-US"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Non-primitive data structure </a:t>
            </a:r>
            <a:endParaRPr lang="en-US" sz="2400" dirty="0">
              <a:latin typeface="Times New Roman" pitchFamily="18" charset="0"/>
              <a:cs typeface="Times New Roman" pitchFamily="18" charset="0"/>
            </a:endParaRPr>
          </a:p>
          <a:p>
            <a:pPr>
              <a:buNone/>
            </a:pPr>
            <a:r>
              <a:rPr lang="en-GB" sz="2400" b="1" dirty="0">
                <a:latin typeface="Times New Roman" pitchFamily="18" charset="0"/>
                <a:cs typeface="Times New Roman" pitchFamily="18" charset="0"/>
              </a:rPr>
              <a:t>Primitive data structure </a:t>
            </a:r>
            <a:r>
              <a:rPr lang="en-GB" sz="2400" dirty="0">
                <a:latin typeface="Times New Roman" pitchFamily="18" charset="0"/>
                <a:cs typeface="Times New Roman" pitchFamily="18" charset="0"/>
              </a:rPr>
              <a:t>:-The data structures, that are directly operated upon by machine level instructions i.e. the fundamental data types such as int, float in case of ‘c’ are known as primitive data structures. </a:t>
            </a:r>
          </a:p>
          <a:p>
            <a:pPr>
              <a:buNone/>
            </a:pPr>
            <a:r>
              <a:rPr lang="en-GB" sz="2400" b="1" dirty="0">
                <a:latin typeface="Times New Roman" pitchFamily="18" charset="0"/>
                <a:cs typeface="Times New Roman" pitchFamily="18" charset="0"/>
              </a:rPr>
              <a:t>Non- Primitive data structure :-</a:t>
            </a:r>
            <a:r>
              <a:rPr lang="en-US" sz="2400" dirty="0">
                <a:latin typeface="Times New Roman" pitchFamily="18" charset="0"/>
                <a:cs typeface="Times New Roman" pitchFamily="18" charset="0"/>
              </a:rPr>
              <a:t>These are more complex data structures. These data structures are derived from the primitive data structures. </a:t>
            </a:r>
          </a:p>
          <a:p>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a:latin typeface="Times New Roman" pitchFamily="18" charset="0"/>
                <a:cs typeface="Times New Roman" pitchFamily="18" charset="0"/>
              </a:rPr>
              <a:t>Classification (contd..)</a:t>
            </a:r>
          </a:p>
        </p:txBody>
      </p:sp>
      <p:sp>
        <p:nvSpPr>
          <p:cNvPr id="3" name="Content Placeholder 2"/>
          <p:cNvSpPr>
            <a:spLocks noGrp="1"/>
          </p:cNvSpPr>
          <p:nvPr>
            <p:ph idx="1"/>
          </p:nvPr>
        </p:nvSpPr>
        <p:spPr>
          <a:xfrm>
            <a:off x="1435608" y="1143000"/>
            <a:ext cx="7498080" cy="5029200"/>
          </a:xfrm>
        </p:spPr>
        <p:txBody>
          <a:bodyPr>
            <a:normAutofit/>
          </a:bodyPr>
          <a:lstStyle/>
          <a:p>
            <a:pPr>
              <a:buNone/>
            </a:pPr>
            <a:r>
              <a:rPr lang="en-US" sz="2400" dirty="0">
                <a:latin typeface="Times New Roman" pitchFamily="18" charset="0"/>
                <a:cs typeface="Times New Roman" pitchFamily="18" charset="0"/>
              </a:rPr>
              <a:t>Non-Primitive Data Structures can be further divided into two categories:</a:t>
            </a:r>
          </a:p>
          <a:p>
            <a:r>
              <a:rPr lang="en-US" sz="2400" dirty="0">
                <a:latin typeface="Times New Roman" pitchFamily="18" charset="0"/>
                <a:cs typeface="Times New Roman" pitchFamily="18" charset="0"/>
              </a:rPr>
              <a:t>Linear Data Structures</a:t>
            </a:r>
          </a:p>
          <a:p>
            <a:r>
              <a:rPr lang="en-US" sz="2400" dirty="0">
                <a:latin typeface="Times New Roman" pitchFamily="18" charset="0"/>
                <a:cs typeface="Times New Roman" pitchFamily="18" charset="0"/>
              </a:rPr>
              <a:t>Non-Linear Data Structures.</a:t>
            </a:r>
          </a:p>
          <a:p>
            <a:pPr>
              <a:buNone/>
            </a:pPr>
            <a:r>
              <a:rPr lang="en-US" sz="2400" b="1" dirty="0">
                <a:latin typeface="Times New Roman" pitchFamily="18" charset="0"/>
                <a:cs typeface="Times New Roman" pitchFamily="18" charset="0"/>
              </a:rPr>
              <a:t>Linear Data Structures</a:t>
            </a:r>
            <a:r>
              <a:rPr lang="en-US" sz="2400" dirty="0">
                <a:latin typeface="Times New Roman" pitchFamily="18" charset="0"/>
                <a:cs typeface="Times New Roman" pitchFamily="18" charset="0"/>
              </a:rPr>
              <a:t>:-In linear data structures, data elements are organized sequentially and therefore they </a:t>
            </a:r>
          </a:p>
          <a:p>
            <a:pPr>
              <a:buNone/>
            </a:pPr>
            <a:r>
              <a:rPr lang="en-US" sz="2400" dirty="0">
                <a:latin typeface="Times New Roman" pitchFamily="18" charset="0"/>
                <a:cs typeface="Times New Roman" pitchFamily="18" charset="0"/>
              </a:rPr>
              <a:t>    are easy to implement in the computer’s memory. E.g. Arrays.</a:t>
            </a:r>
          </a:p>
          <a:p>
            <a:r>
              <a:rPr lang="en-US" sz="2400" b="1" dirty="0">
                <a:latin typeface="Times New Roman" pitchFamily="18" charset="0"/>
                <a:cs typeface="Times New Roman" pitchFamily="18" charset="0"/>
              </a:rPr>
              <a:t>Non-Linear Data Structures:-</a:t>
            </a:r>
            <a:r>
              <a:rPr lang="en-US" sz="2400" dirty="0">
                <a:latin typeface="Times New Roman" pitchFamily="18" charset="0"/>
                <a:cs typeface="Times New Roman" pitchFamily="18" charset="0"/>
              </a:rPr>
              <a:t>In nonlinear data structures, a data element can be attached to several other data elements to represent specific relationships that exist among them. E.g. Graphs </a:t>
            </a:r>
          </a:p>
          <a:p>
            <a:pPr>
              <a:buNone/>
            </a:pPr>
            <a:endParaRPr lang="en-US" sz="2400" b="1"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b="1">
                <a:latin typeface="Times New Roman" pitchFamily="18" charset="0"/>
                <a:cs typeface="Times New Roman" pitchFamily="18" charset="0"/>
              </a:rPr>
              <a:t>Array &amp;  Linked List</a:t>
            </a:r>
            <a:endParaRPr lang="en-US" b="1" dirty="0">
              <a:latin typeface="Times New Roman" pitchFamily="18" charset="0"/>
              <a:cs typeface="Times New Roman" pitchFamily="18" charset="0"/>
            </a:endParaRPr>
          </a:p>
        </p:txBody>
      </p:sp>
      <p:sp>
        <p:nvSpPr>
          <p:cNvPr id="38" name="Footer Placeholder 37"/>
          <p:cNvSpPr>
            <a:spLocks noGrp="1"/>
          </p:cNvSpPr>
          <p:nvPr>
            <p:ph type="ftr" sz="quarter" idx="11"/>
          </p:nvPr>
        </p:nvSpPr>
        <p:spPr/>
        <p:txBody>
          <a:bodyPr/>
          <a:lstStyle/>
          <a:p>
            <a:r>
              <a:rPr lang="en-IN"/>
              <a:t>Department of CSE</a:t>
            </a:r>
          </a:p>
        </p:txBody>
      </p:sp>
      <p:sp>
        <p:nvSpPr>
          <p:cNvPr id="37" name="Slide Number Placeholder 36"/>
          <p:cNvSpPr>
            <a:spLocks noGrp="1"/>
          </p:cNvSpPr>
          <p:nvPr>
            <p:ph type="sldNum" sz="quarter" idx="12"/>
          </p:nvPr>
        </p:nvSpPr>
        <p:spPr/>
        <p:txBody>
          <a:bodyPr/>
          <a:lstStyle/>
          <a:p>
            <a:fld id="{A975B69E-2946-4753-9723-138A79981E2B}" type="slidenum">
              <a:rPr lang="en-IN" smtClean="0"/>
              <a:pPr/>
              <a:t>8</a:t>
            </a:fld>
            <a:endParaRPr lang="en-IN"/>
          </a:p>
        </p:txBody>
      </p:sp>
      <p:grpSp>
        <p:nvGrpSpPr>
          <p:cNvPr id="2" name="Group 3"/>
          <p:cNvGrpSpPr>
            <a:grpSpLocks/>
          </p:cNvGrpSpPr>
          <p:nvPr/>
        </p:nvGrpSpPr>
        <p:grpSpPr bwMode="auto">
          <a:xfrm>
            <a:off x="1428750" y="2133601"/>
            <a:ext cx="4794250" cy="836613"/>
            <a:chOff x="664" y="1296"/>
            <a:chExt cx="3020" cy="527"/>
          </a:xfrm>
        </p:grpSpPr>
        <p:grpSp>
          <p:nvGrpSpPr>
            <p:cNvPr id="3" name="Group 4"/>
            <p:cNvGrpSpPr>
              <a:grpSpLocks/>
            </p:cNvGrpSpPr>
            <p:nvPr/>
          </p:nvGrpSpPr>
          <p:grpSpPr bwMode="auto">
            <a:xfrm>
              <a:off x="2820" y="1296"/>
              <a:ext cx="864" cy="527"/>
              <a:chOff x="2820" y="1344"/>
              <a:chExt cx="864" cy="527"/>
            </a:xfrm>
          </p:grpSpPr>
          <p:sp>
            <p:nvSpPr>
              <p:cNvPr id="27676" name="Text Box 5"/>
              <p:cNvSpPr txBox="1">
                <a:spLocks noChangeArrowheads="1"/>
              </p:cNvSpPr>
              <p:nvPr/>
            </p:nvSpPr>
            <p:spPr bwMode="auto">
              <a:xfrm>
                <a:off x="2824" y="1344"/>
                <a:ext cx="284" cy="231"/>
              </a:xfrm>
              <a:prstGeom prst="rect">
                <a:avLst/>
              </a:prstGeom>
              <a:noFill/>
              <a:ln w="12700">
                <a:noFill/>
                <a:miter lim="800000"/>
                <a:headEnd type="none" w="sm" len="sm"/>
                <a:tailEnd type="none" w="sm" len="sm"/>
              </a:ln>
            </p:spPr>
            <p:txBody>
              <a:bodyPr wrap="none">
                <a:spAutoFit/>
              </a:bodyPr>
              <a:lstStyle/>
              <a:p>
                <a:pPr defTabSz="762000" eaLnBrk="0" hangingPunct="0"/>
                <a:r>
                  <a:rPr lang="en-US" b="1">
                    <a:latin typeface="Times New Roman" pitchFamily="18" charset="0"/>
                  </a:rPr>
                  <a:t>[0]</a:t>
                </a:r>
              </a:p>
            </p:txBody>
          </p:sp>
          <p:sp>
            <p:nvSpPr>
              <p:cNvPr id="27677" name="Text Box 6"/>
              <p:cNvSpPr txBox="1">
                <a:spLocks noChangeArrowheads="1"/>
              </p:cNvSpPr>
              <p:nvPr/>
            </p:nvSpPr>
            <p:spPr bwMode="auto">
              <a:xfrm>
                <a:off x="3112" y="1344"/>
                <a:ext cx="284" cy="231"/>
              </a:xfrm>
              <a:prstGeom prst="rect">
                <a:avLst/>
              </a:prstGeom>
              <a:noFill/>
              <a:ln w="12700">
                <a:noFill/>
                <a:miter lim="800000"/>
                <a:headEnd type="none" w="sm" len="sm"/>
                <a:tailEnd type="none" w="sm" len="sm"/>
              </a:ln>
            </p:spPr>
            <p:txBody>
              <a:bodyPr wrap="none">
                <a:spAutoFit/>
              </a:bodyPr>
              <a:lstStyle/>
              <a:p>
                <a:pPr defTabSz="762000" eaLnBrk="0" hangingPunct="0"/>
                <a:r>
                  <a:rPr lang="en-US" b="1">
                    <a:latin typeface="Times New Roman" pitchFamily="18" charset="0"/>
                  </a:rPr>
                  <a:t>[1]</a:t>
                </a:r>
              </a:p>
            </p:txBody>
          </p:sp>
          <p:sp>
            <p:nvSpPr>
              <p:cNvPr id="27678" name="Text Box 7"/>
              <p:cNvSpPr txBox="1">
                <a:spLocks noChangeArrowheads="1"/>
              </p:cNvSpPr>
              <p:nvPr/>
            </p:nvSpPr>
            <p:spPr bwMode="auto">
              <a:xfrm>
                <a:off x="3396" y="1344"/>
                <a:ext cx="284" cy="231"/>
              </a:xfrm>
              <a:prstGeom prst="rect">
                <a:avLst/>
              </a:prstGeom>
              <a:noFill/>
              <a:ln w="12700">
                <a:noFill/>
                <a:miter lim="800000"/>
                <a:headEnd type="none" w="sm" len="sm"/>
                <a:tailEnd type="none" w="sm" len="sm"/>
              </a:ln>
            </p:spPr>
            <p:txBody>
              <a:bodyPr wrap="none">
                <a:spAutoFit/>
              </a:bodyPr>
              <a:lstStyle/>
              <a:p>
                <a:pPr defTabSz="762000" eaLnBrk="0" hangingPunct="0"/>
                <a:r>
                  <a:rPr lang="en-US" b="1">
                    <a:latin typeface="Times New Roman" pitchFamily="18" charset="0"/>
                  </a:rPr>
                  <a:t>[2]</a:t>
                </a:r>
              </a:p>
            </p:txBody>
          </p:sp>
          <p:sp>
            <p:nvSpPr>
              <p:cNvPr id="27682" name="Rectangle 11"/>
              <p:cNvSpPr>
                <a:spLocks noChangeArrowheads="1"/>
              </p:cNvSpPr>
              <p:nvPr/>
            </p:nvSpPr>
            <p:spPr bwMode="auto">
              <a:xfrm>
                <a:off x="2820" y="1583"/>
                <a:ext cx="288" cy="288"/>
              </a:xfrm>
              <a:prstGeom prst="rect">
                <a:avLst/>
              </a:prstGeom>
              <a:noFill/>
              <a:ln w="12700">
                <a:solidFill>
                  <a:schemeClr val="tx1"/>
                </a:solidFill>
                <a:miter lim="800000"/>
                <a:headEnd type="none" w="sm" len="sm"/>
                <a:tailEnd type="none" w="sm" len="sm"/>
              </a:ln>
            </p:spPr>
            <p:txBody>
              <a:bodyPr wrap="none" anchor="ctr"/>
              <a:lstStyle/>
              <a:p>
                <a:pPr algn="ctr" defTabSz="762000" eaLnBrk="0" hangingPunct="0"/>
                <a:r>
                  <a:rPr lang="en-US">
                    <a:latin typeface="Times New Roman" pitchFamily="18" charset="0"/>
                  </a:rPr>
                  <a:t>A</a:t>
                </a:r>
              </a:p>
            </p:txBody>
          </p:sp>
          <p:sp>
            <p:nvSpPr>
              <p:cNvPr id="27683" name="Rectangle 12"/>
              <p:cNvSpPr>
                <a:spLocks noChangeArrowheads="1"/>
              </p:cNvSpPr>
              <p:nvPr/>
            </p:nvSpPr>
            <p:spPr bwMode="auto">
              <a:xfrm>
                <a:off x="3108" y="1583"/>
                <a:ext cx="288" cy="288"/>
              </a:xfrm>
              <a:prstGeom prst="rect">
                <a:avLst/>
              </a:prstGeom>
              <a:noFill/>
              <a:ln w="12700">
                <a:solidFill>
                  <a:schemeClr val="tx1"/>
                </a:solidFill>
                <a:miter lim="800000"/>
                <a:headEnd type="none" w="sm" len="sm"/>
                <a:tailEnd type="none" w="sm" len="sm"/>
              </a:ln>
            </p:spPr>
            <p:txBody>
              <a:bodyPr wrap="none" anchor="ctr"/>
              <a:lstStyle/>
              <a:p>
                <a:pPr algn="ctr" defTabSz="762000" eaLnBrk="0" hangingPunct="0"/>
                <a:r>
                  <a:rPr lang="en-US">
                    <a:latin typeface="Times New Roman" pitchFamily="18" charset="0"/>
                  </a:rPr>
                  <a:t>B</a:t>
                </a:r>
              </a:p>
            </p:txBody>
          </p:sp>
          <p:sp>
            <p:nvSpPr>
              <p:cNvPr id="27684" name="Rectangle 13"/>
              <p:cNvSpPr>
                <a:spLocks noChangeArrowheads="1"/>
              </p:cNvSpPr>
              <p:nvPr/>
            </p:nvSpPr>
            <p:spPr bwMode="auto">
              <a:xfrm>
                <a:off x="3396" y="1583"/>
                <a:ext cx="288" cy="288"/>
              </a:xfrm>
              <a:prstGeom prst="rect">
                <a:avLst/>
              </a:prstGeom>
              <a:noFill/>
              <a:ln w="12700">
                <a:solidFill>
                  <a:schemeClr val="tx1"/>
                </a:solidFill>
                <a:miter lim="800000"/>
                <a:headEnd type="none" w="sm" len="sm"/>
                <a:tailEnd type="none" w="sm" len="sm"/>
              </a:ln>
            </p:spPr>
            <p:txBody>
              <a:bodyPr wrap="none" anchor="ctr"/>
              <a:lstStyle/>
              <a:p>
                <a:pPr algn="ctr" defTabSz="762000" eaLnBrk="0" hangingPunct="0"/>
                <a:r>
                  <a:rPr lang="en-US">
                    <a:latin typeface="Times New Roman" pitchFamily="18" charset="0"/>
                  </a:rPr>
                  <a:t>C</a:t>
                </a:r>
              </a:p>
            </p:txBody>
          </p:sp>
        </p:grpSp>
        <p:sp>
          <p:nvSpPr>
            <p:cNvPr id="27675" name="Text Box 14"/>
            <p:cNvSpPr txBox="1">
              <a:spLocks noChangeArrowheads="1"/>
            </p:cNvSpPr>
            <p:nvPr/>
          </p:nvSpPr>
          <p:spPr bwMode="auto">
            <a:xfrm>
              <a:off x="664" y="1488"/>
              <a:ext cx="618" cy="288"/>
            </a:xfrm>
            <a:prstGeom prst="rect">
              <a:avLst/>
            </a:prstGeom>
            <a:noFill/>
            <a:ln w="12700">
              <a:noFill/>
              <a:miter lim="800000"/>
              <a:headEnd type="none" w="sm" len="sm"/>
              <a:tailEnd type="none" w="sm" len="sm"/>
            </a:ln>
          </p:spPr>
          <p:txBody>
            <a:bodyPr wrap="none">
              <a:spAutoFit/>
            </a:bodyPr>
            <a:lstStyle/>
            <a:p>
              <a:pPr eaLnBrk="0" hangingPunct="0"/>
              <a:r>
                <a:rPr lang="en-US" sz="2400" b="1" dirty="0">
                  <a:latin typeface="Times New Roman" pitchFamily="18" charset="0"/>
                  <a:cs typeface="Times New Roman" pitchFamily="18" charset="0"/>
                </a:rPr>
                <a:t>Array</a:t>
              </a:r>
            </a:p>
          </p:txBody>
        </p:sp>
      </p:grpSp>
      <p:grpSp>
        <p:nvGrpSpPr>
          <p:cNvPr id="4" name="Group 15"/>
          <p:cNvGrpSpPr>
            <a:grpSpLocks/>
          </p:cNvGrpSpPr>
          <p:nvPr/>
        </p:nvGrpSpPr>
        <p:grpSpPr bwMode="auto">
          <a:xfrm>
            <a:off x="1428750" y="3543300"/>
            <a:ext cx="6280150" cy="800100"/>
            <a:chOff x="664" y="2208"/>
            <a:chExt cx="3956" cy="504"/>
          </a:xfrm>
        </p:grpSpPr>
        <p:grpSp>
          <p:nvGrpSpPr>
            <p:cNvPr id="5" name="Group 16"/>
            <p:cNvGrpSpPr>
              <a:grpSpLocks/>
            </p:cNvGrpSpPr>
            <p:nvPr/>
          </p:nvGrpSpPr>
          <p:grpSpPr bwMode="auto">
            <a:xfrm>
              <a:off x="2094" y="2208"/>
              <a:ext cx="2526" cy="504"/>
              <a:chOff x="2094" y="2520"/>
              <a:chExt cx="2526" cy="504"/>
            </a:xfrm>
          </p:grpSpPr>
          <p:sp>
            <p:nvSpPr>
              <p:cNvPr id="27659" name="Rectangle 17"/>
              <p:cNvSpPr>
                <a:spLocks noChangeArrowheads="1"/>
              </p:cNvSpPr>
              <p:nvPr/>
            </p:nvSpPr>
            <p:spPr bwMode="auto">
              <a:xfrm>
                <a:off x="2196" y="2736"/>
                <a:ext cx="288" cy="288"/>
              </a:xfrm>
              <a:prstGeom prst="rect">
                <a:avLst/>
              </a:prstGeom>
              <a:noFill/>
              <a:ln w="12700">
                <a:solidFill>
                  <a:schemeClr val="tx1"/>
                </a:solidFill>
                <a:miter lim="800000"/>
                <a:headEnd type="none" w="sm" len="sm"/>
                <a:tailEnd type="none" w="sm" len="sm"/>
              </a:ln>
            </p:spPr>
            <p:txBody>
              <a:bodyPr wrap="none" anchor="ctr"/>
              <a:lstStyle/>
              <a:p>
                <a:pPr algn="ctr" defTabSz="762000" eaLnBrk="0" hangingPunct="0"/>
                <a:endParaRPr lang="en-GB">
                  <a:latin typeface="Times New Roman" pitchFamily="18" charset="0"/>
                </a:endParaRPr>
              </a:p>
            </p:txBody>
          </p:sp>
          <p:sp>
            <p:nvSpPr>
              <p:cNvPr id="27660" name="Line 18"/>
              <p:cNvSpPr>
                <a:spLocks noChangeShapeType="1"/>
              </p:cNvSpPr>
              <p:nvPr/>
            </p:nvSpPr>
            <p:spPr bwMode="auto">
              <a:xfrm>
                <a:off x="2340" y="2880"/>
                <a:ext cx="480" cy="0"/>
              </a:xfrm>
              <a:prstGeom prst="line">
                <a:avLst/>
              </a:prstGeom>
              <a:noFill/>
              <a:ln w="19050">
                <a:solidFill>
                  <a:schemeClr val="tx1"/>
                </a:solidFill>
                <a:round/>
                <a:headEnd type="none" w="sm" len="sm"/>
                <a:tailEnd type="triangle" w="lg" len="med"/>
              </a:ln>
            </p:spPr>
            <p:txBody>
              <a:bodyPr wrap="none" anchor="ctr"/>
              <a:lstStyle/>
              <a:p>
                <a:endParaRPr lang="en-US"/>
              </a:p>
            </p:txBody>
          </p:sp>
          <p:sp>
            <p:nvSpPr>
              <p:cNvPr id="27661" name="Text Box 19"/>
              <p:cNvSpPr txBox="1">
                <a:spLocks noChangeArrowheads="1"/>
              </p:cNvSpPr>
              <p:nvPr/>
            </p:nvSpPr>
            <p:spPr bwMode="auto">
              <a:xfrm>
                <a:off x="2094" y="2520"/>
                <a:ext cx="500" cy="231"/>
              </a:xfrm>
              <a:prstGeom prst="rect">
                <a:avLst/>
              </a:prstGeom>
              <a:noFill/>
              <a:ln w="12700">
                <a:noFill/>
                <a:miter lim="800000"/>
                <a:headEnd type="none" w="sm" len="sm"/>
                <a:tailEnd type="none" w="sm" len="sm"/>
              </a:ln>
            </p:spPr>
            <p:txBody>
              <a:bodyPr wrap="none">
                <a:spAutoFit/>
              </a:bodyPr>
              <a:lstStyle/>
              <a:p>
                <a:pPr defTabSz="762000" eaLnBrk="0" hangingPunct="0"/>
                <a:r>
                  <a:rPr lang="en-US" b="1">
                    <a:latin typeface="Times New Roman" pitchFamily="18" charset="0"/>
                  </a:rPr>
                  <a:t>linked</a:t>
                </a:r>
              </a:p>
            </p:txBody>
          </p:sp>
          <p:sp>
            <p:nvSpPr>
              <p:cNvPr id="27662" name="Rectangle 20"/>
              <p:cNvSpPr>
                <a:spLocks noChangeArrowheads="1"/>
              </p:cNvSpPr>
              <p:nvPr/>
            </p:nvSpPr>
            <p:spPr bwMode="auto">
              <a:xfrm>
                <a:off x="2820" y="2735"/>
                <a:ext cx="288" cy="288"/>
              </a:xfrm>
              <a:prstGeom prst="rect">
                <a:avLst/>
              </a:prstGeom>
              <a:noFill/>
              <a:ln w="12700">
                <a:solidFill>
                  <a:schemeClr val="tx1"/>
                </a:solidFill>
                <a:miter lim="800000"/>
                <a:headEnd type="none" w="sm" len="sm"/>
                <a:tailEnd type="none" w="sm" len="sm"/>
              </a:ln>
            </p:spPr>
            <p:txBody>
              <a:bodyPr wrap="none" anchor="ctr"/>
              <a:lstStyle/>
              <a:p>
                <a:pPr algn="ctr" defTabSz="762000" eaLnBrk="0" hangingPunct="0"/>
                <a:r>
                  <a:rPr lang="en-US">
                    <a:latin typeface="Times New Roman" pitchFamily="18" charset="0"/>
                  </a:rPr>
                  <a:t>A</a:t>
                </a:r>
              </a:p>
            </p:txBody>
          </p:sp>
          <p:sp>
            <p:nvSpPr>
              <p:cNvPr id="27663" name="Rectangle 21"/>
              <p:cNvSpPr>
                <a:spLocks noChangeArrowheads="1"/>
              </p:cNvSpPr>
              <p:nvPr/>
            </p:nvSpPr>
            <p:spPr bwMode="auto">
              <a:xfrm>
                <a:off x="3480" y="2735"/>
                <a:ext cx="288" cy="288"/>
              </a:xfrm>
              <a:prstGeom prst="rect">
                <a:avLst/>
              </a:prstGeom>
              <a:noFill/>
              <a:ln w="12700">
                <a:solidFill>
                  <a:schemeClr val="tx1"/>
                </a:solidFill>
                <a:miter lim="800000"/>
                <a:headEnd type="none" w="sm" len="sm"/>
                <a:tailEnd type="none" w="sm" len="sm"/>
              </a:ln>
            </p:spPr>
            <p:txBody>
              <a:bodyPr wrap="none" anchor="ctr"/>
              <a:lstStyle/>
              <a:p>
                <a:pPr algn="ctr" defTabSz="762000" eaLnBrk="0" hangingPunct="0"/>
                <a:r>
                  <a:rPr lang="en-US">
                    <a:latin typeface="Times New Roman" pitchFamily="18" charset="0"/>
                  </a:rPr>
                  <a:t>B</a:t>
                </a:r>
              </a:p>
            </p:txBody>
          </p:sp>
          <p:sp>
            <p:nvSpPr>
              <p:cNvPr id="27664" name="Rectangle 22"/>
              <p:cNvSpPr>
                <a:spLocks noChangeArrowheads="1"/>
              </p:cNvSpPr>
              <p:nvPr/>
            </p:nvSpPr>
            <p:spPr bwMode="auto">
              <a:xfrm>
                <a:off x="4140" y="2735"/>
                <a:ext cx="288" cy="288"/>
              </a:xfrm>
              <a:prstGeom prst="rect">
                <a:avLst/>
              </a:prstGeom>
              <a:noFill/>
              <a:ln w="12700">
                <a:solidFill>
                  <a:schemeClr val="tx1"/>
                </a:solidFill>
                <a:miter lim="800000"/>
                <a:headEnd type="none" w="sm" len="sm"/>
                <a:tailEnd type="none" w="sm" len="sm"/>
              </a:ln>
            </p:spPr>
            <p:txBody>
              <a:bodyPr wrap="none" anchor="ctr"/>
              <a:lstStyle/>
              <a:p>
                <a:pPr algn="ctr" defTabSz="762000" eaLnBrk="0" hangingPunct="0"/>
                <a:r>
                  <a:rPr lang="en-US">
                    <a:latin typeface="Times New Roman" pitchFamily="18" charset="0"/>
                  </a:rPr>
                  <a:t>C</a:t>
                </a:r>
              </a:p>
            </p:txBody>
          </p:sp>
          <p:grpSp>
            <p:nvGrpSpPr>
              <p:cNvPr id="6" name="Group 23"/>
              <p:cNvGrpSpPr>
                <a:grpSpLocks/>
              </p:cNvGrpSpPr>
              <p:nvPr/>
            </p:nvGrpSpPr>
            <p:grpSpPr bwMode="auto">
              <a:xfrm>
                <a:off x="3108" y="2736"/>
                <a:ext cx="372" cy="288"/>
                <a:chOff x="3108" y="2736"/>
                <a:chExt cx="372" cy="288"/>
              </a:xfrm>
            </p:grpSpPr>
            <p:sp>
              <p:nvSpPr>
                <p:cNvPr id="27672" name="Rectangle 24"/>
                <p:cNvSpPr>
                  <a:spLocks noChangeArrowheads="1"/>
                </p:cNvSpPr>
                <p:nvPr/>
              </p:nvSpPr>
              <p:spPr bwMode="auto">
                <a:xfrm>
                  <a:off x="3108" y="2736"/>
                  <a:ext cx="192" cy="288"/>
                </a:xfrm>
                <a:prstGeom prst="rect">
                  <a:avLst/>
                </a:prstGeom>
                <a:noFill/>
                <a:ln w="12700">
                  <a:solidFill>
                    <a:schemeClr val="tx1"/>
                  </a:solidFill>
                  <a:miter lim="800000"/>
                  <a:headEnd type="none" w="sm" len="sm"/>
                  <a:tailEnd type="none" w="sm" len="sm"/>
                </a:ln>
              </p:spPr>
              <p:txBody>
                <a:bodyPr wrap="none" anchor="ctr"/>
                <a:lstStyle/>
                <a:p>
                  <a:pPr algn="ctr" defTabSz="762000" eaLnBrk="0" hangingPunct="0"/>
                  <a:endParaRPr lang="en-GB">
                    <a:latin typeface="Times New Roman" pitchFamily="18" charset="0"/>
                  </a:endParaRPr>
                </a:p>
              </p:txBody>
            </p:sp>
            <p:sp>
              <p:nvSpPr>
                <p:cNvPr id="27673" name="Line 25"/>
                <p:cNvSpPr>
                  <a:spLocks noChangeShapeType="1"/>
                </p:cNvSpPr>
                <p:nvPr/>
              </p:nvSpPr>
              <p:spPr bwMode="auto">
                <a:xfrm>
                  <a:off x="3186" y="2874"/>
                  <a:ext cx="294" cy="0"/>
                </a:xfrm>
                <a:prstGeom prst="line">
                  <a:avLst/>
                </a:prstGeom>
                <a:noFill/>
                <a:ln w="19050">
                  <a:solidFill>
                    <a:schemeClr val="tx1"/>
                  </a:solidFill>
                  <a:round/>
                  <a:headEnd type="none" w="sm" len="sm"/>
                  <a:tailEnd type="triangle" w="lg" len="med"/>
                </a:ln>
              </p:spPr>
              <p:txBody>
                <a:bodyPr wrap="none" anchor="ctr"/>
                <a:lstStyle/>
                <a:p>
                  <a:endParaRPr lang="en-US"/>
                </a:p>
              </p:txBody>
            </p:sp>
          </p:grpSp>
          <p:grpSp>
            <p:nvGrpSpPr>
              <p:cNvPr id="7" name="Group 26"/>
              <p:cNvGrpSpPr>
                <a:grpSpLocks/>
              </p:cNvGrpSpPr>
              <p:nvPr/>
            </p:nvGrpSpPr>
            <p:grpSpPr bwMode="auto">
              <a:xfrm>
                <a:off x="3768" y="2736"/>
                <a:ext cx="372" cy="288"/>
                <a:chOff x="3108" y="2736"/>
                <a:chExt cx="372" cy="288"/>
              </a:xfrm>
            </p:grpSpPr>
            <p:sp>
              <p:nvSpPr>
                <p:cNvPr id="27670" name="Rectangle 27"/>
                <p:cNvSpPr>
                  <a:spLocks noChangeArrowheads="1"/>
                </p:cNvSpPr>
                <p:nvPr/>
              </p:nvSpPr>
              <p:spPr bwMode="auto">
                <a:xfrm>
                  <a:off x="3108" y="2736"/>
                  <a:ext cx="192" cy="288"/>
                </a:xfrm>
                <a:prstGeom prst="rect">
                  <a:avLst/>
                </a:prstGeom>
                <a:noFill/>
                <a:ln w="12700">
                  <a:solidFill>
                    <a:schemeClr val="tx1"/>
                  </a:solidFill>
                  <a:miter lim="800000"/>
                  <a:headEnd type="none" w="sm" len="sm"/>
                  <a:tailEnd type="none" w="sm" len="sm"/>
                </a:ln>
              </p:spPr>
              <p:txBody>
                <a:bodyPr wrap="none" anchor="ctr"/>
                <a:lstStyle/>
                <a:p>
                  <a:pPr algn="ctr" defTabSz="762000" eaLnBrk="0" hangingPunct="0"/>
                  <a:endParaRPr lang="en-GB">
                    <a:latin typeface="Times New Roman" pitchFamily="18" charset="0"/>
                  </a:endParaRPr>
                </a:p>
              </p:txBody>
            </p:sp>
            <p:sp>
              <p:nvSpPr>
                <p:cNvPr id="27671" name="Line 28"/>
                <p:cNvSpPr>
                  <a:spLocks noChangeShapeType="1"/>
                </p:cNvSpPr>
                <p:nvPr/>
              </p:nvSpPr>
              <p:spPr bwMode="auto">
                <a:xfrm>
                  <a:off x="3186" y="2874"/>
                  <a:ext cx="294" cy="0"/>
                </a:xfrm>
                <a:prstGeom prst="line">
                  <a:avLst/>
                </a:prstGeom>
                <a:noFill/>
                <a:ln w="19050">
                  <a:solidFill>
                    <a:schemeClr val="tx1"/>
                  </a:solidFill>
                  <a:round/>
                  <a:headEnd type="none" w="sm" len="sm"/>
                  <a:tailEnd type="triangle" w="lg" len="med"/>
                </a:ln>
              </p:spPr>
              <p:txBody>
                <a:bodyPr wrap="none" anchor="ctr"/>
                <a:lstStyle/>
                <a:p>
                  <a:endParaRPr lang="en-US"/>
                </a:p>
              </p:txBody>
            </p:sp>
          </p:grpSp>
          <p:grpSp>
            <p:nvGrpSpPr>
              <p:cNvPr id="8" name="Group 29"/>
              <p:cNvGrpSpPr>
                <a:grpSpLocks/>
              </p:cNvGrpSpPr>
              <p:nvPr/>
            </p:nvGrpSpPr>
            <p:grpSpPr bwMode="auto">
              <a:xfrm>
                <a:off x="4428" y="2736"/>
                <a:ext cx="192" cy="288"/>
                <a:chOff x="3204" y="3132"/>
                <a:chExt cx="192" cy="288"/>
              </a:xfrm>
            </p:grpSpPr>
            <p:sp>
              <p:nvSpPr>
                <p:cNvPr id="27668" name="Rectangle 30"/>
                <p:cNvSpPr>
                  <a:spLocks noChangeArrowheads="1"/>
                </p:cNvSpPr>
                <p:nvPr/>
              </p:nvSpPr>
              <p:spPr bwMode="auto">
                <a:xfrm>
                  <a:off x="3204" y="3132"/>
                  <a:ext cx="192" cy="288"/>
                </a:xfrm>
                <a:prstGeom prst="rect">
                  <a:avLst/>
                </a:prstGeom>
                <a:noFill/>
                <a:ln w="12700">
                  <a:solidFill>
                    <a:schemeClr val="tx1"/>
                  </a:solidFill>
                  <a:miter lim="800000"/>
                  <a:headEnd type="none" w="sm" len="sm"/>
                  <a:tailEnd type="none" w="sm" len="sm"/>
                </a:ln>
              </p:spPr>
              <p:txBody>
                <a:bodyPr wrap="none" anchor="ctr"/>
                <a:lstStyle/>
                <a:p>
                  <a:pPr algn="ctr" defTabSz="762000" eaLnBrk="0" hangingPunct="0"/>
                  <a:endParaRPr lang="en-GB">
                    <a:latin typeface="Times New Roman" pitchFamily="18" charset="0"/>
                  </a:endParaRPr>
                </a:p>
              </p:txBody>
            </p:sp>
            <p:sp>
              <p:nvSpPr>
                <p:cNvPr id="27669" name="Line 31"/>
                <p:cNvSpPr>
                  <a:spLocks noChangeShapeType="1"/>
                </p:cNvSpPr>
                <p:nvPr/>
              </p:nvSpPr>
              <p:spPr bwMode="auto">
                <a:xfrm flipV="1">
                  <a:off x="3204" y="3132"/>
                  <a:ext cx="192" cy="288"/>
                </a:xfrm>
                <a:prstGeom prst="line">
                  <a:avLst/>
                </a:prstGeom>
                <a:noFill/>
                <a:ln w="12700">
                  <a:solidFill>
                    <a:schemeClr val="tx1"/>
                  </a:solidFill>
                  <a:round/>
                  <a:headEnd type="none" w="sm" len="sm"/>
                  <a:tailEnd type="none" w="sm" len="sm"/>
                </a:ln>
              </p:spPr>
              <p:txBody>
                <a:bodyPr wrap="none" anchor="ctr"/>
                <a:lstStyle/>
                <a:p>
                  <a:endParaRPr lang="en-US"/>
                </a:p>
              </p:txBody>
            </p:sp>
          </p:grpSp>
        </p:grpSp>
        <p:sp>
          <p:nvSpPr>
            <p:cNvPr id="27658" name="Text Box 32"/>
            <p:cNvSpPr txBox="1">
              <a:spLocks noChangeArrowheads="1"/>
            </p:cNvSpPr>
            <p:nvPr/>
          </p:nvSpPr>
          <p:spPr bwMode="auto">
            <a:xfrm>
              <a:off x="664" y="2399"/>
              <a:ext cx="1005" cy="291"/>
            </a:xfrm>
            <a:prstGeom prst="rect">
              <a:avLst/>
            </a:prstGeom>
            <a:noFill/>
            <a:ln w="12700">
              <a:noFill/>
              <a:miter lim="800000"/>
              <a:headEnd type="none" w="sm" len="sm"/>
              <a:tailEnd type="none" w="sm" len="sm"/>
            </a:ln>
          </p:spPr>
          <p:txBody>
            <a:bodyPr wrap="none">
              <a:spAutoFit/>
            </a:bodyPr>
            <a:lstStyle/>
            <a:p>
              <a:pPr eaLnBrk="0" hangingPunct="0"/>
              <a:r>
                <a:rPr lang="en-US" sz="2400" b="1" dirty="0">
                  <a:latin typeface="Times New Roman" pitchFamily="18" charset="0"/>
                  <a:cs typeface="Times New Roman" pitchFamily="18" charset="0"/>
                </a:rPr>
                <a:t>Linked list</a:t>
              </a:r>
            </a:p>
          </p:txBody>
        </p:sp>
      </p:grpSp>
      <p:sp>
        <p:nvSpPr>
          <p:cNvPr id="98337" name="Text Box 33"/>
          <p:cNvSpPr txBox="1">
            <a:spLocks noChangeArrowheads="1"/>
          </p:cNvSpPr>
          <p:nvPr/>
        </p:nvSpPr>
        <p:spPr bwMode="auto">
          <a:xfrm>
            <a:off x="1311275" y="4800600"/>
            <a:ext cx="6727825" cy="822325"/>
          </a:xfrm>
          <a:prstGeom prst="rect">
            <a:avLst/>
          </a:prstGeom>
          <a:noFill/>
          <a:ln w="12700">
            <a:noFill/>
            <a:miter lim="800000"/>
            <a:headEnd type="none" w="sm" len="sm"/>
            <a:tailEnd type="none" w="sm" len="sm"/>
          </a:ln>
        </p:spPr>
        <p:txBody>
          <a:bodyPr wrap="none">
            <a:spAutoFit/>
          </a:bodyPr>
          <a:lstStyle/>
          <a:p>
            <a:pPr eaLnBrk="0" hangingPunct="0"/>
            <a:r>
              <a:rPr lang="en-US" sz="2400" dirty="0">
                <a:latin typeface="Times New Roman" pitchFamily="18" charset="0"/>
              </a:rPr>
              <a:t>Linked lists are </a:t>
            </a:r>
            <a:r>
              <a:rPr lang="en-US" sz="2400" i="1" dirty="0">
                <a:latin typeface="Times New Roman" pitchFamily="18" charset="0"/>
              </a:rPr>
              <a:t>unbounded</a:t>
            </a:r>
            <a:endParaRPr lang="en-US" sz="2400" dirty="0">
              <a:latin typeface="Times New Roman" pitchFamily="18" charset="0"/>
            </a:endParaRPr>
          </a:p>
          <a:p>
            <a:pPr eaLnBrk="0" hangingPunct="0"/>
            <a:r>
              <a:rPr lang="en-US" sz="2400" dirty="0">
                <a:latin typeface="Times New Roman" pitchFamily="18" charset="0"/>
              </a:rPr>
              <a:t>(maximum number of items limited only by memory)</a:t>
            </a:r>
          </a:p>
        </p:txBody>
      </p:sp>
      <p:grpSp>
        <p:nvGrpSpPr>
          <p:cNvPr id="9" name="Group 34"/>
          <p:cNvGrpSpPr>
            <a:grpSpLocks/>
          </p:cNvGrpSpPr>
          <p:nvPr/>
        </p:nvGrpSpPr>
        <p:grpSpPr bwMode="auto">
          <a:xfrm>
            <a:off x="5905500" y="3132138"/>
            <a:ext cx="742950" cy="677862"/>
            <a:chOff x="3720" y="1973"/>
            <a:chExt cx="468" cy="427"/>
          </a:xfrm>
        </p:grpSpPr>
        <p:sp>
          <p:nvSpPr>
            <p:cNvPr id="27655" name="AutoShape 35"/>
            <p:cNvSpPr>
              <a:spLocks/>
            </p:cNvSpPr>
            <p:nvPr/>
          </p:nvSpPr>
          <p:spPr bwMode="auto">
            <a:xfrm rot="-5400000">
              <a:off x="3858" y="2070"/>
              <a:ext cx="192" cy="468"/>
            </a:xfrm>
            <a:prstGeom prst="rightBrace">
              <a:avLst>
                <a:gd name="adj1" fmla="val 20312"/>
                <a:gd name="adj2" fmla="val 49736"/>
              </a:avLst>
            </a:prstGeom>
            <a:noFill/>
            <a:ln w="12700">
              <a:solidFill>
                <a:schemeClr val="tx1"/>
              </a:solidFill>
              <a:round/>
              <a:headEnd type="none" w="sm" len="sm"/>
              <a:tailEnd type="none" w="sm" len="sm"/>
            </a:ln>
          </p:spPr>
          <p:txBody>
            <a:bodyPr wrap="none" anchor="ctr"/>
            <a:lstStyle/>
            <a:p>
              <a:endParaRPr lang="en-US"/>
            </a:p>
          </p:txBody>
        </p:sp>
        <p:sp>
          <p:nvSpPr>
            <p:cNvPr id="27656" name="Text Box 36"/>
            <p:cNvSpPr txBox="1">
              <a:spLocks noChangeArrowheads="1"/>
            </p:cNvSpPr>
            <p:nvPr/>
          </p:nvSpPr>
          <p:spPr bwMode="auto">
            <a:xfrm>
              <a:off x="3736" y="1973"/>
              <a:ext cx="427" cy="250"/>
            </a:xfrm>
            <a:prstGeom prst="rect">
              <a:avLst/>
            </a:prstGeom>
            <a:noFill/>
            <a:ln w="12700">
              <a:noFill/>
              <a:miter lim="800000"/>
              <a:headEnd type="none" w="sm" len="sm"/>
              <a:tailEnd type="none" w="sm" len="sm"/>
            </a:ln>
          </p:spPr>
          <p:txBody>
            <a:bodyPr wrap="none">
              <a:spAutoFit/>
            </a:bodyPr>
            <a:lstStyle/>
            <a:p>
              <a:pPr eaLnBrk="0" hangingPunct="0"/>
              <a:r>
                <a:rPr lang="en-US" sz="2000" i="1">
                  <a:latin typeface="Times New Roman" pitchFamily="18" charset="0"/>
                </a:rPr>
                <a:t>node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3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35608" y="274638"/>
            <a:ext cx="7498080" cy="639762"/>
          </a:xfrm>
        </p:spPr>
        <p:txBody>
          <a:bodyPr>
            <a:normAutofit fontScale="90000"/>
          </a:bodyPr>
          <a:lstStyle/>
          <a:p>
            <a:pPr eaLnBrk="1" hangingPunct="1"/>
            <a:r>
              <a:rPr lang="en-US" b="1" dirty="0">
                <a:effectLst/>
                <a:latin typeface="Times New Roman" pitchFamily="18" charset="0"/>
                <a:cs typeface="Times New Roman" pitchFamily="18" charset="0"/>
              </a:rPr>
              <a:t>Stack</a:t>
            </a:r>
          </a:p>
        </p:txBody>
      </p:sp>
      <p:sp>
        <p:nvSpPr>
          <p:cNvPr id="33795" name="Rectangle 3"/>
          <p:cNvSpPr>
            <a:spLocks noGrp="1" noChangeArrowheads="1"/>
          </p:cNvSpPr>
          <p:nvPr>
            <p:ph idx="1"/>
          </p:nvPr>
        </p:nvSpPr>
        <p:spPr>
          <a:xfrm>
            <a:off x="1435608" y="1143000"/>
            <a:ext cx="7498080" cy="4929206"/>
          </a:xfrm>
        </p:spPr>
        <p:txBody>
          <a:bodyPr>
            <a:noAutofit/>
          </a:bodyPr>
          <a:lstStyle/>
          <a:p>
            <a:pPr eaLnBrk="1" hangingPunct="1">
              <a:lnSpc>
                <a:spcPct val="90000"/>
              </a:lnSpc>
            </a:pPr>
            <a:r>
              <a:rPr lang="en-US" sz="2400" dirty="0">
                <a:latin typeface="Times New Roman" pitchFamily="18" charset="0"/>
                <a:cs typeface="Times New Roman" pitchFamily="18" charset="0"/>
              </a:rPr>
              <a:t>Stack </a:t>
            </a:r>
          </a:p>
          <a:p>
            <a:pPr lvl="1" eaLnBrk="1" hangingPunct="1">
              <a:lnSpc>
                <a:spcPct val="90000"/>
              </a:lnSpc>
            </a:pPr>
            <a:r>
              <a:rPr lang="en-US" sz="2400" dirty="0">
                <a:latin typeface="Times New Roman" pitchFamily="18" charset="0"/>
                <a:cs typeface="Times New Roman" pitchFamily="18" charset="0"/>
              </a:rPr>
              <a:t>New nodes can be added and removed only at the top</a:t>
            </a:r>
          </a:p>
          <a:p>
            <a:pPr lvl="1" eaLnBrk="1" hangingPunct="1">
              <a:lnSpc>
                <a:spcPct val="90000"/>
              </a:lnSpc>
            </a:pPr>
            <a:r>
              <a:rPr lang="en-US" sz="2400" dirty="0">
                <a:latin typeface="Times New Roman" pitchFamily="18" charset="0"/>
                <a:cs typeface="Times New Roman" pitchFamily="18" charset="0"/>
              </a:rPr>
              <a:t>Similar to a pile of dishes</a:t>
            </a:r>
          </a:p>
          <a:p>
            <a:pPr lvl="1" eaLnBrk="1" hangingPunct="1">
              <a:lnSpc>
                <a:spcPct val="90000"/>
              </a:lnSpc>
            </a:pPr>
            <a:r>
              <a:rPr lang="en-US" sz="2400" dirty="0">
                <a:latin typeface="Times New Roman" pitchFamily="18" charset="0"/>
                <a:cs typeface="Times New Roman" pitchFamily="18" charset="0"/>
              </a:rPr>
              <a:t>Last-in, first-out (LIFO) </a:t>
            </a:r>
          </a:p>
          <a:p>
            <a:pPr eaLnBrk="1" hangingPunct="1">
              <a:lnSpc>
                <a:spcPct val="90000"/>
              </a:lnSpc>
            </a:pPr>
            <a:r>
              <a:rPr lang="en-US" sz="2400" b="1" dirty="0">
                <a:latin typeface="Times New Roman" pitchFamily="18" charset="0"/>
                <a:cs typeface="Times New Roman" pitchFamily="18" charset="0"/>
              </a:rPr>
              <a:t>push</a:t>
            </a:r>
          </a:p>
          <a:p>
            <a:pPr lvl="1" eaLnBrk="1" hangingPunct="1">
              <a:lnSpc>
                <a:spcPct val="90000"/>
              </a:lnSpc>
            </a:pPr>
            <a:r>
              <a:rPr lang="en-US" sz="2400" dirty="0">
                <a:latin typeface="Times New Roman" pitchFamily="18" charset="0"/>
                <a:cs typeface="Times New Roman" pitchFamily="18" charset="0"/>
              </a:rPr>
              <a:t>Adds a new node to the top of the stack</a:t>
            </a:r>
          </a:p>
          <a:p>
            <a:pPr eaLnBrk="1" hangingPunct="1">
              <a:lnSpc>
                <a:spcPct val="90000"/>
              </a:lnSpc>
            </a:pPr>
            <a:r>
              <a:rPr lang="en-US" sz="2400" b="1" dirty="0">
                <a:latin typeface="Times New Roman" pitchFamily="18" charset="0"/>
                <a:cs typeface="Times New Roman" pitchFamily="18" charset="0"/>
              </a:rPr>
              <a:t>pop</a:t>
            </a:r>
          </a:p>
          <a:p>
            <a:pPr lvl="1" eaLnBrk="1" hangingPunct="1">
              <a:lnSpc>
                <a:spcPct val="90000"/>
              </a:lnSpc>
            </a:pPr>
            <a:r>
              <a:rPr lang="en-US" sz="2400" dirty="0">
                <a:latin typeface="Times New Roman" pitchFamily="18" charset="0"/>
                <a:cs typeface="Times New Roman" pitchFamily="18" charset="0"/>
              </a:rPr>
              <a:t>Removes a node from the top </a:t>
            </a:r>
          </a:p>
          <a:p>
            <a:pPr eaLnBrk="1" hangingPunct="1">
              <a:lnSpc>
                <a:spcPct val="90000"/>
              </a:lnSpc>
            </a:pPr>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9</a:t>
            </a:fld>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2283</TotalTime>
  <Words>1206</Words>
  <Application>Microsoft Office PowerPoint</Application>
  <PresentationFormat>On-screen Show (4:3)</PresentationFormat>
  <Paragraphs>217</Paragraphs>
  <Slides>25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Gill Sans MT</vt:lpstr>
      <vt:lpstr>Times New Roman</vt:lpstr>
      <vt:lpstr>Verdana</vt:lpstr>
      <vt:lpstr>Wingdings</vt:lpstr>
      <vt:lpstr>Wingdings 2</vt:lpstr>
      <vt:lpstr>Solstice</vt:lpstr>
      <vt:lpstr>Introduction to Data Structure </vt:lpstr>
      <vt:lpstr>What is Data Structure?</vt:lpstr>
      <vt:lpstr>What is Data Structure? (…contd)</vt:lpstr>
      <vt:lpstr>THE STUDY OF DATA STRUCTURE INCLUDE:</vt:lpstr>
      <vt:lpstr>Classification of Data Structure</vt:lpstr>
      <vt:lpstr>Classification (contd..)</vt:lpstr>
      <vt:lpstr>Classification (contd..)</vt:lpstr>
      <vt:lpstr>Array &amp;  Linked List</vt:lpstr>
      <vt:lpstr>Stack</vt:lpstr>
      <vt:lpstr>Stack</vt:lpstr>
      <vt:lpstr>Queue</vt:lpstr>
      <vt:lpstr>The Queue Operations</vt:lpstr>
      <vt:lpstr>Tree</vt:lpstr>
      <vt:lpstr>Tree (example)</vt:lpstr>
      <vt:lpstr>Graph</vt:lpstr>
      <vt:lpstr>Graph</vt:lpstr>
      <vt:lpstr>Graph</vt:lpstr>
      <vt:lpstr>Data Structure Operations</vt:lpstr>
      <vt:lpstr>Data Structure Operations(contd..)</vt:lpstr>
      <vt:lpstr>A first look on ADTs</vt:lpstr>
      <vt:lpstr>Abstract Data Type (ADT)</vt:lpstr>
      <vt:lpstr>Primitive Data Type vs ADT</vt:lpstr>
      <vt:lpstr>Some ADT’s</vt:lpstr>
      <vt:lpstr>Stack ADT</vt:lpstr>
      <vt:lpstr>Queue ADT</vt:lpstr>
    </vt:vector>
  </TitlesOfParts>
  <Company>sharda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ravi rastogi</dc:creator>
  <cp:lastModifiedBy>Himani Kapur</cp:lastModifiedBy>
  <cp:revision>235</cp:revision>
  <dcterms:created xsi:type="dcterms:W3CDTF">2012-08-07T08:04:37Z</dcterms:created>
  <dcterms:modified xsi:type="dcterms:W3CDTF">2021-08-02T11:19:59Z</dcterms:modified>
</cp:coreProperties>
</file>