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57" r:id="rId38"/>
    <p:sldId id="296" r:id="rId39"/>
    <p:sldId id="258" r:id="rId40"/>
    <p:sldId id="259" r:id="rId41"/>
    <p:sldId id="297" r:id="rId42"/>
    <p:sldId id="462" r:id="rId43"/>
    <p:sldId id="463" r:id="rId44"/>
    <p:sldId id="464" r:id="rId4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mani Kapur" initials="HK" lastIdx="1" clrIdx="0">
    <p:extLst>
      <p:ext uri="{19B8F6BF-5375-455C-9EA6-DF929625EA0E}">
        <p15:presenceInfo xmlns:p15="http://schemas.microsoft.com/office/powerpoint/2012/main" userId="eeefe3af86ca32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64ABC4-818C-4580-8202-BD3D7795EB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9C4A76-A3B6-4A90-8C37-46C9913D05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B94E9-B708-444D-8ABD-0EE57A41B4ED}" type="datetimeFigureOut">
              <a:rPr lang="en-IN" smtClean="0"/>
              <a:t>2022-09-26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F855C-EF52-45AD-B8E1-DEE0E01CCA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E86DE-E0B5-4F10-BA4D-22E0C1EC34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FAAE3-C9A7-432C-881C-37FF681EB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7943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F66FB-8E4F-44B2-A4E0-C489F2FA7705}" type="datetimeFigureOut">
              <a:rPr lang="en-IN" smtClean="0"/>
              <a:t>2022-09-26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C081F-84EA-4A8D-9711-96D63144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1885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B078B56C-A47D-400A-9A3D-1996CC2BCB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36E4220E-1CAE-4B4D-9145-A0377BFF1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3DAFCACE-9CCC-452F-B8BC-44711A92E1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BAFA6E-F82A-401C-90D4-9CD793443589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97934" y="2481452"/>
            <a:ext cx="154813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7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92377" y="3894201"/>
            <a:ext cx="6159245" cy="1001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CAE2C-5FFF-4C75-B874-6179DBB7005D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6DD3B-79AA-4959-A40A-2D5547B76229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69332" y="1351279"/>
            <a:ext cx="3870325" cy="4721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ACB99-00CD-4993-B490-4D4224F17976}" type="datetime1">
              <a:rPr lang="en-US" smtClean="0"/>
              <a:t>9/26/2022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BE3AF-B4B1-4E71-906C-B200FBA63BEC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35D10-77B0-4B48-A86E-7910081A8478}" type="datetime1">
              <a:rPr lang="en-US" smtClean="0"/>
              <a:t>9/26/2022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856" y="159257"/>
            <a:ext cx="8964053" cy="10980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99054" y="2481452"/>
            <a:ext cx="294589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7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672" y="1251305"/>
            <a:ext cx="6942455" cy="2834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71721" y="6464909"/>
            <a:ext cx="140144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4232D-9128-4FEB-BBCA-D2329B4D1315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400" y="1306883"/>
            <a:ext cx="7665720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865"/>
              </a:spcBef>
            </a:pPr>
            <a:r>
              <a:rPr sz="3200" spc="-25" dirty="0">
                <a:solidFill>
                  <a:srgbClr val="4F81BC"/>
                </a:solidFill>
                <a:latin typeface="Calibri"/>
                <a:cs typeface="Calibri"/>
              </a:rPr>
              <a:t>Array</a:t>
            </a:r>
            <a:endParaRPr sz="3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3200" spc="-40" dirty="0">
                <a:solidFill>
                  <a:srgbClr val="4F81BC"/>
                </a:solidFill>
                <a:latin typeface="Calibri"/>
                <a:cs typeface="Calibri"/>
              </a:rPr>
              <a:t>(Traversal,</a:t>
            </a:r>
            <a:r>
              <a:rPr sz="3200" spc="-3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F81BC"/>
                </a:solidFill>
                <a:latin typeface="Calibri"/>
                <a:cs typeface="Calibri"/>
              </a:rPr>
              <a:t>Search,</a:t>
            </a:r>
            <a:r>
              <a:rPr sz="32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F81BC"/>
                </a:solidFill>
                <a:latin typeface="Calibri"/>
                <a:cs typeface="Calibri"/>
              </a:rPr>
              <a:t>Insertion,</a:t>
            </a:r>
            <a:r>
              <a:rPr sz="3200" spc="1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F81BC"/>
                </a:solidFill>
                <a:latin typeface="Calibri"/>
                <a:cs typeface="Calibri"/>
              </a:rPr>
              <a:t>Deletion, Sorting)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3659446"/>
            <a:ext cx="8731885" cy="217551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0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Best</a:t>
            </a:r>
            <a:r>
              <a:rPr sz="3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case: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1F487C"/>
                </a:solidFill>
                <a:latin typeface="Microsoft Sans Serif"/>
                <a:cs typeface="Microsoft Sans Serif"/>
              </a:rPr>
              <a:t>Ω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(n)</a:t>
            </a:r>
            <a:r>
              <a:rPr sz="3200" spc="1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1F487C"/>
                </a:solidFill>
                <a:latin typeface="Microsoft Sans Serif"/>
                <a:cs typeface="Microsoft Sans Serif"/>
              </a:rPr>
              <a:t>→</a:t>
            </a:r>
            <a:r>
              <a:rPr sz="3200" spc="-125" dirty="0">
                <a:solidFill>
                  <a:srgbClr val="1F487C"/>
                </a:solidFill>
                <a:latin typeface="Microsoft Sans Serif"/>
                <a:cs typeface="Microsoft Sans Serif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summation</a:t>
            </a:r>
            <a:r>
              <a:rPr sz="32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evaluates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0.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3200" spc="-50" dirty="0">
                <a:solidFill>
                  <a:srgbClr val="1F487C"/>
                </a:solidFill>
                <a:latin typeface="Calibri"/>
                <a:cs typeface="Calibri"/>
              </a:rPr>
              <a:t>Worst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case: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O(n)</a:t>
            </a:r>
            <a:r>
              <a:rPr sz="32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Microsoft Sans Serif"/>
                <a:cs typeface="Microsoft Sans Serif"/>
              </a:rPr>
              <a:t>→</a:t>
            </a:r>
            <a:r>
              <a:rPr sz="3200" spc="-130" dirty="0">
                <a:solidFill>
                  <a:srgbClr val="1F487C"/>
                </a:solidFill>
                <a:latin typeface="Microsoft Sans Serif"/>
                <a:cs typeface="Microsoft Sans Serif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summation</a:t>
            </a:r>
            <a:r>
              <a:rPr sz="3200" spc="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evaluates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n.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0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Average</a:t>
            </a:r>
            <a:r>
              <a:rPr sz="3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case: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Microsoft Sans Serif"/>
                <a:cs typeface="Microsoft Sans Serif"/>
              </a:rPr>
              <a:t>θ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(n)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Microsoft Sans Serif"/>
                <a:cs typeface="Microsoft Sans Serif"/>
              </a:rPr>
              <a:t>→</a:t>
            </a:r>
            <a:r>
              <a:rPr sz="3200" spc="-130" dirty="0">
                <a:solidFill>
                  <a:srgbClr val="1F487C"/>
                </a:solidFill>
                <a:latin typeface="Microsoft Sans Serif"/>
                <a:cs typeface="Microsoft Sans Serif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summation</a:t>
            </a:r>
            <a:r>
              <a:rPr sz="3200" spc="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evaluates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n/2.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8189" y="1280704"/>
            <a:ext cx="37147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i="1" spc="105" dirty="0">
                <a:latin typeface="Times New Roman"/>
                <a:cs typeface="Times New Roman"/>
              </a:rPr>
              <a:t>n</a:t>
            </a:r>
            <a:r>
              <a:rPr sz="1750" spc="-95" dirty="0">
                <a:latin typeface="Symbol"/>
                <a:cs typeface="Symbol"/>
              </a:rPr>
              <a:t></a:t>
            </a:r>
            <a:r>
              <a:rPr sz="1750" spc="-1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7549" y="2034072"/>
            <a:ext cx="32575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i="1" spc="140" dirty="0">
                <a:latin typeface="Times New Roman"/>
                <a:cs typeface="Times New Roman"/>
              </a:rPr>
              <a:t>i</a:t>
            </a:r>
            <a:r>
              <a:rPr sz="1750" spc="-95" dirty="0">
                <a:latin typeface="Symbol"/>
                <a:cs typeface="Symbol"/>
              </a:rPr>
              <a:t></a:t>
            </a:r>
            <a:r>
              <a:rPr sz="1750" spc="-1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572" y="1370823"/>
            <a:ext cx="7108190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15"/>
              </a:spcBef>
              <a:buFont typeface="Microsoft Sans Serif"/>
              <a:buChar char="•"/>
              <a:tabLst>
                <a:tab pos="393065" algn="l"/>
                <a:tab pos="393700" algn="l"/>
                <a:tab pos="6396355" algn="l"/>
              </a:tabLst>
            </a:pPr>
            <a:r>
              <a:rPr sz="3200" spc="-5" dirty="0">
                <a:latin typeface="Calibri"/>
                <a:cs typeface="Calibri"/>
              </a:rPr>
              <a:t>T(n</a:t>
            </a:r>
            <a:r>
              <a:rPr sz="3200" dirty="0">
                <a:latin typeface="Calibri"/>
                <a:cs typeface="Calibri"/>
              </a:rPr>
              <a:t>)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 c1 +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c2 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c3 </a:t>
            </a:r>
            <a:r>
              <a:rPr sz="3200" spc="-5" dirty="0">
                <a:latin typeface="Calibri"/>
                <a:cs typeface="Calibri"/>
              </a:rPr>
              <a:t>(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1) +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c4</a:t>
            </a:r>
            <a:r>
              <a:rPr sz="3200" spc="-495" dirty="0">
                <a:latin typeface="Calibri"/>
                <a:cs typeface="Calibri"/>
              </a:rPr>
              <a:t> </a:t>
            </a:r>
            <a:r>
              <a:rPr sz="6750" spc="465" baseline="-3703" dirty="0">
                <a:latin typeface="Symbol"/>
                <a:cs typeface="Symbol"/>
              </a:rPr>
              <a:t></a:t>
            </a:r>
            <a:r>
              <a:rPr sz="4500" i="1" spc="67" baseline="7407" dirty="0">
                <a:latin typeface="Times New Roman"/>
                <a:cs typeface="Times New Roman"/>
              </a:rPr>
              <a:t>t</a:t>
            </a:r>
            <a:r>
              <a:rPr sz="2625" i="1" spc="-7" baseline="-11111" dirty="0">
                <a:latin typeface="Times New Roman"/>
                <a:cs typeface="Times New Roman"/>
              </a:rPr>
              <a:t>i</a:t>
            </a:r>
            <a:r>
              <a:rPr sz="2625" i="1" baseline="-11111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Calibri"/>
                <a:cs typeface="Calibri"/>
              </a:rPr>
              <a:t>+ c5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8106" y="2216821"/>
            <a:ext cx="37147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i="1" spc="105" dirty="0">
                <a:latin typeface="Times New Roman"/>
                <a:cs typeface="Times New Roman"/>
              </a:rPr>
              <a:t>n</a:t>
            </a:r>
            <a:r>
              <a:rPr sz="1750" spc="-95" dirty="0">
                <a:latin typeface="Symbol"/>
                <a:cs typeface="Symbol"/>
              </a:rPr>
              <a:t></a:t>
            </a:r>
            <a:r>
              <a:rPr sz="1750" spc="-1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2857" y="2285477"/>
            <a:ext cx="6007100" cy="977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ts val="5390"/>
              </a:lnSpc>
              <a:spcBef>
                <a:spcPts val="115"/>
              </a:spcBef>
            </a:pPr>
            <a:r>
              <a:rPr sz="3200" dirty="0">
                <a:latin typeface="Calibri"/>
                <a:cs typeface="Calibri"/>
              </a:rPr>
              <a:t>= </a:t>
            </a:r>
            <a:r>
              <a:rPr sz="3200" spc="-5" dirty="0">
                <a:latin typeface="Calibri"/>
                <a:cs typeface="Calibri"/>
              </a:rPr>
              <a:t>(c</a:t>
            </a:r>
            <a:r>
              <a:rPr sz="3200" dirty="0">
                <a:latin typeface="Calibri"/>
                <a:cs typeface="Calibri"/>
              </a:rPr>
              <a:t>1 –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c3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 c5) + </a:t>
            </a:r>
            <a:r>
              <a:rPr sz="3200" spc="-5" dirty="0">
                <a:latin typeface="Calibri"/>
                <a:cs typeface="Calibri"/>
              </a:rPr>
              <a:t>(c</a:t>
            </a:r>
            <a:r>
              <a:rPr sz="3200" dirty="0">
                <a:latin typeface="Calibri"/>
                <a:cs typeface="Calibri"/>
              </a:rPr>
              <a:t>2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c3)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70" dirty="0">
                <a:latin typeface="Calibri"/>
                <a:cs typeface="Calibri"/>
              </a:rPr>
              <a:t>4</a:t>
            </a:r>
            <a:r>
              <a:rPr sz="6750" spc="465" baseline="-5555" dirty="0">
                <a:latin typeface="Symbol"/>
                <a:cs typeface="Symbol"/>
              </a:rPr>
              <a:t></a:t>
            </a:r>
            <a:r>
              <a:rPr sz="4500" i="1" spc="67" baseline="4629" dirty="0">
                <a:latin typeface="Times New Roman"/>
                <a:cs typeface="Times New Roman"/>
              </a:rPr>
              <a:t>t</a:t>
            </a:r>
            <a:r>
              <a:rPr sz="2625" i="1" spc="-7" baseline="-15873" dirty="0">
                <a:latin typeface="Times New Roman"/>
                <a:cs typeface="Times New Roman"/>
              </a:rPr>
              <a:t>i</a:t>
            </a:r>
            <a:endParaRPr sz="2625" baseline="-15873">
              <a:latin typeface="Times New Roman"/>
              <a:cs typeface="Times New Roman"/>
            </a:endParaRPr>
          </a:p>
          <a:p>
            <a:pPr marR="291465" algn="r">
              <a:lnSpc>
                <a:spcPts val="2090"/>
              </a:lnSpc>
            </a:pPr>
            <a:r>
              <a:rPr sz="1750" i="1" spc="10" dirty="0">
                <a:latin typeface="Times New Roman"/>
                <a:cs typeface="Times New Roman"/>
              </a:rPr>
              <a:t>i</a:t>
            </a:r>
            <a:r>
              <a:rPr sz="1750" spc="10" dirty="0">
                <a:latin typeface="Symbol"/>
                <a:cs typeface="Symbol"/>
              </a:rPr>
              <a:t></a:t>
            </a:r>
            <a:r>
              <a:rPr sz="1750" spc="1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Example</a:t>
            </a:r>
            <a:r>
              <a:rPr spc="-3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-6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15618"/>
            <a:ext cx="6016625" cy="50558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400"/>
              </a:spcBef>
              <a:buClr>
                <a:srgbClr val="C0000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500" b="1" spc="-15" dirty="0">
                <a:solidFill>
                  <a:srgbClr val="7E7E7E"/>
                </a:solidFill>
                <a:latin typeface="Calibri"/>
                <a:cs typeface="Calibri"/>
              </a:rPr>
              <a:t>//Determine</a:t>
            </a:r>
            <a:r>
              <a:rPr sz="2500" b="1" spc="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7E7E7E"/>
                </a:solidFill>
                <a:latin typeface="Calibri"/>
                <a:cs typeface="Calibri"/>
              </a:rPr>
              <a:t>smallest</a:t>
            </a:r>
            <a:r>
              <a:rPr sz="2500" b="1" spc="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7E7E7E"/>
                </a:solidFill>
                <a:latin typeface="Calibri"/>
                <a:cs typeface="Calibri"/>
              </a:rPr>
              <a:t>element</a:t>
            </a:r>
            <a:r>
              <a:rPr sz="2500" b="1" spc="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7E7E7E"/>
                </a:solidFill>
                <a:latin typeface="Calibri"/>
                <a:cs typeface="Calibri"/>
              </a:rPr>
              <a:t>in</a:t>
            </a:r>
            <a:r>
              <a:rPr sz="2500" b="1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7E7E7E"/>
                </a:solidFill>
                <a:latin typeface="Calibri"/>
                <a:cs typeface="Calibri"/>
              </a:rPr>
              <a:t>an</a:t>
            </a:r>
            <a:r>
              <a:rPr sz="2500" b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500" b="1" spc="-45" dirty="0">
                <a:solidFill>
                  <a:srgbClr val="7E7E7E"/>
                </a:solidFill>
                <a:latin typeface="Calibri"/>
                <a:cs typeface="Calibri"/>
              </a:rPr>
              <a:t>array.</a:t>
            </a:r>
            <a:endParaRPr sz="25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300"/>
              </a:spcBef>
              <a:buClr>
                <a:srgbClr val="C0000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500" b="1" spc="-10" dirty="0">
                <a:solidFill>
                  <a:srgbClr val="8063A1"/>
                </a:solidFill>
                <a:latin typeface="Calibri"/>
                <a:cs typeface="Calibri"/>
              </a:rPr>
              <a:t>#include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&lt;iostream&gt;</a:t>
            </a:r>
            <a:endParaRPr sz="25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300"/>
              </a:spcBef>
              <a:buClr>
                <a:srgbClr val="C0000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500" b="1" spc="-5" dirty="0">
                <a:solidFill>
                  <a:srgbClr val="8063A1"/>
                </a:solidFill>
                <a:latin typeface="Calibri"/>
                <a:cs typeface="Calibri"/>
              </a:rPr>
              <a:t>using</a:t>
            </a:r>
            <a:r>
              <a:rPr sz="2500" b="1" spc="-3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namespace</a:t>
            </a:r>
            <a:r>
              <a:rPr sz="2500" b="1" spc="5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500" b="1" spc="-15" dirty="0">
                <a:solidFill>
                  <a:srgbClr val="404040"/>
                </a:solidFill>
                <a:latin typeface="Calibri"/>
                <a:cs typeface="Calibri"/>
              </a:rPr>
              <a:t>std;</a:t>
            </a:r>
            <a:endParaRPr sz="2500">
              <a:latin typeface="Calibri"/>
              <a:cs typeface="Calibri"/>
            </a:endParaRPr>
          </a:p>
          <a:p>
            <a:pPr marL="12700" marR="858519">
              <a:lnSpc>
                <a:spcPct val="110000"/>
              </a:lnSpc>
              <a:buClr>
                <a:srgbClr val="C0000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500" b="1" spc="-10" dirty="0">
                <a:solidFill>
                  <a:srgbClr val="8063A1"/>
                </a:solidFill>
                <a:latin typeface="Calibri"/>
                <a:cs typeface="Calibri"/>
              </a:rPr>
              <a:t>int </a:t>
            </a:r>
            <a:r>
              <a:rPr sz="2500" b="1" spc="-15" dirty="0">
                <a:solidFill>
                  <a:srgbClr val="404040"/>
                </a:solidFill>
                <a:latin typeface="Calibri"/>
                <a:cs typeface="Calibri"/>
              </a:rPr>
              <a:t>arrayMinElement(</a:t>
            </a:r>
            <a:r>
              <a:rPr sz="2500" b="1" spc="-15" dirty="0">
                <a:solidFill>
                  <a:srgbClr val="8063A1"/>
                </a:solidFill>
                <a:latin typeface="Calibri"/>
                <a:cs typeface="Calibri"/>
              </a:rPr>
              <a:t>int </a:t>
            </a:r>
            <a:r>
              <a:rPr sz="2500" b="1" dirty="0">
                <a:solidFill>
                  <a:srgbClr val="404040"/>
                </a:solidFill>
                <a:latin typeface="Calibri"/>
                <a:cs typeface="Calibri"/>
              </a:rPr>
              <a:t>arr[], </a:t>
            </a:r>
            <a:r>
              <a:rPr sz="2500" b="1" spc="-10" dirty="0">
                <a:solidFill>
                  <a:srgbClr val="8063A1"/>
                </a:solidFill>
                <a:latin typeface="Calibri"/>
                <a:cs typeface="Calibri"/>
              </a:rPr>
              <a:t>int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n) </a:t>
            </a:r>
            <a:r>
              <a:rPr sz="2500" b="1" spc="-5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C00000"/>
                </a:solidFill>
                <a:latin typeface="Calibri"/>
                <a:cs typeface="Calibri"/>
              </a:rPr>
              <a:t>5.	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endParaRPr sz="2500">
              <a:latin typeface="Calibri"/>
              <a:cs typeface="Calibri"/>
            </a:endParaRPr>
          </a:p>
          <a:p>
            <a:pPr marL="683260" indent="-671195">
              <a:lnSpc>
                <a:spcPct val="100000"/>
              </a:lnSpc>
              <a:spcBef>
                <a:spcPts val="300"/>
              </a:spcBef>
              <a:buClr>
                <a:srgbClr val="C00000"/>
              </a:buClr>
              <a:buAutoNum type="arabicPeriod" startAt="6"/>
              <a:tabLst>
                <a:tab pos="683260" algn="l"/>
                <a:tab pos="683895" algn="l"/>
              </a:tabLst>
            </a:pPr>
            <a:r>
              <a:rPr sz="2500" b="1" spc="-10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500" b="1" spc="-3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min</a:t>
            </a:r>
            <a:r>
              <a:rPr sz="25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=</a:t>
            </a:r>
            <a:r>
              <a:rPr sz="2500" b="1" spc="-20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E36C09"/>
                </a:solidFill>
                <a:latin typeface="Calibri"/>
                <a:cs typeface="Calibri"/>
              </a:rPr>
              <a:t>0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endParaRPr sz="2500">
              <a:latin typeface="Calibri"/>
              <a:cs typeface="Calibri"/>
            </a:endParaRPr>
          </a:p>
          <a:p>
            <a:pPr marL="12700" marR="2445385">
              <a:lnSpc>
                <a:spcPct val="110000"/>
              </a:lnSpc>
              <a:spcBef>
                <a:spcPts val="5"/>
              </a:spcBef>
              <a:buClr>
                <a:srgbClr val="C00000"/>
              </a:buClr>
              <a:buAutoNum type="arabicPeriod" startAt="6"/>
              <a:tabLst>
                <a:tab pos="683260" algn="l"/>
                <a:tab pos="683895" algn="l"/>
              </a:tabLst>
            </a:pPr>
            <a:r>
              <a:rPr sz="2500" b="1" spc="-15" dirty="0">
                <a:solidFill>
                  <a:srgbClr val="8063A1"/>
                </a:solidFill>
                <a:latin typeface="Calibri"/>
                <a:cs typeface="Calibri"/>
              </a:rPr>
              <a:t>for 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500" b="1" spc="-10" dirty="0">
                <a:solidFill>
                  <a:srgbClr val="8063A1"/>
                </a:solidFill>
                <a:latin typeface="Calibri"/>
                <a:cs typeface="Calibri"/>
              </a:rPr>
              <a:t>int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i 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= </a:t>
            </a:r>
            <a:r>
              <a:rPr sz="2500" b="1" spc="-10" dirty="0">
                <a:solidFill>
                  <a:srgbClr val="E36C09"/>
                </a:solidFill>
                <a:latin typeface="Calibri"/>
                <a:cs typeface="Calibri"/>
              </a:rPr>
              <a:t>1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;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i 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&lt;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n; </a:t>
            </a:r>
            <a:r>
              <a:rPr sz="2500" b="1" spc="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500" b="1" spc="5" dirty="0">
                <a:solidFill>
                  <a:srgbClr val="4AACC5"/>
                </a:solidFill>
                <a:latin typeface="Calibri"/>
                <a:cs typeface="Calibri"/>
              </a:rPr>
              <a:t>++</a:t>
            </a:r>
            <a:r>
              <a:rPr sz="2500" b="1" spc="5" dirty="0">
                <a:solidFill>
                  <a:srgbClr val="404040"/>
                </a:solidFill>
                <a:latin typeface="Calibri"/>
                <a:cs typeface="Calibri"/>
              </a:rPr>
              <a:t>) </a:t>
            </a:r>
            <a:r>
              <a:rPr sz="2500" b="1" spc="-5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C00000"/>
                </a:solidFill>
                <a:latin typeface="Calibri"/>
                <a:cs typeface="Calibri"/>
              </a:rPr>
              <a:t>8.	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endParaRPr sz="2500">
              <a:latin typeface="Calibri"/>
              <a:cs typeface="Calibri"/>
            </a:endParaRPr>
          </a:p>
          <a:p>
            <a:pPr marL="896619" indent="-884555">
              <a:lnSpc>
                <a:spcPct val="100000"/>
              </a:lnSpc>
              <a:spcBef>
                <a:spcPts val="300"/>
              </a:spcBef>
              <a:buClr>
                <a:srgbClr val="C00000"/>
              </a:buClr>
              <a:buAutoNum type="arabicPeriod" startAt="9"/>
              <a:tabLst>
                <a:tab pos="896619" algn="l"/>
                <a:tab pos="897255" algn="l"/>
              </a:tabLst>
            </a:pPr>
            <a:r>
              <a:rPr sz="2500" b="1" spc="-5" dirty="0">
                <a:solidFill>
                  <a:srgbClr val="8063A1"/>
                </a:solidFill>
                <a:latin typeface="Calibri"/>
                <a:cs typeface="Calibri"/>
              </a:rPr>
              <a:t>if</a:t>
            </a:r>
            <a:r>
              <a:rPr sz="2500" b="1" spc="-10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(arr[i]</a:t>
            </a:r>
            <a:r>
              <a:rPr sz="25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&lt;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arr[min])</a:t>
            </a:r>
            <a:endParaRPr sz="2500">
              <a:latin typeface="Calibri"/>
              <a:cs typeface="Calibri"/>
            </a:endParaRPr>
          </a:p>
          <a:p>
            <a:pPr marL="1111250" indent="-1099185">
              <a:lnSpc>
                <a:spcPct val="100000"/>
              </a:lnSpc>
              <a:spcBef>
                <a:spcPts val="300"/>
              </a:spcBef>
              <a:buClr>
                <a:srgbClr val="C00000"/>
              </a:buClr>
              <a:buAutoNum type="arabicPeriod" startAt="9"/>
              <a:tabLst>
                <a:tab pos="1111250" algn="l"/>
                <a:tab pos="1111885" algn="l"/>
              </a:tabLst>
            </a:pP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min</a:t>
            </a:r>
            <a:r>
              <a:rPr sz="25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=</a:t>
            </a:r>
            <a:r>
              <a:rPr sz="2500" b="1" spc="-25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i;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683260" algn="l"/>
              </a:tabLst>
            </a:pPr>
            <a:r>
              <a:rPr sz="2500" b="1" spc="-10" dirty="0">
                <a:solidFill>
                  <a:srgbClr val="C00000"/>
                </a:solidFill>
                <a:latin typeface="Calibri"/>
                <a:cs typeface="Calibri"/>
              </a:rPr>
              <a:t>11.	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683260" algn="l"/>
                <a:tab pos="3051175" algn="l"/>
              </a:tabLst>
            </a:pPr>
            <a:r>
              <a:rPr sz="2500" b="1" spc="-10" dirty="0">
                <a:solidFill>
                  <a:srgbClr val="C00000"/>
                </a:solidFill>
                <a:latin typeface="Calibri"/>
                <a:cs typeface="Calibri"/>
              </a:rPr>
              <a:t>12.	</a:t>
            </a:r>
            <a:r>
              <a:rPr sz="2500" b="1" spc="-10" dirty="0">
                <a:solidFill>
                  <a:srgbClr val="8063A1"/>
                </a:solidFill>
                <a:latin typeface="Calibri"/>
                <a:cs typeface="Calibri"/>
              </a:rPr>
              <a:t>return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arr[min];	}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15618"/>
            <a:ext cx="8528685" cy="46367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500" b="1" spc="-10" dirty="0">
                <a:solidFill>
                  <a:srgbClr val="C00000"/>
                </a:solidFill>
                <a:latin typeface="Calibri"/>
                <a:cs typeface="Calibri"/>
              </a:rPr>
              <a:t>13.</a:t>
            </a:r>
            <a:r>
              <a:rPr sz="2500" b="1" spc="2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500" b="1" spc="-50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main()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500" b="1" spc="-10" dirty="0">
                <a:solidFill>
                  <a:srgbClr val="C00000"/>
                </a:solidFill>
                <a:latin typeface="Calibri"/>
                <a:cs typeface="Calibri"/>
              </a:rPr>
              <a:t>14.</a:t>
            </a:r>
            <a:r>
              <a:rPr sz="2500" b="1" spc="25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810895" algn="l"/>
              </a:tabLst>
            </a:pPr>
            <a:r>
              <a:rPr sz="2500" b="1" spc="-10" dirty="0">
                <a:solidFill>
                  <a:srgbClr val="C00000"/>
                </a:solidFill>
                <a:latin typeface="Calibri"/>
                <a:cs typeface="Calibri"/>
              </a:rPr>
              <a:t>15.	</a:t>
            </a:r>
            <a:r>
              <a:rPr sz="2500" b="1" spc="-10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500" b="1" spc="-20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i,</a:t>
            </a:r>
            <a:r>
              <a:rPr sz="25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n,</a:t>
            </a:r>
            <a:r>
              <a:rPr sz="25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a[</a:t>
            </a:r>
            <a:r>
              <a:rPr sz="2500" b="1" spc="-5" dirty="0">
                <a:solidFill>
                  <a:srgbClr val="E36C09"/>
                </a:solidFill>
                <a:latin typeface="Calibri"/>
                <a:cs typeface="Calibri"/>
              </a:rPr>
              <a:t>10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];</a:t>
            </a:r>
            <a:endParaRPr sz="2500" dirty="0">
              <a:latin typeface="Calibri"/>
              <a:cs typeface="Calibri"/>
            </a:endParaRPr>
          </a:p>
          <a:p>
            <a:pPr marL="811530" indent="-799465">
              <a:lnSpc>
                <a:spcPct val="100000"/>
              </a:lnSpc>
              <a:spcBef>
                <a:spcPts val="300"/>
              </a:spcBef>
              <a:buClr>
                <a:srgbClr val="C00000"/>
              </a:buClr>
              <a:buAutoNum type="arabicPeriod" startAt="16"/>
              <a:tabLst>
                <a:tab pos="810895" algn="l"/>
                <a:tab pos="812165" algn="l"/>
              </a:tabLst>
            </a:pP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cout</a:t>
            </a:r>
            <a:r>
              <a:rPr sz="25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&lt;&lt;</a:t>
            </a:r>
            <a:r>
              <a:rPr sz="2500" b="1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500" b="1" spc="-20" dirty="0">
                <a:solidFill>
                  <a:srgbClr val="77923B"/>
                </a:solidFill>
                <a:latin typeface="Calibri"/>
                <a:cs typeface="Calibri"/>
              </a:rPr>
              <a:t>"Enter</a:t>
            </a:r>
            <a:r>
              <a:rPr sz="2500" b="1" spc="2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the </a:t>
            </a:r>
            <a:r>
              <a:rPr sz="2500" b="1" spc="-25" dirty="0">
                <a:solidFill>
                  <a:srgbClr val="77923B"/>
                </a:solidFill>
                <a:latin typeface="Calibri"/>
                <a:cs typeface="Calibri"/>
              </a:rPr>
              <a:t>array</a:t>
            </a:r>
            <a:r>
              <a:rPr sz="2500" b="1" spc="1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15" dirty="0">
                <a:solidFill>
                  <a:srgbClr val="77923B"/>
                </a:solidFill>
                <a:latin typeface="Calibri"/>
                <a:cs typeface="Calibri"/>
              </a:rPr>
              <a:t>size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 (&lt;=10):</a:t>
            </a:r>
            <a:r>
              <a:rPr sz="2500" b="1" spc="-1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77923B"/>
                </a:solidFill>
                <a:latin typeface="Calibri"/>
                <a:cs typeface="Calibri"/>
              </a:rPr>
              <a:t>"</a:t>
            </a:r>
            <a:r>
              <a:rPr sz="2500" b="1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endParaRPr sz="2500" dirty="0">
              <a:latin typeface="Calibri"/>
              <a:cs typeface="Calibri"/>
            </a:endParaRPr>
          </a:p>
          <a:p>
            <a:pPr marL="811530" indent="-799465">
              <a:lnSpc>
                <a:spcPct val="100000"/>
              </a:lnSpc>
              <a:spcBef>
                <a:spcPts val="300"/>
              </a:spcBef>
              <a:buClr>
                <a:srgbClr val="C00000"/>
              </a:buClr>
              <a:buAutoNum type="arabicPeriod" startAt="16"/>
              <a:tabLst>
                <a:tab pos="810895" algn="l"/>
                <a:tab pos="812165" algn="l"/>
              </a:tabLst>
            </a:pP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cin</a:t>
            </a:r>
            <a:r>
              <a:rPr sz="25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&gt;&gt;</a:t>
            </a:r>
            <a:r>
              <a:rPr sz="2500" b="1" spc="-15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n;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810895" algn="l"/>
              </a:tabLst>
            </a:pPr>
            <a:r>
              <a:rPr sz="2500" b="1" spc="-10" dirty="0">
                <a:solidFill>
                  <a:srgbClr val="C00000"/>
                </a:solidFill>
                <a:latin typeface="Calibri"/>
                <a:cs typeface="Calibri"/>
              </a:rPr>
              <a:t>18.	</a:t>
            </a:r>
            <a:r>
              <a:rPr sz="2500" b="1" spc="-15" dirty="0">
                <a:solidFill>
                  <a:srgbClr val="8063A1"/>
                </a:solidFill>
                <a:latin typeface="Calibri"/>
                <a:cs typeface="Calibri"/>
              </a:rPr>
              <a:t>for</a:t>
            </a:r>
            <a:r>
              <a:rPr sz="2500" b="1" spc="-10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(i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= </a:t>
            </a:r>
            <a:r>
              <a:rPr sz="2500" b="1" spc="-10" dirty="0">
                <a:solidFill>
                  <a:srgbClr val="E36C09"/>
                </a:solidFill>
                <a:latin typeface="Calibri"/>
                <a:cs typeface="Calibri"/>
              </a:rPr>
              <a:t>0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r>
              <a:rPr sz="25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5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&lt;</a:t>
            </a:r>
            <a:r>
              <a:rPr sz="2500" b="1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n;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500" b="1" spc="5" dirty="0">
                <a:solidFill>
                  <a:srgbClr val="4AACC5"/>
                </a:solidFill>
                <a:latin typeface="Calibri"/>
                <a:cs typeface="Calibri"/>
              </a:rPr>
              <a:t>++</a:t>
            </a:r>
            <a:r>
              <a:rPr sz="2500" b="1" spc="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500" dirty="0">
              <a:latin typeface="Calibri"/>
              <a:cs typeface="Calibri"/>
            </a:endParaRPr>
          </a:p>
          <a:p>
            <a:pPr marL="811530" indent="-799465">
              <a:lnSpc>
                <a:spcPct val="100000"/>
              </a:lnSpc>
              <a:spcBef>
                <a:spcPts val="305"/>
              </a:spcBef>
              <a:buClr>
                <a:srgbClr val="C00000"/>
              </a:buClr>
              <a:buAutoNum type="arabicPeriod" startAt="19"/>
              <a:tabLst>
                <a:tab pos="810895" algn="l"/>
                <a:tab pos="812165" algn="l"/>
              </a:tabLst>
            </a:pP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5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cout 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&lt;&lt;</a:t>
            </a:r>
            <a:r>
              <a:rPr sz="2500" b="1" spc="10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500" b="1" spc="-20" dirty="0">
                <a:solidFill>
                  <a:srgbClr val="77923B"/>
                </a:solidFill>
                <a:latin typeface="Calibri"/>
                <a:cs typeface="Calibri"/>
              </a:rPr>
              <a:t>"Enter</a:t>
            </a:r>
            <a:r>
              <a:rPr sz="2500" b="1" spc="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"</a:t>
            </a:r>
            <a:r>
              <a:rPr sz="2500" b="1" spc="1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&lt;&lt;</a:t>
            </a:r>
            <a:r>
              <a:rPr sz="2500" b="1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500" b="1" spc="-5" dirty="0">
                <a:solidFill>
                  <a:srgbClr val="E36C09"/>
                </a:solidFill>
                <a:latin typeface="Calibri"/>
                <a:cs typeface="Calibri"/>
              </a:rPr>
              <a:t>+1</a:t>
            </a:r>
            <a:r>
              <a:rPr sz="25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&lt;&lt;</a:t>
            </a:r>
            <a:r>
              <a:rPr sz="2500" b="1" spc="15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"</a:t>
            </a:r>
            <a:r>
              <a:rPr sz="2500" b="1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77923B"/>
                </a:solidFill>
                <a:latin typeface="Calibri"/>
                <a:cs typeface="Calibri"/>
              </a:rPr>
              <a:t>element:</a:t>
            </a:r>
            <a:r>
              <a:rPr sz="2500" b="1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"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endParaRPr sz="2500" dirty="0">
              <a:latin typeface="Calibri"/>
              <a:cs typeface="Calibri"/>
            </a:endParaRPr>
          </a:p>
          <a:p>
            <a:pPr marL="1026160" indent="-1014094">
              <a:lnSpc>
                <a:spcPct val="100000"/>
              </a:lnSpc>
              <a:spcBef>
                <a:spcPts val="300"/>
              </a:spcBef>
              <a:buClr>
                <a:srgbClr val="C00000"/>
              </a:buClr>
              <a:buAutoNum type="arabicPeriod" startAt="19"/>
              <a:tabLst>
                <a:tab pos="1026160" algn="l"/>
                <a:tab pos="1026794" algn="l"/>
              </a:tabLst>
            </a:pP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cin</a:t>
            </a:r>
            <a:r>
              <a:rPr sz="25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&gt;&gt;</a:t>
            </a:r>
            <a:r>
              <a:rPr sz="2500" b="1" spc="-25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404040"/>
                </a:solidFill>
                <a:latin typeface="Calibri"/>
                <a:cs typeface="Calibri"/>
              </a:rPr>
              <a:t>a[i];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810895" algn="l"/>
              </a:tabLst>
            </a:pPr>
            <a:r>
              <a:rPr sz="2500" b="1" spc="-10" dirty="0">
                <a:solidFill>
                  <a:srgbClr val="C00000"/>
                </a:solidFill>
                <a:latin typeface="Calibri"/>
                <a:cs typeface="Calibri"/>
              </a:rPr>
              <a:t>21.	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500" dirty="0">
              <a:latin typeface="Calibri"/>
              <a:cs typeface="Calibri"/>
            </a:endParaRPr>
          </a:p>
          <a:p>
            <a:pPr marL="811530" indent="-799465">
              <a:lnSpc>
                <a:spcPct val="100000"/>
              </a:lnSpc>
              <a:spcBef>
                <a:spcPts val="300"/>
              </a:spcBef>
              <a:buClr>
                <a:srgbClr val="C00000"/>
              </a:buClr>
              <a:buAutoNum type="arabicPeriod" startAt="22"/>
              <a:tabLst>
                <a:tab pos="810895" algn="l"/>
                <a:tab pos="812165" algn="l"/>
              </a:tabLst>
            </a:pP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cout</a:t>
            </a:r>
            <a:r>
              <a:rPr sz="25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&lt;&lt;</a:t>
            </a:r>
            <a:r>
              <a:rPr sz="2500" b="1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"\nSmallest</a:t>
            </a:r>
            <a:r>
              <a:rPr sz="2500" b="1" spc="3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77923B"/>
                </a:solidFill>
                <a:latin typeface="Calibri"/>
                <a:cs typeface="Calibri"/>
              </a:rPr>
              <a:t>element</a:t>
            </a:r>
            <a:r>
              <a:rPr sz="2500" b="1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is</a:t>
            </a:r>
            <a:r>
              <a:rPr sz="2500" b="1" spc="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"</a:t>
            </a:r>
            <a:r>
              <a:rPr sz="2500" b="1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&lt;&lt;</a:t>
            </a:r>
            <a:r>
              <a:rPr sz="2500" b="1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arrayMinElement(a,n);</a:t>
            </a:r>
            <a:endParaRPr sz="2500" dirty="0">
              <a:latin typeface="Calibri"/>
              <a:cs typeface="Calibri"/>
            </a:endParaRPr>
          </a:p>
          <a:p>
            <a:pPr marL="811530" indent="-799465">
              <a:lnSpc>
                <a:spcPct val="100000"/>
              </a:lnSpc>
              <a:spcBef>
                <a:spcPts val="300"/>
              </a:spcBef>
              <a:buClr>
                <a:srgbClr val="C00000"/>
              </a:buClr>
              <a:buAutoNum type="arabicPeriod" startAt="22"/>
              <a:tabLst>
                <a:tab pos="810895" algn="l"/>
                <a:tab pos="812165" algn="l"/>
              </a:tabLst>
            </a:pPr>
            <a:r>
              <a:rPr sz="2500" b="1" spc="-10" dirty="0">
                <a:solidFill>
                  <a:srgbClr val="8063A1"/>
                </a:solidFill>
                <a:latin typeface="Calibri"/>
                <a:cs typeface="Calibri"/>
              </a:rPr>
              <a:t>return</a:t>
            </a:r>
            <a:r>
              <a:rPr sz="2500" b="1" spc="-4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E36C09"/>
                </a:solidFill>
                <a:latin typeface="Calibri"/>
                <a:cs typeface="Calibri"/>
              </a:rPr>
              <a:t>0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r>
              <a:rPr lang="en-US" sz="2500" b="1" spc="-10" dirty="0">
                <a:solidFill>
                  <a:srgbClr val="404040"/>
                </a:solidFill>
                <a:latin typeface="Calibri"/>
                <a:cs typeface="Calibri"/>
              </a:rPr>
              <a:t> }</a:t>
            </a:r>
            <a:endParaRPr sz="2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Sea</a:t>
            </a:r>
            <a:r>
              <a:rPr spc="-55" dirty="0"/>
              <a:t>r</a:t>
            </a:r>
            <a:r>
              <a:rPr dirty="0"/>
              <a:t>ch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7705" marR="5080" indent="-19450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Find </a:t>
            </a:r>
            <a:r>
              <a:rPr dirty="0"/>
              <a:t>the </a:t>
            </a:r>
            <a:r>
              <a:rPr spc="-10" dirty="0"/>
              <a:t>location</a:t>
            </a:r>
            <a:r>
              <a:rPr spc="-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the</a:t>
            </a:r>
            <a:r>
              <a:rPr spc="-5" dirty="0"/>
              <a:t> element</a:t>
            </a:r>
            <a:r>
              <a:rPr dirty="0"/>
              <a:t> </a:t>
            </a:r>
            <a:r>
              <a:rPr spc="-5" dirty="0"/>
              <a:t>with </a:t>
            </a:r>
            <a:r>
              <a:rPr spc="-7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given</a:t>
            </a:r>
            <a:r>
              <a:rPr spc="-5" dirty="0"/>
              <a:t> value.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5" dirty="0"/>
              <a:t>Linear</a:t>
            </a:r>
            <a:r>
              <a:rPr spc="-30" dirty="0"/>
              <a:t> </a:t>
            </a:r>
            <a:r>
              <a:rPr spc="-15" dirty="0"/>
              <a:t>Search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81277" y="3563620"/>
          <a:ext cx="6096000" cy="579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911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10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1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9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7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3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71600" y="3251200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4" h="76200">
                <a:moveTo>
                  <a:pt x="283794" y="0"/>
                </a:moveTo>
                <a:lnTo>
                  <a:pt x="283794" y="76200"/>
                </a:lnTo>
                <a:lnTo>
                  <a:pt x="340944" y="47625"/>
                </a:lnTo>
                <a:lnTo>
                  <a:pt x="296494" y="47625"/>
                </a:lnTo>
                <a:lnTo>
                  <a:pt x="296494" y="28575"/>
                </a:lnTo>
                <a:lnTo>
                  <a:pt x="340944" y="28575"/>
                </a:lnTo>
                <a:lnTo>
                  <a:pt x="283794" y="0"/>
                </a:lnTo>
                <a:close/>
              </a:path>
              <a:path w="360044" h="76200">
                <a:moveTo>
                  <a:pt x="283794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283794" y="47625"/>
                </a:lnTo>
                <a:lnTo>
                  <a:pt x="283794" y="28575"/>
                </a:lnTo>
                <a:close/>
              </a:path>
              <a:path w="360044" h="76200">
                <a:moveTo>
                  <a:pt x="340944" y="28575"/>
                </a:moveTo>
                <a:lnTo>
                  <a:pt x="296494" y="28575"/>
                </a:lnTo>
                <a:lnTo>
                  <a:pt x="296494" y="47625"/>
                </a:lnTo>
                <a:lnTo>
                  <a:pt x="340944" y="47625"/>
                </a:lnTo>
                <a:lnTo>
                  <a:pt x="359994" y="38100"/>
                </a:lnTo>
                <a:lnTo>
                  <a:pt x="34094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3689" y="3251200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4" h="76200">
                <a:moveTo>
                  <a:pt x="283717" y="0"/>
                </a:moveTo>
                <a:lnTo>
                  <a:pt x="283717" y="76200"/>
                </a:lnTo>
                <a:lnTo>
                  <a:pt x="340867" y="47625"/>
                </a:lnTo>
                <a:lnTo>
                  <a:pt x="296417" y="47625"/>
                </a:lnTo>
                <a:lnTo>
                  <a:pt x="296417" y="28575"/>
                </a:lnTo>
                <a:lnTo>
                  <a:pt x="340867" y="28575"/>
                </a:lnTo>
                <a:lnTo>
                  <a:pt x="283717" y="0"/>
                </a:lnTo>
                <a:close/>
              </a:path>
              <a:path w="360044" h="76200">
                <a:moveTo>
                  <a:pt x="283717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283717" y="47625"/>
                </a:lnTo>
                <a:lnTo>
                  <a:pt x="283717" y="28575"/>
                </a:lnTo>
                <a:close/>
              </a:path>
              <a:path w="360044" h="76200">
                <a:moveTo>
                  <a:pt x="340867" y="28575"/>
                </a:moveTo>
                <a:lnTo>
                  <a:pt x="296417" y="28575"/>
                </a:lnTo>
                <a:lnTo>
                  <a:pt x="296417" y="47625"/>
                </a:lnTo>
                <a:lnTo>
                  <a:pt x="340867" y="47625"/>
                </a:lnTo>
                <a:lnTo>
                  <a:pt x="359917" y="38100"/>
                </a:lnTo>
                <a:lnTo>
                  <a:pt x="34086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5702" y="3251200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4" h="76200">
                <a:moveTo>
                  <a:pt x="283845" y="0"/>
                </a:moveTo>
                <a:lnTo>
                  <a:pt x="283845" y="76200"/>
                </a:lnTo>
                <a:lnTo>
                  <a:pt x="340995" y="47625"/>
                </a:lnTo>
                <a:lnTo>
                  <a:pt x="296545" y="47625"/>
                </a:lnTo>
                <a:lnTo>
                  <a:pt x="296545" y="28575"/>
                </a:lnTo>
                <a:lnTo>
                  <a:pt x="340995" y="28575"/>
                </a:lnTo>
                <a:lnTo>
                  <a:pt x="283845" y="0"/>
                </a:lnTo>
                <a:close/>
              </a:path>
              <a:path w="360044" h="76200">
                <a:moveTo>
                  <a:pt x="283845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283845" y="47625"/>
                </a:lnTo>
                <a:lnTo>
                  <a:pt x="283845" y="28575"/>
                </a:lnTo>
                <a:close/>
              </a:path>
              <a:path w="360044" h="76200">
                <a:moveTo>
                  <a:pt x="340995" y="28575"/>
                </a:moveTo>
                <a:lnTo>
                  <a:pt x="296545" y="28575"/>
                </a:lnTo>
                <a:lnTo>
                  <a:pt x="296545" y="47625"/>
                </a:lnTo>
                <a:lnTo>
                  <a:pt x="340995" y="47625"/>
                </a:lnTo>
                <a:lnTo>
                  <a:pt x="360045" y="38100"/>
                </a:lnTo>
                <a:lnTo>
                  <a:pt x="34099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7842" y="3251200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4" h="76200">
                <a:moveTo>
                  <a:pt x="283718" y="0"/>
                </a:moveTo>
                <a:lnTo>
                  <a:pt x="283718" y="76200"/>
                </a:lnTo>
                <a:lnTo>
                  <a:pt x="340868" y="47625"/>
                </a:lnTo>
                <a:lnTo>
                  <a:pt x="296418" y="47625"/>
                </a:lnTo>
                <a:lnTo>
                  <a:pt x="296418" y="28575"/>
                </a:lnTo>
                <a:lnTo>
                  <a:pt x="340868" y="28575"/>
                </a:lnTo>
                <a:lnTo>
                  <a:pt x="283718" y="0"/>
                </a:lnTo>
                <a:close/>
              </a:path>
              <a:path w="360044" h="76200">
                <a:moveTo>
                  <a:pt x="283718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283718" y="47625"/>
                </a:lnTo>
                <a:lnTo>
                  <a:pt x="283718" y="28575"/>
                </a:lnTo>
                <a:close/>
              </a:path>
              <a:path w="360044" h="76200">
                <a:moveTo>
                  <a:pt x="340868" y="28575"/>
                </a:moveTo>
                <a:lnTo>
                  <a:pt x="296418" y="28575"/>
                </a:lnTo>
                <a:lnTo>
                  <a:pt x="296418" y="47625"/>
                </a:lnTo>
                <a:lnTo>
                  <a:pt x="340868" y="47625"/>
                </a:lnTo>
                <a:lnTo>
                  <a:pt x="359918" y="38100"/>
                </a:lnTo>
                <a:lnTo>
                  <a:pt x="340868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9855" y="3251200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5" h="76200">
                <a:moveTo>
                  <a:pt x="283845" y="0"/>
                </a:moveTo>
                <a:lnTo>
                  <a:pt x="283845" y="76200"/>
                </a:lnTo>
                <a:lnTo>
                  <a:pt x="340995" y="47625"/>
                </a:lnTo>
                <a:lnTo>
                  <a:pt x="296545" y="47625"/>
                </a:lnTo>
                <a:lnTo>
                  <a:pt x="296545" y="28575"/>
                </a:lnTo>
                <a:lnTo>
                  <a:pt x="340995" y="28575"/>
                </a:lnTo>
                <a:lnTo>
                  <a:pt x="283845" y="0"/>
                </a:lnTo>
                <a:close/>
              </a:path>
              <a:path w="360045" h="76200">
                <a:moveTo>
                  <a:pt x="283845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283845" y="47625"/>
                </a:lnTo>
                <a:lnTo>
                  <a:pt x="283845" y="28575"/>
                </a:lnTo>
                <a:close/>
              </a:path>
              <a:path w="360045" h="76200">
                <a:moveTo>
                  <a:pt x="340995" y="28575"/>
                </a:moveTo>
                <a:lnTo>
                  <a:pt x="296545" y="28575"/>
                </a:lnTo>
                <a:lnTo>
                  <a:pt x="296545" y="47625"/>
                </a:lnTo>
                <a:lnTo>
                  <a:pt x="340995" y="47625"/>
                </a:lnTo>
                <a:lnTo>
                  <a:pt x="360045" y="38100"/>
                </a:lnTo>
                <a:lnTo>
                  <a:pt x="34099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1996" y="3251200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5" h="76200">
                <a:moveTo>
                  <a:pt x="283717" y="0"/>
                </a:moveTo>
                <a:lnTo>
                  <a:pt x="283717" y="76200"/>
                </a:lnTo>
                <a:lnTo>
                  <a:pt x="340867" y="47625"/>
                </a:lnTo>
                <a:lnTo>
                  <a:pt x="296417" y="47625"/>
                </a:lnTo>
                <a:lnTo>
                  <a:pt x="296417" y="28575"/>
                </a:lnTo>
                <a:lnTo>
                  <a:pt x="340867" y="28575"/>
                </a:lnTo>
                <a:lnTo>
                  <a:pt x="283717" y="0"/>
                </a:lnTo>
                <a:close/>
              </a:path>
              <a:path w="360045" h="76200">
                <a:moveTo>
                  <a:pt x="283717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283717" y="47625"/>
                </a:lnTo>
                <a:lnTo>
                  <a:pt x="283717" y="28575"/>
                </a:lnTo>
                <a:close/>
              </a:path>
              <a:path w="360045" h="76200">
                <a:moveTo>
                  <a:pt x="340867" y="28575"/>
                </a:moveTo>
                <a:lnTo>
                  <a:pt x="296417" y="28575"/>
                </a:lnTo>
                <a:lnTo>
                  <a:pt x="296417" y="47625"/>
                </a:lnTo>
                <a:lnTo>
                  <a:pt x="340867" y="47625"/>
                </a:lnTo>
                <a:lnTo>
                  <a:pt x="359917" y="38100"/>
                </a:lnTo>
                <a:lnTo>
                  <a:pt x="34086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44009" y="3251200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5" h="76200">
                <a:moveTo>
                  <a:pt x="283844" y="0"/>
                </a:moveTo>
                <a:lnTo>
                  <a:pt x="283844" y="76200"/>
                </a:lnTo>
                <a:lnTo>
                  <a:pt x="340994" y="47625"/>
                </a:lnTo>
                <a:lnTo>
                  <a:pt x="296544" y="47625"/>
                </a:lnTo>
                <a:lnTo>
                  <a:pt x="296544" y="28575"/>
                </a:lnTo>
                <a:lnTo>
                  <a:pt x="340994" y="28575"/>
                </a:lnTo>
                <a:lnTo>
                  <a:pt x="283844" y="0"/>
                </a:lnTo>
                <a:close/>
              </a:path>
              <a:path w="360045" h="76200">
                <a:moveTo>
                  <a:pt x="283844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283844" y="47625"/>
                </a:lnTo>
                <a:lnTo>
                  <a:pt x="283844" y="28575"/>
                </a:lnTo>
                <a:close/>
              </a:path>
              <a:path w="360045" h="76200">
                <a:moveTo>
                  <a:pt x="340994" y="28575"/>
                </a:moveTo>
                <a:lnTo>
                  <a:pt x="296544" y="28575"/>
                </a:lnTo>
                <a:lnTo>
                  <a:pt x="296544" y="47625"/>
                </a:lnTo>
                <a:lnTo>
                  <a:pt x="340994" y="47625"/>
                </a:lnTo>
                <a:lnTo>
                  <a:pt x="360044" y="38100"/>
                </a:lnTo>
                <a:lnTo>
                  <a:pt x="34099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0672" y="1251305"/>
            <a:ext cx="5932805" cy="28346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Used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array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is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unsorted.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Example:</a:t>
            </a:r>
            <a:endParaRPr sz="3200">
              <a:latin typeface="Calibri"/>
              <a:cs typeface="Calibri"/>
            </a:endParaRPr>
          </a:p>
          <a:p>
            <a:pPr marL="695960" marR="5080" indent="230504">
              <a:lnSpc>
                <a:spcPts val="3829"/>
              </a:lnSpc>
              <a:spcBef>
                <a:spcPts val="905"/>
              </a:spcBef>
              <a:tabLst>
                <a:tab pos="1195070" algn="l"/>
                <a:tab pos="1808480" algn="l"/>
                <a:tab pos="2421255" algn="l"/>
                <a:tab pos="3034030" algn="l"/>
                <a:tab pos="3647440" algn="l"/>
                <a:tab pos="4260215" algn="l"/>
                <a:tab pos="4873625" algn="l"/>
              </a:tabLst>
            </a:pP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Search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7 in the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following 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array </a:t>
            </a:r>
            <a:r>
              <a:rPr sz="3200" spc="-7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	0	1	2	3	4	5	6</a:t>
            </a:r>
            <a:endParaRPr sz="3200">
              <a:latin typeface="Calibri"/>
              <a:cs typeface="Calibri"/>
            </a:endParaRPr>
          </a:p>
          <a:p>
            <a:pPr marL="480059">
              <a:lnSpc>
                <a:spcPct val="100000"/>
              </a:lnSpc>
              <a:spcBef>
                <a:spcPts val="495"/>
              </a:spcBef>
            </a:pPr>
            <a:r>
              <a:rPr sz="3200" dirty="0">
                <a:latin typeface="Calibri"/>
                <a:cs typeface="Calibri"/>
              </a:rPr>
              <a:t>a[]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81277" y="5579871"/>
          <a:ext cx="6096000" cy="5790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9081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10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1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9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7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3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971600" y="5267452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4" h="76200">
                <a:moveTo>
                  <a:pt x="283794" y="0"/>
                </a:moveTo>
                <a:lnTo>
                  <a:pt x="283794" y="76200"/>
                </a:lnTo>
                <a:lnTo>
                  <a:pt x="340944" y="47625"/>
                </a:lnTo>
                <a:lnTo>
                  <a:pt x="296494" y="47625"/>
                </a:lnTo>
                <a:lnTo>
                  <a:pt x="296494" y="28575"/>
                </a:lnTo>
                <a:lnTo>
                  <a:pt x="340944" y="28575"/>
                </a:lnTo>
                <a:lnTo>
                  <a:pt x="283794" y="0"/>
                </a:lnTo>
                <a:close/>
              </a:path>
              <a:path w="360044" h="76200">
                <a:moveTo>
                  <a:pt x="283794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283794" y="47625"/>
                </a:lnTo>
                <a:lnTo>
                  <a:pt x="283794" y="28575"/>
                </a:lnTo>
                <a:close/>
              </a:path>
              <a:path w="360044" h="76200">
                <a:moveTo>
                  <a:pt x="340944" y="28575"/>
                </a:moveTo>
                <a:lnTo>
                  <a:pt x="296494" y="28575"/>
                </a:lnTo>
                <a:lnTo>
                  <a:pt x="296494" y="47625"/>
                </a:lnTo>
                <a:lnTo>
                  <a:pt x="340944" y="47625"/>
                </a:lnTo>
                <a:lnTo>
                  <a:pt x="359994" y="38100"/>
                </a:lnTo>
                <a:lnTo>
                  <a:pt x="34094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83689" y="5267452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4" h="76200">
                <a:moveTo>
                  <a:pt x="283717" y="0"/>
                </a:moveTo>
                <a:lnTo>
                  <a:pt x="283717" y="76200"/>
                </a:lnTo>
                <a:lnTo>
                  <a:pt x="340867" y="47625"/>
                </a:lnTo>
                <a:lnTo>
                  <a:pt x="296417" y="47625"/>
                </a:lnTo>
                <a:lnTo>
                  <a:pt x="296417" y="28575"/>
                </a:lnTo>
                <a:lnTo>
                  <a:pt x="340867" y="28575"/>
                </a:lnTo>
                <a:lnTo>
                  <a:pt x="283717" y="0"/>
                </a:lnTo>
                <a:close/>
              </a:path>
              <a:path w="360044" h="76200">
                <a:moveTo>
                  <a:pt x="283717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283717" y="47625"/>
                </a:lnTo>
                <a:lnTo>
                  <a:pt x="283717" y="28575"/>
                </a:lnTo>
                <a:close/>
              </a:path>
              <a:path w="360044" h="76200">
                <a:moveTo>
                  <a:pt x="340867" y="28575"/>
                </a:moveTo>
                <a:lnTo>
                  <a:pt x="296417" y="28575"/>
                </a:lnTo>
                <a:lnTo>
                  <a:pt x="296417" y="47625"/>
                </a:lnTo>
                <a:lnTo>
                  <a:pt x="340867" y="47625"/>
                </a:lnTo>
                <a:lnTo>
                  <a:pt x="359917" y="38100"/>
                </a:lnTo>
                <a:lnTo>
                  <a:pt x="34086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95702" y="5267452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4" h="76200">
                <a:moveTo>
                  <a:pt x="283845" y="0"/>
                </a:moveTo>
                <a:lnTo>
                  <a:pt x="283845" y="76200"/>
                </a:lnTo>
                <a:lnTo>
                  <a:pt x="340995" y="47625"/>
                </a:lnTo>
                <a:lnTo>
                  <a:pt x="296545" y="47625"/>
                </a:lnTo>
                <a:lnTo>
                  <a:pt x="296545" y="28575"/>
                </a:lnTo>
                <a:lnTo>
                  <a:pt x="340995" y="28575"/>
                </a:lnTo>
                <a:lnTo>
                  <a:pt x="283845" y="0"/>
                </a:lnTo>
                <a:close/>
              </a:path>
              <a:path w="360044" h="76200">
                <a:moveTo>
                  <a:pt x="283845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283845" y="47625"/>
                </a:lnTo>
                <a:lnTo>
                  <a:pt x="283845" y="28575"/>
                </a:lnTo>
                <a:close/>
              </a:path>
              <a:path w="360044" h="76200">
                <a:moveTo>
                  <a:pt x="340995" y="28575"/>
                </a:moveTo>
                <a:lnTo>
                  <a:pt x="296545" y="28575"/>
                </a:lnTo>
                <a:lnTo>
                  <a:pt x="296545" y="47625"/>
                </a:lnTo>
                <a:lnTo>
                  <a:pt x="340995" y="47625"/>
                </a:lnTo>
                <a:lnTo>
                  <a:pt x="360045" y="38100"/>
                </a:lnTo>
                <a:lnTo>
                  <a:pt x="34099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07842" y="5267452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4" h="76200">
                <a:moveTo>
                  <a:pt x="283718" y="0"/>
                </a:moveTo>
                <a:lnTo>
                  <a:pt x="283718" y="76200"/>
                </a:lnTo>
                <a:lnTo>
                  <a:pt x="340868" y="47625"/>
                </a:lnTo>
                <a:lnTo>
                  <a:pt x="296418" y="47625"/>
                </a:lnTo>
                <a:lnTo>
                  <a:pt x="296418" y="28575"/>
                </a:lnTo>
                <a:lnTo>
                  <a:pt x="340868" y="28575"/>
                </a:lnTo>
                <a:lnTo>
                  <a:pt x="283718" y="0"/>
                </a:lnTo>
                <a:close/>
              </a:path>
              <a:path w="360044" h="76200">
                <a:moveTo>
                  <a:pt x="283718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283718" y="47625"/>
                </a:lnTo>
                <a:lnTo>
                  <a:pt x="283718" y="28575"/>
                </a:lnTo>
                <a:close/>
              </a:path>
              <a:path w="360044" h="76200">
                <a:moveTo>
                  <a:pt x="340868" y="28575"/>
                </a:moveTo>
                <a:lnTo>
                  <a:pt x="296418" y="28575"/>
                </a:lnTo>
                <a:lnTo>
                  <a:pt x="296418" y="47625"/>
                </a:lnTo>
                <a:lnTo>
                  <a:pt x="340868" y="47625"/>
                </a:lnTo>
                <a:lnTo>
                  <a:pt x="359918" y="38100"/>
                </a:lnTo>
                <a:lnTo>
                  <a:pt x="340868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19855" y="5267452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5" h="76200">
                <a:moveTo>
                  <a:pt x="283845" y="0"/>
                </a:moveTo>
                <a:lnTo>
                  <a:pt x="283845" y="76200"/>
                </a:lnTo>
                <a:lnTo>
                  <a:pt x="340995" y="47625"/>
                </a:lnTo>
                <a:lnTo>
                  <a:pt x="296545" y="47625"/>
                </a:lnTo>
                <a:lnTo>
                  <a:pt x="296545" y="28575"/>
                </a:lnTo>
                <a:lnTo>
                  <a:pt x="340995" y="28575"/>
                </a:lnTo>
                <a:lnTo>
                  <a:pt x="283845" y="0"/>
                </a:lnTo>
                <a:close/>
              </a:path>
              <a:path w="360045" h="76200">
                <a:moveTo>
                  <a:pt x="283845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283845" y="47625"/>
                </a:lnTo>
                <a:lnTo>
                  <a:pt x="283845" y="28575"/>
                </a:lnTo>
                <a:close/>
              </a:path>
              <a:path w="360045" h="76200">
                <a:moveTo>
                  <a:pt x="340995" y="28575"/>
                </a:moveTo>
                <a:lnTo>
                  <a:pt x="296545" y="28575"/>
                </a:lnTo>
                <a:lnTo>
                  <a:pt x="296545" y="47625"/>
                </a:lnTo>
                <a:lnTo>
                  <a:pt x="340995" y="47625"/>
                </a:lnTo>
                <a:lnTo>
                  <a:pt x="360045" y="38100"/>
                </a:lnTo>
                <a:lnTo>
                  <a:pt x="34099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31996" y="5267452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5" h="76200">
                <a:moveTo>
                  <a:pt x="283717" y="0"/>
                </a:moveTo>
                <a:lnTo>
                  <a:pt x="283717" y="76200"/>
                </a:lnTo>
                <a:lnTo>
                  <a:pt x="340867" y="47625"/>
                </a:lnTo>
                <a:lnTo>
                  <a:pt x="296417" y="47625"/>
                </a:lnTo>
                <a:lnTo>
                  <a:pt x="296417" y="28575"/>
                </a:lnTo>
                <a:lnTo>
                  <a:pt x="340867" y="28575"/>
                </a:lnTo>
                <a:lnTo>
                  <a:pt x="283717" y="0"/>
                </a:lnTo>
                <a:close/>
              </a:path>
              <a:path w="360045" h="76200">
                <a:moveTo>
                  <a:pt x="283717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283717" y="47625"/>
                </a:lnTo>
                <a:lnTo>
                  <a:pt x="283717" y="28575"/>
                </a:lnTo>
                <a:close/>
              </a:path>
              <a:path w="360045" h="76200">
                <a:moveTo>
                  <a:pt x="340867" y="28575"/>
                </a:moveTo>
                <a:lnTo>
                  <a:pt x="296417" y="28575"/>
                </a:lnTo>
                <a:lnTo>
                  <a:pt x="296417" y="47625"/>
                </a:lnTo>
                <a:lnTo>
                  <a:pt x="340867" y="47625"/>
                </a:lnTo>
                <a:lnTo>
                  <a:pt x="359917" y="38100"/>
                </a:lnTo>
                <a:lnTo>
                  <a:pt x="34086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44009" y="5267452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5" h="76200">
                <a:moveTo>
                  <a:pt x="283844" y="0"/>
                </a:moveTo>
                <a:lnTo>
                  <a:pt x="283844" y="76200"/>
                </a:lnTo>
                <a:lnTo>
                  <a:pt x="340994" y="47625"/>
                </a:lnTo>
                <a:lnTo>
                  <a:pt x="296544" y="47625"/>
                </a:lnTo>
                <a:lnTo>
                  <a:pt x="296544" y="28575"/>
                </a:lnTo>
                <a:lnTo>
                  <a:pt x="340994" y="28575"/>
                </a:lnTo>
                <a:lnTo>
                  <a:pt x="283844" y="0"/>
                </a:lnTo>
                <a:close/>
              </a:path>
              <a:path w="360045" h="76200">
                <a:moveTo>
                  <a:pt x="283844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283844" y="47625"/>
                </a:lnTo>
                <a:lnTo>
                  <a:pt x="283844" y="28575"/>
                </a:lnTo>
                <a:close/>
              </a:path>
              <a:path w="360045" h="76200">
                <a:moveTo>
                  <a:pt x="340994" y="28575"/>
                </a:moveTo>
                <a:lnTo>
                  <a:pt x="296544" y="28575"/>
                </a:lnTo>
                <a:lnTo>
                  <a:pt x="296544" y="47625"/>
                </a:lnTo>
                <a:lnTo>
                  <a:pt x="340994" y="47625"/>
                </a:lnTo>
                <a:lnTo>
                  <a:pt x="360044" y="38100"/>
                </a:lnTo>
                <a:lnTo>
                  <a:pt x="34099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8540" y="4558410"/>
            <a:ext cx="5671820" cy="15443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27965" marR="5080" indent="230504">
              <a:lnSpc>
                <a:spcPts val="3640"/>
              </a:lnSpc>
              <a:spcBef>
                <a:spcPts val="390"/>
              </a:spcBef>
              <a:tabLst>
                <a:tab pos="730885" algn="l"/>
                <a:tab pos="1346835" algn="l"/>
                <a:tab pos="1962785" algn="l"/>
                <a:tab pos="2579370" algn="l"/>
                <a:tab pos="3195955" algn="l"/>
                <a:tab pos="3811904" algn="l"/>
                <a:tab pos="4427855" algn="l"/>
                <a:tab pos="5044440" algn="l"/>
              </a:tabLst>
            </a:pP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Search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11 in the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following 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array </a:t>
            </a:r>
            <a:r>
              <a:rPr sz="3200" spc="-7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	0	1	2	3	4	5	6	7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3200" dirty="0">
                <a:latin typeface="Calibri"/>
                <a:cs typeface="Calibri"/>
              </a:rPr>
              <a:t>a[]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59070" y="5267452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5" h="76200">
                <a:moveTo>
                  <a:pt x="283844" y="0"/>
                </a:moveTo>
                <a:lnTo>
                  <a:pt x="283844" y="76200"/>
                </a:lnTo>
                <a:lnTo>
                  <a:pt x="340994" y="47625"/>
                </a:lnTo>
                <a:lnTo>
                  <a:pt x="296544" y="47625"/>
                </a:lnTo>
                <a:lnTo>
                  <a:pt x="296544" y="28575"/>
                </a:lnTo>
                <a:lnTo>
                  <a:pt x="340994" y="28575"/>
                </a:lnTo>
                <a:lnTo>
                  <a:pt x="283844" y="0"/>
                </a:lnTo>
                <a:close/>
              </a:path>
              <a:path w="360045" h="76200">
                <a:moveTo>
                  <a:pt x="283844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283844" y="47625"/>
                </a:lnTo>
                <a:lnTo>
                  <a:pt x="283844" y="28575"/>
                </a:lnTo>
                <a:close/>
              </a:path>
              <a:path w="360045" h="76200">
                <a:moveTo>
                  <a:pt x="340994" y="28575"/>
                </a:moveTo>
                <a:lnTo>
                  <a:pt x="296544" y="28575"/>
                </a:lnTo>
                <a:lnTo>
                  <a:pt x="296544" y="47625"/>
                </a:lnTo>
                <a:lnTo>
                  <a:pt x="340994" y="47625"/>
                </a:lnTo>
                <a:lnTo>
                  <a:pt x="360044" y="38100"/>
                </a:lnTo>
                <a:lnTo>
                  <a:pt x="34099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68161" y="5267452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5" h="76200">
                <a:moveTo>
                  <a:pt x="283717" y="0"/>
                </a:moveTo>
                <a:lnTo>
                  <a:pt x="283717" y="76200"/>
                </a:lnTo>
                <a:lnTo>
                  <a:pt x="340867" y="47625"/>
                </a:lnTo>
                <a:lnTo>
                  <a:pt x="296417" y="47625"/>
                </a:lnTo>
                <a:lnTo>
                  <a:pt x="296417" y="28575"/>
                </a:lnTo>
                <a:lnTo>
                  <a:pt x="340867" y="28575"/>
                </a:lnTo>
                <a:lnTo>
                  <a:pt x="283717" y="0"/>
                </a:lnTo>
                <a:close/>
              </a:path>
              <a:path w="360045" h="76200">
                <a:moveTo>
                  <a:pt x="283717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283717" y="47625"/>
                </a:lnTo>
                <a:lnTo>
                  <a:pt x="283717" y="28575"/>
                </a:lnTo>
                <a:close/>
              </a:path>
              <a:path w="360045" h="76200">
                <a:moveTo>
                  <a:pt x="340867" y="28575"/>
                </a:moveTo>
                <a:lnTo>
                  <a:pt x="296417" y="28575"/>
                </a:lnTo>
                <a:lnTo>
                  <a:pt x="296417" y="47625"/>
                </a:lnTo>
                <a:lnTo>
                  <a:pt x="340867" y="47625"/>
                </a:lnTo>
                <a:lnTo>
                  <a:pt x="359917" y="38100"/>
                </a:lnTo>
                <a:lnTo>
                  <a:pt x="34086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98971" y="5267452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5" h="76200">
                <a:moveTo>
                  <a:pt x="283845" y="0"/>
                </a:moveTo>
                <a:lnTo>
                  <a:pt x="283845" y="76200"/>
                </a:lnTo>
                <a:lnTo>
                  <a:pt x="340995" y="47625"/>
                </a:lnTo>
                <a:lnTo>
                  <a:pt x="296545" y="47625"/>
                </a:lnTo>
                <a:lnTo>
                  <a:pt x="296545" y="28575"/>
                </a:lnTo>
                <a:lnTo>
                  <a:pt x="340995" y="28575"/>
                </a:lnTo>
                <a:lnTo>
                  <a:pt x="283845" y="0"/>
                </a:lnTo>
                <a:close/>
              </a:path>
              <a:path w="360045" h="76200">
                <a:moveTo>
                  <a:pt x="283845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283845" y="47625"/>
                </a:lnTo>
                <a:lnTo>
                  <a:pt x="283845" y="28575"/>
                </a:lnTo>
                <a:close/>
              </a:path>
              <a:path w="360045" h="76200">
                <a:moveTo>
                  <a:pt x="340995" y="28575"/>
                </a:moveTo>
                <a:lnTo>
                  <a:pt x="296545" y="28575"/>
                </a:lnTo>
                <a:lnTo>
                  <a:pt x="296545" y="47625"/>
                </a:lnTo>
                <a:lnTo>
                  <a:pt x="340995" y="47625"/>
                </a:lnTo>
                <a:lnTo>
                  <a:pt x="360045" y="38100"/>
                </a:lnTo>
                <a:lnTo>
                  <a:pt x="34099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66815" y="5021326"/>
            <a:ext cx="16700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8650" algn="l"/>
                <a:tab pos="1244600" algn="l"/>
              </a:tabLst>
            </a:pPr>
            <a:r>
              <a:rPr sz="3200" dirty="0">
                <a:latin typeface="Calibri"/>
                <a:cs typeface="Calibri"/>
              </a:rPr>
              <a:t>8	9	</a:t>
            </a:r>
            <a:r>
              <a:rPr sz="3200" spc="-5" dirty="0">
                <a:latin typeface="Calibri"/>
                <a:cs typeface="Calibri"/>
              </a:rPr>
              <a:t>10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31304" y="5267452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5" h="76200">
                <a:moveTo>
                  <a:pt x="283718" y="0"/>
                </a:moveTo>
                <a:lnTo>
                  <a:pt x="283718" y="76200"/>
                </a:lnTo>
                <a:lnTo>
                  <a:pt x="340868" y="47625"/>
                </a:lnTo>
                <a:lnTo>
                  <a:pt x="296418" y="47625"/>
                </a:lnTo>
                <a:lnTo>
                  <a:pt x="296418" y="28575"/>
                </a:lnTo>
                <a:lnTo>
                  <a:pt x="340868" y="28575"/>
                </a:lnTo>
                <a:lnTo>
                  <a:pt x="283718" y="0"/>
                </a:lnTo>
                <a:close/>
              </a:path>
              <a:path w="360045" h="76200">
                <a:moveTo>
                  <a:pt x="283718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283718" y="47625"/>
                </a:lnTo>
                <a:lnTo>
                  <a:pt x="283718" y="28575"/>
                </a:lnTo>
                <a:close/>
              </a:path>
              <a:path w="360045" h="76200">
                <a:moveTo>
                  <a:pt x="340868" y="28575"/>
                </a:moveTo>
                <a:lnTo>
                  <a:pt x="296418" y="28575"/>
                </a:lnTo>
                <a:lnTo>
                  <a:pt x="296418" y="47625"/>
                </a:lnTo>
                <a:lnTo>
                  <a:pt x="340868" y="47625"/>
                </a:lnTo>
                <a:lnTo>
                  <a:pt x="359918" y="38100"/>
                </a:lnTo>
                <a:lnTo>
                  <a:pt x="340868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380351" y="3357029"/>
            <a:ext cx="1476375" cy="954405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22860" rIns="0" bIns="0" rtlCol="0">
            <a:spAutoFit/>
          </a:bodyPr>
          <a:lstStyle/>
          <a:p>
            <a:pPr marL="92075" marR="101600">
              <a:lnSpc>
                <a:spcPct val="100000"/>
              </a:lnSpc>
              <a:spcBef>
                <a:spcPts val="180"/>
              </a:spcBef>
            </a:pPr>
            <a:r>
              <a:rPr sz="2800" spc="-15" dirty="0">
                <a:latin typeface="Calibri"/>
                <a:cs typeface="Calibri"/>
              </a:rPr>
              <a:t>Found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index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6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380351" y="5617374"/>
            <a:ext cx="1656080" cy="523240"/>
          </a:xfrm>
          <a:custGeom>
            <a:avLst/>
            <a:gdLst/>
            <a:ahLst/>
            <a:cxnLst/>
            <a:rect l="l" t="t" r="r" b="b"/>
            <a:pathLst>
              <a:path w="1656079" h="523239">
                <a:moveTo>
                  <a:pt x="1655952" y="0"/>
                </a:moveTo>
                <a:lnTo>
                  <a:pt x="0" y="0"/>
                </a:lnTo>
                <a:lnTo>
                  <a:pt x="0" y="523214"/>
                </a:lnTo>
                <a:lnTo>
                  <a:pt x="1655952" y="523214"/>
                </a:lnTo>
                <a:lnTo>
                  <a:pt x="165595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460360" y="5628538"/>
            <a:ext cx="1489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found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267459"/>
            <a:ext cx="796798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40"/>
              </a:lnSpc>
              <a:spcBef>
                <a:spcPts val="100"/>
              </a:spcBef>
            </a:pPr>
            <a:r>
              <a:rPr sz="3000" b="1" spc="-5" dirty="0">
                <a:latin typeface="Calibri"/>
                <a:cs typeface="Calibri"/>
              </a:rPr>
              <a:t>Algorithm</a:t>
            </a:r>
            <a:r>
              <a:rPr sz="3000" b="1" spc="-60" dirty="0"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alibri"/>
                <a:cs typeface="Calibri"/>
              </a:rPr>
              <a:t>linearSearch(A,n,num)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ts val="2880"/>
              </a:lnSpc>
            </a:pPr>
            <a:r>
              <a:rPr sz="3000" b="1" dirty="0">
                <a:latin typeface="Calibri"/>
                <a:cs typeface="Calibri"/>
              </a:rPr>
              <a:t>Input:</a:t>
            </a:r>
            <a:r>
              <a:rPr sz="3000" b="1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array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A</a:t>
            </a:r>
            <a:r>
              <a:rPr sz="3000" b="1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containing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n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integers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number</a:t>
            </a:r>
            <a:endParaRPr sz="3000">
              <a:latin typeface="Calibri"/>
              <a:cs typeface="Calibri"/>
            </a:endParaRPr>
          </a:p>
          <a:p>
            <a:pPr marL="1010919">
              <a:lnSpc>
                <a:spcPts val="2880"/>
              </a:lnSpc>
            </a:pPr>
            <a:r>
              <a:rPr sz="3000" b="1" spc="-5" dirty="0">
                <a:latin typeface="Calibri"/>
                <a:cs typeface="Calibri"/>
              </a:rPr>
              <a:t>num</a:t>
            </a:r>
            <a:r>
              <a:rPr sz="3000" b="1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searched.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ts val="2880"/>
              </a:lnSpc>
            </a:pPr>
            <a:r>
              <a:rPr sz="3000" b="1" spc="-5" dirty="0">
                <a:latin typeface="Calibri"/>
                <a:cs typeface="Calibri"/>
              </a:rPr>
              <a:t>Output:</a:t>
            </a:r>
            <a:r>
              <a:rPr sz="3000" b="1" spc="-2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Index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num </a:t>
            </a:r>
            <a:r>
              <a:rPr sz="3000" spc="-5" dirty="0">
                <a:latin typeface="Calibri"/>
                <a:cs typeface="Calibri"/>
              </a:rPr>
              <a:t>if </a:t>
            </a:r>
            <a:r>
              <a:rPr sz="3000" spc="-15" dirty="0">
                <a:latin typeface="Calibri"/>
                <a:cs typeface="Calibri"/>
              </a:rPr>
              <a:t>found,</a:t>
            </a:r>
            <a:r>
              <a:rPr sz="3000" spc="-5" dirty="0">
                <a:latin typeface="Calibri"/>
                <a:cs typeface="Calibri"/>
              </a:rPr>
              <a:t> otherwise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-1.</a:t>
            </a:r>
            <a:endParaRPr sz="3000">
              <a:latin typeface="Calibri"/>
              <a:cs typeface="Calibri"/>
            </a:endParaRPr>
          </a:p>
          <a:p>
            <a:pPr marL="4585335">
              <a:lnSpc>
                <a:spcPts val="3240"/>
              </a:lnSpc>
              <a:tabLst>
                <a:tab pos="5499735" algn="l"/>
              </a:tabLst>
            </a:pPr>
            <a:r>
              <a:rPr sz="3000" b="1" spc="-15" dirty="0">
                <a:solidFill>
                  <a:srgbClr val="E36C09"/>
                </a:solidFill>
                <a:latin typeface="Calibri"/>
                <a:cs typeface="Calibri"/>
              </a:rPr>
              <a:t>cost	</a:t>
            </a:r>
            <a:r>
              <a:rPr sz="3000" b="1" dirty="0">
                <a:solidFill>
                  <a:srgbClr val="E36C09"/>
                </a:solidFill>
                <a:latin typeface="Calibri"/>
                <a:cs typeface="Calibri"/>
              </a:rPr>
              <a:t>time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01" y="3325114"/>
            <a:ext cx="4398010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7370" indent="-53530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47370" algn="l"/>
                <a:tab pos="548005" algn="l"/>
                <a:tab pos="4030345" algn="l"/>
              </a:tabLst>
            </a:pPr>
            <a:r>
              <a:rPr sz="3000" spc="-65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3000" spc="-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30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3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30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30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3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3000" spc="5" dirty="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3000" spc="-5" dirty="0">
                <a:solidFill>
                  <a:srgbClr val="0000FF"/>
                </a:solidFill>
                <a:latin typeface="Calibri"/>
                <a:cs typeface="Calibri"/>
              </a:rPr>
              <a:t> d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o	</a:t>
            </a:r>
            <a:r>
              <a:rPr sz="3000" dirty="0">
                <a:latin typeface="Calibri"/>
                <a:cs typeface="Calibri"/>
              </a:rPr>
              <a:t>c1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Calibri"/>
              <a:buAutoNum type="arabicPeriod"/>
            </a:pPr>
            <a:endParaRPr sz="4100">
              <a:latin typeface="Calibri"/>
              <a:cs typeface="Calibri"/>
            </a:endParaRPr>
          </a:p>
          <a:p>
            <a:pPr marL="890269" indent="-878205">
              <a:lnSpc>
                <a:spcPct val="100000"/>
              </a:lnSpc>
              <a:buAutoNum type="arabicPeriod"/>
              <a:tabLst>
                <a:tab pos="890269" algn="l"/>
                <a:tab pos="890905" algn="l"/>
                <a:tab pos="4030345" algn="l"/>
              </a:tabLst>
            </a:pPr>
            <a:r>
              <a:rPr sz="3000" spc="-5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30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A[</a:t>
            </a:r>
            <a:r>
              <a:rPr sz="3000" spc="-5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]</a:t>
            </a:r>
            <a:r>
              <a:rPr sz="30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spc="5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3000" spc="-5" dirty="0">
                <a:solidFill>
                  <a:srgbClr val="0000FF"/>
                </a:solidFill>
                <a:latin typeface="Calibri"/>
                <a:cs typeface="Calibri"/>
              </a:rPr>
              <a:t> nu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m	</a:t>
            </a:r>
            <a:r>
              <a:rPr sz="3000" dirty="0">
                <a:latin typeface="Calibri"/>
                <a:cs typeface="Calibri"/>
              </a:rPr>
              <a:t>c2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401" y="5153990"/>
            <a:ext cx="24485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6510" indent="-1274445">
              <a:lnSpc>
                <a:spcPts val="3240"/>
              </a:lnSpc>
              <a:spcBef>
                <a:spcPts val="100"/>
              </a:spcBef>
              <a:buAutoNum type="arabicPeriod" startAt="3"/>
              <a:tabLst>
                <a:tab pos="1286510" algn="l"/>
                <a:tab pos="1287145" algn="l"/>
              </a:tabLst>
            </a:pPr>
            <a:r>
              <a:rPr sz="3000" spc="-10" dirty="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sz="3000" spc="-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endParaRPr sz="3000">
              <a:latin typeface="Calibri"/>
              <a:cs typeface="Calibri"/>
            </a:endParaRPr>
          </a:p>
          <a:p>
            <a:pPr marL="547370" indent="-535305">
              <a:lnSpc>
                <a:spcPts val="3240"/>
              </a:lnSpc>
              <a:buAutoNum type="arabicPeriod" startAt="3"/>
              <a:tabLst>
                <a:tab pos="547370" algn="l"/>
                <a:tab pos="548005" algn="l"/>
              </a:tabLst>
            </a:pPr>
            <a:r>
              <a:rPr sz="3000" spc="-10" dirty="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sz="3000" spc="-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-1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96382" y="3215320"/>
            <a:ext cx="697865" cy="91313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ts val="5135"/>
              </a:lnSpc>
              <a:spcBef>
                <a:spcPts val="115"/>
              </a:spcBef>
            </a:pPr>
            <a:r>
              <a:rPr sz="4500" spc="310" dirty="0">
                <a:latin typeface="Symbol"/>
                <a:cs typeface="Symbol"/>
              </a:rPr>
              <a:t></a:t>
            </a:r>
            <a:r>
              <a:rPr sz="4500" i="1" spc="67" baseline="13888" dirty="0">
                <a:latin typeface="Times New Roman"/>
                <a:cs typeface="Times New Roman"/>
              </a:rPr>
              <a:t>t</a:t>
            </a:r>
            <a:r>
              <a:rPr sz="1750" i="1" spc="-5" dirty="0">
                <a:latin typeface="Times New Roman"/>
                <a:cs typeface="Times New Roman"/>
              </a:rPr>
              <a:t>i</a:t>
            </a:r>
            <a:endParaRPr sz="1750">
              <a:latin typeface="Times New Roman"/>
              <a:cs typeface="Times New Roman"/>
            </a:endParaRPr>
          </a:p>
          <a:p>
            <a:pPr marL="78740">
              <a:lnSpc>
                <a:spcPts val="1835"/>
              </a:lnSpc>
            </a:pPr>
            <a:r>
              <a:rPr sz="1750" i="1" spc="65" dirty="0">
                <a:latin typeface="Times New Roman"/>
                <a:cs typeface="Times New Roman"/>
              </a:rPr>
              <a:t>i</a:t>
            </a:r>
            <a:r>
              <a:rPr sz="1750" spc="65" dirty="0">
                <a:latin typeface="Symbol"/>
                <a:cs typeface="Symbol"/>
              </a:rPr>
              <a:t></a:t>
            </a:r>
            <a:r>
              <a:rPr sz="1750" spc="65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69213" y="3081945"/>
            <a:ext cx="208026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56435" algn="l"/>
              </a:tabLst>
            </a:pPr>
            <a:r>
              <a:rPr sz="1750" i="1" spc="-10" dirty="0">
                <a:latin typeface="Times New Roman"/>
                <a:cs typeface="Times New Roman"/>
              </a:rPr>
              <a:t>n	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61989" y="4162715"/>
            <a:ext cx="37147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i="1" spc="105" dirty="0">
                <a:latin typeface="Times New Roman"/>
                <a:cs typeface="Times New Roman"/>
              </a:rPr>
              <a:t>n</a:t>
            </a:r>
            <a:r>
              <a:rPr sz="1750" spc="-95" dirty="0">
                <a:latin typeface="Symbol"/>
                <a:cs typeface="Symbol"/>
              </a:rPr>
              <a:t></a:t>
            </a:r>
            <a:r>
              <a:rPr sz="1750" spc="-1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2447" y="3095437"/>
            <a:ext cx="1605915" cy="13608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z="3000" dirty="0">
                <a:latin typeface="Microsoft Sans Serif"/>
                <a:cs typeface="Microsoft Sans Serif"/>
              </a:rPr>
              <a:t>→</a:t>
            </a:r>
            <a:r>
              <a:rPr sz="3000" spc="-125" dirty="0">
                <a:latin typeface="Microsoft Sans Serif"/>
                <a:cs typeface="Microsoft Sans Serif"/>
              </a:rPr>
              <a:t> </a:t>
            </a:r>
            <a:r>
              <a:rPr sz="3000" dirty="0">
                <a:latin typeface="Calibri"/>
                <a:cs typeface="Calibri"/>
              </a:rPr>
              <a:t>c1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6750" spc="465" baseline="-7407" dirty="0">
                <a:latin typeface="Symbol"/>
                <a:cs typeface="Symbol"/>
              </a:rPr>
              <a:t></a:t>
            </a:r>
            <a:r>
              <a:rPr sz="4500" i="1" spc="67" baseline="1851" dirty="0">
                <a:latin typeface="Times New Roman"/>
                <a:cs typeface="Times New Roman"/>
              </a:rPr>
              <a:t>t</a:t>
            </a:r>
            <a:r>
              <a:rPr sz="2625" i="1" spc="-7" baseline="-20634" dirty="0">
                <a:latin typeface="Times New Roman"/>
                <a:cs typeface="Times New Roman"/>
              </a:rPr>
              <a:t>i</a:t>
            </a:r>
            <a:endParaRPr sz="2625" baseline="-20634">
              <a:latin typeface="Times New Roman"/>
              <a:cs typeface="Times New Roman"/>
            </a:endParaRPr>
          </a:p>
          <a:p>
            <a:pPr marL="986790">
              <a:lnSpc>
                <a:spcPct val="100000"/>
              </a:lnSpc>
              <a:spcBef>
                <a:spcPts val="125"/>
              </a:spcBef>
            </a:pPr>
            <a:r>
              <a:rPr sz="1750" i="1" spc="65" dirty="0">
                <a:latin typeface="Times New Roman"/>
                <a:cs typeface="Times New Roman"/>
              </a:rPr>
              <a:t>i</a:t>
            </a:r>
            <a:r>
              <a:rPr sz="1750" spc="65" dirty="0">
                <a:latin typeface="Symbol"/>
                <a:cs typeface="Symbol"/>
              </a:rPr>
              <a:t></a:t>
            </a:r>
            <a:r>
              <a:rPr sz="1750" spc="65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  <a:p>
            <a:pPr marL="986155">
              <a:lnSpc>
                <a:spcPct val="100000"/>
              </a:lnSpc>
              <a:spcBef>
                <a:spcPts val="480"/>
              </a:spcBef>
            </a:pPr>
            <a:r>
              <a:rPr sz="1750" i="1" dirty="0">
                <a:latin typeface="Times New Roman"/>
                <a:cs typeface="Times New Roman"/>
              </a:rPr>
              <a:t>n</a:t>
            </a:r>
            <a:r>
              <a:rPr sz="1750" dirty="0">
                <a:latin typeface="Symbol"/>
                <a:cs typeface="Symbol"/>
              </a:rPr>
              <a:t></a:t>
            </a:r>
            <a:r>
              <a:rPr sz="175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8926" y="4296090"/>
            <a:ext cx="3394710" cy="1706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765175">
              <a:lnSpc>
                <a:spcPts val="5135"/>
              </a:lnSpc>
              <a:spcBef>
                <a:spcPts val="115"/>
              </a:spcBef>
              <a:tabLst>
                <a:tab pos="1801495" algn="l"/>
              </a:tabLst>
            </a:pPr>
            <a:r>
              <a:rPr sz="4500" spc="310" dirty="0">
                <a:latin typeface="Symbol"/>
                <a:cs typeface="Symbol"/>
              </a:rPr>
              <a:t></a:t>
            </a:r>
            <a:r>
              <a:rPr sz="4500" i="1" spc="67" baseline="13888" dirty="0">
                <a:latin typeface="Times New Roman"/>
                <a:cs typeface="Times New Roman"/>
              </a:rPr>
              <a:t>t</a:t>
            </a:r>
            <a:r>
              <a:rPr sz="1750" i="1" spc="-5" dirty="0">
                <a:latin typeface="Times New Roman"/>
                <a:cs typeface="Times New Roman"/>
              </a:rPr>
              <a:t>i</a:t>
            </a:r>
            <a:r>
              <a:rPr sz="1750" i="1" dirty="0">
                <a:latin typeface="Times New Roman"/>
                <a:cs typeface="Times New Roman"/>
              </a:rPr>
              <a:t>	</a:t>
            </a:r>
            <a:r>
              <a:rPr sz="4500" baseline="9259" dirty="0">
                <a:latin typeface="Microsoft Sans Serif"/>
                <a:cs typeface="Microsoft Sans Serif"/>
              </a:rPr>
              <a:t>→</a:t>
            </a:r>
            <a:r>
              <a:rPr sz="4500" spc="-187" baseline="9259" dirty="0">
                <a:latin typeface="Microsoft Sans Serif"/>
                <a:cs typeface="Microsoft Sans Serif"/>
              </a:rPr>
              <a:t> </a:t>
            </a:r>
            <a:r>
              <a:rPr sz="4500" baseline="9259" dirty="0">
                <a:latin typeface="Calibri"/>
                <a:cs typeface="Calibri"/>
              </a:rPr>
              <a:t>c2</a:t>
            </a:r>
            <a:r>
              <a:rPr sz="4500" spc="7" baseline="9259" dirty="0">
                <a:latin typeface="Calibri"/>
                <a:cs typeface="Calibri"/>
              </a:rPr>
              <a:t> </a:t>
            </a:r>
            <a:r>
              <a:rPr sz="4500" spc="310" dirty="0">
                <a:latin typeface="Symbol"/>
                <a:cs typeface="Symbol"/>
              </a:rPr>
              <a:t></a:t>
            </a:r>
            <a:r>
              <a:rPr sz="4500" i="1" spc="67" baseline="13888" dirty="0">
                <a:latin typeface="Times New Roman"/>
                <a:cs typeface="Times New Roman"/>
              </a:rPr>
              <a:t>t</a:t>
            </a:r>
            <a:r>
              <a:rPr sz="1750" i="1" spc="-5" dirty="0">
                <a:latin typeface="Times New Roman"/>
                <a:cs typeface="Times New Roman"/>
              </a:rPr>
              <a:t>i</a:t>
            </a:r>
            <a:endParaRPr sz="1750">
              <a:latin typeface="Times New Roman"/>
              <a:cs typeface="Times New Roman"/>
            </a:endParaRPr>
          </a:p>
          <a:p>
            <a:pPr marL="806450">
              <a:lnSpc>
                <a:spcPts val="1720"/>
              </a:lnSpc>
              <a:tabLst>
                <a:tab pos="2750185" algn="l"/>
              </a:tabLst>
            </a:pPr>
            <a:r>
              <a:rPr sz="1750" i="1" spc="65" dirty="0">
                <a:latin typeface="Times New Roman"/>
                <a:cs typeface="Times New Roman"/>
              </a:rPr>
              <a:t>i</a:t>
            </a:r>
            <a:r>
              <a:rPr sz="1750" spc="65" dirty="0">
                <a:latin typeface="Symbol"/>
                <a:cs typeface="Symbol"/>
              </a:rPr>
              <a:t></a:t>
            </a:r>
            <a:r>
              <a:rPr sz="1750" spc="65" dirty="0">
                <a:latin typeface="Times New Roman"/>
                <a:cs typeface="Times New Roman"/>
              </a:rPr>
              <a:t>0	</a:t>
            </a:r>
            <a:r>
              <a:rPr sz="1750" i="1" spc="65" dirty="0">
                <a:latin typeface="Times New Roman"/>
                <a:cs typeface="Times New Roman"/>
              </a:rPr>
              <a:t>i</a:t>
            </a:r>
            <a:r>
              <a:rPr sz="1750" spc="65" dirty="0">
                <a:latin typeface="Symbol"/>
                <a:cs typeface="Symbol"/>
              </a:rPr>
              <a:t></a:t>
            </a:r>
            <a:r>
              <a:rPr sz="1750" spc="65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  <a:p>
            <a:pPr marL="38100">
              <a:lnSpc>
                <a:spcPts val="3125"/>
              </a:lnSpc>
              <a:tabLst>
                <a:tab pos="1037590" algn="l"/>
                <a:tab pos="1801495" algn="l"/>
              </a:tabLst>
            </a:pPr>
            <a:r>
              <a:rPr sz="3000" dirty="0">
                <a:latin typeface="Calibri"/>
                <a:cs typeface="Calibri"/>
              </a:rPr>
              <a:t>c3	1	</a:t>
            </a:r>
            <a:r>
              <a:rPr sz="3000" dirty="0">
                <a:latin typeface="Microsoft Sans Serif"/>
                <a:cs typeface="Microsoft Sans Serif"/>
              </a:rPr>
              <a:t>→</a:t>
            </a:r>
            <a:r>
              <a:rPr sz="3000" spc="-60" dirty="0">
                <a:latin typeface="Microsoft Sans Serif"/>
                <a:cs typeface="Microsoft Sans Serif"/>
              </a:rPr>
              <a:t> </a:t>
            </a:r>
            <a:r>
              <a:rPr sz="3000" dirty="0">
                <a:latin typeface="Calibri"/>
                <a:cs typeface="Calibri"/>
              </a:rPr>
              <a:t>c3</a:t>
            </a:r>
            <a:endParaRPr sz="3000">
              <a:latin typeface="Calibri"/>
              <a:cs typeface="Calibri"/>
            </a:endParaRPr>
          </a:p>
          <a:p>
            <a:pPr marL="38100">
              <a:lnSpc>
                <a:spcPts val="3240"/>
              </a:lnSpc>
              <a:tabLst>
                <a:tab pos="1037590" algn="l"/>
                <a:tab pos="1801495" algn="l"/>
              </a:tabLst>
            </a:pPr>
            <a:r>
              <a:rPr sz="3000" dirty="0">
                <a:latin typeface="Calibri"/>
                <a:cs typeface="Calibri"/>
              </a:rPr>
              <a:t>c4	1	</a:t>
            </a:r>
            <a:r>
              <a:rPr sz="3000" dirty="0">
                <a:latin typeface="Microsoft Sans Serif"/>
                <a:cs typeface="Microsoft Sans Serif"/>
              </a:rPr>
              <a:t>→</a:t>
            </a:r>
            <a:r>
              <a:rPr sz="3000" spc="-125" dirty="0">
                <a:latin typeface="Microsoft Sans Serif"/>
                <a:cs typeface="Microsoft Sans Serif"/>
              </a:rPr>
              <a:t> </a:t>
            </a:r>
            <a:r>
              <a:rPr sz="3000" dirty="0">
                <a:latin typeface="Calibri"/>
                <a:cs typeface="Calibri"/>
              </a:rPr>
              <a:t>c4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47369" y="1537207"/>
            <a:ext cx="17113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+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(c3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c4)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672" y="2744698"/>
            <a:ext cx="8731885" cy="217551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0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Best</a:t>
            </a:r>
            <a:r>
              <a:rPr sz="3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case: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1F487C"/>
                </a:solidFill>
                <a:latin typeface="Microsoft Sans Serif"/>
                <a:cs typeface="Microsoft Sans Serif"/>
              </a:rPr>
              <a:t>Ω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(1)</a:t>
            </a:r>
            <a:r>
              <a:rPr sz="3200" spc="1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Microsoft Sans Serif"/>
                <a:cs typeface="Microsoft Sans Serif"/>
              </a:rPr>
              <a:t>→</a:t>
            </a:r>
            <a:r>
              <a:rPr sz="3200" spc="-130" dirty="0">
                <a:solidFill>
                  <a:srgbClr val="1F487C"/>
                </a:solidFill>
                <a:latin typeface="Microsoft Sans Serif"/>
                <a:cs typeface="Microsoft Sans Serif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summation</a:t>
            </a:r>
            <a:r>
              <a:rPr sz="3200" spc="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evaluates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1.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0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3200" spc="-50" dirty="0">
                <a:solidFill>
                  <a:srgbClr val="1F487C"/>
                </a:solidFill>
                <a:latin typeface="Calibri"/>
                <a:cs typeface="Calibri"/>
              </a:rPr>
              <a:t>Worst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case: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O(n)</a:t>
            </a:r>
            <a:r>
              <a:rPr sz="32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Microsoft Sans Serif"/>
                <a:cs typeface="Microsoft Sans Serif"/>
              </a:rPr>
              <a:t>→</a:t>
            </a:r>
            <a:r>
              <a:rPr sz="3200" spc="-130" dirty="0">
                <a:solidFill>
                  <a:srgbClr val="1F487C"/>
                </a:solidFill>
                <a:latin typeface="Microsoft Sans Serif"/>
                <a:cs typeface="Microsoft Sans Serif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summation</a:t>
            </a:r>
            <a:r>
              <a:rPr sz="3200" spc="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evaluates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n.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Average</a:t>
            </a:r>
            <a:r>
              <a:rPr sz="3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case: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Microsoft Sans Serif"/>
                <a:cs typeface="Microsoft Sans Serif"/>
              </a:rPr>
              <a:t>θ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(n)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Microsoft Sans Serif"/>
                <a:cs typeface="Microsoft Sans Serif"/>
              </a:rPr>
              <a:t>→</a:t>
            </a:r>
            <a:r>
              <a:rPr sz="3200" spc="-130" dirty="0">
                <a:solidFill>
                  <a:srgbClr val="1F487C"/>
                </a:solidFill>
                <a:latin typeface="Microsoft Sans Serif"/>
                <a:cs typeface="Microsoft Sans Serif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summation</a:t>
            </a:r>
            <a:r>
              <a:rPr sz="3200" spc="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evaluates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n/2.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1719" y="1354364"/>
            <a:ext cx="37147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i="1" spc="105" dirty="0">
                <a:latin typeface="Times New Roman"/>
                <a:cs typeface="Times New Roman"/>
              </a:rPr>
              <a:t>n</a:t>
            </a:r>
            <a:r>
              <a:rPr sz="1750" spc="-95" dirty="0">
                <a:latin typeface="Symbol"/>
                <a:cs typeface="Symbol"/>
              </a:rPr>
              <a:t></a:t>
            </a:r>
            <a:r>
              <a:rPr sz="1750" spc="-1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9976" y="1244955"/>
            <a:ext cx="1413510" cy="115633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5"/>
              </a:spcBef>
            </a:pPr>
            <a:r>
              <a:rPr sz="3200" dirty="0">
                <a:latin typeface="Calibri"/>
                <a:cs typeface="Calibri"/>
              </a:rPr>
              <a:t>+ c2</a:t>
            </a:r>
            <a:r>
              <a:rPr sz="3200" spc="-385" dirty="0">
                <a:latin typeface="Calibri"/>
                <a:cs typeface="Calibri"/>
              </a:rPr>
              <a:t> </a:t>
            </a:r>
            <a:r>
              <a:rPr sz="6750" spc="465" baseline="-10493" dirty="0">
                <a:latin typeface="Symbol"/>
                <a:cs typeface="Symbol"/>
              </a:rPr>
              <a:t></a:t>
            </a:r>
            <a:r>
              <a:rPr sz="4500" i="1" spc="67" baseline="-2777" dirty="0">
                <a:latin typeface="Times New Roman"/>
                <a:cs typeface="Times New Roman"/>
              </a:rPr>
              <a:t>t</a:t>
            </a:r>
            <a:r>
              <a:rPr sz="2625" i="1" spc="-7" baseline="-28571" dirty="0">
                <a:latin typeface="Times New Roman"/>
                <a:cs typeface="Times New Roman"/>
              </a:rPr>
              <a:t>i</a:t>
            </a:r>
            <a:endParaRPr sz="2625" baseline="-28571">
              <a:latin typeface="Times New Roman"/>
              <a:cs typeface="Times New Roman"/>
            </a:endParaRPr>
          </a:p>
          <a:p>
            <a:pPr marL="795020">
              <a:lnSpc>
                <a:spcPct val="100000"/>
              </a:lnSpc>
              <a:spcBef>
                <a:spcPts val="395"/>
              </a:spcBef>
            </a:pPr>
            <a:r>
              <a:rPr sz="1750" i="1" spc="65" dirty="0">
                <a:latin typeface="Times New Roman"/>
                <a:cs typeface="Times New Roman"/>
              </a:rPr>
              <a:t>i</a:t>
            </a:r>
            <a:r>
              <a:rPr sz="1750" spc="65" dirty="0">
                <a:latin typeface="Symbol"/>
                <a:cs typeface="Symbol"/>
              </a:rPr>
              <a:t></a:t>
            </a:r>
            <a:r>
              <a:rPr sz="1750" spc="65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6754" y="1353729"/>
            <a:ext cx="13589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i="1" spc="-1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272" y="1246587"/>
            <a:ext cx="2496185" cy="115379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90"/>
              </a:spcBef>
              <a:buFont typeface="Microsoft Sans Serif"/>
              <a:buChar char="•"/>
              <a:tabLst>
                <a:tab pos="380365" algn="l"/>
                <a:tab pos="381000" algn="l"/>
              </a:tabLst>
            </a:pPr>
            <a:r>
              <a:rPr sz="3200" spc="-5" dirty="0">
                <a:latin typeface="Calibri"/>
                <a:cs typeface="Calibri"/>
              </a:rPr>
              <a:t>T(n</a:t>
            </a:r>
            <a:r>
              <a:rPr sz="3200" dirty="0">
                <a:latin typeface="Calibri"/>
                <a:cs typeface="Calibri"/>
              </a:rPr>
              <a:t>)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 c1</a:t>
            </a:r>
            <a:r>
              <a:rPr sz="3200" spc="-465" dirty="0">
                <a:latin typeface="Calibri"/>
                <a:cs typeface="Calibri"/>
              </a:rPr>
              <a:t> </a:t>
            </a:r>
            <a:r>
              <a:rPr sz="6750" spc="465" baseline="-10493" dirty="0">
                <a:latin typeface="Symbol"/>
                <a:cs typeface="Symbol"/>
              </a:rPr>
              <a:t></a:t>
            </a:r>
            <a:r>
              <a:rPr sz="4500" i="1" spc="67" baseline="-2777" dirty="0">
                <a:latin typeface="Times New Roman"/>
                <a:cs typeface="Times New Roman"/>
              </a:rPr>
              <a:t>t</a:t>
            </a:r>
            <a:r>
              <a:rPr sz="2625" i="1" spc="-7" baseline="-28571" dirty="0">
                <a:latin typeface="Times New Roman"/>
                <a:cs typeface="Times New Roman"/>
              </a:rPr>
              <a:t>i</a:t>
            </a:r>
            <a:endParaRPr sz="2625" baseline="-28571">
              <a:latin typeface="Times New Roman"/>
              <a:cs typeface="Times New Roman"/>
            </a:endParaRPr>
          </a:p>
          <a:p>
            <a:pPr marR="289560" algn="r">
              <a:lnSpc>
                <a:spcPct val="100000"/>
              </a:lnSpc>
              <a:spcBef>
                <a:spcPts val="390"/>
              </a:spcBef>
            </a:pPr>
            <a:r>
              <a:rPr sz="1750" i="1" spc="65" dirty="0">
                <a:latin typeface="Times New Roman"/>
                <a:cs typeface="Times New Roman"/>
              </a:rPr>
              <a:t>i</a:t>
            </a:r>
            <a:r>
              <a:rPr sz="1750" spc="65" dirty="0">
                <a:latin typeface="Symbol"/>
                <a:cs typeface="Symbol"/>
              </a:rPr>
              <a:t></a:t>
            </a:r>
            <a:r>
              <a:rPr sz="1750" spc="65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Example</a:t>
            </a:r>
            <a:r>
              <a:rPr spc="-30" dirty="0"/>
              <a:t> </a:t>
            </a:r>
            <a:r>
              <a:rPr dirty="0"/>
              <a:t>–</a:t>
            </a:r>
            <a:r>
              <a:rPr spc="-5" dirty="0"/>
              <a:t> Linear</a:t>
            </a:r>
            <a:r>
              <a:rPr spc="-15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1" y="1354327"/>
            <a:ext cx="8276285" cy="5676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300" b="1" spc="-5" dirty="0">
                <a:solidFill>
                  <a:srgbClr val="8063A1"/>
                </a:solidFill>
                <a:latin typeface="Calibri"/>
                <a:cs typeface="Calibri"/>
              </a:rPr>
              <a:t>#include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&lt;stdio.h&gt;</a:t>
            </a:r>
            <a:endParaRPr sz="23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300" b="1" spc="-10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300" b="1" spc="-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linearSearch(</a:t>
            </a:r>
            <a:r>
              <a:rPr sz="2300" b="1" spc="-5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300" b="1" spc="-20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a[], </a:t>
            </a:r>
            <a:r>
              <a:rPr sz="2300" b="1" spc="-10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300" b="1" spc="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n,</a:t>
            </a:r>
            <a:r>
              <a:rPr sz="23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300" b="1" spc="10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num)</a:t>
            </a:r>
            <a:endParaRPr sz="23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469900" algn="l"/>
                <a:tab pos="470534" algn="l"/>
                <a:tab pos="701675" algn="l"/>
              </a:tabLst>
            </a:pP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300" b="1" spc="-15" dirty="0">
                <a:solidFill>
                  <a:srgbClr val="8063A1"/>
                </a:solidFill>
                <a:latin typeface="Calibri"/>
                <a:cs typeface="Calibri"/>
              </a:rPr>
              <a:t>for</a:t>
            </a:r>
            <a:r>
              <a:rPr sz="2300" b="1" spc="-20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300" b="1" spc="-10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300" b="1" spc="-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i </a:t>
            </a:r>
            <a:r>
              <a:rPr sz="2300" b="1" dirty="0">
                <a:solidFill>
                  <a:srgbClr val="4AACC5"/>
                </a:solidFill>
                <a:latin typeface="Calibri"/>
                <a:cs typeface="Calibri"/>
              </a:rPr>
              <a:t>=</a:t>
            </a:r>
            <a:r>
              <a:rPr sz="2300" b="1" spc="-5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E36C09"/>
                </a:solidFill>
                <a:latin typeface="Calibri"/>
                <a:cs typeface="Calibri"/>
              </a:rPr>
              <a:t>0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 i </a:t>
            </a:r>
            <a:r>
              <a:rPr sz="2300" b="1" dirty="0">
                <a:solidFill>
                  <a:srgbClr val="4AACC5"/>
                </a:solidFill>
                <a:latin typeface="Calibri"/>
                <a:cs typeface="Calibri"/>
              </a:rPr>
              <a:t>&lt;</a:t>
            </a:r>
            <a:r>
              <a:rPr sz="2300" b="1" spc="-5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n; </a:t>
            </a:r>
            <a:r>
              <a:rPr sz="2300" b="1" spc="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300" b="1" spc="5" dirty="0">
                <a:solidFill>
                  <a:srgbClr val="4AACC5"/>
                </a:solidFill>
                <a:latin typeface="Calibri"/>
                <a:cs typeface="Calibri"/>
              </a:rPr>
              <a:t>++</a:t>
            </a:r>
            <a:r>
              <a:rPr sz="2300" b="1" spc="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300" dirty="0">
              <a:latin typeface="Calibri"/>
              <a:cs typeface="Calibri"/>
            </a:endParaRPr>
          </a:p>
          <a:p>
            <a:pPr marL="867410" indent="-855344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867410" algn="l"/>
                <a:tab pos="868044" algn="l"/>
              </a:tabLst>
            </a:pPr>
            <a:r>
              <a:rPr sz="2300" b="1" spc="-5" dirty="0">
                <a:solidFill>
                  <a:srgbClr val="8063A1"/>
                </a:solidFill>
                <a:latin typeface="Calibri"/>
                <a:cs typeface="Calibri"/>
              </a:rPr>
              <a:t>if</a:t>
            </a:r>
            <a:r>
              <a:rPr sz="2300" b="1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(a[i]</a:t>
            </a:r>
            <a:r>
              <a:rPr sz="23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AACC5"/>
                </a:solidFill>
                <a:latin typeface="Calibri"/>
                <a:cs typeface="Calibri"/>
              </a:rPr>
              <a:t>==</a:t>
            </a:r>
            <a:r>
              <a:rPr sz="2300" b="1" spc="5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num)</a:t>
            </a:r>
            <a:r>
              <a:rPr sz="2300" b="1" spc="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8063A1"/>
                </a:solidFill>
                <a:latin typeface="Calibri"/>
                <a:cs typeface="Calibri"/>
              </a:rPr>
              <a:t>return</a:t>
            </a:r>
            <a:r>
              <a:rPr sz="2300" b="1" spc="-40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i;</a:t>
            </a:r>
            <a:endParaRPr sz="2300" dirty="0">
              <a:latin typeface="Calibri"/>
              <a:cs typeface="Calibri"/>
            </a:endParaRPr>
          </a:p>
          <a:p>
            <a:pPr marL="735330" indent="-723265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734695" algn="l"/>
                <a:tab pos="735965" algn="l"/>
                <a:tab pos="2016760" algn="l"/>
              </a:tabLst>
            </a:pPr>
            <a:r>
              <a:rPr sz="2300" b="1" spc="-5" dirty="0">
                <a:solidFill>
                  <a:srgbClr val="8063A1"/>
                </a:solidFill>
                <a:latin typeface="Calibri"/>
                <a:cs typeface="Calibri"/>
              </a:rPr>
              <a:t>return</a:t>
            </a:r>
            <a:r>
              <a:rPr sz="2300" b="1" spc="-20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E36C09"/>
                </a:solidFill>
                <a:latin typeface="Calibri"/>
                <a:cs typeface="Calibri"/>
              </a:rPr>
              <a:t>-1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;	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3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300" b="1" spc="-10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300" b="1" spc="-3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main()</a:t>
            </a:r>
            <a:endParaRPr sz="23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469900" algn="l"/>
                <a:tab pos="470534" algn="l"/>
                <a:tab pos="701675" algn="l"/>
              </a:tabLst>
            </a:pP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300" b="1" spc="-10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300" b="1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i,</a:t>
            </a:r>
            <a:r>
              <a:rPr sz="23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n,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 a[</a:t>
            </a:r>
            <a:r>
              <a:rPr sz="2300" b="1" spc="-5" dirty="0">
                <a:solidFill>
                  <a:srgbClr val="E36C09"/>
                </a:solidFill>
                <a:latin typeface="Calibri"/>
                <a:cs typeface="Calibri"/>
              </a:rPr>
              <a:t>10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],</a:t>
            </a:r>
            <a:r>
              <a:rPr sz="23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num;</a:t>
            </a:r>
            <a:endParaRPr sz="2300" dirty="0">
              <a:latin typeface="Calibri"/>
              <a:cs typeface="Calibri"/>
            </a:endParaRPr>
          </a:p>
          <a:p>
            <a:pPr marL="668020" indent="-655955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668020" algn="l"/>
                <a:tab pos="668655" algn="l"/>
              </a:tabLst>
            </a:pPr>
            <a:r>
              <a:rPr sz="2300" b="1" spc="-10" dirty="0">
                <a:solidFill>
                  <a:srgbClr val="404040"/>
                </a:solidFill>
                <a:latin typeface="Calibri"/>
                <a:cs typeface="Calibri"/>
              </a:rPr>
              <a:t>printf(</a:t>
            </a:r>
            <a:r>
              <a:rPr sz="2300" b="1" spc="-10" dirty="0">
                <a:solidFill>
                  <a:srgbClr val="77923B"/>
                </a:solidFill>
                <a:latin typeface="Calibri"/>
                <a:cs typeface="Calibri"/>
              </a:rPr>
              <a:t>"Enter</a:t>
            </a:r>
            <a:r>
              <a:rPr sz="2300" b="1" spc="-1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77923B"/>
                </a:solidFill>
                <a:latin typeface="Calibri"/>
                <a:cs typeface="Calibri"/>
              </a:rPr>
              <a:t>the</a:t>
            </a:r>
            <a:r>
              <a:rPr sz="2300" b="1" spc="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300" b="1" spc="-15" dirty="0">
                <a:solidFill>
                  <a:srgbClr val="77923B"/>
                </a:solidFill>
                <a:latin typeface="Calibri"/>
                <a:cs typeface="Calibri"/>
              </a:rPr>
              <a:t>size</a:t>
            </a:r>
            <a:r>
              <a:rPr sz="2300" b="1" dirty="0">
                <a:solidFill>
                  <a:srgbClr val="77923B"/>
                </a:solidFill>
                <a:latin typeface="Calibri"/>
                <a:cs typeface="Calibri"/>
              </a:rPr>
              <a:t> of</a:t>
            </a:r>
            <a:r>
              <a:rPr sz="2300" b="1" spc="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77923B"/>
                </a:solidFill>
                <a:latin typeface="Calibri"/>
                <a:cs typeface="Calibri"/>
              </a:rPr>
              <a:t>an</a:t>
            </a:r>
            <a:r>
              <a:rPr sz="2300" b="1" spc="1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300" b="1" spc="-20" dirty="0">
                <a:solidFill>
                  <a:srgbClr val="77923B"/>
                </a:solidFill>
                <a:latin typeface="Calibri"/>
                <a:cs typeface="Calibri"/>
              </a:rPr>
              <a:t>array</a:t>
            </a:r>
            <a:r>
              <a:rPr sz="2300" b="1" spc="-1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77923B"/>
                </a:solidFill>
                <a:latin typeface="Calibri"/>
                <a:cs typeface="Calibri"/>
              </a:rPr>
              <a:t>(&lt;=10):</a:t>
            </a:r>
            <a:r>
              <a:rPr sz="2300" b="1" spc="-1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77923B"/>
                </a:solidFill>
                <a:latin typeface="Calibri"/>
                <a:cs typeface="Calibri"/>
              </a:rPr>
              <a:t>"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);</a:t>
            </a:r>
            <a:endParaRPr sz="23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68020" algn="l"/>
              </a:tabLst>
            </a:pPr>
            <a:r>
              <a:rPr sz="2300" b="1" spc="-5" dirty="0">
                <a:solidFill>
                  <a:srgbClr val="C00000"/>
                </a:solidFill>
                <a:latin typeface="Calibri"/>
                <a:cs typeface="Calibri"/>
              </a:rPr>
              <a:t>9.	</a:t>
            </a:r>
            <a:r>
              <a:rPr sz="2300" b="1" spc="-15" dirty="0">
                <a:solidFill>
                  <a:srgbClr val="8063A1"/>
                </a:solidFill>
                <a:latin typeface="Calibri"/>
                <a:cs typeface="Calibri"/>
              </a:rPr>
              <a:t>for</a:t>
            </a:r>
            <a:r>
              <a:rPr sz="2300" b="1" spc="-2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(i</a:t>
            </a:r>
            <a:r>
              <a:rPr sz="23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AACC5"/>
                </a:solidFill>
                <a:latin typeface="Calibri"/>
                <a:cs typeface="Calibri"/>
              </a:rPr>
              <a:t>= </a:t>
            </a:r>
            <a:r>
              <a:rPr sz="2300" b="1" spc="-5" dirty="0">
                <a:solidFill>
                  <a:srgbClr val="E36C09"/>
                </a:solidFill>
                <a:latin typeface="Calibri"/>
                <a:cs typeface="Calibri"/>
              </a:rPr>
              <a:t>0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 i</a:t>
            </a:r>
            <a:r>
              <a:rPr sz="23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AACC5"/>
                </a:solidFill>
                <a:latin typeface="Calibri"/>
                <a:cs typeface="Calibri"/>
              </a:rPr>
              <a:t>&lt;</a:t>
            </a:r>
            <a:r>
              <a:rPr sz="2300" b="1" spc="5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n; </a:t>
            </a:r>
            <a:r>
              <a:rPr sz="2300" b="1" spc="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300" b="1" spc="5" dirty="0">
                <a:solidFill>
                  <a:srgbClr val="4AACC5"/>
                </a:solidFill>
                <a:latin typeface="Calibri"/>
                <a:cs typeface="Calibri"/>
              </a:rPr>
              <a:t>++</a:t>
            </a:r>
            <a:r>
              <a:rPr sz="2300" b="1" spc="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300" dirty="0">
              <a:latin typeface="Calibri"/>
              <a:cs typeface="Calibri"/>
            </a:endParaRPr>
          </a:p>
          <a:p>
            <a:pPr marL="668020" indent="-655955">
              <a:lnSpc>
                <a:spcPct val="100000"/>
              </a:lnSpc>
              <a:buClr>
                <a:srgbClr val="C00000"/>
              </a:buClr>
              <a:buAutoNum type="arabicPeriod" startAt="10"/>
              <a:tabLst>
                <a:tab pos="668020" algn="l"/>
                <a:tab pos="668655" algn="l"/>
                <a:tab pos="901065" algn="l"/>
              </a:tabLst>
            </a:pP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300" b="1" spc="-10" dirty="0">
                <a:solidFill>
                  <a:srgbClr val="404040"/>
                </a:solidFill>
                <a:latin typeface="Calibri"/>
                <a:cs typeface="Calibri"/>
              </a:rPr>
              <a:t>printf(</a:t>
            </a:r>
            <a:r>
              <a:rPr sz="2300" b="1" spc="-10" dirty="0">
                <a:solidFill>
                  <a:srgbClr val="77923B"/>
                </a:solidFill>
                <a:latin typeface="Calibri"/>
                <a:cs typeface="Calibri"/>
              </a:rPr>
              <a:t>"Enter</a:t>
            </a:r>
            <a:r>
              <a:rPr sz="2300" b="1" spc="-1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77923B"/>
                </a:solidFill>
                <a:latin typeface="Calibri"/>
                <a:cs typeface="Calibri"/>
              </a:rPr>
              <a:t>element</a:t>
            </a:r>
            <a:r>
              <a:rPr sz="2300" b="1" spc="1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300" b="1" spc="-15" dirty="0">
                <a:solidFill>
                  <a:srgbClr val="77923B"/>
                </a:solidFill>
                <a:latin typeface="Calibri"/>
                <a:cs typeface="Calibri"/>
              </a:rPr>
              <a:t>at</a:t>
            </a:r>
            <a:r>
              <a:rPr sz="2300" b="1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77923B"/>
                </a:solidFill>
                <a:latin typeface="Calibri"/>
                <a:cs typeface="Calibri"/>
              </a:rPr>
              <a:t>index</a:t>
            </a:r>
            <a:r>
              <a:rPr sz="2300" b="1" dirty="0">
                <a:solidFill>
                  <a:srgbClr val="77923B"/>
                </a:solidFill>
                <a:latin typeface="Calibri"/>
                <a:cs typeface="Calibri"/>
              </a:rPr>
              <a:t> %d:</a:t>
            </a:r>
            <a:r>
              <a:rPr sz="2300" b="1" spc="1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77923B"/>
                </a:solidFill>
                <a:latin typeface="Calibri"/>
                <a:cs typeface="Calibri"/>
              </a:rPr>
              <a:t>"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,i);</a:t>
            </a:r>
            <a:endParaRPr sz="2300" dirty="0">
              <a:latin typeface="Calibri"/>
              <a:cs typeface="Calibri"/>
            </a:endParaRPr>
          </a:p>
          <a:p>
            <a:pPr marL="867410" indent="-855344">
              <a:lnSpc>
                <a:spcPct val="100000"/>
              </a:lnSpc>
              <a:buClr>
                <a:srgbClr val="C00000"/>
              </a:buClr>
              <a:buAutoNum type="arabicPeriod" startAt="10"/>
              <a:tabLst>
                <a:tab pos="867410" algn="l"/>
                <a:tab pos="868044" algn="l"/>
              </a:tabLst>
            </a:pP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printf(</a:t>
            </a:r>
            <a:r>
              <a:rPr sz="2300" b="1" spc="-5" dirty="0">
                <a:solidFill>
                  <a:srgbClr val="77923B"/>
                </a:solidFill>
                <a:latin typeface="Calibri"/>
                <a:cs typeface="Calibri"/>
              </a:rPr>
              <a:t>"\nEnter</a:t>
            </a:r>
            <a:r>
              <a:rPr sz="2300" b="1" spc="-2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77923B"/>
                </a:solidFill>
                <a:latin typeface="Calibri"/>
                <a:cs typeface="Calibri"/>
              </a:rPr>
              <a:t>number</a:t>
            </a:r>
            <a:r>
              <a:rPr sz="2300" b="1" spc="-10" dirty="0">
                <a:solidFill>
                  <a:srgbClr val="77923B"/>
                </a:solidFill>
                <a:latin typeface="Calibri"/>
                <a:cs typeface="Calibri"/>
              </a:rPr>
              <a:t> to</a:t>
            </a:r>
            <a:r>
              <a:rPr sz="2300" b="1" spc="-1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77923B"/>
                </a:solidFill>
                <a:latin typeface="Calibri"/>
                <a:cs typeface="Calibri"/>
              </a:rPr>
              <a:t>search:</a:t>
            </a:r>
            <a:r>
              <a:rPr sz="2300" b="1" spc="-2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77923B"/>
                </a:solidFill>
                <a:latin typeface="Calibri"/>
                <a:cs typeface="Calibri"/>
              </a:rPr>
              <a:t>"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);</a:t>
            </a:r>
            <a:endParaRPr sz="2300" dirty="0">
              <a:latin typeface="Calibri"/>
              <a:cs typeface="Calibri"/>
            </a:endParaRPr>
          </a:p>
          <a:p>
            <a:pPr marL="867410" indent="-855344">
              <a:lnSpc>
                <a:spcPct val="100000"/>
              </a:lnSpc>
              <a:buClr>
                <a:srgbClr val="C00000"/>
              </a:buClr>
              <a:buAutoNum type="arabicPeriod" startAt="10"/>
              <a:tabLst>
                <a:tab pos="867410" algn="l"/>
                <a:tab pos="868044" algn="l"/>
              </a:tabLst>
            </a:pPr>
            <a:r>
              <a:rPr sz="2300" b="1" spc="-10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300" b="1" spc="10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found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AACC5"/>
                </a:solidFill>
                <a:latin typeface="Calibri"/>
                <a:cs typeface="Calibri"/>
              </a:rPr>
              <a:t>=</a:t>
            </a:r>
            <a:r>
              <a:rPr sz="2300" b="1" spc="5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linearSearch(a,n,num);</a:t>
            </a:r>
            <a:endParaRPr sz="2300" dirty="0">
              <a:latin typeface="Calibri"/>
              <a:cs typeface="Calibri"/>
            </a:endParaRPr>
          </a:p>
          <a:p>
            <a:pPr marL="867410" indent="-855344">
              <a:lnSpc>
                <a:spcPct val="100000"/>
              </a:lnSpc>
              <a:buClr>
                <a:srgbClr val="C00000"/>
              </a:buClr>
              <a:buAutoNum type="arabicPeriod" startAt="10"/>
              <a:tabLst>
                <a:tab pos="867410" algn="l"/>
                <a:tab pos="868044" algn="l"/>
              </a:tabLst>
            </a:pPr>
            <a:r>
              <a:rPr lang="en-IN" sz="2300" b="1" spc="-5" dirty="0">
                <a:solidFill>
                  <a:srgbClr val="8063A1"/>
                </a:solidFill>
                <a:latin typeface="Calibri"/>
                <a:cs typeface="Calibri"/>
              </a:rPr>
              <a:t>if</a:t>
            </a:r>
            <a:r>
              <a:rPr lang="en-IN" sz="2300" b="1" spc="-5" dirty="0">
                <a:solidFill>
                  <a:srgbClr val="404040"/>
                </a:solidFill>
                <a:latin typeface="Calibri"/>
                <a:cs typeface="Calibri"/>
              </a:rPr>
              <a:t>(found</a:t>
            </a:r>
            <a:r>
              <a:rPr lang="en-IN" sz="23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IN" sz="2300" b="1" dirty="0">
                <a:solidFill>
                  <a:srgbClr val="4AACC5"/>
                </a:solidFill>
                <a:latin typeface="Calibri"/>
                <a:cs typeface="Calibri"/>
              </a:rPr>
              <a:t>!=</a:t>
            </a:r>
            <a:r>
              <a:rPr lang="en-IN" sz="2300" b="1" spc="-15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lang="en-IN" sz="2300" b="1" spc="-5" dirty="0">
                <a:solidFill>
                  <a:srgbClr val="E36C09"/>
                </a:solidFill>
                <a:latin typeface="Calibri"/>
                <a:cs typeface="Calibri"/>
              </a:rPr>
              <a:t>-1</a:t>
            </a:r>
            <a:r>
              <a:rPr lang="en-IN" sz="2300" b="1" spc="-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lang="en-US" sz="2300" b="1" spc="-5" dirty="0">
                <a:solidFill>
                  <a:srgbClr val="404040"/>
                </a:solidFill>
                <a:latin typeface="Calibri"/>
                <a:cs typeface="Calibri"/>
              </a:rPr>
              <a:t> printf("Element found at index %</a:t>
            </a:r>
            <a:r>
              <a:rPr lang="en-US" sz="2300" b="1" spc="-5" dirty="0" err="1">
                <a:solidFill>
                  <a:srgbClr val="404040"/>
                </a:solidFill>
                <a:latin typeface="Calibri"/>
                <a:cs typeface="Calibri"/>
              </a:rPr>
              <a:t>d",found</a:t>
            </a:r>
            <a:r>
              <a:rPr lang="en-US" sz="2300" b="1" spc="-5" dirty="0">
                <a:solidFill>
                  <a:srgbClr val="404040"/>
                </a:solidFill>
                <a:latin typeface="Calibri"/>
                <a:cs typeface="Calibri"/>
              </a:rPr>
              <a:t>);</a:t>
            </a:r>
            <a:endParaRPr lang="en-IN" sz="2300" dirty="0">
              <a:latin typeface="Calibri"/>
              <a:cs typeface="Calibri"/>
            </a:endParaRPr>
          </a:p>
          <a:p>
            <a:pPr marL="867410" indent="-855344">
              <a:lnSpc>
                <a:spcPct val="100000"/>
              </a:lnSpc>
              <a:buClr>
                <a:srgbClr val="C00000"/>
              </a:buClr>
              <a:buAutoNum type="arabicPeriod" startAt="10"/>
              <a:tabLst>
                <a:tab pos="867410" algn="l"/>
                <a:tab pos="868044" algn="l"/>
              </a:tabLst>
            </a:pPr>
            <a:r>
              <a:rPr lang="en-IN" sz="2300" b="1" spc="-5" dirty="0">
                <a:solidFill>
                  <a:srgbClr val="8063A1"/>
                </a:solidFill>
                <a:latin typeface="Calibri"/>
                <a:cs typeface="Calibri"/>
              </a:rPr>
              <a:t>else   printf("Element not found.");</a:t>
            </a:r>
          </a:p>
          <a:p>
            <a:pPr marL="867410" indent="-855344">
              <a:lnSpc>
                <a:spcPct val="100000"/>
              </a:lnSpc>
              <a:buClr>
                <a:srgbClr val="C00000"/>
              </a:buClr>
              <a:buAutoNum type="arabicPeriod" startAt="10"/>
              <a:tabLst>
                <a:tab pos="867410" algn="l"/>
                <a:tab pos="868044" algn="l"/>
              </a:tabLst>
            </a:pPr>
            <a:r>
              <a:rPr lang="en-IN" sz="2300" b="1" spc="-5" dirty="0">
                <a:solidFill>
                  <a:srgbClr val="8063A1"/>
                </a:solidFill>
                <a:latin typeface="Calibri"/>
                <a:cs typeface="Calibri"/>
              </a:rPr>
              <a:t>return 0;</a:t>
            </a:r>
          </a:p>
          <a:p>
            <a:pPr marL="867410" indent="-855344">
              <a:lnSpc>
                <a:spcPct val="100000"/>
              </a:lnSpc>
              <a:buClr>
                <a:srgbClr val="C00000"/>
              </a:buClr>
              <a:buAutoNum type="arabicPeriod" startAt="10"/>
              <a:tabLst>
                <a:tab pos="867410" algn="l"/>
                <a:tab pos="868044" algn="l"/>
              </a:tabLst>
            </a:pPr>
            <a:r>
              <a:rPr lang="en-IN" sz="2300" b="1" spc="-5" dirty="0">
                <a:solidFill>
                  <a:srgbClr val="8063A1"/>
                </a:solidFill>
                <a:latin typeface="Calibri"/>
                <a:cs typeface="Calibri"/>
              </a:rPr>
              <a:t>}</a:t>
            </a:r>
            <a:endParaRPr lang="en-IN" sz="23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2671" y="3808298"/>
            <a:ext cx="198564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scanf(</a:t>
            </a:r>
            <a:r>
              <a:rPr sz="2300" b="1" spc="-5" dirty="0">
                <a:solidFill>
                  <a:srgbClr val="77923B"/>
                </a:solidFill>
                <a:latin typeface="Calibri"/>
                <a:cs typeface="Calibri"/>
              </a:rPr>
              <a:t>"%d"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300" b="1" spc="-5" dirty="0">
                <a:solidFill>
                  <a:srgbClr val="4AACC5"/>
                </a:solidFill>
                <a:latin typeface="Calibri"/>
                <a:cs typeface="Calibri"/>
              </a:rPr>
              <a:t>&amp;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n);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69811" y="4509642"/>
            <a:ext cx="2560320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  <a:tabLst>
                <a:tab pos="2446655" algn="l"/>
              </a:tabLst>
            </a:pP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300" b="1" spc="-1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300" b="1" spc="-1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f(</a:t>
            </a:r>
            <a:r>
              <a:rPr sz="2300" b="1" spc="-5" dirty="0">
                <a:solidFill>
                  <a:srgbClr val="77923B"/>
                </a:solidFill>
                <a:latin typeface="Calibri"/>
                <a:cs typeface="Calibri"/>
              </a:rPr>
              <a:t>"%d"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3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4AACC5"/>
                </a:solidFill>
                <a:latin typeface="Calibri"/>
                <a:cs typeface="Calibri"/>
              </a:rPr>
              <a:t>&amp;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[i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]);	}  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scanf(</a:t>
            </a:r>
            <a:r>
              <a:rPr sz="2300" b="1" spc="-5" dirty="0">
                <a:solidFill>
                  <a:srgbClr val="77923B"/>
                </a:solidFill>
                <a:latin typeface="Calibri"/>
                <a:cs typeface="Calibri"/>
              </a:rPr>
              <a:t>"%d"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300" b="1" spc="-5" dirty="0">
                <a:solidFill>
                  <a:srgbClr val="4AACC5"/>
                </a:solidFill>
                <a:latin typeface="Calibri"/>
                <a:cs typeface="Calibri"/>
              </a:rPr>
              <a:t>&amp;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num);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5" dirty="0"/>
              <a:t>Binary</a:t>
            </a:r>
            <a:r>
              <a:rPr spc="-50" dirty="0"/>
              <a:t> </a:t>
            </a:r>
            <a:r>
              <a:rPr spc="-10" dirty="0"/>
              <a:t>Searching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81277" y="3563620"/>
          <a:ext cx="6092187" cy="579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41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2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0504D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7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35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1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35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35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3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35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35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5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35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9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3500"/>
                        </a:lnSpc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10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Used</a:t>
            </a:r>
            <a:r>
              <a:rPr spc="-25" dirty="0"/>
              <a:t> </a:t>
            </a:r>
            <a:r>
              <a:rPr dirty="0"/>
              <a:t>if</a:t>
            </a:r>
            <a:r>
              <a:rPr spc="-1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25" dirty="0"/>
              <a:t>array</a:t>
            </a:r>
            <a:r>
              <a:rPr spc="-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spc="-10" dirty="0"/>
              <a:t>sorted.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pc="-10" dirty="0"/>
              <a:t>Example:</a:t>
            </a: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pc="-10" dirty="0"/>
              <a:t>Search</a:t>
            </a:r>
            <a:r>
              <a:rPr spc="-25" dirty="0"/>
              <a:t> </a:t>
            </a:r>
            <a:r>
              <a:rPr dirty="0"/>
              <a:t>7</a:t>
            </a:r>
            <a:r>
              <a:rPr spc="-15" dirty="0"/>
              <a:t> </a:t>
            </a:r>
            <a:r>
              <a:rPr dirty="0"/>
              <a:t>in</a:t>
            </a:r>
            <a:r>
              <a:rPr spc="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15" dirty="0"/>
              <a:t>following</a:t>
            </a:r>
            <a:r>
              <a:rPr spc="5" dirty="0"/>
              <a:t> </a:t>
            </a:r>
            <a:r>
              <a:rPr spc="-25" dirty="0"/>
              <a:t>array</a:t>
            </a:r>
          </a:p>
          <a:p>
            <a:pPr marL="873125">
              <a:lnSpc>
                <a:spcPct val="100000"/>
              </a:lnSpc>
              <a:spcBef>
                <a:spcPts val="1495"/>
              </a:spcBef>
              <a:tabLst>
                <a:tab pos="1259840" algn="l"/>
                <a:tab pos="1872614" algn="l"/>
                <a:tab pos="2485390" algn="l"/>
                <a:tab pos="3098165" algn="l"/>
                <a:tab pos="3710940" algn="l"/>
                <a:tab pos="4323715" algn="l"/>
                <a:tab pos="4936490" algn="l"/>
                <a:tab pos="5549265" algn="l"/>
                <a:tab pos="6162040" algn="l"/>
                <a:tab pos="6774815" algn="l"/>
              </a:tabLst>
            </a:pPr>
            <a:r>
              <a:rPr sz="2400" dirty="0">
                <a:solidFill>
                  <a:srgbClr val="000000"/>
                </a:solidFill>
              </a:rPr>
              <a:t>i	0	1	2	3	4	5	6	7	8	9</a:t>
            </a:r>
            <a:endParaRPr sz="2400"/>
          </a:p>
          <a:p>
            <a:pPr marL="480059">
              <a:lnSpc>
                <a:spcPct val="100000"/>
              </a:lnSpc>
              <a:spcBef>
                <a:spcPts val="75"/>
              </a:spcBef>
            </a:pPr>
            <a:r>
              <a:rPr dirty="0">
                <a:solidFill>
                  <a:srgbClr val="000000"/>
                </a:solidFill>
              </a:rPr>
              <a:t>a[]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954402" y="4424426"/>
            <a:ext cx="529590" cy="529590"/>
            <a:chOff x="1954402" y="4424426"/>
            <a:chExt cx="529590" cy="529590"/>
          </a:xfrm>
        </p:grpSpPr>
        <p:sp>
          <p:nvSpPr>
            <p:cNvPr id="6" name="object 6"/>
            <p:cNvSpPr/>
            <p:nvPr/>
          </p:nvSpPr>
          <p:spPr>
            <a:xfrm>
              <a:off x="1967102" y="4437126"/>
              <a:ext cx="504190" cy="504190"/>
            </a:xfrm>
            <a:custGeom>
              <a:avLst/>
              <a:gdLst/>
              <a:ahLst/>
              <a:cxnLst/>
              <a:rect l="l" t="t" r="r" b="b"/>
              <a:pathLst>
                <a:path w="504189" h="504189">
                  <a:moveTo>
                    <a:pt x="251968" y="0"/>
                  </a:moveTo>
                  <a:lnTo>
                    <a:pt x="206667" y="4058"/>
                  </a:lnTo>
                  <a:lnTo>
                    <a:pt x="164034" y="15759"/>
                  </a:lnTo>
                  <a:lnTo>
                    <a:pt x="124779" y="34393"/>
                  </a:lnTo>
                  <a:lnTo>
                    <a:pt x="89614" y="59248"/>
                  </a:lnTo>
                  <a:lnTo>
                    <a:pt x="59248" y="89614"/>
                  </a:lnTo>
                  <a:lnTo>
                    <a:pt x="34393" y="124779"/>
                  </a:lnTo>
                  <a:lnTo>
                    <a:pt x="15759" y="164034"/>
                  </a:lnTo>
                  <a:lnTo>
                    <a:pt x="4058" y="206667"/>
                  </a:lnTo>
                  <a:lnTo>
                    <a:pt x="0" y="251968"/>
                  </a:lnTo>
                  <a:lnTo>
                    <a:pt x="4058" y="297268"/>
                  </a:lnTo>
                  <a:lnTo>
                    <a:pt x="15759" y="339901"/>
                  </a:lnTo>
                  <a:lnTo>
                    <a:pt x="34393" y="379156"/>
                  </a:lnTo>
                  <a:lnTo>
                    <a:pt x="59248" y="414321"/>
                  </a:lnTo>
                  <a:lnTo>
                    <a:pt x="89614" y="444687"/>
                  </a:lnTo>
                  <a:lnTo>
                    <a:pt x="124779" y="469542"/>
                  </a:lnTo>
                  <a:lnTo>
                    <a:pt x="164034" y="488176"/>
                  </a:lnTo>
                  <a:lnTo>
                    <a:pt x="206667" y="499877"/>
                  </a:lnTo>
                  <a:lnTo>
                    <a:pt x="251968" y="503936"/>
                  </a:lnTo>
                  <a:lnTo>
                    <a:pt x="297268" y="499877"/>
                  </a:lnTo>
                  <a:lnTo>
                    <a:pt x="339901" y="488176"/>
                  </a:lnTo>
                  <a:lnTo>
                    <a:pt x="379156" y="469542"/>
                  </a:lnTo>
                  <a:lnTo>
                    <a:pt x="414321" y="444687"/>
                  </a:lnTo>
                  <a:lnTo>
                    <a:pt x="444687" y="414321"/>
                  </a:lnTo>
                  <a:lnTo>
                    <a:pt x="469542" y="379156"/>
                  </a:lnTo>
                  <a:lnTo>
                    <a:pt x="488176" y="339901"/>
                  </a:lnTo>
                  <a:lnTo>
                    <a:pt x="499877" y="297268"/>
                  </a:lnTo>
                  <a:lnTo>
                    <a:pt x="503936" y="251968"/>
                  </a:lnTo>
                  <a:lnTo>
                    <a:pt x="499877" y="206667"/>
                  </a:lnTo>
                  <a:lnTo>
                    <a:pt x="488176" y="164034"/>
                  </a:lnTo>
                  <a:lnTo>
                    <a:pt x="469542" y="124779"/>
                  </a:lnTo>
                  <a:lnTo>
                    <a:pt x="444687" y="89614"/>
                  </a:lnTo>
                  <a:lnTo>
                    <a:pt x="414321" y="59248"/>
                  </a:lnTo>
                  <a:lnTo>
                    <a:pt x="379156" y="34393"/>
                  </a:lnTo>
                  <a:lnTo>
                    <a:pt x="339901" y="15759"/>
                  </a:lnTo>
                  <a:lnTo>
                    <a:pt x="297268" y="4058"/>
                  </a:lnTo>
                  <a:lnTo>
                    <a:pt x="25196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67102" y="4437126"/>
              <a:ext cx="504190" cy="504190"/>
            </a:xfrm>
            <a:custGeom>
              <a:avLst/>
              <a:gdLst/>
              <a:ahLst/>
              <a:cxnLst/>
              <a:rect l="l" t="t" r="r" b="b"/>
              <a:pathLst>
                <a:path w="504189" h="504189">
                  <a:moveTo>
                    <a:pt x="0" y="251968"/>
                  </a:moveTo>
                  <a:lnTo>
                    <a:pt x="4058" y="206667"/>
                  </a:lnTo>
                  <a:lnTo>
                    <a:pt x="15759" y="164034"/>
                  </a:lnTo>
                  <a:lnTo>
                    <a:pt x="34393" y="124779"/>
                  </a:lnTo>
                  <a:lnTo>
                    <a:pt x="59248" y="89614"/>
                  </a:lnTo>
                  <a:lnTo>
                    <a:pt x="89614" y="59248"/>
                  </a:lnTo>
                  <a:lnTo>
                    <a:pt x="124779" y="34393"/>
                  </a:lnTo>
                  <a:lnTo>
                    <a:pt x="164034" y="15759"/>
                  </a:lnTo>
                  <a:lnTo>
                    <a:pt x="206667" y="4058"/>
                  </a:lnTo>
                  <a:lnTo>
                    <a:pt x="251968" y="0"/>
                  </a:lnTo>
                  <a:lnTo>
                    <a:pt x="297268" y="4058"/>
                  </a:lnTo>
                  <a:lnTo>
                    <a:pt x="339901" y="15759"/>
                  </a:lnTo>
                  <a:lnTo>
                    <a:pt x="379156" y="34393"/>
                  </a:lnTo>
                  <a:lnTo>
                    <a:pt x="414321" y="59248"/>
                  </a:lnTo>
                  <a:lnTo>
                    <a:pt x="444687" y="89614"/>
                  </a:lnTo>
                  <a:lnTo>
                    <a:pt x="469542" y="124779"/>
                  </a:lnTo>
                  <a:lnTo>
                    <a:pt x="488176" y="164034"/>
                  </a:lnTo>
                  <a:lnTo>
                    <a:pt x="499877" y="206667"/>
                  </a:lnTo>
                  <a:lnTo>
                    <a:pt x="503936" y="251968"/>
                  </a:lnTo>
                  <a:lnTo>
                    <a:pt x="499877" y="297268"/>
                  </a:lnTo>
                  <a:lnTo>
                    <a:pt x="488176" y="339901"/>
                  </a:lnTo>
                  <a:lnTo>
                    <a:pt x="469542" y="379156"/>
                  </a:lnTo>
                  <a:lnTo>
                    <a:pt x="444687" y="414321"/>
                  </a:lnTo>
                  <a:lnTo>
                    <a:pt x="414321" y="444687"/>
                  </a:lnTo>
                  <a:lnTo>
                    <a:pt x="379156" y="469542"/>
                  </a:lnTo>
                  <a:lnTo>
                    <a:pt x="339901" y="488176"/>
                  </a:lnTo>
                  <a:lnTo>
                    <a:pt x="297268" y="499877"/>
                  </a:lnTo>
                  <a:lnTo>
                    <a:pt x="251968" y="503936"/>
                  </a:lnTo>
                  <a:lnTo>
                    <a:pt x="206667" y="499877"/>
                  </a:lnTo>
                  <a:lnTo>
                    <a:pt x="164034" y="488176"/>
                  </a:lnTo>
                  <a:lnTo>
                    <a:pt x="124779" y="469542"/>
                  </a:lnTo>
                  <a:lnTo>
                    <a:pt x="89614" y="444687"/>
                  </a:lnTo>
                  <a:lnTo>
                    <a:pt x="59248" y="414321"/>
                  </a:lnTo>
                  <a:lnTo>
                    <a:pt x="34393" y="379156"/>
                  </a:lnTo>
                  <a:lnTo>
                    <a:pt x="15759" y="339901"/>
                  </a:lnTo>
                  <a:lnTo>
                    <a:pt x="4058" y="297268"/>
                  </a:lnTo>
                  <a:lnTo>
                    <a:pt x="0" y="251968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801866" y="4424426"/>
            <a:ext cx="529590" cy="529590"/>
            <a:chOff x="6801866" y="4424426"/>
            <a:chExt cx="529590" cy="529590"/>
          </a:xfrm>
        </p:grpSpPr>
        <p:sp>
          <p:nvSpPr>
            <p:cNvPr id="9" name="object 9"/>
            <p:cNvSpPr/>
            <p:nvPr/>
          </p:nvSpPr>
          <p:spPr>
            <a:xfrm>
              <a:off x="6814566" y="4437126"/>
              <a:ext cx="504190" cy="504190"/>
            </a:xfrm>
            <a:custGeom>
              <a:avLst/>
              <a:gdLst/>
              <a:ahLst/>
              <a:cxnLst/>
              <a:rect l="l" t="t" r="r" b="b"/>
              <a:pathLst>
                <a:path w="504190" h="504189">
                  <a:moveTo>
                    <a:pt x="251967" y="0"/>
                  </a:moveTo>
                  <a:lnTo>
                    <a:pt x="206700" y="4058"/>
                  </a:lnTo>
                  <a:lnTo>
                    <a:pt x="164085" y="15759"/>
                  </a:lnTo>
                  <a:lnTo>
                    <a:pt x="124836" y="34393"/>
                  </a:lnTo>
                  <a:lnTo>
                    <a:pt x="89666" y="59248"/>
                  </a:lnTo>
                  <a:lnTo>
                    <a:pt x="59290" y="89614"/>
                  </a:lnTo>
                  <a:lnTo>
                    <a:pt x="34421" y="124779"/>
                  </a:lnTo>
                  <a:lnTo>
                    <a:pt x="15774" y="164034"/>
                  </a:lnTo>
                  <a:lnTo>
                    <a:pt x="4062" y="206667"/>
                  </a:lnTo>
                  <a:lnTo>
                    <a:pt x="0" y="251968"/>
                  </a:lnTo>
                  <a:lnTo>
                    <a:pt x="4062" y="297268"/>
                  </a:lnTo>
                  <a:lnTo>
                    <a:pt x="15774" y="339901"/>
                  </a:lnTo>
                  <a:lnTo>
                    <a:pt x="34421" y="379156"/>
                  </a:lnTo>
                  <a:lnTo>
                    <a:pt x="59290" y="414321"/>
                  </a:lnTo>
                  <a:lnTo>
                    <a:pt x="89666" y="444687"/>
                  </a:lnTo>
                  <a:lnTo>
                    <a:pt x="124836" y="469542"/>
                  </a:lnTo>
                  <a:lnTo>
                    <a:pt x="164085" y="488176"/>
                  </a:lnTo>
                  <a:lnTo>
                    <a:pt x="206700" y="499877"/>
                  </a:lnTo>
                  <a:lnTo>
                    <a:pt x="251967" y="503936"/>
                  </a:lnTo>
                  <a:lnTo>
                    <a:pt x="297272" y="499877"/>
                  </a:lnTo>
                  <a:lnTo>
                    <a:pt x="339917" y="488176"/>
                  </a:lnTo>
                  <a:lnTo>
                    <a:pt x="379189" y="469542"/>
                  </a:lnTo>
                  <a:lnTo>
                    <a:pt x="414374" y="444687"/>
                  </a:lnTo>
                  <a:lnTo>
                    <a:pt x="444761" y="414321"/>
                  </a:lnTo>
                  <a:lnTo>
                    <a:pt x="469636" y="379156"/>
                  </a:lnTo>
                  <a:lnTo>
                    <a:pt x="488287" y="339901"/>
                  </a:lnTo>
                  <a:lnTo>
                    <a:pt x="500000" y="297268"/>
                  </a:lnTo>
                  <a:lnTo>
                    <a:pt x="504062" y="251968"/>
                  </a:lnTo>
                  <a:lnTo>
                    <a:pt x="500000" y="206667"/>
                  </a:lnTo>
                  <a:lnTo>
                    <a:pt x="488287" y="164034"/>
                  </a:lnTo>
                  <a:lnTo>
                    <a:pt x="469636" y="124779"/>
                  </a:lnTo>
                  <a:lnTo>
                    <a:pt x="444761" y="89614"/>
                  </a:lnTo>
                  <a:lnTo>
                    <a:pt x="414374" y="59248"/>
                  </a:lnTo>
                  <a:lnTo>
                    <a:pt x="379189" y="34393"/>
                  </a:lnTo>
                  <a:lnTo>
                    <a:pt x="339917" y="15759"/>
                  </a:lnTo>
                  <a:lnTo>
                    <a:pt x="297272" y="4058"/>
                  </a:lnTo>
                  <a:lnTo>
                    <a:pt x="25196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14566" y="4437126"/>
              <a:ext cx="504190" cy="504190"/>
            </a:xfrm>
            <a:custGeom>
              <a:avLst/>
              <a:gdLst/>
              <a:ahLst/>
              <a:cxnLst/>
              <a:rect l="l" t="t" r="r" b="b"/>
              <a:pathLst>
                <a:path w="504190" h="504189">
                  <a:moveTo>
                    <a:pt x="0" y="251968"/>
                  </a:moveTo>
                  <a:lnTo>
                    <a:pt x="4062" y="206667"/>
                  </a:lnTo>
                  <a:lnTo>
                    <a:pt x="15774" y="164034"/>
                  </a:lnTo>
                  <a:lnTo>
                    <a:pt x="34421" y="124779"/>
                  </a:lnTo>
                  <a:lnTo>
                    <a:pt x="59290" y="89614"/>
                  </a:lnTo>
                  <a:lnTo>
                    <a:pt x="89666" y="59248"/>
                  </a:lnTo>
                  <a:lnTo>
                    <a:pt x="124836" y="34393"/>
                  </a:lnTo>
                  <a:lnTo>
                    <a:pt x="164085" y="15759"/>
                  </a:lnTo>
                  <a:lnTo>
                    <a:pt x="206700" y="4058"/>
                  </a:lnTo>
                  <a:lnTo>
                    <a:pt x="251967" y="0"/>
                  </a:lnTo>
                  <a:lnTo>
                    <a:pt x="297272" y="4058"/>
                  </a:lnTo>
                  <a:lnTo>
                    <a:pt x="339917" y="15759"/>
                  </a:lnTo>
                  <a:lnTo>
                    <a:pt x="379189" y="34393"/>
                  </a:lnTo>
                  <a:lnTo>
                    <a:pt x="414374" y="59248"/>
                  </a:lnTo>
                  <a:lnTo>
                    <a:pt x="444761" y="89614"/>
                  </a:lnTo>
                  <a:lnTo>
                    <a:pt x="469636" y="124779"/>
                  </a:lnTo>
                  <a:lnTo>
                    <a:pt x="488287" y="164034"/>
                  </a:lnTo>
                  <a:lnTo>
                    <a:pt x="500000" y="206667"/>
                  </a:lnTo>
                  <a:lnTo>
                    <a:pt x="504062" y="251968"/>
                  </a:lnTo>
                  <a:lnTo>
                    <a:pt x="500000" y="297268"/>
                  </a:lnTo>
                  <a:lnTo>
                    <a:pt x="488287" y="339901"/>
                  </a:lnTo>
                  <a:lnTo>
                    <a:pt x="469636" y="379156"/>
                  </a:lnTo>
                  <a:lnTo>
                    <a:pt x="444761" y="414321"/>
                  </a:lnTo>
                  <a:lnTo>
                    <a:pt x="414374" y="444687"/>
                  </a:lnTo>
                  <a:lnTo>
                    <a:pt x="379189" y="469542"/>
                  </a:lnTo>
                  <a:lnTo>
                    <a:pt x="339917" y="488176"/>
                  </a:lnTo>
                  <a:lnTo>
                    <a:pt x="297272" y="499877"/>
                  </a:lnTo>
                  <a:lnTo>
                    <a:pt x="251967" y="503936"/>
                  </a:lnTo>
                  <a:lnTo>
                    <a:pt x="206700" y="499877"/>
                  </a:lnTo>
                  <a:lnTo>
                    <a:pt x="164085" y="488176"/>
                  </a:lnTo>
                  <a:lnTo>
                    <a:pt x="124836" y="469542"/>
                  </a:lnTo>
                  <a:lnTo>
                    <a:pt x="89666" y="444687"/>
                  </a:lnTo>
                  <a:lnTo>
                    <a:pt x="59290" y="414321"/>
                  </a:lnTo>
                  <a:lnTo>
                    <a:pt x="34421" y="379156"/>
                  </a:lnTo>
                  <a:lnTo>
                    <a:pt x="15774" y="339901"/>
                  </a:lnTo>
                  <a:lnTo>
                    <a:pt x="4062" y="297268"/>
                  </a:lnTo>
                  <a:lnTo>
                    <a:pt x="0" y="251968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76858" y="4328300"/>
            <a:ext cx="1901189" cy="10185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725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2400" spc="-10" dirty="0">
                <a:latin typeface="Calibri"/>
                <a:cs typeface="Calibri"/>
              </a:rPr>
              <a:t>index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(0+9)/2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02222" y="4328300"/>
            <a:ext cx="1901189" cy="10185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9209" algn="ctr">
              <a:lnSpc>
                <a:spcPct val="100000"/>
              </a:lnSpc>
              <a:spcBef>
                <a:spcPts val="725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2400" spc="-10" dirty="0">
                <a:latin typeface="Calibri"/>
                <a:cs typeface="Calibri"/>
              </a:rPr>
              <a:t>index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(5+9)/2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75578" y="4139565"/>
            <a:ext cx="1039494" cy="588010"/>
          </a:xfrm>
          <a:custGeom>
            <a:avLst/>
            <a:gdLst/>
            <a:ahLst/>
            <a:cxnLst/>
            <a:rect l="l" t="t" r="r" b="b"/>
            <a:pathLst>
              <a:path w="1039495" h="588010">
                <a:moveTo>
                  <a:pt x="962787" y="511429"/>
                </a:moveTo>
                <a:lnTo>
                  <a:pt x="962787" y="587629"/>
                </a:lnTo>
                <a:lnTo>
                  <a:pt x="1019937" y="559054"/>
                </a:lnTo>
                <a:lnTo>
                  <a:pt x="975487" y="559054"/>
                </a:lnTo>
                <a:lnTo>
                  <a:pt x="975487" y="540004"/>
                </a:lnTo>
                <a:lnTo>
                  <a:pt x="1019937" y="540004"/>
                </a:lnTo>
                <a:lnTo>
                  <a:pt x="962787" y="511429"/>
                </a:lnTo>
                <a:close/>
              </a:path>
              <a:path w="1039495" h="588010">
                <a:moveTo>
                  <a:pt x="20574" y="0"/>
                </a:moveTo>
                <a:lnTo>
                  <a:pt x="4318" y="0"/>
                </a:lnTo>
                <a:lnTo>
                  <a:pt x="0" y="4191"/>
                </a:lnTo>
                <a:lnTo>
                  <a:pt x="0" y="554863"/>
                </a:lnTo>
                <a:lnTo>
                  <a:pt x="4318" y="559054"/>
                </a:lnTo>
                <a:lnTo>
                  <a:pt x="962787" y="559054"/>
                </a:lnTo>
                <a:lnTo>
                  <a:pt x="962787" y="549529"/>
                </a:lnTo>
                <a:lnTo>
                  <a:pt x="19050" y="549529"/>
                </a:lnTo>
                <a:lnTo>
                  <a:pt x="9525" y="540004"/>
                </a:lnTo>
                <a:lnTo>
                  <a:pt x="19050" y="540004"/>
                </a:lnTo>
                <a:lnTo>
                  <a:pt x="19050" y="19050"/>
                </a:lnTo>
                <a:lnTo>
                  <a:pt x="9525" y="19050"/>
                </a:lnTo>
                <a:lnTo>
                  <a:pt x="19050" y="9525"/>
                </a:lnTo>
                <a:lnTo>
                  <a:pt x="20574" y="9525"/>
                </a:lnTo>
                <a:lnTo>
                  <a:pt x="20574" y="0"/>
                </a:lnTo>
                <a:close/>
              </a:path>
              <a:path w="1039495" h="588010">
                <a:moveTo>
                  <a:pt x="1019937" y="540004"/>
                </a:moveTo>
                <a:lnTo>
                  <a:pt x="975487" y="540004"/>
                </a:lnTo>
                <a:lnTo>
                  <a:pt x="975487" y="559054"/>
                </a:lnTo>
                <a:lnTo>
                  <a:pt x="1019937" y="559054"/>
                </a:lnTo>
                <a:lnTo>
                  <a:pt x="1038987" y="549529"/>
                </a:lnTo>
                <a:lnTo>
                  <a:pt x="1019937" y="540004"/>
                </a:lnTo>
                <a:close/>
              </a:path>
              <a:path w="1039495" h="588010">
                <a:moveTo>
                  <a:pt x="19050" y="540004"/>
                </a:moveTo>
                <a:lnTo>
                  <a:pt x="9525" y="540004"/>
                </a:lnTo>
                <a:lnTo>
                  <a:pt x="19050" y="549529"/>
                </a:lnTo>
                <a:lnTo>
                  <a:pt x="19050" y="540004"/>
                </a:lnTo>
                <a:close/>
              </a:path>
              <a:path w="1039495" h="588010">
                <a:moveTo>
                  <a:pt x="962787" y="540004"/>
                </a:moveTo>
                <a:lnTo>
                  <a:pt x="19050" y="540004"/>
                </a:lnTo>
                <a:lnTo>
                  <a:pt x="19050" y="549529"/>
                </a:lnTo>
                <a:lnTo>
                  <a:pt x="962787" y="549529"/>
                </a:lnTo>
                <a:lnTo>
                  <a:pt x="962787" y="540004"/>
                </a:lnTo>
                <a:close/>
              </a:path>
              <a:path w="1039495" h="588010">
                <a:moveTo>
                  <a:pt x="19050" y="9525"/>
                </a:move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  <a:path w="1039495" h="588010">
                <a:moveTo>
                  <a:pt x="20574" y="9525"/>
                </a:moveTo>
                <a:lnTo>
                  <a:pt x="19050" y="9525"/>
                </a:lnTo>
                <a:lnTo>
                  <a:pt x="19050" y="19050"/>
                </a:lnTo>
                <a:lnTo>
                  <a:pt x="20574" y="19050"/>
                </a:lnTo>
                <a:lnTo>
                  <a:pt x="20574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2471039" y="4139565"/>
            <a:ext cx="1465580" cy="1462405"/>
            <a:chOff x="2471039" y="4139565"/>
            <a:chExt cx="1465580" cy="1462405"/>
          </a:xfrm>
        </p:grpSpPr>
        <p:sp>
          <p:nvSpPr>
            <p:cNvPr id="15" name="object 15"/>
            <p:cNvSpPr/>
            <p:nvPr/>
          </p:nvSpPr>
          <p:spPr>
            <a:xfrm>
              <a:off x="2471039" y="4139565"/>
              <a:ext cx="1461770" cy="588010"/>
            </a:xfrm>
            <a:custGeom>
              <a:avLst/>
              <a:gdLst/>
              <a:ahLst/>
              <a:cxnLst/>
              <a:rect l="l" t="t" r="r" b="b"/>
              <a:pathLst>
                <a:path w="1461770" h="588010">
                  <a:moveTo>
                    <a:pt x="76200" y="511429"/>
                  </a:moveTo>
                  <a:lnTo>
                    <a:pt x="0" y="549529"/>
                  </a:lnTo>
                  <a:lnTo>
                    <a:pt x="76200" y="587629"/>
                  </a:lnTo>
                  <a:lnTo>
                    <a:pt x="76200" y="559054"/>
                  </a:lnTo>
                  <a:lnTo>
                    <a:pt x="63500" y="559054"/>
                  </a:lnTo>
                  <a:lnTo>
                    <a:pt x="63500" y="540004"/>
                  </a:lnTo>
                  <a:lnTo>
                    <a:pt x="76200" y="540004"/>
                  </a:lnTo>
                  <a:lnTo>
                    <a:pt x="76200" y="511429"/>
                  </a:lnTo>
                  <a:close/>
                </a:path>
                <a:path w="1461770" h="588010">
                  <a:moveTo>
                    <a:pt x="76200" y="540004"/>
                  </a:moveTo>
                  <a:lnTo>
                    <a:pt x="63500" y="540004"/>
                  </a:lnTo>
                  <a:lnTo>
                    <a:pt x="63500" y="559054"/>
                  </a:lnTo>
                  <a:lnTo>
                    <a:pt x="76200" y="559054"/>
                  </a:lnTo>
                  <a:lnTo>
                    <a:pt x="76200" y="540004"/>
                  </a:lnTo>
                  <a:close/>
                </a:path>
                <a:path w="1461770" h="588010">
                  <a:moveTo>
                    <a:pt x="1442212" y="540004"/>
                  </a:moveTo>
                  <a:lnTo>
                    <a:pt x="76200" y="540004"/>
                  </a:lnTo>
                  <a:lnTo>
                    <a:pt x="76200" y="559054"/>
                  </a:lnTo>
                  <a:lnTo>
                    <a:pt x="1456944" y="559054"/>
                  </a:lnTo>
                  <a:lnTo>
                    <a:pt x="1461262" y="554863"/>
                  </a:lnTo>
                  <a:lnTo>
                    <a:pt x="1461262" y="549529"/>
                  </a:lnTo>
                  <a:lnTo>
                    <a:pt x="1442212" y="549529"/>
                  </a:lnTo>
                  <a:lnTo>
                    <a:pt x="1442212" y="540004"/>
                  </a:lnTo>
                  <a:close/>
                </a:path>
                <a:path w="1461770" h="588010">
                  <a:moveTo>
                    <a:pt x="1452880" y="0"/>
                  </a:moveTo>
                  <a:lnTo>
                    <a:pt x="1446402" y="0"/>
                  </a:lnTo>
                  <a:lnTo>
                    <a:pt x="1442212" y="4191"/>
                  </a:lnTo>
                  <a:lnTo>
                    <a:pt x="1442212" y="549529"/>
                  </a:lnTo>
                  <a:lnTo>
                    <a:pt x="1451737" y="540004"/>
                  </a:lnTo>
                  <a:lnTo>
                    <a:pt x="1461262" y="540004"/>
                  </a:lnTo>
                  <a:lnTo>
                    <a:pt x="1461262" y="19050"/>
                  </a:lnTo>
                  <a:lnTo>
                    <a:pt x="1451737" y="19050"/>
                  </a:lnTo>
                  <a:lnTo>
                    <a:pt x="1452880" y="17906"/>
                  </a:lnTo>
                  <a:lnTo>
                    <a:pt x="1452880" y="0"/>
                  </a:lnTo>
                  <a:close/>
                </a:path>
                <a:path w="1461770" h="588010">
                  <a:moveTo>
                    <a:pt x="1461262" y="540004"/>
                  </a:moveTo>
                  <a:lnTo>
                    <a:pt x="1451737" y="540004"/>
                  </a:lnTo>
                  <a:lnTo>
                    <a:pt x="1442212" y="549529"/>
                  </a:lnTo>
                  <a:lnTo>
                    <a:pt x="1461262" y="549529"/>
                  </a:lnTo>
                  <a:lnTo>
                    <a:pt x="1461262" y="540004"/>
                  </a:lnTo>
                  <a:close/>
                </a:path>
                <a:path w="1461770" h="588010">
                  <a:moveTo>
                    <a:pt x="1452880" y="17906"/>
                  </a:moveTo>
                  <a:lnTo>
                    <a:pt x="1451737" y="19050"/>
                  </a:lnTo>
                  <a:lnTo>
                    <a:pt x="1452880" y="19050"/>
                  </a:lnTo>
                  <a:lnTo>
                    <a:pt x="1452880" y="17906"/>
                  </a:lnTo>
                  <a:close/>
                </a:path>
                <a:path w="1461770" h="588010">
                  <a:moveTo>
                    <a:pt x="1461262" y="9525"/>
                  </a:moveTo>
                  <a:lnTo>
                    <a:pt x="1452880" y="17906"/>
                  </a:lnTo>
                  <a:lnTo>
                    <a:pt x="1452880" y="19050"/>
                  </a:lnTo>
                  <a:lnTo>
                    <a:pt x="1461262" y="19050"/>
                  </a:lnTo>
                  <a:lnTo>
                    <a:pt x="1461262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19983" y="5085207"/>
              <a:ext cx="504190" cy="504190"/>
            </a:xfrm>
            <a:custGeom>
              <a:avLst/>
              <a:gdLst/>
              <a:ahLst/>
              <a:cxnLst/>
              <a:rect l="l" t="t" r="r" b="b"/>
              <a:pathLst>
                <a:path w="504189" h="504189">
                  <a:moveTo>
                    <a:pt x="251967" y="0"/>
                  </a:moveTo>
                  <a:lnTo>
                    <a:pt x="206667" y="4058"/>
                  </a:lnTo>
                  <a:lnTo>
                    <a:pt x="164034" y="15759"/>
                  </a:lnTo>
                  <a:lnTo>
                    <a:pt x="124779" y="34393"/>
                  </a:lnTo>
                  <a:lnTo>
                    <a:pt x="89614" y="59248"/>
                  </a:lnTo>
                  <a:lnTo>
                    <a:pt x="59248" y="89614"/>
                  </a:lnTo>
                  <a:lnTo>
                    <a:pt x="34393" y="124779"/>
                  </a:lnTo>
                  <a:lnTo>
                    <a:pt x="15759" y="164034"/>
                  </a:lnTo>
                  <a:lnTo>
                    <a:pt x="4058" y="206667"/>
                  </a:lnTo>
                  <a:lnTo>
                    <a:pt x="0" y="251968"/>
                  </a:lnTo>
                  <a:lnTo>
                    <a:pt x="4058" y="297269"/>
                  </a:lnTo>
                  <a:lnTo>
                    <a:pt x="15759" y="339906"/>
                  </a:lnTo>
                  <a:lnTo>
                    <a:pt x="34393" y="379166"/>
                  </a:lnTo>
                  <a:lnTo>
                    <a:pt x="59248" y="414337"/>
                  </a:lnTo>
                  <a:lnTo>
                    <a:pt x="89614" y="444709"/>
                  </a:lnTo>
                  <a:lnTo>
                    <a:pt x="124779" y="469570"/>
                  </a:lnTo>
                  <a:lnTo>
                    <a:pt x="164034" y="488209"/>
                  </a:lnTo>
                  <a:lnTo>
                    <a:pt x="206667" y="499914"/>
                  </a:lnTo>
                  <a:lnTo>
                    <a:pt x="251967" y="503974"/>
                  </a:lnTo>
                  <a:lnTo>
                    <a:pt x="297268" y="499914"/>
                  </a:lnTo>
                  <a:lnTo>
                    <a:pt x="339901" y="488209"/>
                  </a:lnTo>
                  <a:lnTo>
                    <a:pt x="379156" y="469570"/>
                  </a:lnTo>
                  <a:lnTo>
                    <a:pt x="414321" y="444709"/>
                  </a:lnTo>
                  <a:lnTo>
                    <a:pt x="444687" y="414337"/>
                  </a:lnTo>
                  <a:lnTo>
                    <a:pt x="469542" y="379166"/>
                  </a:lnTo>
                  <a:lnTo>
                    <a:pt x="488176" y="339906"/>
                  </a:lnTo>
                  <a:lnTo>
                    <a:pt x="499877" y="297269"/>
                  </a:lnTo>
                  <a:lnTo>
                    <a:pt x="503936" y="251968"/>
                  </a:lnTo>
                  <a:lnTo>
                    <a:pt x="499877" y="206667"/>
                  </a:lnTo>
                  <a:lnTo>
                    <a:pt x="488176" y="164034"/>
                  </a:lnTo>
                  <a:lnTo>
                    <a:pt x="469542" y="124779"/>
                  </a:lnTo>
                  <a:lnTo>
                    <a:pt x="444687" y="89614"/>
                  </a:lnTo>
                  <a:lnTo>
                    <a:pt x="414321" y="59248"/>
                  </a:lnTo>
                  <a:lnTo>
                    <a:pt x="379156" y="34393"/>
                  </a:lnTo>
                  <a:lnTo>
                    <a:pt x="339901" y="15759"/>
                  </a:lnTo>
                  <a:lnTo>
                    <a:pt x="297268" y="4058"/>
                  </a:lnTo>
                  <a:lnTo>
                    <a:pt x="25196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19983" y="5085207"/>
              <a:ext cx="504190" cy="504190"/>
            </a:xfrm>
            <a:custGeom>
              <a:avLst/>
              <a:gdLst/>
              <a:ahLst/>
              <a:cxnLst/>
              <a:rect l="l" t="t" r="r" b="b"/>
              <a:pathLst>
                <a:path w="504189" h="504189">
                  <a:moveTo>
                    <a:pt x="0" y="251968"/>
                  </a:moveTo>
                  <a:lnTo>
                    <a:pt x="4058" y="206667"/>
                  </a:lnTo>
                  <a:lnTo>
                    <a:pt x="15759" y="164034"/>
                  </a:lnTo>
                  <a:lnTo>
                    <a:pt x="34393" y="124779"/>
                  </a:lnTo>
                  <a:lnTo>
                    <a:pt x="59248" y="89614"/>
                  </a:lnTo>
                  <a:lnTo>
                    <a:pt x="89614" y="59248"/>
                  </a:lnTo>
                  <a:lnTo>
                    <a:pt x="124779" y="34393"/>
                  </a:lnTo>
                  <a:lnTo>
                    <a:pt x="164034" y="15759"/>
                  </a:lnTo>
                  <a:lnTo>
                    <a:pt x="206667" y="4058"/>
                  </a:lnTo>
                  <a:lnTo>
                    <a:pt x="251967" y="0"/>
                  </a:lnTo>
                  <a:lnTo>
                    <a:pt x="297268" y="4058"/>
                  </a:lnTo>
                  <a:lnTo>
                    <a:pt x="339901" y="15759"/>
                  </a:lnTo>
                  <a:lnTo>
                    <a:pt x="379156" y="34393"/>
                  </a:lnTo>
                  <a:lnTo>
                    <a:pt x="414321" y="59248"/>
                  </a:lnTo>
                  <a:lnTo>
                    <a:pt x="444687" y="89614"/>
                  </a:lnTo>
                  <a:lnTo>
                    <a:pt x="469542" y="124779"/>
                  </a:lnTo>
                  <a:lnTo>
                    <a:pt x="488176" y="164034"/>
                  </a:lnTo>
                  <a:lnTo>
                    <a:pt x="499877" y="206667"/>
                  </a:lnTo>
                  <a:lnTo>
                    <a:pt x="503936" y="251968"/>
                  </a:lnTo>
                  <a:lnTo>
                    <a:pt x="499877" y="297269"/>
                  </a:lnTo>
                  <a:lnTo>
                    <a:pt x="488176" y="339906"/>
                  </a:lnTo>
                  <a:lnTo>
                    <a:pt x="469542" y="379166"/>
                  </a:lnTo>
                  <a:lnTo>
                    <a:pt x="444687" y="414337"/>
                  </a:lnTo>
                  <a:lnTo>
                    <a:pt x="414321" y="444709"/>
                  </a:lnTo>
                  <a:lnTo>
                    <a:pt x="379156" y="469570"/>
                  </a:lnTo>
                  <a:lnTo>
                    <a:pt x="339901" y="488209"/>
                  </a:lnTo>
                  <a:lnTo>
                    <a:pt x="297268" y="499914"/>
                  </a:lnTo>
                  <a:lnTo>
                    <a:pt x="251967" y="503974"/>
                  </a:lnTo>
                  <a:lnTo>
                    <a:pt x="206667" y="499914"/>
                  </a:lnTo>
                  <a:lnTo>
                    <a:pt x="164034" y="488209"/>
                  </a:lnTo>
                  <a:lnTo>
                    <a:pt x="124779" y="469570"/>
                  </a:lnTo>
                  <a:lnTo>
                    <a:pt x="89614" y="444709"/>
                  </a:lnTo>
                  <a:lnTo>
                    <a:pt x="59248" y="414337"/>
                  </a:lnTo>
                  <a:lnTo>
                    <a:pt x="34393" y="379166"/>
                  </a:lnTo>
                  <a:lnTo>
                    <a:pt x="15759" y="339906"/>
                  </a:lnTo>
                  <a:lnTo>
                    <a:pt x="4058" y="297269"/>
                  </a:lnTo>
                  <a:lnTo>
                    <a:pt x="0" y="251968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556508" y="5055870"/>
            <a:ext cx="2317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07004" y="5603544"/>
            <a:ext cx="1901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index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(5+6)/2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23919" y="4149090"/>
            <a:ext cx="657860" cy="1226185"/>
          </a:xfrm>
          <a:custGeom>
            <a:avLst/>
            <a:gdLst/>
            <a:ahLst/>
            <a:cxnLst/>
            <a:rect l="l" t="t" r="r" b="b"/>
            <a:pathLst>
              <a:path w="657860" h="1226185">
                <a:moveTo>
                  <a:pt x="76200" y="1149985"/>
                </a:moveTo>
                <a:lnTo>
                  <a:pt x="0" y="1188085"/>
                </a:lnTo>
                <a:lnTo>
                  <a:pt x="76200" y="1226185"/>
                </a:lnTo>
                <a:lnTo>
                  <a:pt x="76200" y="1197610"/>
                </a:lnTo>
                <a:lnTo>
                  <a:pt x="63500" y="1197610"/>
                </a:lnTo>
                <a:lnTo>
                  <a:pt x="63500" y="1178560"/>
                </a:lnTo>
                <a:lnTo>
                  <a:pt x="76200" y="1178560"/>
                </a:lnTo>
                <a:lnTo>
                  <a:pt x="76200" y="1149985"/>
                </a:lnTo>
                <a:close/>
              </a:path>
              <a:path w="657860" h="1226185">
                <a:moveTo>
                  <a:pt x="76200" y="1178560"/>
                </a:moveTo>
                <a:lnTo>
                  <a:pt x="63500" y="1178560"/>
                </a:lnTo>
                <a:lnTo>
                  <a:pt x="63500" y="1197610"/>
                </a:lnTo>
                <a:lnTo>
                  <a:pt x="76200" y="1197610"/>
                </a:lnTo>
                <a:lnTo>
                  <a:pt x="76200" y="1178560"/>
                </a:lnTo>
                <a:close/>
              </a:path>
              <a:path w="657860" h="1226185">
                <a:moveTo>
                  <a:pt x="638555" y="1178560"/>
                </a:moveTo>
                <a:lnTo>
                  <a:pt x="76200" y="1178560"/>
                </a:lnTo>
                <a:lnTo>
                  <a:pt x="76200" y="1197610"/>
                </a:lnTo>
                <a:lnTo>
                  <a:pt x="653288" y="1197610"/>
                </a:lnTo>
                <a:lnTo>
                  <a:pt x="657605" y="1193292"/>
                </a:lnTo>
                <a:lnTo>
                  <a:pt x="657605" y="1188085"/>
                </a:lnTo>
                <a:lnTo>
                  <a:pt x="638555" y="1188085"/>
                </a:lnTo>
                <a:lnTo>
                  <a:pt x="638555" y="1178560"/>
                </a:lnTo>
                <a:close/>
              </a:path>
              <a:path w="657860" h="1226185">
                <a:moveTo>
                  <a:pt x="657605" y="0"/>
                </a:moveTo>
                <a:lnTo>
                  <a:pt x="638555" y="0"/>
                </a:lnTo>
                <a:lnTo>
                  <a:pt x="638555" y="1188085"/>
                </a:lnTo>
                <a:lnTo>
                  <a:pt x="648080" y="1178560"/>
                </a:lnTo>
                <a:lnTo>
                  <a:pt x="657605" y="1178560"/>
                </a:lnTo>
                <a:lnTo>
                  <a:pt x="657605" y="0"/>
                </a:lnTo>
                <a:close/>
              </a:path>
              <a:path w="657860" h="1226185">
                <a:moveTo>
                  <a:pt x="657605" y="1178560"/>
                </a:moveTo>
                <a:lnTo>
                  <a:pt x="648080" y="1178560"/>
                </a:lnTo>
                <a:lnTo>
                  <a:pt x="638555" y="1188085"/>
                </a:lnTo>
                <a:lnTo>
                  <a:pt x="657605" y="1188085"/>
                </a:lnTo>
                <a:lnTo>
                  <a:pt x="657605" y="1178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894579" y="5072507"/>
            <a:ext cx="529590" cy="529590"/>
            <a:chOff x="4894579" y="5072507"/>
            <a:chExt cx="529590" cy="529590"/>
          </a:xfrm>
        </p:grpSpPr>
        <p:sp>
          <p:nvSpPr>
            <p:cNvPr id="22" name="object 22"/>
            <p:cNvSpPr/>
            <p:nvPr/>
          </p:nvSpPr>
          <p:spPr>
            <a:xfrm>
              <a:off x="4907279" y="5085207"/>
              <a:ext cx="504190" cy="504190"/>
            </a:xfrm>
            <a:custGeom>
              <a:avLst/>
              <a:gdLst/>
              <a:ahLst/>
              <a:cxnLst/>
              <a:rect l="l" t="t" r="r" b="b"/>
              <a:pathLst>
                <a:path w="504189" h="504189">
                  <a:moveTo>
                    <a:pt x="252095" y="0"/>
                  </a:moveTo>
                  <a:lnTo>
                    <a:pt x="206790" y="4058"/>
                  </a:lnTo>
                  <a:lnTo>
                    <a:pt x="164145" y="15759"/>
                  </a:lnTo>
                  <a:lnTo>
                    <a:pt x="124873" y="34393"/>
                  </a:lnTo>
                  <a:lnTo>
                    <a:pt x="89688" y="59248"/>
                  </a:lnTo>
                  <a:lnTo>
                    <a:pt x="59301" y="89614"/>
                  </a:lnTo>
                  <a:lnTo>
                    <a:pt x="34426" y="124779"/>
                  </a:lnTo>
                  <a:lnTo>
                    <a:pt x="15775" y="164034"/>
                  </a:lnTo>
                  <a:lnTo>
                    <a:pt x="4062" y="206667"/>
                  </a:lnTo>
                  <a:lnTo>
                    <a:pt x="0" y="251968"/>
                  </a:lnTo>
                  <a:lnTo>
                    <a:pt x="4062" y="297269"/>
                  </a:lnTo>
                  <a:lnTo>
                    <a:pt x="15775" y="339906"/>
                  </a:lnTo>
                  <a:lnTo>
                    <a:pt x="34426" y="379166"/>
                  </a:lnTo>
                  <a:lnTo>
                    <a:pt x="59301" y="414337"/>
                  </a:lnTo>
                  <a:lnTo>
                    <a:pt x="89688" y="444709"/>
                  </a:lnTo>
                  <a:lnTo>
                    <a:pt x="124873" y="469570"/>
                  </a:lnTo>
                  <a:lnTo>
                    <a:pt x="164145" y="488209"/>
                  </a:lnTo>
                  <a:lnTo>
                    <a:pt x="206790" y="499914"/>
                  </a:lnTo>
                  <a:lnTo>
                    <a:pt x="252095" y="503974"/>
                  </a:lnTo>
                  <a:lnTo>
                    <a:pt x="297395" y="499914"/>
                  </a:lnTo>
                  <a:lnTo>
                    <a:pt x="340028" y="488209"/>
                  </a:lnTo>
                  <a:lnTo>
                    <a:pt x="379283" y="469570"/>
                  </a:lnTo>
                  <a:lnTo>
                    <a:pt x="414448" y="444709"/>
                  </a:lnTo>
                  <a:lnTo>
                    <a:pt x="444814" y="414337"/>
                  </a:lnTo>
                  <a:lnTo>
                    <a:pt x="469669" y="379166"/>
                  </a:lnTo>
                  <a:lnTo>
                    <a:pt x="488303" y="339906"/>
                  </a:lnTo>
                  <a:lnTo>
                    <a:pt x="500004" y="297269"/>
                  </a:lnTo>
                  <a:lnTo>
                    <a:pt x="504063" y="251968"/>
                  </a:lnTo>
                  <a:lnTo>
                    <a:pt x="500004" y="206667"/>
                  </a:lnTo>
                  <a:lnTo>
                    <a:pt x="488303" y="164034"/>
                  </a:lnTo>
                  <a:lnTo>
                    <a:pt x="469669" y="124779"/>
                  </a:lnTo>
                  <a:lnTo>
                    <a:pt x="444814" y="89614"/>
                  </a:lnTo>
                  <a:lnTo>
                    <a:pt x="414448" y="59248"/>
                  </a:lnTo>
                  <a:lnTo>
                    <a:pt x="379283" y="34393"/>
                  </a:lnTo>
                  <a:lnTo>
                    <a:pt x="340028" y="15759"/>
                  </a:lnTo>
                  <a:lnTo>
                    <a:pt x="297395" y="4058"/>
                  </a:lnTo>
                  <a:lnTo>
                    <a:pt x="25209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07279" y="5085207"/>
              <a:ext cx="504190" cy="504190"/>
            </a:xfrm>
            <a:custGeom>
              <a:avLst/>
              <a:gdLst/>
              <a:ahLst/>
              <a:cxnLst/>
              <a:rect l="l" t="t" r="r" b="b"/>
              <a:pathLst>
                <a:path w="504189" h="504189">
                  <a:moveTo>
                    <a:pt x="0" y="251968"/>
                  </a:moveTo>
                  <a:lnTo>
                    <a:pt x="4062" y="206667"/>
                  </a:lnTo>
                  <a:lnTo>
                    <a:pt x="15775" y="164034"/>
                  </a:lnTo>
                  <a:lnTo>
                    <a:pt x="34426" y="124779"/>
                  </a:lnTo>
                  <a:lnTo>
                    <a:pt x="59301" y="89614"/>
                  </a:lnTo>
                  <a:lnTo>
                    <a:pt x="89688" y="59248"/>
                  </a:lnTo>
                  <a:lnTo>
                    <a:pt x="124873" y="34393"/>
                  </a:lnTo>
                  <a:lnTo>
                    <a:pt x="164145" y="15759"/>
                  </a:lnTo>
                  <a:lnTo>
                    <a:pt x="206790" y="4058"/>
                  </a:lnTo>
                  <a:lnTo>
                    <a:pt x="252095" y="0"/>
                  </a:lnTo>
                  <a:lnTo>
                    <a:pt x="297395" y="4058"/>
                  </a:lnTo>
                  <a:lnTo>
                    <a:pt x="340028" y="15759"/>
                  </a:lnTo>
                  <a:lnTo>
                    <a:pt x="379283" y="34393"/>
                  </a:lnTo>
                  <a:lnTo>
                    <a:pt x="414448" y="59248"/>
                  </a:lnTo>
                  <a:lnTo>
                    <a:pt x="444814" y="89614"/>
                  </a:lnTo>
                  <a:lnTo>
                    <a:pt x="469669" y="124779"/>
                  </a:lnTo>
                  <a:lnTo>
                    <a:pt x="488303" y="164034"/>
                  </a:lnTo>
                  <a:lnTo>
                    <a:pt x="500004" y="206667"/>
                  </a:lnTo>
                  <a:lnTo>
                    <a:pt x="504063" y="251968"/>
                  </a:lnTo>
                  <a:lnTo>
                    <a:pt x="500004" y="297269"/>
                  </a:lnTo>
                  <a:lnTo>
                    <a:pt x="488303" y="339906"/>
                  </a:lnTo>
                  <a:lnTo>
                    <a:pt x="469669" y="379166"/>
                  </a:lnTo>
                  <a:lnTo>
                    <a:pt x="444814" y="414337"/>
                  </a:lnTo>
                  <a:lnTo>
                    <a:pt x="414448" y="444709"/>
                  </a:lnTo>
                  <a:lnTo>
                    <a:pt x="379283" y="469570"/>
                  </a:lnTo>
                  <a:lnTo>
                    <a:pt x="340028" y="488209"/>
                  </a:lnTo>
                  <a:lnTo>
                    <a:pt x="297395" y="499914"/>
                  </a:lnTo>
                  <a:lnTo>
                    <a:pt x="252095" y="503974"/>
                  </a:lnTo>
                  <a:lnTo>
                    <a:pt x="206790" y="499914"/>
                  </a:lnTo>
                  <a:lnTo>
                    <a:pt x="164145" y="488209"/>
                  </a:lnTo>
                  <a:lnTo>
                    <a:pt x="124873" y="469570"/>
                  </a:lnTo>
                  <a:lnTo>
                    <a:pt x="89688" y="444709"/>
                  </a:lnTo>
                  <a:lnTo>
                    <a:pt x="59301" y="414337"/>
                  </a:lnTo>
                  <a:lnTo>
                    <a:pt x="34426" y="379166"/>
                  </a:lnTo>
                  <a:lnTo>
                    <a:pt x="15775" y="339906"/>
                  </a:lnTo>
                  <a:lnTo>
                    <a:pt x="4062" y="297269"/>
                  </a:lnTo>
                  <a:lnTo>
                    <a:pt x="0" y="251968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044185" y="5055870"/>
            <a:ext cx="2317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21960" y="5603544"/>
            <a:ext cx="1901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index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(6+6)/2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109971" y="4149090"/>
            <a:ext cx="76200" cy="936625"/>
          </a:xfrm>
          <a:custGeom>
            <a:avLst/>
            <a:gdLst/>
            <a:ahLst/>
            <a:cxnLst/>
            <a:rect l="l" t="t" r="r" b="b"/>
            <a:pathLst>
              <a:path w="76200" h="936625">
                <a:moveTo>
                  <a:pt x="28575" y="859917"/>
                </a:moveTo>
                <a:lnTo>
                  <a:pt x="0" y="859917"/>
                </a:lnTo>
                <a:lnTo>
                  <a:pt x="38100" y="936117"/>
                </a:lnTo>
                <a:lnTo>
                  <a:pt x="69850" y="872617"/>
                </a:lnTo>
                <a:lnTo>
                  <a:pt x="28575" y="872617"/>
                </a:lnTo>
                <a:lnTo>
                  <a:pt x="28575" y="859917"/>
                </a:lnTo>
                <a:close/>
              </a:path>
              <a:path w="76200" h="936625">
                <a:moveTo>
                  <a:pt x="47625" y="0"/>
                </a:moveTo>
                <a:lnTo>
                  <a:pt x="28575" y="0"/>
                </a:lnTo>
                <a:lnTo>
                  <a:pt x="28575" y="872617"/>
                </a:lnTo>
                <a:lnTo>
                  <a:pt x="47625" y="872617"/>
                </a:lnTo>
                <a:lnTo>
                  <a:pt x="47625" y="0"/>
                </a:lnTo>
                <a:close/>
              </a:path>
              <a:path w="76200" h="936625">
                <a:moveTo>
                  <a:pt x="76200" y="859917"/>
                </a:moveTo>
                <a:lnTo>
                  <a:pt x="47625" y="859917"/>
                </a:lnTo>
                <a:lnTo>
                  <a:pt x="47625" y="872617"/>
                </a:lnTo>
                <a:lnTo>
                  <a:pt x="69850" y="872617"/>
                </a:lnTo>
                <a:lnTo>
                  <a:pt x="76200" y="8599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020306" y="5373204"/>
            <a:ext cx="1476375" cy="954405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23495" rIns="0" bIns="0" rtlCol="0">
            <a:spAutoFit/>
          </a:bodyPr>
          <a:lstStyle/>
          <a:p>
            <a:pPr marL="92075" marR="101600">
              <a:lnSpc>
                <a:spcPct val="100000"/>
              </a:lnSpc>
              <a:spcBef>
                <a:spcPts val="185"/>
              </a:spcBef>
            </a:pPr>
            <a:r>
              <a:rPr sz="2800" spc="-15" dirty="0">
                <a:latin typeface="Calibri"/>
                <a:cs typeface="Calibri"/>
              </a:rPr>
              <a:t>Found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index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6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Contd…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81277" y="3563620"/>
          <a:ext cx="6092823" cy="579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2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0504D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0504D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9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10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35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1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35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35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3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35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35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35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35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7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35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Used</a:t>
            </a:r>
            <a:r>
              <a:rPr spc="-25" dirty="0"/>
              <a:t> </a:t>
            </a:r>
            <a:r>
              <a:rPr dirty="0"/>
              <a:t>if</a:t>
            </a:r>
            <a:r>
              <a:rPr spc="-1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25" dirty="0"/>
              <a:t>array</a:t>
            </a:r>
            <a:r>
              <a:rPr spc="-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spc="-10" dirty="0"/>
              <a:t>sorted.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pc="-10" dirty="0"/>
              <a:t>Example:</a:t>
            </a: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pc="-10" dirty="0"/>
              <a:t>Search</a:t>
            </a:r>
            <a:r>
              <a:rPr spc="-25" dirty="0"/>
              <a:t> </a:t>
            </a:r>
            <a:r>
              <a:rPr dirty="0"/>
              <a:t>11</a:t>
            </a:r>
            <a:r>
              <a:rPr spc="-20" dirty="0"/>
              <a:t> </a:t>
            </a:r>
            <a:r>
              <a:rPr dirty="0"/>
              <a:t>in the</a:t>
            </a:r>
            <a:r>
              <a:rPr spc="-5" dirty="0"/>
              <a:t> </a:t>
            </a:r>
            <a:r>
              <a:rPr spc="-15" dirty="0"/>
              <a:t>following</a:t>
            </a:r>
            <a:r>
              <a:rPr spc="5" dirty="0"/>
              <a:t> </a:t>
            </a:r>
            <a:r>
              <a:rPr spc="-25" dirty="0"/>
              <a:t>array</a:t>
            </a:r>
          </a:p>
          <a:p>
            <a:pPr marL="873125">
              <a:lnSpc>
                <a:spcPct val="100000"/>
              </a:lnSpc>
              <a:spcBef>
                <a:spcPts val="1495"/>
              </a:spcBef>
              <a:tabLst>
                <a:tab pos="1259840" algn="l"/>
                <a:tab pos="1872614" algn="l"/>
                <a:tab pos="2485390" algn="l"/>
                <a:tab pos="3098165" algn="l"/>
                <a:tab pos="3710940" algn="l"/>
                <a:tab pos="4323715" algn="l"/>
                <a:tab pos="4936490" algn="l"/>
                <a:tab pos="5549265" algn="l"/>
                <a:tab pos="6162040" algn="l"/>
                <a:tab pos="6774815" algn="l"/>
              </a:tabLst>
            </a:pPr>
            <a:r>
              <a:rPr sz="2400" dirty="0">
                <a:solidFill>
                  <a:srgbClr val="000000"/>
                </a:solidFill>
              </a:rPr>
              <a:t>i	0	1	2	3	4	5	6	7	8	9</a:t>
            </a:r>
            <a:endParaRPr sz="2400"/>
          </a:p>
          <a:p>
            <a:pPr marL="480059">
              <a:lnSpc>
                <a:spcPct val="100000"/>
              </a:lnSpc>
              <a:spcBef>
                <a:spcPts val="75"/>
              </a:spcBef>
            </a:pPr>
            <a:r>
              <a:rPr dirty="0">
                <a:solidFill>
                  <a:srgbClr val="000000"/>
                </a:solidFill>
              </a:rPr>
              <a:t>a[]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954402" y="4424426"/>
            <a:ext cx="1982470" cy="1363980"/>
            <a:chOff x="1954402" y="4424426"/>
            <a:chExt cx="1982470" cy="1363980"/>
          </a:xfrm>
        </p:grpSpPr>
        <p:sp>
          <p:nvSpPr>
            <p:cNvPr id="6" name="object 6"/>
            <p:cNvSpPr/>
            <p:nvPr/>
          </p:nvSpPr>
          <p:spPr>
            <a:xfrm>
              <a:off x="1967102" y="4437126"/>
              <a:ext cx="504190" cy="504190"/>
            </a:xfrm>
            <a:custGeom>
              <a:avLst/>
              <a:gdLst/>
              <a:ahLst/>
              <a:cxnLst/>
              <a:rect l="l" t="t" r="r" b="b"/>
              <a:pathLst>
                <a:path w="504189" h="504189">
                  <a:moveTo>
                    <a:pt x="251968" y="0"/>
                  </a:moveTo>
                  <a:lnTo>
                    <a:pt x="206667" y="4058"/>
                  </a:lnTo>
                  <a:lnTo>
                    <a:pt x="164034" y="15759"/>
                  </a:lnTo>
                  <a:lnTo>
                    <a:pt x="124779" y="34393"/>
                  </a:lnTo>
                  <a:lnTo>
                    <a:pt x="89614" y="59248"/>
                  </a:lnTo>
                  <a:lnTo>
                    <a:pt x="59248" y="89614"/>
                  </a:lnTo>
                  <a:lnTo>
                    <a:pt x="34393" y="124779"/>
                  </a:lnTo>
                  <a:lnTo>
                    <a:pt x="15759" y="164034"/>
                  </a:lnTo>
                  <a:lnTo>
                    <a:pt x="4058" y="206667"/>
                  </a:lnTo>
                  <a:lnTo>
                    <a:pt x="0" y="251968"/>
                  </a:lnTo>
                  <a:lnTo>
                    <a:pt x="4058" y="297268"/>
                  </a:lnTo>
                  <a:lnTo>
                    <a:pt x="15759" y="339901"/>
                  </a:lnTo>
                  <a:lnTo>
                    <a:pt x="34393" y="379156"/>
                  </a:lnTo>
                  <a:lnTo>
                    <a:pt x="59248" y="414321"/>
                  </a:lnTo>
                  <a:lnTo>
                    <a:pt x="89614" y="444687"/>
                  </a:lnTo>
                  <a:lnTo>
                    <a:pt x="124779" y="469542"/>
                  </a:lnTo>
                  <a:lnTo>
                    <a:pt x="164034" y="488176"/>
                  </a:lnTo>
                  <a:lnTo>
                    <a:pt x="206667" y="499877"/>
                  </a:lnTo>
                  <a:lnTo>
                    <a:pt x="251968" y="503936"/>
                  </a:lnTo>
                  <a:lnTo>
                    <a:pt x="297268" y="499877"/>
                  </a:lnTo>
                  <a:lnTo>
                    <a:pt x="339901" y="488176"/>
                  </a:lnTo>
                  <a:lnTo>
                    <a:pt x="379156" y="469542"/>
                  </a:lnTo>
                  <a:lnTo>
                    <a:pt x="414321" y="444687"/>
                  </a:lnTo>
                  <a:lnTo>
                    <a:pt x="444687" y="414321"/>
                  </a:lnTo>
                  <a:lnTo>
                    <a:pt x="469542" y="379156"/>
                  </a:lnTo>
                  <a:lnTo>
                    <a:pt x="488176" y="339901"/>
                  </a:lnTo>
                  <a:lnTo>
                    <a:pt x="499877" y="297268"/>
                  </a:lnTo>
                  <a:lnTo>
                    <a:pt x="503936" y="251968"/>
                  </a:lnTo>
                  <a:lnTo>
                    <a:pt x="499877" y="206667"/>
                  </a:lnTo>
                  <a:lnTo>
                    <a:pt x="488176" y="164034"/>
                  </a:lnTo>
                  <a:lnTo>
                    <a:pt x="469542" y="124779"/>
                  </a:lnTo>
                  <a:lnTo>
                    <a:pt x="444687" y="89614"/>
                  </a:lnTo>
                  <a:lnTo>
                    <a:pt x="414321" y="59248"/>
                  </a:lnTo>
                  <a:lnTo>
                    <a:pt x="379156" y="34393"/>
                  </a:lnTo>
                  <a:lnTo>
                    <a:pt x="339901" y="15759"/>
                  </a:lnTo>
                  <a:lnTo>
                    <a:pt x="297268" y="4058"/>
                  </a:lnTo>
                  <a:lnTo>
                    <a:pt x="25196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67102" y="4437126"/>
              <a:ext cx="504190" cy="504190"/>
            </a:xfrm>
            <a:custGeom>
              <a:avLst/>
              <a:gdLst/>
              <a:ahLst/>
              <a:cxnLst/>
              <a:rect l="l" t="t" r="r" b="b"/>
              <a:pathLst>
                <a:path w="504189" h="504189">
                  <a:moveTo>
                    <a:pt x="0" y="251968"/>
                  </a:moveTo>
                  <a:lnTo>
                    <a:pt x="4058" y="206667"/>
                  </a:lnTo>
                  <a:lnTo>
                    <a:pt x="15759" y="164034"/>
                  </a:lnTo>
                  <a:lnTo>
                    <a:pt x="34393" y="124779"/>
                  </a:lnTo>
                  <a:lnTo>
                    <a:pt x="59248" y="89614"/>
                  </a:lnTo>
                  <a:lnTo>
                    <a:pt x="89614" y="59248"/>
                  </a:lnTo>
                  <a:lnTo>
                    <a:pt x="124779" y="34393"/>
                  </a:lnTo>
                  <a:lnTo>
                    <a:pt x="164034" y="15759"/>
                  </a:lnTo>
                  <a:lnTo>
                    <a:pt x="206667" y="4058"/>
                  </a:lnTo>
                  <a:lnTo>
                    <a:pt x="251968" y="0"/>
                  </a:lnTo>
                  <a:lnTo>
                    <a:pt x="297268" y="4058"/>
                  </a:lnTo>
                  <a:lnTo>
                    <a:pt x="339901" y="15759"/>
                  </a:lnTo>
                  <a:lnTo>
                    <a:pt x="379156" y="34393"/>
                  </a:lnTo>
                  <a:lnTo>
                    <a:pt x="414321" y="59248"/>
                  </a:lnTo>
                  <a:lnTo>
                    <a:pt x="444687" y="89614"/>
                  </a:lnTo>
                  <a:lnTo>
                    <a:pt x="469542" y="124779"/>
                  </a:lnTo>
                  <a:lnTo>
                    <a:pt x="488176" y="164034"/>
                  </a:lnTo>
                  <a:lnTo>
                    <a:pt x="499877" y="206667"/>
                  </a:lnTo>
                  <a:lnTo>
                    <a:pt x="503936" y="251968"/>
                  </a:lnTo>
                  <a:lnTo>
                    <a:pt x="499877" y="297268"/>
                  </a:lnTo>
                  <a:lnTo>
                    <a:pt x="488176" y="339901"/>
                  </a:lnTo>
                  <a:lnTo>
                    <a:pt x="469542" y="379156"/>
                  </a:lnTo>
                  <a:lnTo>
                    <a:pt x="444687" y="414321"/>
                  </a:lnTo>
                  <a:lnTo>
                    <a:pt x="414321" y="444687"/>
                  </a:lnTo>
                  <a:lnTo>
                    <a:pt x="379156" y="469542"/>
                  </a:lnTo>
                  <a:lnTo>
                    <a:pt x="339901" y="488176"/>
                  </a:lnTo>
                  <a:lnTo>
                    <a:pt x="297268" y="499877"/>
                  </a:lnTo>
                  <a:lnTo>
                    <a:pt x="251968" y="503936"/>
                  </a:lnTo>
                  <a:lnTo>
                    <a:pt x="206667" y="499877"/>
                  </a:lnTo>
                  <a:lnTo>
                    <a:pt x="164034" y="488176"/>
                  </a:lnTo>
                  <a:lnTo>
                    <a:pt x="124779" y="469542"/>
                  </a:lnTo>
                  <a:lnTo>
                    <a:pt x="89614" y="444687"/>
                  </a:lnTo>
                  <a:lnTo>
                    <a:pt x="59248" y="414321"/>
                  </a:lnTo>
                  <a:lnTo>
                    <a:pt x="34393" y="379156"/>
                  </a:lnTo>
                  <a:lnTo>
                    <a:pt x="15759" y="339901"/>
                  </a:lnTo>
                  <a:lnTo>
                    <a:pt x="4058" y="297268"/>
                  </a:lnTo>
                  <a:lnTo>
                    <a:pt x="0" y="251968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19983" y="5271643"/>
              <a:ext cx="504190" cy="504190"/>
            </a:xfrm>
            <a:custGeom>
              <a:avLst/>
              <a:gdLst/>
              <a:ahLst/>
              <a:cxnLst/>
              <a:rect l="l" t="t" r="r" b="b"/>
              <a:pathLst>
                <a:path w="504189" h="504189">
                  <a:moveTo>
                    <a:pt x="251967" y="0"/>
                  </a:moveTo>
                  <a:lnTo>
                    <a:pt x="206667" y="4058"/>
                  </a:lnTo>
                  <a:lnTo>
                    <a:pt x="164034" y="15759"/>
                  </a:lnTo>
                  <a:lnTo>
                    <a:pt x="124779" y="34393"/>
                  </a:lnTo>
                  <a:lnTo>
                    <a:pt x="89614" y="59248"/>
                  </a:lnTo>
                  <a:lnTo>
                    <a:pt x="59248" y="89614"/>
                  </a:lnTo>
                  <a:lnTo>
                    <a:pt x="34393" y="124779"/>
                  </a:lnTo>
                  <a:lnTo>
                    <a:pt x="15759" y="164034"/>
                  </a:lnTo>
                  <a:lnTo>
                    <a:pt x="4058" y="206667"/>
                  </a:lnTo>
                  <a:lnTo>
                    <a:pt x="0" y="251967"/>
                  </a:lnTo>
                  <a:lnTo>
                    <a:pt x="4058" y="297258"/>
                  </a:lnTo>
                  <a:lnTo>
                    <a:pt x="15759" y="339887"/>
                  </a:lnTo>
                  <a:lnTo>
                    <a:pt x="34393" y="379142"/>
                  </a:lnTo>
                  <a:lnTo>
                    <a:pt x="59248" y="414311"/>
                  </a:lnTo>
                  <a:lnTo>
                    <a:pt x="89614" y="444682"/>
                  </a:lnTo>
                  <a:lnTo>
                    <a:pt x="124779" y="469543"/>
                  </a:lnTo>
                  <a:lnTo>
                    <a:pt x="164034" y="488182"/>
                  </a:lnTo>
                  <a:lnTo>
                    <a:pt x="206667" y="499888"/>
                  </a:lnTo>
                  <a:lnTo>
                    <a:pt x="251967" y="503948"/>
                  </a:lnTo>
                  <a:lnTo>
                    <a:pt x="297268" y="499888"/>
                  </a:lnTo>
                  <a:lnTo>
                    <a:pt x="339901" y="488182"/>
                  </a:lnTo>
                  <a:lnTo>
                    <a:pt x="379156" y="469543"/>
                  </a:lnTo>
                  <a:lnTo>
                    <a:pt x="414321" y="444682"/>
                  </a:lnTo>
                  <a:lnTo>
                    <a:pt x="444687" y="414311"/>
                  </a:lnTo>
                  <a:lnTo>
                    <a:pt x="469542" y="379142"/>
                  </a:lnTo>
                  <a:lnTo>
                    <a:pt x="488176" y="339887"/>
                  </a:lnTo>
                  <a:lnTo>
                    <a:pt x="499877" y="297258"/>
                  </a:lnTo>
                  <a:lnTo>
                    <a:pt x="503936" y="251967"/>
                  </a:lnTo>
                  <a:lnTo>
                    <a:pt x="499877" y="206667"/>
                  </a:lnTo>
                  <a:lnTo>
                    <a:pt x="488176" y="164034"/>
                  </a:lnTo>
                  <a:lnTo>
                    <a:pt x="469542" y="124779"/>
                  </a:lnTo>
                  <a:lnTo>
                    <a:pt x="444687" y="89614"/>
                  </a:lnTo>
                  <a:lnTo>
                    <a:pt x="414321" y="59248"/>
                  </a:lnTo>
                  <a:lnTo>
                    <a:pt x="379156" y="34393"/>
                  </a:lnTo>
                  <a:lnTo>
                    <a:pt x="339901" y="15759"/>
                  </a:lnTo>
                  <a:lnTo>
                    <a:pt x="297268" y="4058"/>
                  </a:lnTo>
                  <a:lnTo>
                    <a:pt x="25196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19983" y="5271643"/>
              <a:ext cx="504190" cy="504190"/>
            </a:xfrm>
            <a:custGeom>
              <a:avLst/>
              <a:gdLst/>
              <a:ahLst/>
              <a:cxnLst/>
              <a:rect l="l" t="t" r="r" b="b"/>
              <a:pathLst>
                <a:path w="504189" h="504189">
                  <a:moveTo>
                    <a:pt x="0" y="251967"/>
                  </a:moveTo>
                  <a:lnTo>
                    <a:pt x="4058" y="206667"/>
                  </a:lnTo>
                  <a:lnTo>
                    <a:pt x="15759" y="164034"/>
                  </a:lnTo>
                  <a:lnTo>
                    <a:pt x="34393" y="124779"/>
                  </a:lnTo>
                  <a:lnTo>
                    <a:pt x="59248" y="89614"/>
                  </a:lnTo>
                  <a:lnTo>
                    <a:pt x="89614" y="59248"/>
                  </a:lnTo>
                  <a:lnTo>
                    <a:pt x="124779" y="34393"/>
                  </a:lnTo>
                  <a:lnTo>
                    <a:pt x="164034" y="15759"/>
                  </a:lnTo>
                  <a:lnTo>
                    <a:pt x="206667" y="4058"/>
                  </a:lnTo>
                  <a:lnTo>
                    <a:pt x="251967" y="0"/>
                  </a:lnTo>
                  <a:lnTo>
                    <a:pt x="297268" y="4058"/>
                  </a:lnTo>
                  <a:lnTo>
                    <a:pt x="339901" y="15759"/>
                  </a:lnTo>
                  <a:lnTo>
                    <a:pt x="379156" y="34393"/>
                  </a:lnTo>
                  <a:lnTo>
                    <a:pt x="414321" y="59248"/>
                  </a:lnTo>
                  <a:lnTo>
                    <a:pt x="444687" y="89614"/>
                  </a:lnTo>
                  <a:lnTo>
                    <a:pt x="469542" y="124779"/>
                  </a:lnTo>
                  <a:lnTo>
                    <a:pt x="488176" y="164034"/>
                  </a:lnTo>
                  <a:lnTo>
                    <a:pt x="499877" y="206667"/>
                  </a:lnTo>
                  <a:lnTo>
                    <a:pt x="503936" y="251967"/>
                  </a:lnTo>
                  <a:lnTo>
                    <a:pt x="499877" y="297258"/>
                  </a:lnTo>
                  <a:lnTo>
                    <a:pt x="488176" y="339887"/>
                  </a:lnTo>
                  <a:lnTo>
                    <a:pt x="469542" y="379142"/>
                  </a:lnTo>
                  <a:lnTo>
                    <a:pt x="444687" y="414311"/>
                  </a:lnTo>
                  <a:lnTo>
                    <a:pt x="414321" y="444682"/>
                  </a:lnTo>
                  <a:lnTo>
                    <a:pt x="379156" y="469543"/>
                  </a:lnTo>
                  <a:lnTo>
                    <a:pt x="339901" y="488182"/>
                  </a:lnTo>
                  <a:lnTo>
                    <a:pt x="297268" y="499888"/>
                  </a:lnTo>
                  <a:lnTo>
                    <a:pt x="251967" y="503948"/>
                  </a:lnTo>
                  <a:lnTo>
                    <a:pt x="206667" y="499888"/>
                  </a:lnTo>
                  <a:lnTo>
                    <a:pt x="164034" y="488182"/>
                  </a:lnTo>
                  <a:lnTo>
                    <a:pt x="124779" y="469543"/>
                  </a:lnTo>
                  <a:lnTo>
                    <a:pt x="89614" y="444682"/>
                  </a:lnTo>
                  <a:lnTo>
                    <a:pt x="59248" y="414311"/>
                  </a:lnTo>
                  <a:lnTo>
                    <a:pt x="34393" y="379142"/>
                  </a:lnTo>
                  <a:lnTo>
                    <a:pt x="15759" y="339887"/>
                  </a:lnTo>
                  <a:lnTo>
                    <a:pt x="4058" y="297258"/>
                  </a:lnTo>
                  <a:lnTo>
                    <a:pt x="0" y="251967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56508" y="5242052"/>
            <a:ext cx="2324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6858" y="4328300"/>
            <a:ext cx="1901189" cy="10185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725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2400" spc="-10" dirty="0">
                <a:latin typeface="Calibri"/>
                <a:cs typeface="Calibri"/>
              </a:rPr>
              <a:t>index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(0+9)/2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07004" y="5790082"/>
            <a:ext cx="1901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index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(5+9)/2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71039" y="4139564"/>
            <a:ext cx="3328670" cy="1422400"/>
          </a:xfrm>
          <a:custGeom>
            <a:avLst/>
            <a:gdLst/>
            <a:ahLst/>
            <a:cxnLst/>
            <a:rect l="l" t="t" r="r" b="b"/>
            <a:pathLst>
              <a:path w="3328670" h="1422400">
                <a:moveTo>
                  <a:pt x="1461262" y="9525"/>
                </a:moveTo>
                <a:lnTo>
                  <a:pt x="1452880" y="17907"/>
                </a:lnTo>
                <a:lnTo>
                  <a:pt x="1452880" y="0"/>
                </a:lnTo>
                <a:lnTo>
                  <a:pt x="1446403" y="0"/>
                </a:lnTo>
                <a:lnTo>
                  <a:pt x="1442212" y="4191"/>
                </a:lnTo>
                <a:lnTo>
                  <a:pt x="1442212" y="540004"/>
                </a:lnTo>
                <a:lnTo>
                  <a:pt x="76200" y="540004"/>
                </a:lnTo>
                <a:lnTo>
                  <a:pt x="76200" y="511429"/>
                </a:lnTo>
                <a:lnTo>
                  <a:pt x="0" y="549529"/>
                </a:lnTo>
                <a:lnTo>
                  <a:pt x="76200" y="587629"/>
                </a:lnTo>
                <a:lnTo>
                  <a:pt x="76200" y="559054"/>
                </a:lnTo>
                <a:lnTo>
                  <a:pt x="1456944" y="559054"/>
                </a:lnTo>
                <a:lnTo>
                  <a:pt x="1461262" y="554863"/>
                </a:lnTo>
                <a:lnTo>
                  <a:pt x="1461262" y="549529"/>
                </a:lnTo>
                <a:lnTo>
                  <a:pt x="1461262" y="540004"/>
                </a:lnTo>
                <a:lnTo>
                  <a:pt x="1461262" y="19050"/>
                </a:lnTo>
                <a:lnTo>
                  <a:pt x="1461262" y="9525"/>
                </a:lnTo>
                <a:close/>
              </a:path>
              <a:path w="3328670" h="1422400">
                <a:moveTo>
                  <a:pt x="3328670" y="9525"/>
                </a:moveTo>
                <a:lnTo>
                  <a:pt x="3325114" y="13093"/>
                </a:lnTo>
                <a:lnTo>
                  <a:pt x="3325114" y="0"/>
                </a:lnTo>
                <a:lnTo>
                  <a:pt x="3313938" y="0"/>
                </a:lnTo>
                <a:lnTo>
                  <a:pt x="3309620" y="4191"/>
                </a:lnTo>
                <a:lnTo>
                  <a:pt x="3309620" y="1374521"/>
                </a:lnTo>
                <a:lnTo>
                  <a:pt x="1529080" y="1374521"/>
                </a:lnTo>
                <a:lnTo>
                  <a:pt x="1529080" y="1345946"/>
                </a:lnTo>
                <a:lnTo>
                  <a:pt x="1452880" y="1384046"/>
                </a:lnTo>
                <a:lnTo>
                  <a:pt x="1529080" y="1422146"/>
                </a:lnTo>
                <a:lnTo>
                  <a:pt x="1529080" y="1393571"/>
                </a:lnTo>
                <a:lnTo>
                  <a:pt x="3324479" y="1393571"/>
                </a:lnTo>
                <a:lnTo>
                  <a:pt x="3328670" y="1389253"/>
                </a:lnTo>
                <a:lnTo>
                  <a:pt x="3328670" y="1384046"/>
                </a:lnTo>
                <a:lnTo>
                  <a:pt x="3328670" y="1374533"/>
                </a:lnTo>
                <a:lnTo>
                  <a:pt x="3328670" y="19050"/>
                </a:lnTo>
                <a:lnTo>
                  <a:pt x="332867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7449946" y="4568444"/>
            <a:ext cx="529590" cy="529590"/>
            <a:chOff x="7449946" y="4568444"/>
            <a:chExt cx="529590" cy="529590"/>
          </a:xfrm>
        </p:grpSpPr>
        <p:sp>
          <p:nvSpPr>
            <p:cNvPr id="15" name="object 15"/>
            <p:cNvSpPr/>
            <p:nvPr/>
          </p:nvSpPr>
          <p:spPr>
            <a:xfrm>
              <a:off x="7462646" y="4581144"/>
              <a:ext cx="504190" cy="504190"/>
            </a:xfrm>
            <a:custGeom>
              <a:avLst/>
              <a:gdLst/>
              <a:ahLst/>
              <a:cxnLst/>
              <a:rect l="l" t="t" r="r" b="b"/>
              <a:pathLst>
                <a:path w="504190" h="504189">
                  <a:moveTo>
                    <a:pt x="251968" y="0"/>
                  </a:moveTo>
                  <a:lnTo>
                    <a:pt x="206700" y="4058"/>
                  </a:lnTo>
                  <a:lnTo>
                    <a:pt x="164085" y="15759"/>
                  </a:lnTo>
                  <a:lnTo>
                    <a:pt x="124836" y="34393"/>
                  </a:lnTo>
                  <a:lnTo>
                    <a:pt x="89666" y="59248"/>
                  </a:lnTo>
                  <a:lnTo>
                    <a:pt x="59290" y="89614"/>
                  </a:lnTo>
                  <a:lnTo>
                    <a:pt x="34421" y="124779"/>
                  </a:lnTo>
                  <a:lnTo>
                    <a:pt x="15774" y="164034"/>
                  </a:lnTo>
                  <a:lnTo>
                    <a:pt x="4062" y="206667"/>
                  </a:lnTo>
                  <a:lnTo>
                    <a:pt x="0" y="251967"/>
                  </a:lnTo>
                  <a:lnTo>
                    <a:pt x="4062" y="297268"/>
                  </a:lnTo>
                  <a:lnTo>
                    <a:pt x="15774" y="339901"/>
                  </a:lnTo>
                  <a:lnTo>
                    <a:pt x="34421" y="379156"/>
                  </a:lnTo>
                  <a:lnTo>
                    <a:pt x="59290" y="414321"/>
                  </a:lnTo>
                  <a:lnTo>
                    <a:pt x="89666" y="444687"/>
                  </a:lnTo>
                  <a:lnTo>
                    <a:pt x="124836" y="469542"/>
                  </a:lnTo>
                  <a:lnTo>
                    <a:pt x="164085" y="488176"/>
                  </a:lnTo>
                  <a:lnTo>
                    <a:pt x="206700" y="499877"/>
                  </a:lnTo>
                  <a:lnTo>
                    <a:pt x="251968" y="503935"/>
                  </a:lnTo>
                  <a:lnTo>
                    <a:pt x="297272" y="499877"/>
                  </a:lnTo>
                  <a:lnTo>
                    <a:pt x="339917" y="488176"/>
                  </a:lnTo>
                  <a:lnTo>
                    <a:pt x="379189" y="469542"/>
                  </a:lnTo>
                  <a:lnTo>
                    <a:pt x="414374" y="444687"/>
                  </a:lnTo>
                  <a:lnTo>
                    <a:pt x="444761" y="414321"/>
                  </a:lnTo>
                  <a:lnTo>
                    <a:pt x="469636" y="379156"/>
                  </a:lnTo>
                  <a:lnTo>
                    <a:pt x="488287" y="339901"/>
                  </a:lnTo>
                  <a:lnTo>
                    <a:pt x="500000" y="297268"/>
                  </a:lnTo>
                  <a:lnTo>
                    <a:pt x="504062" y="251967"/>
                  </a:lnTo>
                  <a:lnTo>
                    <a:pt x="500000" y="206667"/>
                  </a:lnTo>
                  <a:lnTo>
                    <a:pt x="488287" y="164034"/>
                  </a:lnTo>
                  <a:lnTo>
                    <a:pt x="469636" y="124779"/>
                  </a:lnTo>
                  <a:lnTo>
                    <a:pt x="444761" y="89614"/>
                  </a:lnTo>
                  <a:lnTo>
                    <a:pt x="414374" y="59248"/>
                  </a:lnTo>
                  <a:lnTo>
                    <a:pt x="379189" y="34393"/>
                  </a:lnTo>
                  <a:lnTo>
                    <a:pt x="339917" y="15759"/>
                  </a:lnTo>
                  <a:lnTo>
                    <a:pt x="297272" y="4058"/>
                  </a:lnTo>
                  <a:lnTo>
                    <a:pt x="25196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62646" y="4581144"/>
              <a:ext cx="504190" cy="504190"/>
            </a:xfrm>
            <a:custGeom>
              <a:avLst/>
              <a:gdLst/>
              <a:ahLst/>
              <a:cxnLst/>
              <a:rect l="l" t="t" r="r" b="b"/>
              <a:pathLst>
                <a:path w="504190" h="504189">
                  <a:moveTo>
                    <a:pt x="0" y="251967"/>
                  </a:moveTo>
                  <a:lnTo>
                    <a:pt x="4062" y="206667"/>
                  </a:lnTo>
                  <a:lnTo>
                    <a:pt x="15774" y="164034"/>
                  </a:lnTo>
                  <a:lnTo>
                    <a:pt x="34421" y="124779"/>
                  </a:lnTo>
                  <a:lnTo>
                    <a:pt x="59290" y="89614"/>
                  </a:lnTo>
                  <a:lnTo>
                    <a:pt x="89666" y="59248"/>
                  </a:lnTo>
                  <a:lnTo>
                    <a:pt x="124836" y="34393"/>
                  </a:lnTo>
                  <a:lnTo>
                    <a:pt x="164085" y="15759"/>
                  </a:lnTo>
                  <a:lnTo>
                    <a:pt x="206700" y="4058"/>
                  </a:lnTo>
                  <a:lnTo>
                    <a:pt x="251968" y="0"/>
                  </a:lnTo>
                  <a:lnTo>
                    <a:pt x="297272" y="4058"/>
                  </a:lnTo>
                  <a:lnTo>
                    <a:pt x="339917" y="15759"/>
                  </a:lnTo>
                  <a:lnTo>
                    <a:pt x="379189" y="34393"/>
                  </a:lnTo>
                  <a:lnTo>
                    <a:pt x="414374" y="59248"/>
                  </a:lnTo>
                  <a:lnTo>
                    <a:pt x="444761" y="89614"/>
                  </a:lnTo>
                  <a:lnTo>
                    <a:pt x="469636" y="124779"/>
                  </a:lnTo>
                  <a:lnTo>
                    <a:pt x="488287" y="164034"/>
                  </a:lnTo>
                  <a:lnTo>
                    <a:pt x="500000" y="206667"/>
                  </a:lnTo>
                  <a:lnTo>
                    <a:pt x="504062" y="251967"/>
                  </a:lnTo>
                  <a:lnTo>
                    <a:pt x="500000" y="297268"/>
                  </a:lnTo>
                  <a:lnTo>
                    <a:pt x="488287" y="339901"/>
                  </a:lnTo>
                  <a:lnTo>
                    <a:pt x="469636" y="379156"/>
                  </a:lnTo>
                  <a:lnTo>
                    <a:pt x="444761" y="414321"/>
                  </a:lnTo>
                  <a:lnTo>
                    <a:pt x="414374" y="444687"/>
                  </a:lnTo>
                  <a:lnTo>
                    <a:pt x="379189" y="469542"/>
                  </a:lnTo>
                  <a:lnTo>
                    <a:pt x="339917" y="488176"/>
                  </a:lnTo>
                  <a:lnTo>
                    <a:pt x="297272" y="499877"/>
                  </a:lnTo>
                  <a:lnTo>
                    <a:pt x="251968" y="503935"/>
                  </a:lnTo>
                  <a:lnTo>
                    <a:pt x="206700" y="499877"/>
                  </a:lnTo>
                  <a:lnTo>
                    <a:pt x="164085" y="488176"/>
                  </a:lnTo>
                  <a:lnTo>
                    <a:pt x="124836" y="469542"/>
                  </a:lnTo>
                  <a:lnTo>
                    <a:pt x="89666" y="444687"/>
                  </a:lnTo>
                  <a:lnTo>
                    <a:pt x="59290" y="414321"/>
                  </a:lnTo>
                  <a:lnTo>
                    <a:pt x="34421" y="379156"/>
                  </a:lnTo>
                  <a:lnTo>
                    <a:pt x="15774" y="339901"/>
                  </a:lnTo>
                  <a:lnTo>
                    <a:pt x="4062" y="297268"/>
                  </a:lnTo>
                  <a:lnTo>
                    <a:pt x="0" y="251967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894321" y="4472299"/>
            <a:ext cx="1901825" cy="101854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R="250825" algn="ctr">
              <a:lnSpc>
                <a:spcPct val="100000"/>
              </a:lnSpc>
              <a:spcBef>
                <a:spcPts val="730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400" spc="-10" dirty="0">
                <a:latin typeface="Calibri"/>
                <a:cs typeface="Calibri"/>
              </a:rPr>
              <a:t>index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(9+9)/2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010781" y="3588791"/>
            <a:ext cx="2025650" cy="1282700"/>
            <a:chOff x="7010781" y="3588791"/>
            <a:chExt cx="2025650" cy="1282700"/>
          </a:xfrm>
        </p:grpSpPr>
        <p:sp>
          <p:nvSpPr>
            <p:cNvPr id="19" name="object 19"/>
            <p:cNvSpPr/>
            <p:nvPr/>
          </p:nvSpPr>
          <p:spPr>
            <a:xfrm>
              <a:off x="7010781" y="4149090"/>
              <a:ext cx="452120" cy="722630"/>
            </a:xfrm>
            <a:custGeom>
              <a:avLst/>
              <a:gdLst/>
              <a:ahLst/>
              <a:cxnLst/>
              <a:rect l="l" t="t" r="r" b="b"/>
              <a:pathLst>
                <a:path w="452120" h="722629">
                  <a:moveTo>
                    <a:pt x="375666" y="645922"/>
                  </a:moveTo>
                  <a:lnTo>
                    <a:pt x="375666" y="722122"/>
                  </a:lnTo>
                  <a:lnTo>
                    <a:pt x="432816" y="693547"/>
                  </a:lnTo>
                  <a:lnTo>
                    <a:pt x="388366" y="693547"/>
                  </a:lnTo>
                  <a:lnTo>
                    <a:pt x="388366" y="674497"/>
                  </a:lnTo>
                  <a:lnTo>
                    <a:pt x="432816" y="674497"/>
                  </a:lnTo>
                  <a:lnTo>
                    <a:pt x="375666" y="645922"/>
                  </a:lnTo>
                  <a:close/>
                </a:path>
                <a:path w="452120" h="722629">
                  <a:moveTo>
                    <a:pt x="19050" y="0"/>
                  </a:moveTo>
                  <a:lnTo>
                    <a:pt x="0" y="0"/>
                  </a:lnTo>
                  <a:lnTo>
                    <a:pt x="0" y="689356"/>
                  </a:lnTo>
                  <a:lnTo>
                    <a:pt x="4191" y="693547"/>
                  </a:lnTo>
                  <a:lnTo>
                    <a:pt x="375666" y="693547"/>
                  </a:lnTo>
                  <a:lnTo>
                    <a:pt x="375666" y="684022"/>
                  </a:lnTo>
                  <a:lnTo>
                    <a:pt x="19050" y="684022"/>
                  </a:lnTo>
                  <a:lnTo>
                    <a:pt x="9525" y="674497"/>
                  </a:lnTo>
                  <a:lnTo>
                    <a:pt x="19050" y="674497"/>
                  </a:lnTo>
                  <a:lnTo>
                    <a:pt x="19050" y="0"/>
                  </a:lnTo>
                  <a:close/>
                </a:path>
                <a:path w="452120" h="722629">
                  <a:moveTo>
                    <a:pt x="432816" y="674497"/>
                  </a:moveTo>
                  <a:lnTo>
                    <a:pt x="388366" y="674497"/>
                  </a:lnTo>
                  <a:lnTo>
                    <a:pt x="388366" y="693547"/>
                  </a:lnTo>
                  <a:lnTo>
                    <a:pt x="432816" y="693547"/>
                  </a:lnTo>
                  <a:lnTo>
                    <a:pt x="451866" y="684022"/>
                  </a:lnTo>
                  <a:lnTo>
                    <a:pt x="432816" y="674497"/>
                  </a:lnTo>
                  <a:close/>
                </a:path>
                <a:path w="452120" h="722629">
                  <a:moveTo>
                    <a:pt x="19050" y="674497"/>
                  </a:moveTo>
                  <a:lnTo>
                    <a:pt x="9525" y="674497"/>
                  </a:lnTo>
                  <a:lnTo>
                    <a:pt x="19050" y="684022"/>
                  </a:lnTo>
                  <a:lnTo>
                    <a:pt x="19050" y="674497"/>
                  </a:lnTo>
                  <a:close/>
                </a:path>
                <a:path w="452120" h="722629">
                  <a:moveTo>
                    <a:pt x="375666" y="674497"/>
                  </a:moveTo>
                  <a:lnTo>
                    <a:pt x="19050" y="674497"/>
                  </a:lnTo>
                  <a:lnTo>
                    <a:pt x="19050" y="684022"/>
                  </a:lnTo>
                  <a:lnTo>
                    <a:pt x="375666" y="684022"/>
                  </a:lnTo>
                  <a:lnTo>
                    <a:pt x="375666" y="6744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80478" y="3588791"/>
              <a:ext cx="1656080" cy="523240"/>
            </a:xfrm>
            <a:custGeom>
              <a:avLst/>
              <a:gdLst/>
              <a:ahLst/>
              <a:cxnLst/>
              <a:rect l="l" t="t" r="r" b="b"/>
              <a:pathLst>
                <a:path w="1656079" h="523239">
                  <a:moveTo>
                    <a:pt x="1655952" y="0"/>
                  </a:moveTo>
                  <a:lnTo>
                    <a:pt x="0" y="0"/>
                  </a:lnTo>
                  <a:lnTo>
                    <a:pt x="0" y="523214"/>
                  </a:lnTo>
                  <a:lnTo>
                    <a:pt x="1655952" y="523214"/>
                  </a:lnTo>
                  <a:lnTo>
                    <a:pt x="165595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102984" y="5090159"/>
            <a:ext cx="529590" cy="529590"/>
            <a:chOff x="6102984" y="5090159"/>
            <a:chExt cx="529590" cy="529590"/>
          </a:xfrm>
        </p:grpSpPr>
        <p:sp>
          <p:nvSpPr>
            <p:cNvPr id="22" name="object 22"/>
            <p:cNvSpPr/>
            <p:nvPr/>
          </p:nvSpPr>
          <p:spPr>
            <a:xfrm>
              <a:off x="6115684" y="5102859"/>
              <a:ext cx="504190" cy="504190"/>
            </a:xfrm>
            <a:custGeom>
              <a:avLst/>
              <a:gdLst/>
              <a:ahLst/>
              <a:cxnLst/>
              <a:rect l="l" t="t" r="r" b="b"/>
              <a:pathLst>
                <a:path w="504190" h="504189">
                  <a:moveTo>
                    <a:pt x="251967" y="0"/>
                  </a:moveTo>
                  <a:lnTo>
                    <a:pt x="206667" y="4058"/>
                  </a:lnTo>
                  <a:lnTo>
                    <a:pt x="164034" y="15759"/>
                  </a:lnTo>
                  <a:lnTo>
                    <a:pt x="124779" y="34393"/>
                  </a:lnTo>
                  <a:lnTo>
                    <a:pt x="89614" y="59248"/>
                  </a:lnTo>
                  <a:lnTo>
                    <a:pt x="59248" y="89614"/>
                  </a:lnTo>
                  <a:lnTo>
                    <a:pt x="34393" y="124779"/>
                  </a:lnTo>
                  <a:lnTo>
                    <a:pt x="15759" y="164034"/>
                  </a:lnTo>
                  <a:lnTo>
                    <a:pt x="4058" y="206667"/>
                  </a:lnTo>
                  <a:lnTo>
                    <a:pt x="0" y="251967"/>
                  </a:lnTo>
                  <a:lnTo>
                    <a:pt x="4058" y="297270"/>
                  </a:lnTo>
                  <a:lnTo>
                    <a:pt x="15759" y="339909"/>
                  </a:lnTo>
                  <a:lnTo>
                    <a:pt x="34393" y="379172"/>
                  </a:lnTo>
                  <a:lnTo>
                    <a:pt x="59248" y="414348"/>
                  </a:lnTo>
                  <a:lnTo>
                    <a:pt x="89614" y="444724"/>
                  </a:lnTo>
                  <a:lnTo>
                    <a:pt x="124779" y="469589"/>
                  </a:lnTo>
                  <a:lnTo>
                    <a:pt x="164034" y="488231"/>
                  </a:lnTo>
                  <a:lnTo>
                    <a:pt x="206667" y="499938"/>
                  </a:lnTo>
                  <a:lnTo>
                    <a:pt x="251967" y="503999"/>
                  </a:lnTo>
                  <a:lnTo>
                    <a:pt x="297272" y="499938"/>
                  </a:lnTo>
                  <a:lnTo>
                    <a:pt x="339917" y="488231"/>
                  </a:lnTo>
                  <a:lnTo>
                    <a:pt x="379189" y="469589"/>
                  </a:lnTo>
                  <a:lnTo>
                    <a:pt x="414374" y="444724"/>
                  </a:lnTo>
                  <a:lnTo>
                    <a:pt x="444761" y="414348"/>
                  </a:lnTo>
                  <a:lnTo>
                    <a:pt x="469636" y="379172"/>
                  </a:lnTo>
                  <a:lnTo>
                    <a:pt x="488287" y="339909"/>
                  </a:lnTo>
                  <a:lnTo>
                    <a:pt x="500000" y="297270"/>
                  </a:lnTo>
                  <a:lnTo>
                    <a:pt x="504063" y="251967"/>
                  </a:lnTo>
                  <a:lnTo>
                    <a:pt x="500000" y="206667"/>
                  </a:lnTo>
                  <a:lnTo>
                    <a:pt x="488287" y="164034"/>
                  </a:lnTo>
                  <a:lnTo>
                    <a:pt x="469636" y="124779"/>
                  </a:lnTo>
                  <a:lnTo>
                    <a:pt x="444761" y="89614"/>
                  </a:lnTo>
                  <a:lnTo>
                    <a:pt x="414374" y="59248"/>
                  </a:lnTo>
                  <a:lnTo>
                    <a:pt x="379189" y="34393"/>
                  </a:lnTo>
                  <a:lnTo>
                    <a:pt x="339917" y="15759"/>
                  </a:lnTo>
                  <a:lnTo>
                    <a:pt x="297272" y="4058"/>
                  </a:lnTo>
                  <a:lnTo>
                    <a:pt x="25196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15684" y="5102859"/>
              <a:ext cx="504190" cy="504190"/>
            </a:xfrm>
            <a:custGeom>
              <a:avLst/>
              <a:gdLst/>
              <a:ahLst/>
              <a:cxnLst/>
              <a:rect l="l" t="t" r="r" b="b"/>
              <a:pathLst>
                <a:path w="504190" h="504189">
                  <a:moveTo>
                    <a:pt x="0" y="251967"/>
                  </a:moveTo>
                  <a:lnTo>
                    <a:pt x="4058" y="206667"/>
                  </a:lnTo>
                  <a:lnTo>
                    <a:pt x="15759" y="164034"/>
                  </a:lnTo>
                  <a:lnTo>
                    <a:pt x="34393" y="124779"/>
                  </a:lnTo>
                  <a:lnTo>
                    <a:pt x="59248" y="89614"/>
                  </a:lnTo>
                  <a:lnTo>
                    <a:pt x="89614" y="59248"/>
                  </a:lnTo>
                  <a:lnTo>
                    <a:pt x="124779" y="34393"/>
                  </a:lnTo>
                  <a:lnTo>
                    <a:pt x="164034" y="15759"/>
                  </a:lnTo>
                  <a:lnTo>
                    <a:pt x="206667" y="4058"/>
                  </a:lnTo>
                  <a:lnTo>
                    <a:pt x="251967" y="0"/>
                  </a:lnTo>
                  <a:lnTo>
                    <a:pt x="297272" y="4058"/>
                  </a:lnTo>
                  <a:lnTo>
                    <a:pt x="339917" y="15759"/>
                  </a:lnTo>
                  <a:lnTo>
                    <a:pt x="379189" y="34393"/>
                  </a:lnTo>
                  <a:lnTo>
                    <a:pt x="414374" y="59248"/>
                  </a:lnTo>
                  <a:lnTo>
                    <a:pt x="444761" y="89614"/>
                  </a:lnTo>
                  <a:lnTo>
                    <a:pt x="469636" y="124779"/>
                  </a:lnTo>
                  <a:lnTo>
                    <a:pt x="488287" y="164034"/>
                  </a:lnTo>
                  <a:lnTo>
                    <a:pt x="500000" y="206667"/>
                  </a:lnTo>
                  <a:lnTo>
                    <a:pt x="504063" y="251967"/>
                  </a:lnTo>
                  <a:lnTo>
                    <a:pt x="500000" y="297270"/>
                  </a:lnTo>
                  <a:lnTo>
                    <a:pt x="488287" y="339909"/>
                  </a:lnTo>
                  <a:lnTo>
                    <a:pt x="469636" y="379172"/>
                  </a:lnTo>
                  <a:lnTo>
                    <a:pt x="444761" y="414348"/>
                  </a:lnTo>
                  <a:lnTo>
                    <a:pt x="414374" y="444724"/>
                  </a:lnTo>
                  <a:lnTo>
                    <a:pt x="379189" y="469589"/>
                  </a:lnTo>
                  <a:lnTo>
                    <a:pt x="339917" y="488231"/>
                  </a:lnTo>
                  <a:lnTo>
                    <a:pt x="297272" y="499938"/>
                  </a:lnTo>
                  <a:lnTo>
                    <a:pt x="251967" y="503999"/>
                  </a:lnTo>
                  <a:lnTo>
                    <a:pt x="206667" y="499938"/>
                  </a:lnTo>
                  <a:lnTo>
                    <a:pt x="164034" y="488231"/>
                  </a:lnTo>
                  <a:lnTo>
                    <a:pt x="124779" y="469589"/>
                  </a:lnTo>
                  <a:lnTo>
                    <a:pt x="89614" y="444724"/>
                  </a:lnTo>
                  <a:lnTo>
                    <a:pt x="59248" y="414348"/>
                  </a:lnTo>
                  <a:lnTo>
                    <a:pt x="34393" y="379172"/>
                  </a:lnTo>
                  <a:lnTo>
                    <a:pt x="15759" y="339909"/>
                  </a:lnTo>
                  <a:lnTo>
                    <a:pt x="4058" y="297270"/>
                  </a:lnTo>
                  <a:lnTo>
                    <a:pt x="0" y="251967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252717" y="5073522"/>
            <a:ext cx="2317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87746" y="5621223"/>
            <a:ext cx="1901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index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(8+9)/2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18377" y="4166742"/>
            <a:ext cx="76200" cy="936625"/>
          </a:xfrm>
          <a:custGeom>
            <a:avLst/>
            <a:gdLst/>
            <a:ahLst/>
            <a:cxnLst/>
            <a:rect l="l" t="t" r="r" b="b"/>
            <a:pathLst>
              <a:path w="76200" h="936625">
                <a:moveTo>
                  <a:pt x="28575" y="859916"/>
                </a:moveTo>
                <a:lnTo>
                  <a:pt x="0" y="859916"/>
                </a:lnTo>
                <a:lnTo>
                  <a:pt x="38100" y="936116"/>
                </a:lnTo>
                <a:lnTo>
                  <a:pt x="69850" y="872616"/>
                </a:lnTo>
                <a:lnTo>
                  <a:pt x="28575" y="872616"/>
                </a:lnTo>
                <a:lnTo>
                  <a:pt x="28575" y="859916"/>
                </a:lnTo>
                <a:close/>
              </a:path>
              <a:path w="76200" h="936625">
                <a:moveTo>
                  <a:pt x="47625" y="0"/>
                </a:moveTo>
                <a:lnTo>
                  <a:pt x="28575" y="0"/>
                </a:lnTo>
                <a:lnTo>
                  <a:pt x="28575" y="872616"/>
                </a:lnTo>
                <a:lnTo>
                  <a:pt x="47625" y="872616"/>
                </a:lnTo>
                <a:lnTo>
                  <a:pt x="47625" y="0"/>
                </a:lnTo>
                <a:close/>
              </a:path>
              <a:path w="76200" h="936625">
                <a:moveTo>
                  <a:pt x="76200" y="859916"/>
                </a:moveTo>
                <a:lnTo>
                  <a:pt x="47625" y="859916"/>
                </a:lnTo>
                <a:lnTo>
                  <a:pt x="47625" y="872616"/>
                </a:lnTo>
                <a:lnTo>
                  <a:pt x="69850" y="872616"/>
                </a:lnTo>
                <a:lnTo>
                  <a:pt x="76200" y="85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460360" y="3599815"/>
            <a:ext cx="1489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found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6027" y="2348864"/>
            <a:ext cx="8820150" cy="4239895"/>
          </a:xfrm>
          <a:custGeom>
            <a:avLst/>
            <a:gdLst/>
            <a:ahLst/>
            <a:cxnLst/>
            <a:rect l="l" t="t" r="r" b="b"/>
            <a:pathLst>
              <a:path w="8820150" h="4239895">
                <a:moveTo>
                  <a:pt x="8820023" y="432054"/>
                </a:moveTo>
                <a:lnTo>
                  <a:pt x="8817483" y="384975"/>
                </a:lnTo>
                <a:lnTo>
                  <a:pt x="8810053" y="339369"/>
                </a:lnTo>
                <a:lnTo>
                  <a:pt x="8797988" y="295490"/>
                </a:lnTo>
                <a:lnTo>
                  <a:pt x="8781567" y="253606"/>
                </a:lnTo>
                <a:lnTo>
                  <a:pt x="8761031" y="213982"/>
                </a:lnTo>
                <a:lnTo>
                  <a:pt x="8736660" y="176885"/>
                </a:lnTo>
                <a:lnTo>
                  <a:pt x="8708707" y="142570"/>
                </a:lnTo>
                <a:lnTo>
                  <a:pt x="8677453" y="111315"/>
                </a:lnTo>
                <a:lnTo>
                  <a:pt x="8643137" y="83362"/>
                </a:lnTo>
                <a:lnTo>
                  <a:pt x="8606041" y="58991"/>
                </a:lnTo>
                <a:lnTo>
                  <a:pt x="8566417" y="38455"/>
                </a:lnTo>
                <a:lnTo>
                  <a:pt x="8524532" y="22034"/>
                </a:lnTo>
                <a:lnTo>
                  <a:pt x="8480654" y="9969"/>
                </a:lnTo>
                <a:lnTo>
                  <a:pt x="8435048" y="2540"/>
                </a:lnTo>
                <a:lnTo>
                  <a:pt x="8387969" y="0"/>
                </a:lnTo>
                <a:lnTo>
                  <a:pt x="5364099" y="0"/>
                </a:lnTo>
                <a:lnTo>
                  <a:pt x="5317007" y="2540"/>
                </a:lnTo>
                <a:lnTo>
                  <a:pt x="5271401" y="9969"/>
                </a:lnTo>
                <a:lnTo>
                  <a:pt x="5227523" y="22034"/>
                </a:lnTo>
                <a:lnTo>
                  <a:pt x="5185638" y="38455"/>
                </a:lnTo>
                <a:lnTo>
                  <a:pt x="5146014" y="58991"/>
                </a:lnTo>
                <a:lnTo>
                  <a:pt x="5108918" y="83362"/>
                </a:lnTo>
                <a:lnTo>
                  <a:pt x="5074602" y="111315"/>
                </a:lnTo>
                <a:lnTo>
                  <a:pt x="5043348" y="142570"/>
                </a:lnTo>
                <a:lnTo>
                  <a:pt x="5015395" y="176885"/>
                </a:lnTo>
                <a:lnTo>
                  <a:pt x="4991024" y="213982"/>
                </a:lnTo>
                <a:lnTo>
                  <a:pt x="4970488" y="253606"/>
                </a:lnTo>
                <a:lnTo>
                  <a:pt x="4954067" y="295490"/>
                </a:lnTo>
                <a:lnTo>
                  <a:pt x="4942002" y="339369"/>
                </a:lnTo>
                <a:lnTo>
                  <a:pt x="4934572" y="384975"/>
                </a:lnTo>
                <a:lnTo>
                  <a:pt x="4932045" y="432054"/>
                </a:lnTo>
                <a:lnTo>
                  <a:pt x="4932045" y="1755648"/>
                </a:lnTo>
                <a:lnTo>
                  <a:pt x="414007" y="1755648"/>
                </a:lnTo>
                <a:lnTo>
                  <a:pt x="365721" y="1758442"/>
                </a:lnTo>
                <a:lnTo>
                  <a:pt x="319074" y="1766582"/>
                </a:lnTo>
                <a:lnTo>
                  <a:pt x="274370" y="1779778"/>
                </a:lnTo>
                <a:lnTo>
                  <a:pt x="231927" y="1797723"/>
                </a:lnTo>
                <a:lnTo>
                  <a:pt x="192062" y="1820087"/>
                </a:lnTo>
                <a:lnTo>
                  <a:pt x="155054" y="1846580"/>
                </a:lnTo>
                <a:lnTo>
                  <a:pt x="121259" y="1876882"/>
                </a:lnTo>
                <a:lnTo>
                  <a:pt x="90944" y="1910676"/>
                </a:lnTo>
                <a:lnTo>
                  <a:pt x="64452" y="1947659"/>
                </a:lnTo>
                <a:lnTo>
                  <a:pt x="42075" y="1987524"/>
                </a:lnTo>
                <a:lnTo>
                  <a:pt x="24130" y="2029955"/>
                </a:lnTo>
                <a:lnTo>
                  <a:pt x="10922" y="2074646"/>
                </a:lnTo>
                <a:lnTo>
                  <a:pt x="2781" y="2121281"/>
                </a:lnTo>
                <a:lnTo>
                  <a:pt x="0" y="2169541"/>
                </a:lnTo>
                <a:lnTo>
                  <a:pt x="0" y="3825583"/>
                </a:lnTo>
                <a:lnTo>
                  <a:pt x="2781" y="3873868"/>
                </a:lnTo>
                <a:lnTo>
                  <a:pt x="10922" y="3920515"/>
                </a:lnTo>
                <a:lnTo>
                  <a:pt x="24130" y="3965219"/>
                </a:lnTo>
                <a:lnTo>
                  <a:pt x="42075" y="4007662"/>
                </a:lnTo>
                <a:lnTo>
                  <a:pt x="64452" y="4047528"/>
                </a:lnTo>
                <a:lnTo>
                  <a:pt x="90944" y="4084536"/>
                </a:lnTo>
                <a:lnTo>
                  <a:pt x="121259" y="4118330"/>
                </a:lnTo>
                <a:lnTo>
                  <a:pt x="155054" y="4148645"/>
                </a:lnTo>
                <a:lnTo>
                  <a:pt x="192062" y="4175137"/>
                </a:lnTo>
                <a:lnTo>
                  <a:pt x="231927" y="4197515"/>
                </a:lnTo>
                <a:lnTo>
                  <a:pt x="274370" y="4215460"/>
                </a:lnTo>
                <a:lnTo>
                  <a:pt x="319074" y="4228668"/>
                </a:lnTo>
                <a:lnTo>
                  <a:pt x="365721" y="4236809"/>
                </a:lnTo>
                <a:lnTo>
                  <a:pt x="414007" y="4239590"/>
                </a:lnTo>
                <a:lnTo>
                  <a:pt x="8406003" y="4239590"/>
                </a:lnTo>
                <a:lnTo>
                  <a:pt x="8454276" y="4236809"/>
                </a:lnTo>
                <a:lnTo>
                  <a:pt x="8500910" y="4228668"/>
                </a:lnTo>
                <a:lnTo>
                  <a:pt x="8545601" y="4215460"/>
                </a:lnTo>
                <a:lnTo>
                  <a:pt x="8588045" y="4197515"/>
                </a:lnTo>
                <a:lnTo>
                  <a:pt x="8627923" y="4175137"/>
                </a:lnTo>
                <a:lnTo>
                  <a:pt x="8664918" y="4148645"/>
                </a:lnTo>
                <a:lnTo>
                  <a:pt x="8698738" y="4118330"/>
                </a:lnTo>
                <a:lnTo>
                  <a:pt x="8729040" y="4084536"/>
                </a:lnTo>
                <a:lnTo>
                  <a:pt x="8755545" y="4047528"/>
                </a:lnTo>
                <a:lnTo>
                  <a:pt x="8777922" y="4007662"/>
                </a:lnTo>
                <a:lnTo>
                  <a:pt x="8795868" y="3965219"/>
                </a:lnTo>
                <a:lnTo>
                  <a:pt x="8809076" y="3920515"/>
                </a:lnTo>
                <a:lnTo>
                  <a:pt x="8817229" y="3873868"/>
                </a:lnTo>
                <a:lnTo>
                  <a:pt x="8820023" y="3825583"/>
                </a:lnTo>
                <a:lnTo>
                  <a:pt x="8820023" y="2169541"/>
                </a:lnTo>
                <a:lnTo>
                  <a:pt x="8819756" y="2165070"/>
                </a:lnTo>
                <a:lnTo>
                  <a:pt x="8820023" y="2160270"/>
                </a:lnTo>
                <a:lnTo>
                  <a:pt x="8820023" y="43205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0" dirty="0"/>
              <a:t>Classification</a:t>
            </a:r>
            <a:r>
              <a:rPr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25" dirty="0"/>
              <a:t>Data</a:t>
            </a:r>
            <a:r>
              <a:rPr spc="5" dirty="0"/>
              <a:t> </a:t>
            </a:r>
            <a:r>
              <a:rPr spc="-10" dirty="0"/>
              <a:t>Structures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99659" y="3789426"/>
            <a:ext cx="934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Linear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7668" y="3789426"/>
            <a:ext cx="1591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Non-linear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1052" y="4979923"/>
            <a:ext cx="100774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Queue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310" y="4979923"/>
            <a:ext cx="824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Ar</a:t>
            </a:r>
            <a:r>
              <a:rPr sz="2800" b="1" spc="-60" dirty="0">
                <a:latin typeface="Calibri"/>
                <a:cs typeface="Calibri"/>
              </a:rPr>
              <a:t>r</a:t>
            </a:r>
            <a:r>
              <a:rPr sz="2800" b="1" spc="-55" dirty="0">
                <a:latin typeface="Calibri"/>
                <a:cs typeface="Calibri"/>
              </a:rPr>
              <a:t>a</a:t>
            </a:r>
            <a:r>
              <a:rPr sz="2800" b="1" spc="-5" dirty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5620" y="4979923"/>
            <a:ext cx="808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S</a:t>
            </a:r>
            <a:r>
              <a:rPr sz="2800" b="1" spc="-30" dirty="0">
                <a:latin typeface="Calibri"/>
                <a:cs typeface="Calibri"/>
              </a:rPr>
              <a:t>t</a:t>
            </a:r>
            <a:r>
              <a:rPr sz="2800" b="1" spc="-5" dirty="0">
                <a:latin typeface="Calibri"/>
                <a:cs typeface="Calibri"/>
              </a:rPr>
              <a:t>ack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86046" y="4979923"/>
            <a:ext cx="1562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libri"/>
                <a:cs typeface="Calibri"/>
              </a:rPr>
              <a:t>Linked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List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87039" y="1381455"/>
            <a:ext cx="2171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libri"/>
                <a:cs typeface="Calibri"/>
              </a:rPr>
              <a:t>Data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Structure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435" y="2635707"/>
            <a:ext cx="34601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Primitive</a:t>
            </a:r>
            <a:endParaRPr sz="2800">
              <a:latin typeface="Calibri"/>
              <a:cs typeface="Calibri"/>
            </a:endParaRPr>
          </a:p>
          <a:p>
            <a:pPr marL="12065" marR="5080" algn="ctr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(All data-types </a:t>
            </a:r>
            <a:r>
              <a:rPr sz="2800" spc="-15" dirty="0">
                <a:latin typeface="Calibri"/>
                <a:cs typeface="Calibri"/>
              </a:rPr>
              <a:t>available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language)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18961" y="2584195"/>
            <a:ext cx="2082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Non-primitive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3216" y="1919604"/>
            <a:ext cx="7352030" cy="4098925"/>
          </a:xfrm>
          <a:custGeom>
            <a:avLst/>
            <a:gdLst/>
            <a:ahLst/>
            <a:cxnLst/>
            <a:rect l="l" t="t" r="r" b="b"/>
            <a:pathLst>
              <a:path w="7352030" h="4098925">
                <a:moveTo>
                  <a:pt x="5136375" y="2407412"/>
                </a:moveTo>
                <a:lnTo>
                  <a:pt x="5107800" y="2407412"/>
                </a:lnTo>
                <a:lnTo>
                  <a:pt x="5107800" y="2698750"/>
                </a:lnTo>
                <a:lnTo>
                  <a:pt x="4715497" y="2698750"/>
                </a:lnTo>
                <a:lnTo>
                  <a:pt x="2843263" y="2698750"/>
                </a:lnTo>
                <a:lnTo>
                  <a:pt x="1439151" y="2698750"/>
                </a:lnTo>
                <a:lnTo>
                  <a:pt x="34975" y="2698750"/>
                </a:lnTo>
                <a:lnTo>
                  <a:pt x="28575" y="2705227"/>
                </a:lnTo>
                <a:lnTo>
                  <a:pt x="28575" y="2933065"/>
                </a:lnTo>
                <a:lnTo>
                  <a:pt x="0" y="2933065"/>
                </a:lnTo>
                <a:lnTo>
                  <a:pt x="42862" y="3018790"/>
                </a:lnTo>
                <a:lnTo>
                  <a:pt x="78613" y="2947289"/>
                </a:lnTo>
                <a:lnTo>
                  <a:pt x="85725" y="2933065"/>
                </a:lnTo>
                <a:lnTo>
                  <a:pt x="57150" y="2933065"/>
                </a:lnTo>
                <a:lnTo>
                  <a:pt x="57150" y="2727325"/>
                </a:lnTo>
                <a:lnTo>
                  <a:pt x="1432674" y="2727325"/>
                </a:lnTo>
                <a:lnTo>
                  <a:pt x="1432674" y="2933065"/>
                </a:lnTo>
                <a:lnTo>
                  <a:pt x="1404099" y="2933065"/>
                </a:lnTo>
                <a:lnTo>
                  <a:pt x="1447025" y="3018790"/>
                </a:lnTo>
                <a:lnTo>
                  <a:pt x="1482712" y="2947289"/>
                </a:lnTo>
                <a:lnTo>
                  <a:pt x="1489824" y="2933065"/>
                </a:lnTo>
                <a:lnTo>
                  <a:pt x="1461249" y="2933065"/>
                </a:lnTo>
                <a:lnTo>
                  <a:pt x="1461249" y="2727325"/>
                </a:lnTo>
                <a:lnTo>
                  <a:pt x="2836913" y="2727325"/>
                </a:lnTo>
                <a:lnTo>
                  <a:pt x="2836913" y="2933065"/>
                </a:lnTo>
                <a:lnTo>
                  <a:pt x="2808338" y="2933065"/>
                </a:lnTo>
                <a:lnTo>
                  <a:pt x="2851137" y="3018790"/>
                </a:lnTo>
                <a:lnTo>
                  <a:pt x="2886938" y="2947289"/>
                </a:lnTo>
                <a:lnTo>
                  <a:pt x="2894063" y="2933065"/>
                </a:lnTo>
                <a:lnTo>
                  <a:pt x="2865488" y="2933065"/>
                </a:lnTo>
                <a:lnTo>
                  <a:pt x="2865488" y="2727325"/>
                </a:lnTo>
                <a:lnTo>
                  <a:pt x="4709147" y="2727325"/>
                </a:lnTo>
                <a:lnTo>
                  <a:pt x="4709147" y="2933065"/>
                </a:lnTo>
                <a:lnTo>
                  <a:pt x="4680572" y="2933065"/>
                </a:lnTo>
                <a:lnTo>
                  <a:pt x="4723371" y="3018790"/>
                </a:lnTo>
                <a:lnTo>
                  <a:pt x="4759172" y="2947289"/>
                </a:lnTo>
                <a:lnTo>
                  <a:pt x="4766297" y="2933065"/>
                </a:lnTo>
                <a:lnTo>
                  <a:pt x="4737722" y="2933065"/>
                </a:lnTo>
                <a:lnTo>
                  <a:pt x="4737722" y="2727325"/>
                </a:lnTo>
                <a:lnTo>
                  <a:pt x="5130025" y="2727325"/>
                </a:lnTo>
                <a:lnTo>
                  <a:pt x="5136375" y="2720975"/>
                </a:lnTo>
                <a:lnTo>
                  <a:pt x="5136375" y="2698750"/>
                </a:lnTo>
                <a:lnTo>
                  <a:pt x="5136375" y="2407412"/>
                </a:lnTo>
                <a:close/>
              </a:path>
              <a:path w="7352030" h="4098925">
                <a:moveTo>
                  <a:pt x="6258293" y="537718"/>
                </a:moveTo>
                <a:lnTo>
                  <a:pt x="6229718" y="537718"/>
                </a:lnTo>
                <a:lnTo>
                  <a:pt x="6229718" y="326009"/>
                </a:lnTo>
                <a:lnTo>
                  <a:pt x="6229718" y="303784"/>
                </a:lnTo>
                <a:lnTo>
                  <a:pt x="6223241" y="297434"/>
                </a:lnTo>
                <a:lnTo>
                  <a:pt x="3843134" y="297434"/>
                </a:lnTo>
                <a:lnTo>
                  <a:pt x="3843134" y="0"/>
                </a:lnTo>
                <a:lnTo>
                  <a:pt x="3843007" y="0"/>
                </a:lnTo>
                <a:lnTo>
                  <a:pt x="3814559" y="0"/>
                </a:lnTo>
                <a:lnTo>
                  <a:pt x="3814432" y="0"/>
                </a:lnTo>
                <a:lnTo>
                  <a:pt x="3814432" y="298323"/>
                </a:lnTo>
                <a:lnTo>
                  <a:pt x="1438262" y="298323"/>
                </a:lnTo>
                <a:lnTo>
                  <a:pt x="1431912" y="304673"/>
                </a:lnTo>
                <a:lnTo>
                  <a:pt x="1431912" y="539369"/>
                </a:lnTo>
                <a:lnTo>
                  <a:pt x="1403337" y="539369"/>
                </a:lnTo>
                <a:lnTo>
                  <a:pt x="1446263" y="625094"/>
                </a:lnTo>
                <a:lnTo>
                  <a:pt x="1481886" y="553720"/>
                </a:lnTo>
                <a:lnTo>
                  <a:pt x="1489062" y="539369"/>
                </a:lnTo>
                <a:lnTo>
                  <a:pt x="1460487" y="539369"/>
                </a:lnTo>
                <a:lnTo>
                  <a:pt x="1460487" y="326898"/>
                </a:lnTo>
                <a:lnTo>
                  <a:pt x="3836657" y="326898"/>
                </a:lnTo>
                <a:lnTo>
                  <a:pt x="3837546" y="326009"/>
                </a:lnTo>
                <a:lnTo>
                  <a:pt x="6201143" y="326009"/>
                </a:lnTo>
                <a:lnTo>
                  <a:pt x="6201143" y="537718"/>
                </a:lnTo>
                <a:lnTo>
                  <a:pt x="6172568" y="537718"/>
                </a:lnTo>
                <a:lnTo>
                  <a:pt x="6215367" y="623443"/>
                </a:lnTo>
                <a:lnTo>
                  <a:pt x="6251168" y="551942"/>
                </a:lnTo>
                <a:lnTo>
                  <a:pt x="6258293" y="537718"/>
                </a:lnTo>
                <a:close/>
              </a:path>
              <a:path w="7352030" h="4098925">
                <a:moveTo>
                  <a:pt x="7323188" y="2407412"/>
                </a:moveTo>
                <a:lnTo>
                  <a:pt x="7294613" y="2407412"/>
                </a:lnTo>
                <a:lnTo>
                  <a:pt x="7294613" y="3810355"/>
                </a:lnTo>
                <a:lnTo>
                  <a:pt x="6414884" y="3810355"/>
                </a:lnTo>
                <a:lnTo>
                  <a:pt x="5075542" y="3810355"/>
                </a:lnTo>
                <a:lnTo>
                  <a:pt x="5069192" y="3816756"/>
                </a:lnTo>
                <a:lnTo>
                  <a:pt x="5069192" y="4013136"/>
                </a:lnTo>
                <a:lnTo>
                  <a:pt x="5040617" y="4013136"/>
                </a:lnTo>
                <a:lnTo>
                  <a:pt x="5083416" y="4098861"/>
                </a:lnTo>
                <a:lnTo>
                  <a:pt x="5119179" y="4027424"/>
                </a:lnTo>
                <a:lnTo>
                  <a:pt x="5126342" y="4013136"/>
                </a:lnTo>
                <a:lnTo>
                  <a:pt x="5097767" y="4013136"/>
                </a:lnTo>
                <a:lnTo>
                  <a:pt x="5097767" y="3838930"/>
                </a:lnTo>
                <a:lnTo>
                  <a:pt x="6408534" y="3838930"/>
                </a:lnTo>
                <a:lnTo>
                  <a:pt x="6408534" y="4013136"/>
                </a:lnTo>
                <a:lnTo>
                  <a:pt x="6379959" y="4013136"/>
                </a:lnTo>
                <a:lnTo>
                  <a:pt x="6422758" y="4098861"/>
                </a:lnTo>
                <a:lnTo>
                  <a:pt x="6458521" y="4027424"/>
                </a:lnTo>
                <a:lnTo>
                  <a:pt x="6465684" y="4013136"/>
                </a:lnTo>
                <a:lnTo>
                  <a:pt x="6437109" y="4013136"/>
                </a:lnTo>
                <a:lnTo>
                  <a:pt x="6437109" y="3838930"/>
                </a:lnTo>
                <a:lnTo>
                  <a:pt x="7316838" y="3838930"/>
                </a:lnTo>
                <a:lnTo>
                  <a:pt x="7323188" y="3832529"/>
                </a:lnTo>
                <a:lnTo>
                  <a:pt x="7323188" y="3810368"/>
                </a:lnTo>
                <a:lnTo>
                  <a:pt x="7323188" y="2407412"/>
                </a:lnTo>
                <a:close/>
              </a:path>
              <a:path w="7352030" h="4098925">
                <a:moveTo>
                  <a:pt x="7351763" y="1742821"/>
                </a:moveTo>
                <a:lnTo>
                  <a:pt x="7323188" y="1742821"/>
                </a:lnTo>
                <a:lnTo>
                  <a:pt x="7323188" y="1529715"/>
                </a:lnTo>
                <a:lnTo>
                  <a:pt x="7323188" y="1507490"/>
                </a:lnTo>
                <a:lnTo>
                  <a:pt x="7316838" y="1501140"/>
                </a:lnTo>
                <a:lnTo>
                  <a:pt x="6229718" y="1501140"/>
                </a:lnTo>
                <a:lnTo>
                  <a:pt x="6229718" y="1202309"/>
                </a:lnTo>
                <a:lnTo>
                  <a:pt x="6201143" y="1202309"/>
                </a:lnTo>
                <a:lnTo>
                  <a:pt x="6201143" y="1501140"/>
                </a:lnTo>
                <a:lnTo>
                  <a:pt x="5114277" y="1501140"/>
                </a:lnTo>
                <a:lnTo>
                  <a:pt x="5107800" y="1507490"/>
                </a:lnTo>
                <a:lnTo>
                  <a:pt x="5107800" y="1742821"/>
                </a:lnTo>
                <a:lnTo>
                  <a:pt x="5079225" y="1742821"/>
                </a:lnTo>
                <a:lnTo>
                  <a:pt x="5122151" y="1828546"/>
                </a:lnTo>
                <a:lnTo>
                  <a:pt x="5157838" y="1757045"/>
                </a:lnTo>
                <a:lnTo>
                  <a:pt x="5164950" y="1742821"/>
                </a:lnTo>
                <a:lnTo>
                  <a:pt x="5136375" y="1742821"/>
                </a:lnTo>
                <a:lnTo>
                  <a:pt x="5136375" y="1529715"/>
                </a:lnTo>
                <a:lnTo>
                  <a:pt x="6207493" y="1529715"/>
                </a:lnTo>
                <a:lnTo>
                  <a:pt x="6223241" y="1529715"/>
                </a:lnTo>
                <a:lnTo>
                  <a:pt x="7294613" y="1529715"/>
                </a:lnTo>
                <a:lnTo>
                  <a:pt x="7294613" y="1742821"/>
                </a:lnTo>
                <a:lnTo>
                  <a:pt x="7266038" y="1742821"/>
                </a:lnTo>
                <a:lnTo>
                  <a:pt x="7308964" y="1828546"/>
                </a:lnTo>
                <a:lnTo>
                  <a:pt x="7344651" y="1757045"/>
                </a:lnTo>
                <a:lnTo>
                  <a:pt x="7351763" y="1742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704203" y="6060135"/>
            <a:ext cx="927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G</a:t>
            </a:r>
            <a:r>
              <a:rPr sz="2800" b="1" spc="-70" dirty="0">
                <a:latin typeface="Calibri"/>
                <a:cs typeface="Calibri"/>
              </a:rPr>
              <a:t>r</a:t>
            </a:r>
            <a:r>
              <a:rPr sz="2800" b="1" spc="-5" dirty="0">
                <a:latin typeface="Calibri"/>
                <a:cs typeface="Calibri"/>
              </a:rPr>
              <a:t>aph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25566" y="6060135"/>
            <a:ext cx="803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5" dirty="0">
                <a:latin typeface="Calibri"/>
                <a:cs typeface="Calibri"/>
              </a:rPr>
              <a:t>T</a:t>
            </a:r>
            <a:r>
              <a:rPr sz="2800" b="1" spc="-40" dirty="0">
                <a:latin typeface="Calibri"/>
                <a:cs typeface="Calibri"/>
              </a:rPr>
              <a:t>r</a:t>
            </a:r>
            <a:r>
              <a:rPr sz="2800" b="1" spc="-10" dirty="0">
                <a:latin typeface="Calibri"/>
                <a:cs typeface="Calibri"/>
              </a:rPr>
              <a:t>ees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54328"/>
            <a:ext cx="884237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latin typeface="Calibri"/>
                <a:cs typeface="Calibri"/>
              </a:rPr>
              <a:t>Algorithm</a:t>
            </a:r>
            <a:r>
              <a:rPr sz="2500" b="1" spc="-35" dirty="0"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0000FF"/>
                </a:solidFill>
                <a:latin typeface="Calibri"/>
                <a:cs typeface="Calibri"/>
              </a:rPr>
              <a:t>binarySearch(A,n,num)</a:t>
            </a:r>
            <a:endParaRPr sz="2500" dirty="0">
              <a:latin typeface="Calibri"/>
              <a:cs typeface="Calibri"/>
            </a:endParaRPr>
          </a:p>
          <a:p>
            <a:pPr marL="927100" marR="5080" indent="-915035">
              <a:lnSpc>
                <a:spcPct val="100000"/>
              </a:lnSpc>
              <a:tabLst>
                <a:tab pos="946785" algn="l"/>
                <a:tab pos="1438910" algn="l"/>
                <a:tab pos="2240915" algn="l"/>
                <a:tab pos="2576195" algn="l"/>
                <a:tab pos="4064000" algn="l"/>
                <a:tab pos="4378325" algn="l"/>
                <a:tab pos="5553075" algn="l"/>
                <a:tab pos="6182995" algn="l"/>
                <a:tab pos="7350125" algn="l"/>
                <a:tab pos="8092440" algn="l"/>
                <a:tab pos="8505825" algn="l"/>
              </a:tabLst>
            </a:pPr>
            <a:r>
              <a:rPr sz="2500" b="1" spc="-5" dirty="0">
                <a:latin typeface="Calibri"/>
                <a:cs typeface="Calibri"/>
              </a:rPr>
              <a:t>Inp</a:t>
            </a:r>
            <a:r>
              <a:rPr sz="2500" b="1" spc="-15" dirty="0">
                <a:latin typeface="Calibri"/>
                <a:cs typeface="Calibri"/>
              </a:rPr>
              <a:t>u</a:t>
            </a:r>
            <a:r>
              <a:rPr sz="2500" b="1" spc="-5" dirty="0">
                <a:latin typeface="Calibri"/>
                <a:cs typeface="Calibri"/>
              </a:rPr>
              <a:t>t:</a:t>
            </a:r>
            <a:r>
              <a:rPr sz="2500" b="1" dirty="0">
                <a:latin typeface="Calibri"/>
                <a:cs typeface="Calibri"/>
              </a:rPr>
              <a:t>		</a:t>
            </a:r>
            <a:r>
              <a:rPr sz="2500" spc="-10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n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r</a:t>
            </a:r>
            <a:r>
              <a:rPr sz="2500" spc="-50" dirty="0">
                <a:latin typeface="Calibri"/>
                <a:cs typeface="Calibri"/>
              </a:rPr>
              <a:t>ra</a:t>
            </a:r>
            <a:r>
              <a:rPr sz="2500" spc="-5" dirty="0">
                <a:latin typeface="Calibri"/>
                <a:cs typeface="Calibri"/>
              </a:rPr>
              <a:t>y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b="1" spc="-5" dirty="0">
                <a:latin typeface="Calibri"/>
                <a:cs typeface="Calibri"/>
              </a:rPr>
              <a:t>A</a:t>
            </a:r>
            <a:r>
              <a:rPr sz="2500" b="1" dirty="0">
                <a:latin typeface="Calibri"/>
                <a:cs typeface="Calibri"/>
              </a:rPr>
              <a:t>	</a:t>
            </a:r>
            <a:r>
              <a:rPr sz="2500" spc="-30" dirty="0">
                <a:latin typeface="Calibri"/>
                <a:cs typeface="Calibri"/>
              </a:rPr>
              <a:t>c</a:t>
            </a:r>
            <a:r>
              <a:rPr sz="2500" spc="-10" dirty="0">
                <a:latin typeface="Calibri"/>
                <a:cs typeface="Calibri"/>
              </a:rPr>
              <a:t>o</a:t>
            </a:r>
            <a:r>
              <a:rPr sz="2500" spc="-30" dirty="0">
                <a:latin typeface="Calibri"/>
                <a:cs typeface="Calibri"/>
              </a:rPr>
              <a:t>n</a:t>
            </a:r>
            <a:r>
              <a:rPr sz="2500" spc="-40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aining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b="1" spc="-5" dirty="0">
                <a:latin typeface="Calibri"/>
                <a:cs typeface="Calibri"/>
              </a:rPr>
              <a:t>n</a:t>
            </a:r>
            <a:r>
              <a:rPr sz="2500" b="1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i</a:t>
            </a:r>
            <a:r>
              <a:rPr sz="2500" spc="-30" dirty="0">
                <a:latin typeface="Calibri"/>
                <a:cs typeface="Calibri"/>
              </a:rPr>
              <a:t>n</a:t>
            </a:r>
            <a:r>
              <a:rPr sz="2500" spc="-25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spc="-25" dirty="0">
                <a:latin typeface="Calibri"/>
                <a:cs typeface="Calibri"/>
              </a:rPr>
              <a:t>g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s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5" dirty="0">
                <a:latin typeface="Calibri"/>
                <a:cs typeface="Calibri"/>
              </a:rPr>
              <a:t>n</a:t>
            </a:r>
            <a:r>
              <a:rPr sz="2500" spc="-5" dirty="0">
                <a:latin typeface="Calibri"/>
                <a:cs typeface="Calibri"/>
              </a:rPr>
              <a:t>d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numb</a:t>
            </a:r>
            <a:r>
              <a:rPr sz="2500" spc="-5" dirty="0">
                <a:latin typeface="Calibri"/>
                <a:cs typeface="Calibri"/>
              </a:rPr>
              <a:t>er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b="1" spc="-5" dirty="0">
                <a:latin typeface="Calibri"/>
                <a:cs typeface="Calibri"/>
              </a:rPr>
              <a:t>num</a:t>
            </a:r>
            <a:r>
              <a:rPr sz="2500" b="1" dirty="0">
                <a:latin typeface="Calibri"/>
                <a:cs typeface="Calibri"/>
              </a:rPr>
              <a:t>	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o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be  searched.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500" b="1" spc="-5" dirty="0">
                <a:latin typeface="Calibri"/>
                <a:cs typeface="Calibri"/>
              </a:rPr>
              <a:t>Output:</a:t>
            </a:r>
            <a:r>
              <a:rPr sz="2500" b="1" spc="-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Index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num </a:t>
            </a:r>
            <a:r>
              <a:rPr sz="2500" spc="-5" dirty="0">
                <a:latin typeface="Calibri"/>
                <a:cs typeface="Calibri"/>
              </a:rPr>
              <a:t>if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found,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otherwise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-1.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2935071"/>
            <a:ext cx="5752999" cy="42441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7370" indent="-53530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47370" algn="l"/>
                <a:tab pos="548005" algn="l"/>
              </a:tabLst>
            </a:pPr>
            <a:r>
              <a:rPr sz="2500" spc="-10" dirty="0">
                <a:solidFill>
                  <a:srgbClr val="0000FF"/>
                </a:solidFill>
                <a:latin typeface="Calibri"/>
                <a:cs typeface="Calibri"/>
              </a:rPr>
              <a:t>beg</a:t>
            </a:r>
            <a:r>
              <a:rPr sz="25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500" spc="-10" dirty="0">
                <a:solidFill>
                  <a:srgbClr val="0000FF"/>
                </a:solidFill>
                <a:latin typeface="Calibri"/>
                <a:cs typeface="Calibri"/>
              </a:rPr>
              <a:t> 0,</a:t>
            </a:r>
            <a:r>
              <a:rPr sz="25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0000FF"/>
                </a:solidFill>
                <a:latin typeface="Calibri"/>
                <a:cs typeface="Calibri"/>
              </a:rPr>
              <a:t>end</a:t>
            </a:r>
            <a:r>
              <a:rPr sz="25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5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0000FF"/>
                </a:solidFill>
                <a:latin typeface="Calibri"/>
                <a:cs typeface="Calibri"/>
              </a:rPr>
              <a:t>n-1</a:t>
            </a:r>
            <a:endParaRPr sz="2500" dirty="0">
              <a:latin typeface="Calibri"/>
              <a:cs typeface="Calibri"/>
            </a:endParaRPr>
          </a:p>
          <a:p>
            <a:pPr marL="547370" indent="-535305">
              <a:lnSpc>
                <a:spcPct val="100000"/>
              </a:lnSpc>
              <a:buAutoNum type="arabicPeriod"/>
              <a:tabLst>
                <a:tab pos="547370" algn="l"/>
                <a:tab pos="548005" algn="l"/>
                <a:tab pos="1386840" algn="l"/>
                <a:tab pos="2957195" algn="l"/>
              </a:tabLst>
            </a:pPr>
            <a:r>
              <a:rPr sz="2500" spc="-5" dirty="0">
                <a:solidFill>
                  <a:srgbClr val="0000FF"/>
                </a:solidFill>
                <a:latin typeface="Calibri"/>
                <a:cs typeface="Calibri"/>
              </a:rPr>
              <a:t>while	</a:t>
            </a:r>
            <a:r>
              <a:rPr sz="2500" spc="-10" dirty="0">
                <a:solidFill>
                  <a:srgbClr val="0000FF"/>
                </a:solidFill>
                <a:latin typeface="Calibri"/>
                <a:cs typeface="Calibri"/>
              </a:rPr>
              <a:t>beg</a:t>
            </a:r>
            <a:r>
              <a:rPr sz="25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0000FF"/>
                </a:solidFill>
                <a:latin typeface="Calibri"/>
                <a:cs typeface="Calibri"/>
              </a:rPr>
              <a:t>&lt;=</a:t>
            </a:r>
            <a:r>
              <a:rPr sz="25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0000FF"/>
                </a:solidFill>
                <a:latin typeface="Calibri"/>
                <a:cs typeface="Calibri"/>
              </a:rPr>
              <a:t>end	</a:t>
            </a:r>
            <a:r>
              <a:rPr sz="2500" spc="-10" dirty="0">
                <a:solidFill>
                  <a:srgbClr val="0000FF"/>
                </a:solidFill>
                <a:latin typeface="Calibri"/>
                <a:cs typeface="Calibri"/>
              </a:rPr>
              <a:t>do</a:t>
            </a:r>
            <a:endParaRPr sz="2500" dirty="0">
              <a:latin typeface="Calibri"/>
              <a:cs typeface="Calibri"/>
            </a:endParaRPr>
          </a:p>
          <a:p>
            <a:pPr marL="1115695" indent="-1103630">
              <a:lnSpc>
                <a:spcPct val="100000"/>
              </a:lnSpc>
              <a:buAutoNum type="arabicPeriod"/>
              <a:tabLst>
                <a:tab pos="1115695" algn="l"/>
                <a:tab pos="1116330" algn="l"/>
              </a:tabLst>
            </a:pPr>
            <a:r>
              <a:rPr sz="2500" spc="-5" dirty="0">
                <a:solidFill>
                  <a:srgbClr val="0000FF"/>
                </a:solidFill>
                <a:latin typeface="Calibri"/>
                <a:cs typeface="Calibri"/>
              </a:rPr>
              <a:t>mid</a:t>
            </a:r>
            <a:r>
              <a:rPr sz="25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5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00FF"/>
                </a:solidFill>
                <a:latin typeface="Calibri"/>
                <a:cs typeface="Calibri"/>
              </a:rPr>
              <a:t>(beg</a:t>
            </a:r>
            <a:r>
              <a:rPr sz="25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0000FF"/>
                </a:solidFill>
                <a:latin typeface="Calibri"/>
                <a:cs typeface="Calibri"/>
              </a:rPr>
              <a:t>+</a:t>
            </a:r>
            <a:r>
              <a:rPr sz="25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0000FF"/>
                </a:solidFill>
                <a:latin typeface="Calibri"/>
                <a:cs typeface="Calibri"/>
              </a:rPr>
              <a:t>end)/2</a:t>
            </a:r>
            <a:endParaRPr sz="2500" dirty="0">
              <a:latin typeface="Calibri"/>
              <a:cs typeface="Calibri"/>
            </a:endParaRPr>
          </a:p>
          <a:p>
            <a:pPr marL="1115695" indent="-1103630">
              <a:lnSpc>
                <a:spcPct val="100000"/>
              </a:lnSpc>
              <a:buAutoNum type="arabicPeriod"/>
              <a:tabLst>
                <a:tab pos="1115695" algn="l"/>
                <a:tab pos="1116330" algn="l"/>
                <a:tab pos="1426845" algn="l"/>
              </a:tabLst>
            </a:pPr>
            <a:r>
              <a:rPr sz="2500" spc="-5" dirty="0">
                <a:solidFill>
                  <a:srgbClr val="0000FF"/>
                </a:solidFill>
                <a:latin typeface="Calibri"/>
                <a:cs typeface="Calibri"/>
              </a:rPr>
              <a:t>if	A[mid]</a:t>
            </a:r>
            <a:r>
              <a:rPr sz="25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0000FF"/>
                </a:solidFill>
                <a:latin typeface="Calibri"/>
                <a:cs typeface="Calibri"/>
              </a:rPr>
              <a:t>==</a:t>
            </a:r>
            <a:r>
              <a:rPr sz="25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00FF"/>
                </a:solidFill>
                <a:latin typeface="Calibri"/>
                <a:cs typeface="Calibri"/>
              </a:rPr>
              <a:t>num</a:t>
            </a:r>
            <a:endParaRPr sz="2500" dirty="0">
              <a:latin typeface="Calibri"/>
              <a:cs typeface="Calibri"/>
            </a:endParaRPr>
          </a:p>
          <a:p>
            <a:pPr marL="12700" marR="949960">
              <a:lnSpc>
                <a:spcPct val="100000"/>
              </a:lnSpc>
              <a:buAutoNum type="arabicPeriod"/>
              <a:tabLst>
                <a:tab pos="1329055" algn="l"/>
                <a:tab pos="1329690" algn="l"/>
              </a:tabLst>
            </a:pPr>
            <a:r>
              <a:rPr lang="en-US" sz="2500" spc="-10" dirty="0">
                <a:solidFill>
                  <a:srgbClr val="0000FF"/>
                </a:solidFill>
                <a:latin typeface="Calibri"/>
                <a:cs typeface="Calibri"/>
              </a:rPr>
              <a:t>                 </a:t>
            </a:r>
            <a:r>
              <a:rPr sz="2500" spc="-10" dirty="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sz="25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0000FF"/>
                </a:solidFill>
                <a:latin typeface="Calibri"/>
                <a:cs typeface="Calibri"/>
              </a:rPr>
              <a:t>mid </a:t>
            </a:r>
            <a:r>
              <a:rPr sz="2500" spc="-5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endParaRPr lang="en-US" sz="2500" spc="-55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12700" marR="949960">
              <a:lnSpc>
                <a:spcPct val="100000"/>
              </a:lnSpc>
              <a:buAutoNum type="arabicPeriod"/>
              <a:tabLst>
                <a:tab pos="1329055" algn="l"/>
                <a:tab pos="1329690" algn="l"/>
              </a:tabLst>
            </a:pPr>
            <a:r>
              <a:rPr lang="en-IN" sz="2500" spc="-15" dirty="0">
                <a:solidFill>
                  <a:srgbClr val="0000FF"/>
                </a:solidFill>
                <a:latin typeface="Calibri"/>
                <a:cs typeface="Calibri"/>
              </a:rPr>
              <a:t> 	else if A[mid]&gt;</a:t>
            </a:r>
            <a:r>
              <a:rPr lang="en-IN" sz="2500" spc="-15" dirty="0" err="1">
                <a:solidFill>
                  <a:srgbClr val="0000FF"/>
                </a:solidFill>
                <a:latin typeface="Calibri"/>
                <a:cs typeface="Calibri"/>
              </a:rPr>
              <a:t>num</a:t>
            </a:r>
            <a:endParaRPr lang="en-IN" sz="2500" spc="-15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12700" marR="949960">
              <a:lnSpc>
                <a:spcPct val="100000"/>
              </a:lnSpc>
              <a:buAutoNum type="arabicPeriod"/>
              <a:tabLst>
                <a:tab pos="1329055" algn="l"/>
                <a:tab pos="1329690" algn="l"/>
              </a:tabLst>
            </a:pPr>
            <a:r>
              <a:rPr lang="en-IN" sz="2500" spc="-15" dirty="0">
                <a:solidFill>
                  <a:srgbClr val="0000FF"/>
                </a:solidFill>
                <a:latin typeface="Calibri"/>
                <a:cs typeface="Calibri"/>
              </a:rPr>
              <a:t>                 end=mid-1</a:t>
            </a:r>
            <a:endParaRPr lang="en-IN" sz="2500" dirty="0">
              <a:latin typeface="Calibri"/>
              <a:cs typeface="Calibri"/>
            </a:endParaRPr>
          </a:p>
          <a:p>
            <a:pPr marL="12700" marR="949960">
              <a:lnSpc>
                <a:spcPct val="100000"/>
              </a:lnSpc>
              <a:buAutoNum type="arabicPeriod"/>
              <a:tabLst>
                <a:tab pos="1329055" algn="l"/>
                <a:tab pos="1329690" algn="l"/>
              </a:tabLst>
            </a:pPr>
            <a:r>
              <a:rPr lang="en-IN" sz="2500" spc="-15" dirty="0">
                <a:solidFill>
                  <a:srgbClr val="0000FF"/>
                </a:solidFill>
                <a:latin typeface="Calibri"/>
                <a:cs typeface="Calibri"/>
              </a:rPr>
              <a:t>               else </a:t>
            </a:r>
          </a:p>
          <a:p>
            <a:pPr marL="12700" marR="949960">
              <a:lnSpc>
                <a:spcPct val="100000"/>
              </a:lnSpc>
              <a:buAutoNum type="arabicPeriod"/>
              <a:tabLst>
                <a:tab pos="1329055" algn="l"/>
                <a:tab pos="1329690" algn="l"/>
              </a:tabLst>
            </a:pPr>
            <a:r>
              <a:rPr lang="en-IN" sz="2500" spc="-15" dirty="0">
                <a:solidFill>
                  <a:srgbClr val="0000FF"/>
                </a:solidFill>
                <a:latin typeface="Calibri"/>
                <a:cs typeface="Calibri"/>
              </a:rPr>
              <a:t>                 beg=mid+1</a:t>
            </a:r>
          </a:p>
          <a:p>
            <a:pPr marL="12700" marR="949960">
              <a:lnSpc>
                <a:spcPct val="100000"/>
              </a:lnSpc>
              <a:buAutoNum type="arabicPeriod"/>
              <a:tabLst>
                <a:tab pos="1329055" algn="l"/>
                <a:tab pos="1329690" algn="l"/>
              </a:tabLst>
            </a:pPr>
            <a:r>
              <a:rPr lang="en-IN" sz="2500" spc="-15" dirty="0">
                <a:solidFill>
                  <a:srgbClr val="0000FF"/>
                </a:solidFill>
                <a:latin typeface="Calibri"/>
                <a:cs typeface="Calibri"/>
              </a:rPr>
              <a:t> return -1</a:t>
            </a:r>
            <a:endParaRPr lang="en-IN"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500" spc="-15" dirty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endParaRPr sz="2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Contd…</a:t>
            </a:r>
          </a:p>
        </p:txBody>
      </p:sp>
      <p:sp>
        <p:nvSpPr>
          <p:cNvPr id="3" name="object 3"/>
          <p:cNvSpPr/>
          <p:nvPr/>
        </p:nvSpPr>
        <p:spPr>
          <a:xfrm>
            <a:off x="72000" y="1340815"/>
            <a:ext cx="4572000" cy="5328920"/>
          </a:xfrm>
          <a:custGeom>
            <a:avLst/>
            <a:gdLst/>
            <a:ahLst/>
            <a:cxnLst/>
            <a:rect l="l" t="t" r="r" b="b"/>
            <a:pathLst>
              <a:path w="4572000" h="5328920">
                <a:moveTo>
                  <a:pt x="0" y="5328539"/>
                </a:moveTo>
                <a:lnTo>
                  <a:pt x="4572000" y="5328539"/>
                </a:lnTo>
                <a:lnTo>
                  <a:pt x="4572000" y="0"/>
                </a:lnTo>
                <a:lnTo>
                  <a:pt x="0" y="0"/>
                </a:lnTo>
                <a:lnTo>
                  <a:pt x="0" y="5328539"/>
                </a:lnTo>
                <a:close/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272" y="1351279"/>
            <a:ext cx="4478020" cy="521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0365" marR="43180" indent="-342900" algn="just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381000" algn="l"/>
              </a:tabLst>
            </a:pP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each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iteration,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number of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elements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be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searched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from gets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reduced </a:t>
            </a:r>
            <a:r>
              <a:rPr sz="2800" spc="-6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by</a:t>
            </a:r>
            <a:r>
              <a:rPr sz="2800" spc="6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1F487C"/>
                </a:solidFill>
                <a:latin typeface="Calibri"/>
                <a:cs typeface="Calibri"/>
              </a:rPr>
              <a:t>half.</a:t>
            </a:r>
            <a:r>
              <a:rPr sz="2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process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 continues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till the number of </a:t>
            </a:r>
            <a:r>
              <a:rPr sz="2800" spc="-6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elements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(to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searched) </a:t>
            </a:r>
            <a:r>
              <a:rPr sz="2800" spc="-6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reaches 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1.</a:t>
            </a:r>
            <a:endParaRPr sz="2800">
              <a:latin typeface="Calibri"/>
              <a:cs typeface="Calibri"/>
            </a:endParaRPr>
          </a:p>
          <a:p>
            <a:pPr marL="781685" lvl="1" indent="-287020">
              <a:lnSpc>
                <a:spcPct val="100000"/>
              </a:lnSpc>
              <a:spcBef>
                <a:spcPts val="610"/>
              </a:spcBef>
              <a:buFont typeface="Microsoft Sans Serif"/>
              <a:buChar char="–"/>
              <a:tabLst>
                <a:tab pos="782320" algn="l"/>
              </a:tabLst>
            </a:pP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1</a:t>
            </a:r>
            <a:r>
              <a:rPr sz="2400" spc="-15" baseline="24305" dirty="0">
                <a:solidFill>
                  <a:srgbClr val="1F487C"/>
                </a:solidFill>
                <a:latin typeface="Calibri"/>
                <a:cs typeface="Calibri"/>
              </a:rPr>
              <a:t>st</a:t>
            </a:r>
            <a:r>
              <a:rPr sz="2400" spc="202" baseline="243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iteration</a:t>
            </a:r>
            <a:r>
              <a:rPr sz="24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4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n/2</a:t>
            </a:r>
            <a:r>
              <a:rPr sz="2400" spc="-7" baseline="24305" dirty="0">
                <a:solidFill>
                  <a:srgbClr val="1F487C"/>
                </a:solidFill>
                <a:latin typeface="Calibri"/>
                <a:cs typeface="Calibri"/>
              </a:rPr>
              <a:t>0</a:t>
            </a:r>
            <a:endParaRPr sz="2400" baseline="24305">
              <a:latin typeface="Calibri"/>
              <a:cs typeface="Calibri"/>
            </a:endParaRPr>
          </a:p>
          <a:p>
            <a:pPr marL="781685" lvl="1" indent="-287020">
              <a:lnSpc>
                <a:spcPct val="100000"/>
              </a:lnSpc>
              <a:spcBef>
                <a:spcPts val="575"/>
              </a:spcBef>
              <a:buFont typeface="Microsoft Sans Serif"/>
              <a:buChar char="–"/>
              <a:tabLst>
                <a:tab pos="782320" algn="l"/>
              </a:tabLst>
            </a:pP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r>
              <a:rPr sz="2400" spc="-7" baseline="24305" dirty="0">
                <a:solidFill>
                  <a:srgbClr val="1F487C"/>
                </a:solidFill>
                <a:latin typeface="Calibri"/>
                <a:cs typeface="Calibri"/>
              </a:rPr>
              <a:t>nd</a:t>
            </a:r>
            <a:r>
              <a:rPr sz="2400" spc="202" baseline="243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iteration</a:t>
            </a:r>
            <a:r>
              <a:rPr sz="24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4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n/2</a:t>
            </a:r>
            <a:r>
              <a:rPr sz="2400" spc="-7" baseline="24305" dirty="0">
                <a:solidFill>
                  <a:srgbClr val="1F487C"/>
                </a:solidFill>
                <a:latin typeface="Calibri"/>
                <a:cs typeface="Calibri"/>
              </a:rPr>
              <a:t>1</a:t>
            </a:r>
            <a:endParaRPr sz="2400" baseline="24305">
              <a:latin typeface="Calibri"/>
              <a:cs typeface="Calibri"/>
            </a:endParaRPr>
          </a:p>
          <a:p>
            <a:pPr marL="781685" lvl="1" indent="-287020">
              <a:lnSpc>
                <a:spcPct val="100000"/>
              </a:lnSpc>
              <a:spcBef>
                <a:spcPts val="575"/>
              </a:spcBef>
              <a:buFont typeface="Microsoft Sans Serif"/>
              <a:buChar char="–"/>
              <a:tabLst>
                <a:tab pos="782320" algn="l"/>
              </a:tabLst>
            </a:pPr>
            <a:r>
              <a:rPr sz="2400" spc="-15" dirty="0">
                <a:solidFill>
                  <a:srgbClr val="1F487C"/>
                </a:solidFill>
                <a:latin typeface="Calibri"/>
                <a:cs typeface="Calibri"/>
              </a:rPr>
              <a:t>3</a:t>
            </a:r>
            <a:r>
              <a:rPr sz="2400" spc="-22" baseline="24305" dirty="0">
                <a:solidFill>
                  <a:srgbClr val="1F487C"/>
                </a:solidFill>
                <a:latin typeface="Calibri"/>
                <a:cs typeface="Calibri"/>
              </a:rPr>
              <a:t>rd</a:t>
            </a:r>
            <a:r>
              <a:rPr sz="2400" spc="232" baseline="243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iteration</a:t>
            </a:r>
            <a:r>
              <a:rPr sz="24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4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n/2</a:t>
            </a:r>
            <a:r>
              <a:rPr sz="2400" spc="-7" baseline="24305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endParaRPr sz="2400" baseline="24305">
              <a:latin typeface="Calibri"/>
              <a:cs typeface="Calibri"/>
            </a:endParaRPr>
          </a:p>
          <a:p>
            <a:pPr marL="495300">
              <a:lnSpc>
                <a:spcPct val="100000"/>
              </a:lnSpc>
              <a:spcBef>
                <a:spcPts val="580"/>
              </a:spcBef>
            </a:pPr>
            <a:r>
              <a:rPr sz="2400" spc="630" dirty="0">
                <a:solidFill>
                  <a:srgbClr val="1F487C"/>
                </a:solidFill>
                <a:latin typeface="Microsoft Sans Serif"/>
                <a:cs typeface="Microsoft Sans Serif"/>
              </a:rPr>
              <a:t>–</a:t>
            </a:r>
            <a:r>
              <a:rPr sz="2400" spc="225" dirty="0">
                <a:solidFill>
                  <a:srgbClr val="1F487C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 marL="781685" lvl="1" indent="-287020">
              <a:lnSpc>
                <a:spcPct val="100000"/>
              </a:lnSpc>
              <a:spcBef>
                <a:spcPts val="575"/>
              </a:spcBef>
              <a:buFont typeface="Microsoft Sans Serif"/>
              <a:buChar char="–"/>
              <a:tabLst>
                <a:tab pos="782320" algn="l"/>
              </a:tabLst>
            </a:pP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m</a:t>
            </a:r>
            <a:r>
              <a:rPr sz="2400" spc="-15" baseline="24305" dirty="0">
                <a:solidFill>
                  <a:srgbClr val="1F487C"/>
                </a:solidFill>
                <a:latin typeface="Calibri"/>
                <a:cs typeface="Calibri"/>
              </a:rPr>
              <a:t>th</a:t>
            </a:r>
            <a:r>
              <a:rPr sz="2400" spc="202" baseline="243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iteration</a:t>
            </a:r>
            <a:r>
              <a:rPr sz="24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4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n/2</a:t>
            </a:r>
            <a:r>
              <a:rPr sz="2400" spc="-7" baseline="24305" dirty="0">
                <a:solidFill>
                  <a:srgbClr val="1F487C"/>
                </a:solidFill>
                <a:latin typeface="Calibri"/>
                <a:cs typeface="Calibri"/>
              </a:rPr>
              <a:t>m</a:t>
            </a:r>
            <a:endParaRPr sz="2400" baseline="24305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73661" y="3875297"/>
            <a:ext cx="397510" cy="0"/>
          </a:xfrm>
          <a:custGeom>
            <a:avLst/>
            <a:gdLst/>
            <a:ahLst/>
            <a:cxnLst/>
            <a:rect l="l" t="t" r="r" b="b"/>
            <a:pathLst>
              <a:path w="397510">
                <a:moveTo>
                  <a:pt x="0" y="0"/>
                </a:moveTo>
                <a:lnTo>
                  <a:pt x="396924" y="0"/>
                </a:lnTo>
              </a:path>
            </a:pathLst>
          </a:custGeom>
          <a:ln w="13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58682" y="3723058"/>
            <a:ext cx="39814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900" spc="104" baseline="-25641" dirty="0">
                <a:latin typeface="Times New Roman"/>
                <a:cs typeface="Times New Roman"/>
              </a:rPr>
              <a:t>2</a:t>
            </a:r>
            <a:r>
              <a:rPr sz="1500" i="1" spc="70" dirty="0">
                <a:latin typeface="Times New Roman"/>
                <a:cs typeface="Times New Roman"/>
              </a:rPr>
              <a:t>m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4067" y="3611816"/>
            <a:ext cx="84264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636270" algn="l"/>
              </a:tabLst>
            </a:pPr>
            <a:r>
              <a:rPr sz="2600" spc="20" dirty="0">
                <a:latin typeface="Times New Roman"/>
                <a:cs typeface="Times New Roman"/>
              </a:rPr>
              <a:t>1</a:t>
            </a:r>
            <a:r>
              <a:rPr sz="2600" spc="-28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20" dirty="0">
                <a:latin typeface="Times New Roman"/>
                <a:cs typeface="Times New Roman"/>
              </a:rPr>
              <a:t>	</a:t>
            </a:r>
            <a:r>
              <a:rPr sz="3900" i="1" spc="30" baseline="35256" dirty="0">
                <a:latin typeface="Times New Roman"/>
                <a:cs typeface="Times New Roman"/>
              </a:rPr>
              <a:t>n</a:t>
            </a:r>
            <a:endParaRPr sz="3900" baseline="3525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 marR="86677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Let </a:t>
            </a:r>
            <a:r>
              <a:rPr spc="-5" dirty="0"/>
              <a:t>the </a:t>
            </a:r>
            <a:r>
              <a:rPr spc="-10" dirty="0"/>
              <a:t>termination </a:t>
            </a:r>
            <a:r>
              <a:rPr spc="-5" dirty="0"/>
              <a:t> </a:t>
            </a:r>
            <a:r>
              <a:rPr spc="-10" dirty="0"/>
              <a:t>condition</a:t>
            </a:r>
            <a:r>
              <a:rPr dirty="0"/>
              <a:t> </a:t>
            </a:r>
            <a:r>
              <a:rPr spc="-10" dirty="0"/>
              <a:t>(i.e.</a:t>
            </a:r>
            <a:r>
              <a:rPr dirty="0"/>
              <a:t> </a:t>
            </a:r>
            <a:r>
              <a:rPr spc="-10" dirty="0"/>
              <a:t>single </a:t>
            </a:r>
            <a:r>
              <a:rPr spc="-615" dirty="0"/>
              <a:t> </a:t>
            </a:r>
            <a:r>
              <a:rPr spc="-10" dirty="0"/>
              <a:t>element </a:t>
            </a:r>
            <a:r>
              <a:rPr spc="-20" dirty="0"/>
              <a:t>to </a:t>
            </a:r>
            <a:r>
              <a:rPr spc="-10" dirty="0"/>
              <a:t>search </a:t>
            </a:r>
            <a:r>
              <a:rPr spc="-5" dirty="0"/>
              <a:t> </a:t>
            </a:r>
            <a:r>
              <a:rPr spc="-20" dirty="0"/>
              <a:t>from) </a:t>
            </a:r>
            <a:r>
              <a:rPr spc="-10" dirty="0"/>
              <a:t>reaches </a:t>
            </a:r>
            <a:r>
              <a:rPr spc="-15" dirty="0"/>
              <a:t>at </a:t>
            </a:r>
            <a:r>
              <a:rPr spc="-5" dirty="0"/>
              <a:t>the </a:t>
            </a:r>
            <a:r>
              <a:rPr spc="-620" dirty="0"/>
              <a:t> </a:t>
            </a:r>
            <a:r>
              <a:rPr spc="-10" dirty="0"/>
              <a:t>m</a:t>
            </a:r>
            <a:r>
              <a:rPr sz="2775" spc="-15" baseline="25525" dirty="0"/>
              <a:t>th</a:t>
            </a:r>
            <a:r>
              <a:rPr sz="2775" spc="284" baseline="25525" dirty="0"/>
              <a:t> </a:t>
            </a:r>
            <a:r>
              <a:rPr sz="2800" spc="-15" dirty="0"/>
              <a:t>iteration,</a:t>
            </a:r>
            <a:r>
              <a:rPr sz="2800" spc="-10" dirty="0"/>
              <a:t> </a:t>
            </a:r>
            <a:r>
              <a:rPr sz="2800" spc="-5" dirty="0"/>
              <a:t>thus</a:t>
            </a:r>
            <a:endParaRPr sz="28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450"/>
          </a:p>
          <a:p>
            <a:pPr marL="158750">
              <a:lnSpc>
                <a:spcPct val="100000"/>
              </a:lnSpc>
            </a:pPr>
            <a:r>
              <a:rPr sz="2600" spc="95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250" i="1" spc="142" baseline="44444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250" i="1" spc="660" baseline="444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6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i="1" spc="6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  <a:p>
            <a:pPr marL="158750">
              <a:lnSpc>
                <a:spcPct val="100000"/>
              </a:lnSpc>
              <a:spcBef>
                <a:spcPts val="180"/>
              </a:spcBef>
            </a:pPr>
            <a:r>
              <a:rPr sz="2600" i="1" spc="114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600" spc="114" dirty="0">
                <a:solidFill>
                  <a:srgbClr val="000000"/>
                </a:solidFill>
                <a:latin typeface="Times New Roman"/>
                <a:cs typeface="Times New Roman"/>
              </a:rPr>
              <a:t>log</a:t>
            </a:r>
            <a:r>
              <a:rPr sz="2250" spc="172" baseline="-24074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250" spc="292" baseline="-240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8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600" spc="-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8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spc="-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60" dirty="0">
                <a:solidFill>
                  <a:srgbClr val="000000"/>
                </a:solidFill>
                <a:latin typeface="Times New Roman"/>
                <a:cs typeface="Times New Roman"/>
              </a:rPr>
              <a:t>log</a:t>
            </a:r>
            <a:r>
              <a:rPr sz="2250" spc="89" baseline="-24074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250" spc="300" baseline="-240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i="1" spc="8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  <a:p>
            <a:pPr marL="159385">
              <a:lnSpc>
                <a:spcPct val="100000"/>
              </a:lnSpc>
              <a:spcBef>
                <a:spcPts val="385"/>
              </a:spcBef>
            </a:pPr>
            <a:r>
              <a:rPr sz="2600" i="1" spc="95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600" i="1"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7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spc="-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70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2600" spc="-2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i="1" spc="6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  <a:p>
            <a:pPr marL="148590">
              <a:lnSpc>
                <a:spcPct val="100000"/>
              </a:lnSpc>
              <a:spcBef>
                <a:spcPts val="600"/>
              </a:spcBef>
              <a:tabLst>
                <a:tab pos="2353310" algn="l"/>
                <a:tab pos="2886075" algn="l"/>
              </a:tabLst>
            </a:pPr>
            <a:r>
              <a:rPr sz="2600" spc="165" dirty="0">
                <a:solidFill>
                  <a:srgbClr val="000000"/>
                </a:solidFill>
                <a:latin typeface="Symbol"/>
                <a:cs typeface="Symbol"/>
              </a:rPr>
              <a:t></a:t>
            </a:r>
            <a:r>
              <a:rPr sz="2600" spc="-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55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600" spc="15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2600" spc="-50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600" spc="229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2600" spc="-70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2600" spc="-55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600" spc="-204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600" spc="-7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600" spc="145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600" spc="8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2600" spc="-7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2600" i="1" spc="95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2600" spc="5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2600" spc="-70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2600" spc="85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2600" spc="-2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i="1" spc="5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spc="55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Example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5" dirty="0"/>
              <a:t>Binary</a:t>
            </a:r>
            <a:r>
              <a:rPr spc="-25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54327"/>
            <a:ext cx="5354320" cy="5100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300" b="1" spc="-5" dirty="0">
                <a:solidFill>
                  <a:srgbClr val="8063A1"/>
                </a:solidFill>
                <a:latin typeface="Calibri"/>
                <a:cs typeface="Calibri"/>
              </a:rPr>
              <a:t>#include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&lt;stdio.h&gt;</a:t>
            </a:r>
            <a:endParaRPr sz="23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300" b="1" spc="-10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300" b="1" spc="-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binarySearch(</a:t>
            </a:r>
            <a:r>
              <a:rPr sz="2300" b="1" spc="-5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300" b="1" spc="-30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arr[], </a:t>
            </a:r>
            <a:r>
              <a:rPr sz="2300" b="1" spc="-10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300" b="1" spc="10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n,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300" b="1" spc="-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num)</a:t>
            </a:r>
            <a:endParaRPr sz="23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95"/>
              </a:spcBef>
              <a:buClr>
                <a:srgbClr val="C00000"/>
              </a:buClr>
              <a:buAutoNum type="arabicPeriod"/>
              <a:tabLst>
                <a:tab pos="469900" algn="l"/>
                <a:tab pos="470534" algn="l"/>
                <a:tab pos="768350" algn="l"/>
              </a:tabLst>
            </a:pP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300" b="1" spc="-10" dirty="0">
                <a:solidFill>
                  <a:srgbClr val="8063A1"/>
                </a:solidFill>
                <a:latin typeface="Calibri"/>
                <a:cs typeface="Calibri"/>
              </a:rPr>
              <a:t>int 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beg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AACC5"/>
                </a:solidFill>
                <a:latin typeface="Calibri"/>
                <a:cs typeface="Calibri"/>
              </a:rPr>
              <a:t>=</a:t>
            </a:r>
            <a:r>
              <a:rPr sz="2300" b="1" spc="-5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E36C09"/>
                </a:solidFill>
                <a:latin typeface="Calibri"/>
                <a:cs typeface="Calibri"/>
              </a:rPr>
              <a:t>0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3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end</a:t>
            </a:r>
            <a:r>
              <a:rPr sz="23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AACC5"/>
                </a:solidFill>
                <a:latin typeface="Calibri"/>
                <a:cs typeface="Calibri"/>
              </a:rPr>
              <a:t>= </a:t>
            </a:r>
            <a:r>
              <a:rPr sz="2300" b="1" spc="-5" dirty="0">
                <a:solidFill>
                  <a:srgbClr val="E36C09"/>
                </a:solidFill>
                <a:latin typeface="Calibri"/>
                <a:cs typeface="Calibri"/>
              </a:rPr>
              <a:t>9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endParaRPr sz="2300">
              <a:latin typeface="Calibri"/>
              <a:cs typeface="Calibri"/>
            </a:endParaRPr>
          </a:p>
          <a:p>
            <a:pPr marL="735330" indent="-723265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/>
              <a:tabLst>
                <a:tab pos="734695" algn="l"/>
                <a:tab pos="735965" algn="l"/>
              </a:tabLst>
            </a:pPr>
            <a:r>
              <a:rPr sz="2300" b="1" spc="-5" dirty="0">
                <a:solidFill>
                  <a:srgbClr val="8063A1"/>
                </a:solidFill>
                <a:latin typeface="Calibri"/>
                <a:cs typeface="Calibri"/>
              </a:rPr>
              <a:t>while</a:t>
            </a:r>
            <a:r>
              <a:rPr sz="2300" b="1" spc="-20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(beg</a:t>
            </a:r>
            <a:r>
              <a:rPr sz="23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AACC5"/>
                </a:solidFill>
                <a:latin typeface="Calibri"/>
                <a:cs typeface="Calibri"/>
              </a:rPr>
              <a:t>&lt;=</a:t>
            </a:r>
            <a:r>
              <a:rPr sz="2300" b="1" spc="-10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end)</a:t>
            </a:r>
            <a:endParaRPr sz="2300">
              <a:latin typeface="Calibri"/>
              <a:cs typeface="Calibri"/>
            </a:endParaRPr>
          </a:p>
          <a:p>
            <a:pPr marL="735330" indent="-723265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AutoNum type="arabicPeriod"/>
              <a:tabLst>
                <a:tab pos="734695" algn="l"/>
                <a:tab pos="735965" algn="l"/>
                <a:tab pos="1035050" algn="l"/>
              </a:tabLst>
            </a:pP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300" b="1" spc="-10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300" b="1" spc="-1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mid </a:t>
            </a:r>
            <a:r>
              <a:rPr sz="2300" b="1" dirty="0">
                <a:solidFill>
                  <a:srgbClr val="4AACC5"/>
                </a:solidFill>
                <a:latin typeface="Calibri"/>
                <a:cs typeface="Calibri"/>
              </a:rPr>
              <a:t>= 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(beg</a:t>
            </a:r>
            <a:r>
              <a:rPr sz="23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AACC5"/>
                </a:solidFill>
                <a:latin typeface="Calibri"/>
                <a:cs typeface="Calibri"/>
              </a:rPr>
              <a:t>+</a:t>
            </a:r>
            <a:r>
              <a:rPr sz="2300" b="1" spc="-10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end)</a:t>
            </a:r>
            <a:r>
              <a:rPr sz="2300" b="1" dirty="0">
                <a:solidFill>
                  <a:srgbClr val="4AACC5"/>
                </a:solidFill>
                <a:latin typeface="Calibri"/>
                <a:cs typeface="Calibri"/>
              </a:rPr>
              <a:t>/</a:t>
            </a:r>
            <a:r>
              <a:rPr sz="2300" b="1" dirty="0">
                <a:solidFill>
                  <a:srgbClr val="E36C09"/>
                </a:solidFill>
                <a:latin typeface="Calibri"/>
                <a:cs typeface="Calibri"/>
              </a:rPr>
              <a:t>2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endParaRPr sz="2300">
              <a:latin typeface="Calibri"/>
              <a:cs typeface="Calibri"/>
            </a:endParaRPr>
          </a:p>
          <a:p>
            <a:pPr marL="1068705" indent="-105664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/>
              <a:tabLst>
                <a:tab pos="1068705" algn="l"/>
                <a:tab pos="1069340" algn="l"/>
              </a:tabLst>
            </a:pP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3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(arr[mid]</a:t>
            </a:r>
            <a:r>
              <a:rPr sz="23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AACC5"/>
                </a:solidFill>
                <a:latin typeface="Calibri"/>
                <a:cs typeface="Calibri"/>
              </a:rPr>
              <a:t>==</a:t>
            </a:r>
            <a:r>
              <a:rPr sz="2300" b="1" spc="-5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num)</a:t>
            </a:r>
            <a:endParaRPr sz="2300">
              <a:latin typeface="Calibri"/>
              <a:cs typeface="Calibri"/>
            </a:endParaRPr>
          </a:p>
          <a:p>
            <a:pPr marL="1400810" indent="-1388745">
              <a:lnSpc>
                <a:spcPct val="100000"/>
              </a:lnSpc>
              <a:spcBef>
                <a:spcPts val="95"/>
              </a:spcBef>
              <a:buClr>
                <a:srgbClr val="C00000"/>
              </a:buClr>
              <a:buAutoNum type="arabicPeriod"/>
              <a:tabLst>
                <a:tab pos="1400810" algn="l"/>
                <a:tab pos="1401445" algn="l"/>
              </a:tabLst>
            </a:pPr>
            <a:r>
              <a:rPr sz="2300" b="1" spc="-5" dirty="0">
                <a:solidFill>
                  <a:srgbClr val="8063A1"/>
                </a:solidFill>
                <a:latin typeface="Calibri"/>
                <a:cs typeface="Calibri"/>
              </a:rPr>
              <a:t>return</a:t>
            </a:r>
            <a:r>
              <a:rPr sz="2300" b="1" spc="-50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mid;</a:t>
            </a:r>
            <a:endParaRPr sz="2300">
              <a:latin typeface="Calibri"/>
              <a:cs typeface="Calibri"/>
            </a:endParaRPr>
          </a:p>
          <a:p>
            <a:pPr marL="1068705" indent="-1056640">
              <a:lnSpc>
                <a:spcPct val="100000"/>
              </a:lnSpc>
              <a:spcBef>
                <a:spcPts val="110"/>
              </a:spcBef>
              <a:buClr>
                <a:srgbClr val="C00000"/>
              </a:buClr>
              <a:buAutoNum type="arabicPeriod"/>
              <a:tabLst>
                <a:tab pos="1068705" algn="l"/>
                <a:tab pos="1069340" algn="l"/>
              </a:tabLst>
            </a:pP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else</a:t>
            </a:r>
            <a:r>
              <a:rPr sz="23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 (arr[mid]</a:t>
            </a:r>
            <a:r>
              <a:rPr sz="23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AACC5"/>
                </a:solidFill>
                <a:latin typeface="Calibri"/>
                <a:cs typeface="Calibri"/>
              </a:rPr>
              <a:t>&gt;</a:t>
            </a:r>
            <a:r>
              <a:rPr sz="2300" b="1" spc="-5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num)</a:t>
            </a:r>
            <a:endParaRPr sz="2300">
              <a:latin typeface="Calibri"/>
              <a:cs typeface="Calibri"/>
            </a:endParaRPr>
          </a:p>
          <a:p>
            <a:pPr marL="1400810" indent="-1388745">
              <a:lnSpc>
                <a:spcPct val="100000"/>
              </a:lnSpc>
              <a:spcBef>
                <a:spcPts val="95"/>
              </a:spcBef>
              <a:buClr>
                <a:srgbClr val="C00000"/>
              </a:buClr>
              <a:buAutoNum type="arabicPeriod"/>
              <a:tabLst>
                <a:tab pos="1400810" algn="l"/>
                <a:tab pos="1401445" algn="l"/>
              </a:tabLst>
            </a:pP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end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AACC5"/>
                </a:solidFill>
                <a:latin typeface="Calibri"/>
                <a:cs typeface="Calibri"/>
              </a:rPr>
              <a:t>= 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mid</a:t>
            </a:r>
            <a:r>
              <a:rPr sz="23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E36C09"/>
                </a:solidFill>
                <a:latin typeface="Calibri"/>
                <a:cs typeface="Calibri"/>
              </a:rPr>
              <a:t>-</a:t>
            </a:r>
            <a:r>
              <a:rPr sz="23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E36C09"/>
                </a:solidFill>
                <a:latin typeface="Calibri"/>
                <a:cs typeface="Calibri"/>
              </a:rPr>
              <a:t>1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endParaRPr sz="2300">
              <a:latin typeface="Calibri"/>
              <a:cs typeface="Calibri"/>
            </a:endParaRPr>
          </a:p>
          <a:p>
            <a:pPr marL="1068705" indent="-105664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/>
              <a:tabLst>
                <a:tab pos="1068705" algn="l"/>
                <a:tab pos="1069340" algn="l"/>
              </a:tabLst>
            </a:pP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else</a:t>
            </a:r>
            <a:r>
              <a:rPr sz="23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3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(arr[mid]</a:t>
            </a:r>
            <a:r>
              <a:rPr sz="23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AACC5"/>
                </a:solidFill>
                <a:latin typeface="Calibri"/>
                <a:cs typeface="Calibri"/>
              </a:rPr>
              <a:t>&lt;</a:t>
            </a:r>
            <a:r>
              <a:rPr sz="2300" b="1" spc="-15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num)</a:t>
            </a:r>
            <a:endParaRPr sz="2300">
              <a:latin typeface="Calibri"/>
              <a:cs typeface="Calibri"/>
            </a:endParaRPr>
          </a:p>
          <a:p>
            <a:pPr marL="1400810" indent="-1388745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AutoNum type="arabicPeriod"/>
              <a:tabLst>
                <a:tab pos="1400810" algn="l"/>
                <a:tab pos="1401445" algn="l"/>
              </a:tabLst>
            </a:pP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beg</a:t>
            </a:r>
            <a:r>
              <a:rPr sz="23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AACC5"/>
                </a:solidFill>
                <a:latin typeface="Calibri"/>
                <a:cs typeface="Calibri"/>
              </a:rPr>
              <a:t>=</a:t>
            </a:r>
            <a:r>
              <a:rPr sz="2300" b="1" spc="-15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mid </a:t>
            </a:r>
            <a:r>
              <a:rPr sz="2300" b="1" dirty="0">
                <a:solidFill>
                  <a:srgbClr val="E36C09"/>
                </a:solidFill>
                <a:latin typeface="Calibri"/>
                <a:cs typeface="Calibri"/>
              </a:rPr>
              <a:t>+</a:t>
            </a:r>
            <a:r>
              <a:rPr sz="23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E36C09"/>
                </a:solidFill>
                <a:latin typeface="Calibri"/>
                <a:cs typeface="Calibri"/>
              </a:rPr>
              <a:t>1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4695" algn="l"/>
              </a:tabLst>
            </a:pPr>
            <a:r>
              <a:rPr sz="2300" b="1" spc="-5" dirty="0">
                <a:solidFill>
                  <a:srgbClr val="C00000"/>
                </a:solidFill>
                <a:latin typeface="Calibri"/>
                <a:cs typeface="Calibri"/>
              </a:rPr>
              <a:t>12.	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4695" algn="l"/>
              </a:tabLst>
            </a:pPr>
            <a:r>
              <a:rPr sz="2300" b="1" spc="-5" dirty="0">
                <a:solidFill>
                  <a:srgbClr val="C00000"/>
                </a:solidFill>
                <a:latin typeface="Calibri"/>
                <a:cs typeface="Calibri"/>
              </a:rPr>
              <a:t>13.	</a:t>
            </a:r>
            <a:r>
              <a:rPr sz="2300" b="1" spc="-5" dirty="0">
                <a:solidFill>
                  <a:srgbClr val="8063A1"/>
                </a:solidFill>
                <a:latin typeface="Calibri"/>
                <a:cs typeface="Calibri"/>
              </a:rPr>
              <a:t>return</a:t>
            </a:r>
            <a:r>
              <a:rPr sz="2300" b="1" spc="-5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E36C09"/>
                </a:solidFill>
                <a:latin typeface="Calibri"/>
                <a:cs typeface="Calibri"/>
              </a:rPr>
              <a:t>-1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-5" dirty="0">
                <a:solidFill>
                  <a:srgbClr val="C00000"/>
                </a:solidFill>
                <a:latin typeface="Calibri"/>
                <a:cs typeface="Calibri"/>
              </a:rPr>
              <a:t>14.</a:t>
            </a:r>
            <a:r>
              <a:rPr sz="2300" b="1" spc="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54327"/>
            <a:ext cx="6196330" cy="5676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300" b="1" spc="-10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300" b="1" spc="-3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main()</a:t>
            </a:r>
            <a:endParaRPr sz="23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469900" algn="l"/>
                <a:tab pos="470534" algn="l"/>
                <a:tab pos="701675" algn="l"/>
              </a:tabLst>
            </a:pP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300" b="1" spc="-10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300" b="1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i,</a:t>
            </a:r>
            <a:r>
              <a:rPr sz="23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n,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 a[</a:t>
            </a:r>
            <a:r>
              <a:rPr sz="2300" b="1" spc="-5" dirty="0">
                <a:solidFill>
                  <a:srgbClr val="E36C09"/>
                </a:solidFill>
                <a:latin typeface="Calibri"/>
                <a:cs typeface="Calibri"/>
              </a:rPr>
              <a:t>10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],</a:t>
            </a:r>
            <a:r>
              <a:rPr sz="23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num;</a:t>
            </a:r>
            <a:endParaRPr sz="2300" dirty="0">
              <a:latin typeface="Calibri"/>
              <a:cs typeface="Calibri"/>
            </a:endParaRPr>
          </a:p>
          <a:p>
            <a:pPr marL="668020" indent="-655955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668020" algn="l"/>
                <a:tab pos="668655" algn="l"/>
              </a:tabLst>
            </a:pPr>
            <a:r>
              <a:rPr sz="2300" b="1" spc="-10" dirty="0">
                <a:solidFill>
                  <a:srgbClr val="404040"/>
                </a:solidFill>
                <a:latin typeface="Calibri"/>
                <a:cs typeface="Calibri"/>
              </a:rPr>
              <a:t>printf(</a:t>
            </a:r>
            <a:r>
              <a:rPr sz="2300" b="1" spc="-10" dirty="0">
                <a:solidFill>
                  <a:srgbClr val="77923B"/>
                </a:solidFill>
                <a:latin typeface="Calibri"/>
                <a:cs typeface="Calibri"/>
              </a:rPr>
              <a:t>"Enter</a:t>
            </a:r>
            <a:r>
              <a:rPr sz="2300" b="1" spc="-1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77923B"/>
                </a:solidFill>
                <a:latin typeface="Calibri"/>
                <a:cs typeface="Calibri"/>
              </a:rPr>
              <a:t>the</a:t>
            </a:r>
            <a:r>
              <a:rPr sz="2300" b="1" spc="1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300" b="1" spc="-15" dirty="0">
                <a:solidFill>
                  <a:srgbClr val="77923B"/>
                </a:solidFill>
                <a:latin typeface="Calibri"/>
                <a:cs typeface="Calibri"/>
              </a:rPr>
              <a:t>size</a:t>
            </a:r>
            <a:r>
              <a:rPr sz="2300" b="1" dirty="0">
                <a:solidFill>
                  <a:srgbClr val="77923B"/>
                </a:solidFill>
                <a:latin typeface="Calibri"/>
                <a:cs typeface="Calibri"/>
              </a:rPr>
              <a:t> of</a:t>
            </a:r>
            <a:r>
              <a:rPr sz="2300" b="1" spc="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77923B"/>
                </a:solidFill>
                <a:latin typeface="Calibri"/>
                <a:cs typeface="Calibri"/>
              </a:rPr>
              <a:t>an</a:t>
            </a:r>
            <a:r>
              <a:rPr sz="2300" b="1" spc="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300" b="1" spc="-20" dirty="0">
                <a:solidFill>
                  <a:srgbClr val="77923B"/>
                </a:solidFill>
                <a:latin typeface="Calibri"/>
                <a:cs typeface="Calibri"/>
              </a:rPr>
              <a:t>array</a:t>
            </a:r>
            <a:r>
              <a:rPr sz="2300" b="1" spc="-1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77923B"/>
                </a:solidFill>
                <a:latin typeface="Calibri"/>
                <a:cs typeface="Calibri"/>
              </a:rPr>
              <a:t>(&lt;=10):</a:t>
            </a:r>
            <a:r>
              <a:rPr sz="2300" b="1" spc="-1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77923B"/>
                </a:solidFill>
                <a:latin typeface="Calibri"/>
                <a:cs typeface="Calibri"/>
              </a:rPr>
              <a:t>"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);</a:t>
            </a:r>
            <a:endParaRPr sz="23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668020" algn="l"/>
              </a:tabLst>
            </a:pPr>
            <a:r>
              <a:rPr sz="2300" b="1" dirty="0">
                <a:solidFill>
                  <a:srgbClr val="C00000"/>
                </a:solidFill>
                <a:latin typeface="Calibri"/>
                <a:cs typeface="Calibri"/>
              </a:rPr>
              <a:t>4.	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scanf(</a:t>
            </a:r>
            <a:r>
              <a:rPr sz="2300" b="1" spc="-5" dirty="0">
                <a:solidFill>
                  <a:srgbClr val="77923B"/>
                </a:solidFill>
                <a:latin typeface="Calibri"/>
                <a:cs typeface="Calibri"/>
              </a:rPr>
              <a:t>"%d"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300" b="1" spc="-5" dirty="0">
                <a:solidFill>
                  <a:srgbClr val="4AACC5"/>
                </a:solidFill>
                <a:latin typeface="Calibri"/>
                <a:cs typeface="Calibri"/>
              </a:rPr>
              <a:t>&amp;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n);</a:t>
            </a:r>
            <a:endParaRPr sz="23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668020" algn="l"/>
              </a:tabLst>
            </a:pPr>
            <a:r>
              <a:rPr sz="2300" b="1" spc="-5" dirty="0">
                <a:solidFill>
                  <a:srgbClr val="C00000"/>
                </a:solidFill>
                <a:latin typeface="Calibri"/>
                <a:cs typeface="Calibri"/>
              </a:rPr>
              <a:t>5.	</a:t>
            </a:r>
            <a:r>
              <a:rPr sz="2300" b="1" spc="-15" dirty="0">
                <a:solidFill>
                  <a:srgbClr val="8063A1"/>
                </a:solidFill>
                <a:latin typeface="Calibri"/>
                <a:cs typeface="Calibri"/>
              </a:rPr>
              <a:t>for</a:t>
            </a:r>
            <a:r>
              <a:rPr sz="2300" b="1" spc="-2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(i</a:t>
            </a:r>
            <a:r>
              <a:rPr sz="23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AACC5"/>
                </a:solidFill>
                <a:latin typeface="Calibri"/>
                <a:cs typeface="Calibri"/>
              </a:rPr>
              <a:t>= </a:t>
            </a:r>
            <a:r>
              <a:rPr sz="2300" b="1" spc="-5" dirty="0">
                <a:solidFill>
                  <a:srgbClr val="E36C09"/>
                </a:solidFill>
                <a:latin typeface="Calibri"/>
                <a:cs typeface="Calibri"/>
              </a:rPr>
              <a:t>0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 i</a:t>
            </a:r>
            <a:r>
              <a:rPr sz="23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AACC5"/>
                </a:solidFill>
                <a:latin typeface="Calibri"/>
                <a:cs typeface="Calibri"/>
              </a:rPr>
              <a:t>&lt;</a:t>
            </a:r>
            <a:r>
              <a:rPr sz="2300" b="1" spc="5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n; </a:t>
            </a:r>
            <a:r>
              <a:rPr sz="2300" b="1" spc="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300" b="1" spc="5" dirty="0">
                <a:solidFill>
                  <a:srgbClr val="4AACC5"/>
                </a:solidFill>
                <a:latin typeface="Calibri"/>
                <a:cs typeface="Calibri"/>
              </a:rPr>
              <a:t>++</a:t>
            </a:r>
            <a:r>
              <a:rPr sz="2300" b="1" spc="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300" dirty="0">
              <a:latin typeface="Calibri"/>
              <a:cs typeface="Calibri"/>
            </a:endParaRPr>
          </a:p>
          <a:p>
            <a:pPr marL="12700" marR="459105">
              <a:lnSpc>
                <a:spcPct val="100000"/>
              </a:lnSpc>
              <a:tabLst>
                <a:tab pos="802005" algn="l"/>
                <a:tab pos="1035050" algn="l"/>
                <a:tab pos="1068705" algn="l"/>
                <a:tab pos="3474085" algn="l"/>
              </a:tabLst>
            </a:pPr>
            <a:r>
              <a:rPr sz="2300" b="1" spc="-5" dirty="0">
                <a:solidFill>
                  <a:srgbClr val="C00000"/>
                </a:solidFill>
                <a:latin typeface="Calibri"/>
                <a:cs typeface="Calibri"/>
              </a:rPr>
              <a:t>6.	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300" b="1" spc="-10" dirty="0">
                <a:solidFill>
                  <a:srgbClr val="404040"/>
                </a:solidFill>
                <a:latin typeface="Calibri"/>
                <a:cs typeface="Calibri"/>
              </a:rPr>
              <a:t>printf(</a:t>
            </a:r>
            <a:r>
              <a:rPr sz="2300" b="1" spc="-10" dirty="0">
                <a:solidFill>
                  <a:srgbClr val="77923B"/>
                </a:solidFill>
                <a:latin typeface="Calibri"/>
                <a:cs typeface="Calibri"/>
              </a:rPr>
              <a:t>"Enter</a:t>
            </a:r>
            <a:r>
              <a:rPr sz="2300" b="1" spc="-1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77923B"/>
                </a:solidFill>
                <a:latin typeface="Calibri"/>
                <a:cs typeface="Calibri"/>
              </a:rPr>
              <a:t>element</a:t>
            </a:r>
            <a:r>
              <a:rPr sz="2300" b="1" spc="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300" b="1" spc="-15" dirty="0">
                <a:solidFill>
                  <a:srgbClr val="77923B"/>
                </a:solidFill>
                <a:latin typeface="Calibri"/>
                <a:cs typeface="Calibri"/>
              </a:rPr>
              <a:t>at</a:t>
            </a:r>
            <a:r>
              <a:rPr sz="2300" b="1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77923B"/>
                </a:solidFill>
                <a:latin typeface="Calibri"/>
                <a:cs typeface="Calibri"/>
              </a:rPr>
              <a:t>index</a:t>
            </a:r>
            <a:r>
              <a:rPr sz="2300" b="1" spc="1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77923B"/>
                </a:solidFill>
                <a:latin typeface="Calibri"/>
                <a:cs typeface="Calibri"/>
              </a:rPr>
              <a:t>%d: "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,i); </a:t>
            </a:r>
            <a:r>
              <a:rPr sz="2300" b="1" spc="-5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C00000"/>
                </a:solidFill>
                <a:latin typeface="Calibri"/>
                <a:cs typeface="Calibri"/>
              </a:rPr>
              <a:t>7.			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scanf(</a:t>
            </a:r>
            <a:r>
              <a:rPr sz="2300" b="1" spc="-5" dirty="0">
                <a:solidFill>
                  <a:srgbClr val="77923B"/>
                </a:solidFill>
                <a:latin typeface="Calibri"/>
                <a:cs typeface="Calibri"/>
              </a:rPr>
              <a:t>"%d"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3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4AACC5"/>
                </a:solidFill>
                <a:latin typeface="Calibri"/>
                <a:cs typeface="Calibri"/>
              </a:rPr>
              <a:t>&amp;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a[i]);	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300" dirty="0">
              <a:latin typeface="Calibri"/>
              <a:cs typeface="Calibri"/>
            </a:endParaRPr>
          </a:p>
          <a:p>
            <a:pPr marL="802005" indent="-789940">
              <a:lnSpc>
                <a:spcPct val="100000"/>
              </a:lnSpc>
              <a:buClr>
                <a:srgbClr val="C00000"/>
              </a:buClr>
              <a:buAutoNum type="arabicPeriod" startAt="8"/>
              <a:tabLst>
                <a:tab pos="802005" algn="l"/>
                <a:tab pos="802640" algn="l"/>
              </a:tabLst>
            </a:pP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printf(</a:t>
            </a:r>
            <a:r>
              <a:rPr sz="2300" b="1" spc="-5" dirty="0">
                <a:solidFill>
                  <a:srgbClr val="77923B"/>
                </a:solidFill>
                <a:latin typeface="Calibri"/>
                <a:cs typeface="Calibri"/>
              </a:rPr>
              <a:t>"\nEnter</a:t>
            </a:r>
            <a:r>
              <a:rPr sz="2300" b="1" spc="-3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77923B"/>
                </a:solidFill>
                <a:latin typeface="Calibri"/>
                <a:cs typeface="Calibri"/>
              </a:rPr>
              <a:t>number</a:t>
            </a:r>
            <a:r>
              <a:rPr sz="2300" b="1" spc="-10" dirty="0">
                <a:solidFill>
                  <a:srgbClr val="77923B"/>
                </a:solidFill>
                <a:latin typeface="Calibri"/>
                <a:cs typeface="Calibri"/>
              </a:rPr>
              <a:t> to</a:t>
            </a:r>
            <a:r>
              <a:rPr sz="2300" b="1" spc="-1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77923B"/>
                </a:solidFill>
                <a:latin typeface="Calibri"/>
                <a:cs typeface="Calibri"/>
              </a:rPr>
              <a:t>search:</a:t>
            </a:r>
            <a:r>
              <a:rPr sz="2300" b="1" spc="-2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77923B"/>
                </a:solidFill>
                <a:latin typeface="Calibri"/>
                <a:cs typeface="Calibri"/>
              </a:rPr>
              <a:t>"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);</a:t>
            </a:r>
            <a:endParaRPr sz="2300" dirty="0">
              <a:latin typeface="Calibri"/>
              <a:cs typeface="Calibri"/>
            </a:endParaRPr>
          </a:p>
          <a:p>
            <a:pPr marL="802005" indent="-78994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AutoNum type="arabicPeriod" startAt="8"/>
              <a:tabLst>
                <a:tab pos="802005" algn="l"/>
                <a:tab pos="802640" algn="l"/>
              </a:tabLst>
            </a:pP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scanf(</a:t>
            </a:r>
            <a:r>
              <a:rPr sz="2300" b="1" spc="-5" dirty="0">
                <a:solidFill>
                  <a:srgbClr val="77923B"/>
                </a:solidFill>
                <a:latin typeface="Calibri"/>
                <a:cs typeface="Calibri"/>
              </a:rPr>
              <a:t>"%d"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300" b="1" spc="-5" dirty="0">
                <a:solidFill>
                  <a:srgbClr val="4AACC5"/>
                </a:solidFill>
                <a:latin typeface="Calibri"/>
                <a:cs typeface="Calibri"/>
              </a:rPr>
              <a:t>&amp;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num);</a:t>
            </a:r>
            <a:endParaRPr sz="2300" dirty="0">
              <a:latin typeface="Calibri"/>
              <a:cs typeface="Calibri"/>
            </a:endParaRPr>
          </a:p>
          <a:p>
            <a:pPr marL="802005" indent="-789940">
              <a:lnSpc>
                <a:spcPct val="100000"/>
              </a:lnSpc>
              <a:buClr>
                <a:srgbClr val="C00000"/>
              </a:buClr>
              <a:buAutoNum type="arabicPeriod" startAt="8"/>
              <a:tabLst>
                <a:tab pos="802005" algn="l"/>
                <a:tab pos="802640" algn="l"/>
              </a:tabLst>
            </a:pPr>
            <a:r>
              <a:rPr sz="2300" b="1" spc="-10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300" b="1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found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AACC5"/>
                </a:solidFill>
                <a:latin typeface="Calibri"/>
                <a:cs typeface="Calibri"/>
              </a:rPr>
              <a:t>=</a:t>
            </a:r>
            <a:r>
              <a:rPr sz="2300" b="1" spc="15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linearSearch(a,n,num);</a:t>
            </a:r>
            <a:endParaRPr sz="2300" dirty="0">
              <a:latin typeface="Calibri"/>
              <a:cs typeface="Calibri"/>
            </a:endParaRPr>
          </a:p>
          <a:p>
            <a:pPr marL="802005" indent="-789940">
              <a:lnSpc>
                <a:spcPct val="100000"/>
              </a:lnSpc>
              <a:buClr>
                <a:srgbClr val="C00000"/>
              </a:buClr>
              <a:buAutoNum type="arabicPeriod" startAt="8"/>
              <a:tabLst>
                <a:tab pos="802005" algn="l"/>
                <a:tab pos="802640" algn="l"/>
              </a:tabLst>
            </a:pPr>
            <a:r>
              <a:rPr sz="2300" b="1" spc="-5" dirty="0">
                <a:solidFill>
                  <a:srgbClr val="8063A1"/>
                </a:solidFill>
                <a:latin typeface="Calibri"/>
                <a:cs typeface="Calibri"/>
              </a:rPr>
              <a:t>if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(found</a:t>
            </a:r>
            <a:r>
              <a:rPr sz="23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4AACC5"/>
                </a:solidFill>
                <a:latin typeface="Calibri"/>
                <a:cs typeface="Calibri"/>
              </a:rPr>
              <a:t>!=</a:t>
            </a:r>
            <a:r>
              <a:rPr sz="2300" b="1" spc="-15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E36C09"/>
                </a:solidFill>
                <a:latin typeface="Calibri"/>
                <a:cs typeface="Calibri"/>
              </a:rPr>
              <a:t>-1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300" dirty="0">
              <a:latin typeface="Calibri"/>
              <a:cs typeface="Calibri"/>
            </a:endParaRPr>
          </a:p>
          <a:p>
            <a:pPr marL="927100" indent="-915035">
              <a:lnSpc>
                <a:spcPct val="100000"/>
              </a:lnSpc>
              <a:buClr>
                <a:srgbClr val="C00000"/>
              </a:buClr>
              <a:buAutoNum type="arabicPeriod" startAt="8"/>
              <a:tabLst>
                <a:tab pos="927100" algn="l"/>
                <a:tab pos="927735" algn="l"/>
              </a:tabLst>
            </a:pP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printf(</a:t>
            </a:r>
            <a:r>
              <a:rPr sz="2300" b="1" spc="-5" dirty="0">
                <a:solidFill>
                  <a:srgbClr val="77923B"/>
                </a:solidFill>
                <a:latin typeface="Calibri"/>
                <a:cs typeface="Calibri"/>
              </a:rPr>
              <a:t>"Element</a:t>
            </a:r>
            <a:r>
              <a:rPr sz="2300" b="1" spc="-3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77923B"/>
                </a:solidFill>
                <a:latin typeface="Calibri"/>
                <a:cs typeface="Calibri"/>
              </a:rPr>
              <a:t>found </a:t>
            </a:r>
            <a:r>
              <a:rPr sz="2300" b="1" spc="-15" dirty="0">
                <a:solidFill>
                  <a:srgbClr val="77923B"/>
                </a:solidFill>
                <a:latin typeface="Calibri"/>
                <a:cs typeface="Calibri"/>
              </a:rPr>
              <a:t>at</a:t>
            </a:r>
            <a:r>
              <a:rPr sz="2300" b="1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77923B"/>
                </a:solidFill>
                <a:latin typeface="Calibri"/>
                <a:cs typeface="Calibri"/>
              </a:rPr>
              <a:t>index</a:t>
            </a:r>
            <a:r>
              <a:rPr sz="2300" b="1" spc="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77923B"/>
                </a:solidFill>
                <a:latin typeface="Calibri"/>
                <a:cs typeface="Calibri"/>
              </a:rPr>
              <a:t>%d"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,found);</a:t>
            </a:r>
            <a:endParaRPr sz="2300" dirty="0">
              <a:latin typeface="Calibri"/>
              <a:cs typeface="Calibri"/>
            </a:endParaRPr>
          </a:p>
          <a:p>
            <a:pPr marL="802005" indent="-789940">
              <a:lnSpc>
                <a:spcPct val="100000"/>
              </a:lnSpc>
              <a:buClr>
                <a:srgbClr val="C00000"/>
              </a:buClr>
              <a:buAutoNum type="arabicPeriod" startAt="8"/>
              <a:tabLst>
                <a:tab pos="802005" algn="l"/>
                <a:tab pos="802640" algn="l"/>
              </a:tabLst>
            </a:pPr>
            <a:r>
              <a:rPr sz="2300" b="1" spc="-5" dirty="0">
                <a:solidFill>
                  <a:srgbClr val="8063A1"/>
                </a:solidFill>
                <a:latin typeface="Calibri"/>
                <a:cs typeface="Calibri"/>
              </a:rPr>
              <a:t>else</a:t>
            </a:r>
            <a:endParaRPr sz="2300" dirty="0">
              <a:latin typeface="Calibri"/>
              <a:cs typeface="Calibri"/>
            </a:endParaRPr>
          </a:p>
          <a:p>
            <a:pPr marL="927100" indent="-915035">
              <a:lnSpc>
                <a:spcPct val="100000"/>
              </a:lnSpc>
              <a:buClr>
                <a:srgbClr val="C00000"/>
              </a:buClr>
              <a:buAutoNum type="arabicPeriod" startAt="8"/>
              <a:tabLst>
                <a:tab pos="927100" algn="l"/>
                <a:tab pos="927735" algn="l"/>
              </a:tabLst>
            </a:pP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printf(</a:t>
            </a:r>
            <a:r>
              <a:rPr sz="2300" b="1" spc="-5" dirty="0">
                <a:solidFill>
                  <a:srgbClr val="77923B"/>
                </a:solidFill>
                <a:latin typeface="Calibri"/>
                <a:cs typeface="Calibri"/>
              </a:rPr>
              <a:t>"Element</a:t>
            </a:r>
            <a:r>
              <a:rPr sz="2300" b="1" spc="-4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77923B"/>
                </a:solidFill>
                <a:latin typeface="Calibri"/>
                <a:cs typeface="Calibri"/>
              </a:rPr>
              <a:t>not</a:t>
            </a:r>
            <a:r>
              <a:rPr sz="2300" b="1" spc="-1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77923B"/>
                </a:solidFill>
                <a:latin typeface="Calibri"/>
                <a:cs typeface="Calibri"/>
              </a:rPr>
              <a:t>found."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);</a:t>
            </a:r>
            <a:endParaRPr lang="en-US" sz="2300" b="1" spc="-5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927100" indent="-915035">
              <a:lnSpc>
                <a:spcPct val="100000"/>
              </a:lnSpc>
              <a:buClr>
                <a:srgbClr val="C00000"/>
              </a:buClr>
              <a:buAutoNum type="arabicPeriod" startAt="8"/>
              <a:tabLst>
                <a:tab pos="927100" algn="l"/>
                <a:tab pos="927735" algn="l"/>
              </a:tabLst>
            </a:pPr>
            <a:r>
              <a:rPr lang="en-IN" sz="2300" b="1" spc="-5" dirty="0">
                <a:solidFill>
                  <a:srgbClr val="404040"/>
                </a:solidFill>
                <a:latin typeface="Calibri"/>
                <a:cs typeface="Calibri"/>
              </a:rPr>
              <a:t>return 0;</a:t>
            </a:r>
            <a:endParaRPr lang="en-US" sz="2300" b="1" spc="-5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927100" indent="-915035">
              <a:lnSpc>
                <a:spcPct val="100000"/>
              </a:lnSpc>
              <a:buClr>
                <a:srgbClr val="C00000"/>
              </a:buClr>
              <a:buAutoNum type="arabicPeriod" startAt="8"/>
              <a:tabLst>
                <a:tab pos="927100" algn="l"/>
                <a:tab pos="927735" algn="l"/>
              </a:tabLst>
            </a:pPr>
            <a:endParaRPr sz="23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dirty="0"/>
              <a:t>Insertion</a:t>
            </a:r>
            <a:r>
              <a:rPr spc="-2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5" dirty="0"/>
              <a:t>Deletion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50010" y="1720976"/>
          <a:ext cx="6096000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3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0672" y="1354328"/>
            <a:ext cx="7110730" cy="154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8750">
              <a:lnSpc>
                <a:spcPct val="100000"/>
              </a:lnSpc>
              <a:spcBef>
                <a:spcPts val="100"/>
              </a:spcBef>
              <a:tabLst>
                <a:tab pos="2041525" algn="l"/>
                <a:tab pos="2654300" algn="l"/>
                <a:tab pos="3267075" algn="l"/>
                <a:tab pos="3879850" algn="l"/>
                <a:tab pos="4492625" algn="l"/>
                <a:tab pos="5105400" algn="l"/>
                <a:tab pos="5718175" algn="l"/>
                <a:tab pos="6330315" algn="l"/>
                <a:tab pos="6943090" algn="l"/>
              </a:tabLst>
            </a:pPr>
            <a:r>
              <a:rPr sz="2400" dirty="0">
                <a:latin typeface="Calibri"/>
                <a:cs typeface="Calibri"/>
              </a:rPr>
              <a:t>0	1	2	3	4	5	6	7	8	9</a:t>
            </a:r>
            <a:endParaRPr sz="2400">
              <a:latin typeface="Calibri"/>
              <a:cs typeface="Calibri"/>
            </a:endParaRPr>
          </a:p>
          <a:p>
            <a:pPr marL="648970">
              <a:lnSpc>
                <a:spcPct val="100000"/>
              </a:lnSpc>
              <a:spcBef>
                <a:spcPts val="75"/>
              </a:spcBef>
            </a:pPr>
            <a:r>
              <a:rPr sz="3200" dirty="0">
                <a:latin typeface="Calibri"/>
                <a:cs typeface="Calibri"/>
              </a:rPr>
              <a:t>a[]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Insert</a:t>
            </a:r>
            <a:r>
              <a:rPr sz="3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at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index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56867" y="3491610"/>
          <a:ext cx="6096000" cy="579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9119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3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995423" y="3501009"/>
            <a:ext cx="2401570" cy="576580"/>
          </a:xfrm>
          <a:custGeom>
            <a:avLst/>
            <a:gdLst/>
            <a:ahLst/>
            <a:cxnLst/>
            <a:rect l="l" t="t" r="r" b="b"/>
            <a:pathLst>
              <a:path w="2401570" h="576579">
                <a:moveTo>
                  <a:pt x="1824989" y="576071"/>
                </a:moveTo>
                <a:lnTo>
                  <a:pt x="2401062" y="0"/>
                </a:lnTo>
              </a:path>
              <a:path w="2401570" h="576579">
                <a:moveTo>
                  <a:pt x="1224152" y="576071"/>
                </a:moveTo>
                <a:lnTo>
                  <a:pt x="1800225" y="0"/>
                </a:lnTo>
              </a:path>
              <a:path w="2401570" h="576579">
                <a:moveTo>
                  <a:pt x="616584" y="576071"/>
                </a:moveTo>
                <a:lnTo>
                  <a:pt x="1192657" y="0"/>
                </a:lnTo>
              </a:path>
              <a:path w="2401570" h="576579">
                <a:moveTo>
                  <a:pt x="0" y="576071"/>
                </a:moveTo>
                <a:lnTo>
                  <a:pt x="57607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56867" y="5676556"/>
          <a:ext cx="6096000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1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3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269744" y="2874898"/>
            <a:ext cx="2477770" cy="351155"/>
            <a:chOff x="2269744" y="2874898"/>
            <a:chExt cx="2477770" cy="351155"/>
          </a:xfrm>
        </p:grpSpPr>
        <p:sp>
          <p:nvSpPr>
            <p:cNvPr id="9" name="object 9"/>
            <p:cNvSpPr/>
            <p:nvPr/>
          </p:nvSpPr>
          <p:spPr>
            <a:xfrm>
              <a:off x="2269744" y="2874898"/>
              <a:ext cx="2477770" cy="243840"/>
            </a:xfrm>
            <a:custGeom>
              <a:avLst/>
              <a:gdLst/>
              <a:ahLst/>
              <a:cxnLst/>
              <a:rect l="l" t="t" r="r" b="b"/>
              <a:pathLst>
                <a:path w="2477770" h="243839">
                  <a:moveTo>
                    <a:pt x="2477770" y="135128"/>
                  </a:moveTo>
                  <a:lnTo>
                    <a:pt x="2449245" y="144856"/>
                  </a:lnTo>
                  <a:lnTo>
                    <a:pt x="2444750" y="135382"/>
                  </a:lnTo>
                  <a:lnTo>
                    <a:pt x="2444369" y="134366"/>
                  </a:lnTo>
                  <a:lnTo>
                    <a:pt x="2443734" y="133477"/>
                  </a:lnTo>
                  <a:lnTo>
                    <a:pt x="2443099" y="132715"/>
                  </a:lnTo>
                  <a:lnTo>
                    <a:pt x="2435352" y="122809"/>
                  </a:lnTo>
                  <a:lnTo>
                    <a:pt x="2426970" y="113284"/>
                  </a:lnTo>
                  <a:lnTo>
                    <a:pt x="2398395" y="86106"/>
                  </a:lnTo>
                  <a:lnTo>
                    <a:pt x="2353564" y="54610"/>
                  </a:lnTo>
                  <a:lnTo>
                    <a:pt x="2302383" y="29210"/>
                  </a:lnTo>
                  <a:lnTo>
                    <a:pt x="2300325" y="28448"/>
                  </a:lnTo>
                  <a:lnTo>
                    <a:pt x="2274951" y="19050"/>
                  </a:lnTo>
                  <a:lnTo>
                    <a:pt x="2217801" y="4953"/>
                  </a:lnTo>
                  <a:lnTo>
                    <a:pt x="2173224" y="254"/>
                  </a:lnTo>
                  <a:lnTo>
                    <a:pt x="2158238" y="0"/>
                  </a:lnTo>
                  <a:lnTo>
                    <a:pt x="2143125" y="254"/>
                  </a:lnTo>
                  <a:lnTo>
                    <a:pt x="2098675" y="5334"/>
                  </a:lnTo>
                  <a:lnTo>
                    <a:pt x="2040763" y="20574"/>
                  </a:lnTo>
                  <a:lnTo>
                    <a:pt x="1987169" y="44069"/>
                  </a:lnTo>
                  <a:lnTo>
                    <a:pt x="1938909" y="74549"/>
                  </a:lnTo>
                  <a:lnTo>
                    <a:pt x="1898142" y="110617"/>
                  </a:lnTo>
                  <a:lnTo>
                    <a:pt x="1873250" y="140970"/>
                  </a:lnTo>
                  <a:lnTo>
                    <a:pt x="1861845" y="159004"/>
                  </a:lnTo>
                  <a:lnTo>
                    <a:pt x="1865122" y="135128"/>
                  </a:lnTo>
                  <a:lnTo>
                    <a:pt x="1836597" y="144856"/>
                  </a:lnTo>
                  <a:lnTo>
                    <a:pt x="1832102" y="135382"/>
                  </a:lnTo>
                  <a:lnTo>
                    <a:pt x="1831721" y="134366"/>
                  </a:lnTo>
                  <a:lnTo>
                    <a:pt x="1831086" y="133477"/>
                  </a:lnTo>
                  <a:lnTo>
                    <a:pt x="1830451" y="132715"/>
                  </a:lnTo>
                  <a:lnTo>
                    <a:pt x="1822704" y="122809"/>
                  </a:lnTo>
                  <a:lnTo>
                    <a:pt x="1814322" y="113284"/>
                  </a:lnTo>
                  <a:lnTo>
                    <a:pt x="1785747" y="86106"/>
                  </a:lnTo>
                  <a:lnTo>
                    <a:pt x="1740916" y="54610"/>
                  </a:lnTo>
                  <a:lnTo>
                    <a:pt x="1689735" y="29210"/>
                  </a:lnTo>
                  <a:lnTo>
                    <a:pt x="1687677" y="28448"/>
                  </a:lnTo>
                  <a:lnTo>
                    <a:pt x="1662303" y="19050"/>
                  </a:lnTo>
                  <a:lnTo>
                    <a:pt x="1605153" y="4953"/>
                  </a:lnTo>
                  <a:lnTo>
                    <a:pt x="1560576" y="254"/>
                  </a:lnTo>
                  <a:lnTo>
                    <a:pt x="1545590" y="0"/>
                  </a:lnTo>
                  <a:lnTo>
                    <a:pt x="1530477" y="254"/>
                  </a:lnTo>
                  <a:lnTo>
                    <a:pt x="1486027" y="5334"/>
                  </a:lnTo>
                  <a:lnTo>
                    <a:pt x="1428115" y="20574"/>
                  </a:lnTo>
                  <a:lnTo>
                    <a:pt x="1374521" y="44069"/>
                  </a:lnTo>
                  <a:lnTo>
                    <a:pt x="1326261" y="74549"/>
                  </a:lnTo>
                  <a:lnTo>
                    <a:pt x="1285494" y="110617"/>
                  </a:lnTo>
                  <a:lnTo>
                    <a:pt x="1260602" y="140970"/>
                  </a:lnTo>
                  <a:lnTo>
                    <a:pt x="1249197" y="159004"/>
                  </a:lnTo>
                  <a:lnTo>
                    <a:pt x="1252474" y="135128"/>
                  </a:lnTo>
                  <a:lnTo>
                    <a:pt x="1223949" y="144856"/>
                  </a:lnTo>
                  <a:lnTo>
                    <a:pt x="1219454" y="135382"/>
                  </a:lnTo>
                  <a:lnTo>
                    <a:pt x="1219073" y="134366"/>
                  </a:lnTo>
                  <a:lnTo>
                    <a:pt x="1218438" y="133477"/>
                  </a:lnTo>
                  <a:lnTo>
                    <a:pt x="1217803" y="132715"/>
                  </a:lnTo>
                  <a:lnTo>
                    <a:pt x="1210056" y="122809"/>
                  </a:lnTo>
                  <a:lnTo>
                    <a:pt x="1201674" y="113284"/>
                  </a:lnTo>
                  <a:lnTo>
                    <a:pt x="1173099" y="86106"/>
                  </a:lnTo>
                  <a:lnTo>
                    <a:pt x="1128268" y="54610"/>
                  </a:lnTo>
                  <a:lnTo>
                    <a:pt x="1077087" y="29210"/>
                  </a:lnTo>
                  <a:lnTo>
                    <a:pt x="1075029" y="28448"/>
                  </a:lnTo>
                  <a:lnTo>
                    <a:pt x="1049655" y="19050"/>
                  </a:lnTo>
                  <a:lnTo>
                    <a:pt x="992505" y="4953"/>
                  </a:lnTo>
                  <a:lnTo>
                    <a:pt x="947928" y="254"/>
                  </a:lnTo>
                  <a:lnTo>
                    <a:pt x="932942" y="0"/>
                  </a:lnTo>
                  <a:lnTo>
                    <a:pt x="917829" y="254"/>
                  </a:lnTo>
                  <a:lnTo>
                    <a:pt x="873379" y="5334"/>
                  </a:lnTo>
                  <a:lnTo>
                    <a:pt x="815467" y="20574"/>
                  </a:lnTo>
                  <a:lnTo>
                    <a:pt x="761873" y="44069"/>
                  </a:lnTo>
                  <a:lnTo>
                    <a:pt x="713613" y="74549"/>
                  </a:lnTo>
                  <a:lnTo>
                    <a:pt x="672846" y="110617"/>
                  </a:lnTo>
                  <a:lnTo>
                    <a:pt x="647954" y="140970"/>
                  </a:lnTo>
                  <a:lnTo>
                    <a:pt x="636562" y="158991"/>
                  </a:lnTo>
                  <a:lnTo>
                    <a:pt x="639826" y="135128"/>
                  </a:lnTo>
                  <a:lnTo>
                    <a:pt x="611301" y="144856"/>
                  </a:lnTo>
                  <a:lnTo>
                    <a:pt x="606806" y="135382"/>
                  </a:lnTo>
                  <a:lnTo>
                    <a:pt x="606425" y="134366"/>
                  </a:lnTo>
                  <a:lnTo>
                    <a:pt x="605790" y="133477"/>
                  </a:lnTo>
                  <a:lnTo>
                    <a:pt x="605155" y="132715"/>
                  </a:lnTo>
                  <a:lnTo>
                    <a:pt x="597408" y="122809"/>
                  </a:lnTo>
                  <a:lnTo>
                    <a:pt x="589026" y="113284"/>
                  </a:lnTo>
                  <a:lnTo>
                    <a:pt x="560451" y="86106"/>
                  </a:lnTo>
                  <a:lnTo>
                    <a:pt x="515620" y="54610"/>
                  </a:lnTo>
                  <a:lnTo>
                    <a:pt x="464439" y="29210"/>
                  </a:lnTo>
                  <a:lnTo>
                    <a:pt x="462381" y="28448"/>
                  </a:lnTo>
                  <a:lnTo>
                    <a:pt x="437007" y="19050"/>
                  </a:lnTo>
                  <a:lnTo>
                    <a:pt x="379857" y="4953"/>
                  </a:lnTo>
                  <a:lnTo>
                    <a:pt x="335280" y="254"/>
                  </a:lnTo>
                  <a:lnTo>
                    <a:pt x="320294" y="0"/>
                  </a:lnTo>
                  <a:lnTo>
                    <a:pt x="305181" y="254"/>
                  </a:lnTo>
                  <a:lnTo>
                    <a:pt x="260731" y="5334"/>
                  </a:lnTo>
                  <a:lnTo>
                    <a:pt x="202819" y="20574"/>
                  </a:lnTo>
                  <a:lnTo>
                    <a:pt x="149225" y="44069"/>
                  </a:lnTo>
                  <a:lnTo>
                    <a:pt x="100965" y="74549"/>
                  </a:lnTo>
                  <a:lnTo>
                    <a:pt x="60198" y="110617"/>
                  </a:lnTo>
                  <a:lnTo>
                    <a:pt x="35306" y="140970"/>
                  </a:lnTo>
                  <a:lnTo>
                    <a:pt x="11506" y="184912"/>
                  </a:lnTo>
                  <a:lnTo>
                    <a:pt x="508" y="231521"/>
                  </a:lnTo>
                  <a:lnTo>
                    <a:pt x="0" y="242189"/>
                  </a:lnTo>
                  <a:lnTo>
                    <a:pt x="28575" y="243459"/>
                  </a:lnTo>
                  <a:lnTo>
                    <a:pt x="28956" y="232791"/>
                  </a:lnTo>
                  <a:lnTo>
                    <a:pt x="30226" y="223012"/>
                  </a:lnTo>
                  <a:lnTo>
                    <a:pt x="42608" y="184785"/>
                  </a:lnTo>
                  <a:lnTo>
                    <a:pt x="66014" y="147574"/>
                  </a:lnTo>
                  <a:lnTo>
                    <a:pt x="99314" y="112649"/>
                  </a:lnTo>
                  <a:lnTo>
                    <a:pt x="140462" y="82169"/>
                  </a:lnTo>
                  <a:lnTo>
                    <a:pt x="187960" y="57150"/>
                  </a:lnTo>
                  <a:lnTo>
                    <a:pt x="239522" y="39243"/>
                  </a:lnTo>
                  <a:lnTo>
                    <a:pt x="279781" y="31242"/>
                  </a:lnTo>
                  <a:lnTo>
                    <a:pt x="320802" y="28448"/>
                  </a:lnTo>
                  <a:lnTo>
                    <a:pt x="334645" y="28829"/>
                  </a:lnTo>
                  <a:lnTo>
                    <a:pt x="375666" y="33274"/>
                  </a:lnTo>
                  <a:lnTo>
                    <a:pt x="429133" y="46482"/>
                  </a:lnTo>
                  <a:lnTo>
                    <a:pt x="478917" y="67183"/>
                  </a:lnTo>
                  <a:lnTo>
                    <a:pt x="523367" y="93726"/>
                  </a:lnTo>
                  <a:lnTo>
                    <a:pt x="560705" y="124968"/>
                  </a:lnTo>
                  <a:lnTo>
                    <a:pt x="584098" y="154139"/>
                  </a:lnTo>
                  <a:lnTo>
                    <a:pt x="558673" y="162814"/>
                  </a:lnTo>
                  <a:lnTo>
                    <a:pt x="614743" y="218160"/>
                  </a:lnTo>
                  <a:lnTo>
                    <a:pt x="614426" y="219710"/>
                  </a:lnTo>
                  <a:lnTo>
                    <a:pt x="613156" y="231521"/>
                  </a:lnTo>
                  <a:lnTo>
                    <a:pt x="612648" y="242189"/>
                  </a:lnTo>
                  <a:lnTo>
                    <a:pt x="641223" y="243459"/>
                  </a:lnTo>
                  <a:lnTo>
                    <a:pt x="641604" y="232791"/>
                  </a:lnTo>
                  <a:lnTo>
                    <a:pt x="642874" y="223012"/>
                  </a:lnTo>
                  <a:lnTo>
                    <a:pt x="655256" y="184785"/>
                  </a:lnTo>
                  <a:lnTo>
                    <a:pt x="678662" y="147574"/>
                  </a:lnTo>
                  <a:lnTo>
                    <a:pt x="711962" y="112649"/>
                  </a:lnTo>
                  <a:lnTo>
                    <a:pt x="753110" y="82169"/>
                  </a:lnTo>
                  <a:lnTo>
                    <a:pt x="800608" y="57150"/>
                  </a:lnTo>
                  <a:lnTo>
                    <a:pt x="852170" y="39243"/>
                  </a:lnTo>
                  <a:lnTo>
                    <a:pt x="892429" y="31242"/>
                  </a:lnTo>
                  <a:lnTo>
                    <a:pt x="933450" y="28448"/>
                  </a:lnTo>
                  <a:lnTo>
                    <a:pt x="947293" y="28829"/>
                  </a:lnTo>
                  <a:lnTo>
                    <a:pt x="988314" y="33274"/>
                  </a:lnTo>
                  <a:lnTo>
                    <a:pt x="1041781" y="46482"/>
                  </a:lnTo>
                  <a:lnTo>
                    <a:pt x="1091565" y="67183"/>
                  </a:lnTo>
                  <a:lnTo>
                    <a:pt x="1136015" y="93726"/>
                  </a:lnTo>
                  <a:lnTo>
                    <a:pt x="1173353" y="124968"/>
                  </a:lnTo>
                  <a:lnTo>
                    <a:pt x="1196746" y="154139"/>
                  </a:lnTo>
                  <a:lnTo>
                    <a:pt x="1171321" y="162814"/>
                  </a:lnTo>
                  <a:lnTo>
                    <a:pt x="1227391" y="218160"/>
                  </a:lnTo>
                  <a:lnTo>
                    <a:pt x="1227074" y="219710"/>
                  </a:lnTo>
                  <a:lnTo>
                    <a:pt x="1225804" y="231521"/>
                  </a:lnTo>
                  <a:lnTo>
                    <a:pt x="1225296" y="242189"/>
                  </a:lnTo>
                  <a:lnTo>
                    <a:pt x="1253871" y="243459"/>
                  </a:lnTo>
                  <a:lnTo>
                    <a:pt x="1254252" y="232791"/>
                  </a:lnTo>
                  <a:lnTo>
                    <a:pt x="1255522" y="223012"/>
                  </a:lnTo>
                  <a:lnTo>
                    <a:pt x="1267904" y="184785"/>
                  </a:lnTo>
                  <a:lnTo>
                    <a:pt x="1291310" y="147574"/>
                  </a:lnTo>
                  <a:lnTo>
                    <a:pt x="1324610" y="112649"/>
                  </a:lnTo>
                  <a:lnTo>
                    <a:pt x="1365758" y="82169"/>
                  </a:lnTo>
                  <a:lnTo>
                    <a:pt x="1413256" y="57150"/>
                  </a:lnTo>
                  <a:lnTo>
                    <a:pt x="1464818" y="39243"/>
                  </a:lnTo>
                  <a:lnTo>
                    <a:pt x="1505077" y="31242"/>
                  </a:lnTo>
                  <a:lnTo>
                    <a:pt x="1546098" y="28448"/>
                  </a:lnTo>
                  <a:lnTo>
                    <a:pt x="1559941" y="28829"/>
                  </a:lnTo>
                  <a:lnTo>
                    <a:pt x="1600962" y="33274"/>
                  </a:lnTo>
                  <a:lnTo>
                    <a:pt x="1654429" y="46482"/>
                  </a:lnTo>
                  <a:lnTo>
                    <a:pt x="1704213" y="67183"/>
                  </a:lnTo>
                  <a:lnTo>
                    <a:pt x="1748663" y="93726"/>
                  </a:lnTo>
                  <a:lnTo>
                    <a:pt x="1786001" y="124968"/>
                  </a:lnTo>
                  <a:lnTo>
                    <a:pt x="1809394" y="154139"/>
                  </a:lnTo>
                  <a:lnTo>
                    <a:pt x="1783969" y="162814"/>
                  </a:lnTo>
                  <a:lnTo>
                    <a:pt x="1840039" y="218160"/>
                  </a:lnTo>
                  <a:lnTo>
                    <a:pt x="1839722" y="219710"/>
                  </a:lnTo>
                  <a:lnTo>
                    <a:pt x="1838452" y="231521"/>
                  </a:lnTo>
                  <a:lnTo>
                    <a:pt x="1837944" y="242189"/>
                  </a:lnTo>
                  <a:lnTo>
                    <a:pt x="1866519" y="243459"/>
                  </a:lnTo>
                  <a:lnTo>
                    <a:pt x="1866900" y="232791"/>
                  </a:lnTo>
                  <a:lnTo>
                    <a:pt x="1868170" y="223012"/>
                  </a:lnTo>
                  <a:lnTo>
                    <a:pt x="1880552" y="184785"/>
                  </a:lnTo>
                  <a:lnTo>
                    <a:pt x="1903958" y="147574"/>
                  </a:lnTo>
                  <a:lnTo>
                    <a:pt x="1937258" y="112649"/>
                  </a:lnTo>
                  <a:lnTo>
                    <a:pt x="1978406" y="82169"/>
                  </a:lnTo>
                  <a:lnTo>
                    <a:pt x="2025904" y="57150"/>
                  </a:lnTo>
                  <a:lnTo>
                    <a:pt x="2077466" y="39243"/>
                  </a:lnTo>
                  <a:lnTo>
                    <a:pt x="2117725" y="31242"/>
                  </a:lnTo>
                  <a:lnTo>
                    <a:pt x="2158746" y="28448"/>
                  </a:lnTo>
                  <a:lnTo>
                    <a:pt x="2172589" y="28829"/>
                  </a:lnTo>
                  <a:lnTo>
                    <a:pt x="2213610" y="33274"/>
                  </a:lnTo>
                  <a:lnTo>
                    <a:pt x="2267077" y="46482"/>
                  </a:lnTo>
                  <a:lnTo>
                    <a:pt x="2316861" y="67183"/>
                  </a:lnTo>
                  <a:lnTo>
                    <a:pt x="2361311" y="93726"/>
                  </a:lnTo>
                  <a:lnTo>
                    <a:pt x="2398649" y="124968"/>
                  </a:lnTo>
                  <a:lnTo>
                    <a:pt x="2422042" y="154139"/>
                  </a:lnTo>
                  <a:lnTo>
                    <a:pt x="2396617" y="162814"/>
                  </a:lnTo>
                  <a:lnTo>
                    <a:pt x="2464816" y="230124"/>
                  </a:lnTo>
                  <a:lnTo>
                    <a:pt x="2473198" y="168656"/>
                  </a:lnTo>
                  <a:lnTo>
                    <a:pt x="2477770" y="1351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83964" y="292493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7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83964" y="292493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7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7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7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880867" y="5059807"/>
            <a:ext cx="1868170" cy="351155"/>
            <a:chOff x="2880867" y="5059807"/>
            <a:chExt cx="1868170" cy="351155"/>
          </a:xfrm>
        </p:grpSpPr>
        <p:sp>
          <p:nvSpPr>
            <p:cNvPr id="13" name="object 13"/>
            <p:cNvSpPr/>
            <p:nvPr/>
          </p:nvSpPr>
          <p:spPr>
            <a:xfrm>
              <a:off x="2880868" y="5059806"/>
              <a:ext cx="1868170" cy="243204"/>
            </a:xfrm>
            <a:custGeom>
              <a:avLst/>
              <a:gdLst/>
              <a:ahLst/>
              <a:cxnLst/>
              <a:rect l="l" t="t" r="r" b="b"/>
              <a:pathLst>
                <a:path w="1868170" h="243204">
                  <a:moveTo>
                    <a:pt x="1868043" y="229489"/>
                  </a:moveTo>
                  <a:lnTo>
                    <a:pt x="1860169" y="184785"/>
                  </a:lnTo>
                  <a:lnTo>
                    <a:pt x="1839087" y="142748"/>
                  </a:lnTo>
                  <a:lnTo>
                    <a:pt x="1806829" y="103886"/>
                  </a:lnTo>
                  <a:lnTo>
                    <a:pt x="1765808" y="69850"/>
                  </a:lnTo>
                  <a:lnTo>
                    <a:pt x="1717548" y="41148"/>
                  </a:lnTo>
                  <a:lnTo>
                    <a:pt x="1689531" y="28575"/>
                  </a:lnTo>
                  <a:lnTo>
                    <a:pt x="1663827" y="19050"/>
                  </a:lnTo>
                  <a:lnTo>
                    <a:pt x="1606677" y="4953"/>
                  </a:lnTo>
                  <a:lnTo>
                    <a:pt x="1562100" y="254"/>
                  </a:lnTo>
                  <a:lnTo>
                    <a:pt x="1547114" y="0"/>
                  </a:lnTo>
                  <a:lnTo>
                    <a:pt x="1532001" y="254"/>
                  </a:lnTo>
                  <a:lnTo>
                    <a:pt x="1487551" y="5334"/>
                  </a:lnTo>
                  <a:lnTo>
                    <a:pt x="1429639" y="20574"/>
                  </a:lnTo>
                  <a:lnTo>
                    <a:pt x="1376045" y="44069"/>
                  </a:lnTo>
                  <a:lnTo>
                    <a:pt x="1327785" y="74549"/>
                  </a:lnTo>
                  <a:lnTo>
                    <a:pt x="1287018" y="110617"/>
                  </a:lnTo>
                  <a:lnTo>
                    <a:pt x="1262126" y="140970"/>
                  </a:lnTo>
                  <a:lnTo>
                    <a:pt x="1255522" y="151015"/>
                  </a:lnTo>
                  <a:lnTo>
                    <a:pt x="1254760" y="152019"/>
                  </a:lnTo>
                  <a:lnTo>
                    <a:pt x="1254252" y="153162"/>
                  </a:lnTo>
                  <a:lnTo>
                    <a:pt x="1252994" y="156845"/>
                  </a:lnTo>
                  <a:lnTo>
                    <a:pt x="1231023" y="150101"/>
                  </a:lnTo>
                  <a:lnTo>
                    <a:pt x="1203198" y="113284"/>
                  </a:lnTo>
                  <a:lnTo>
                    <a:pt x="1174623" y="86106"/>
                  </a:lnTo>
                  <a:lnTo>
                    <a:pt x="1129792" y="54610"/>
                  </a:lnTo>
                  <a:lnTo>
                    <a:pt x="1078611" y="29210"/>
                  </a:lnTo>
                  <a:lnTo>
                    <a:pt x="1076883" y="28575"/>
                  </a:lnTo>
                  <a:lnTo>
                    <a:pt x="1051179" y="19050"/>
                  </a:lnTo>
                  <a:lnTo>
                    <a:pt x="994029" y="4953"/>
                  </a:lnTo>
                  <a:lnTo>
                    <a:pt x="949452" y="254"/>
                  </a:lnTo>
                  <a:lnTo>
                    <a:pt x="934466" y="0"/>
                  </a:lnTo>
                  <a:lnTo>
                    <a:pt x="919353" y="254"/>
                  </a:lnTo>
                  <a:lnTo>
                    <a:pt x="874903" y="5334"/>
                  </a:lnTo>
                  <a:lnTo>
                    <a:pt x="816991" y="20574"/>
                  </a:lnTo>
                  <a:lnTo>
                    <a:pt x="763397" y="44069"/>
                  </a:lnTo>
                  <a:lnTo>
                    <a:pt x="715137" y="74549"/>
                  </a:lnTo>
                  <a:lnTo>
                    <a:pt x="674370" y="110617"/>
                  </a:lnTo>
                  <a:lnTo>
                    <a:pt x="649478" y="140970"/>
                  </a:lnTo>
                  <a:lnTo>
                    <a:pt x="642874" y="151015"/>
                  </a:lnTo>
                  <a:lnTo>
                    <a:pt x="642112" y="152019"/>
                  </a:lnTo>
                  <a:lnTo>
                    <a:pt x="641604" y="153162"/>
                  </a:lnTo>
                  <a:lnTo>
                    <a:pt x="640346" y="156845"/>
                  </a:lnTo>
                  <a:lnTo>
                    <a:pt x="618375" y="150101"/>
                  </a:lnTo>
                  <a:lnTo>
                    <a:pt x="590550" y="113284"/>
                  </a:lnTo>
                  <a:lnTo>
                    <a:pt x="561975" y="86106"/>
                  </a:lnTo>
                  <a:lnTo>
                    <a:pt x="517144" y="54610"/>
                  </a:lnTo>
                  <a:lnTo>
                    <a:pt x="465963" y="29210"/>
                  </a:lnTo>
                  <a:lnTo>
                    <a:pt x="464235" y="28575"/>
                  </a:lnTo>
                  <a:lnTo>
                    <a:pt x="438531" y="19050"/>
                  </a:lnTo>
                  <a:lnTo>
                    <a:pt x="381381" y="4953"/>
                  </a:lnTo>
                  <a:lnTo>
                    <a:pt x="336804" y="254"/>
                  </a:lnTo>
                  <a:lnTo>
                    <a:pt x="321818" y="0"/>
                  </a:lnTo>
                  <a:lnTo>
                    <a:pt x="306705" y="254"/>
                  </a:lnTo>
                  <a:lnTo>
                    <a:pt x="262255" y="5334"/>
                  </a:lnTo>
                  <a:lnTo>
                    <a:pt x="204343" y="20574"/>
                  </a:lnTo>
                  <a:lnTo>
                    <a:pt x="150749" y="44069"/>
                  </a:lnTo>
                  <a:lnTo>
                    <a:pt x="102489" y="74549"/>
                  </a:lnTo>
                  <a:lnTo>
                    <a:pt x="61722" y="110617"/>
                  </a:lnTo>
                  <a:lnTo>
                    <a:pt x="36830" y="140970"/>
                  </a:lnTo>
                  <a:lnTo>
                    <a:pt x="30226" y="151015"/>
                  </a:lnTo>
                  <a:lnTo>
                    <a:pt x="29464" y="152019"/>
                  </a:lnTo>
                  <a:lnTo>
                    <a:pt x="28956" y="153162"/>
                  </a:lnTo>
                  <a:lnTo>
                    <a:pt x="27698" y="156845"/>
                  </a:lnTo>
                  <a:lnTo>
                    <a:pt x="0" y="148336"/>
                  </a:lnTo>
                  <a:lnTo>
                    <a:pt x="15748" y="242824"/>
                  </a:lnTo>
                  <a:lnTo>
                    <a:pt x="76454" y="179197"/>
                  </a:lnTo>
                  <a:lnTo>
                    <a:pt x="81915" y="173482"/>
                  </a:lnTo>
                  <a:lnTo>
                    <a:pt x="55054" y="165239"/>
                  </a:lnTo>
                  <a:lnTo>
                    <a:pt x="56146" y="163576"/>
                  </a:lnTo>
                  <a:lnTo>
                    <a:pt x="60579" y="156845"/>
                  </a:lnTo>
                  <a:lnTo>
                    <a:pt x="67437" y="147701"/>
                  </a:lnTo>
                  <a:lnTo>
                    <a:pt x="100838" y="112649"/>
                  </a:lnTo>
                  <a:lnTo>
                    <a:pt x="141986" y="82169"/>
                  </a:lnTo>
                  <a:lnTo>
                    <a:pt x="189484" y="57150"/>
                  </a:lnTo>
                  <a:lnTo>
                    <a:pt x="241046" y="39243"/>
                  </a:lnTo>
                  <a:lnTo>
                    <a:pt x="281305" y="31369"/>
                  </a:lnTo>
                  <a:lnTo>
                    <a:pt x="322326" y="28575"/>
                  </a:lnTo>
                  <a:lnTo>
                    <a:pt x="336169" y="28829"/>
                  </a:lnTo>
                  <a:lnTo>
                    <a:pt x="377190" y="33274"/>
                  </a:lnTo>
                  <a:lnTo>
                    <a:pt x="430657" y="46609"/>
                  </a:lnTo>
                  <a:lnTo>
                    <a:pt x="480441" y="67183"/>
                  </a:lnTo>
                  <a:lnTo>
                    <a:pt x="524891" y="93726"/>
                  </a:lnTo>
                  <a:lnTo>
                    <a:pt x="562229" y="124968"/>
                  </a:lnTo>
                  <a:lnTo>
                    <a:pt x="590423" y="159131"/>
                  </a:lnTo>
                  <a:lnTo>
                    <a:pt x="608203" y="195072"/>
                  </a:lnTo>
                  <a:lnTo>
                    <a:pt x="614172" y="230886"/>
                  </a:lnTo>
                  <a:lnTo>
                    <a:pt x="626300" y="230301"/>
                  </a:lnTo>
                  <a:lnTo>
                    <a:pt x="628396" y="242824"/>
                  </a:lnTo>
                  <a:lnTo>
                    <a:pt x="641032" y="229577"/>
                  </a:lnTo>
                  <a:lnTo>
                    <a:pt x="642747" y="229489"/>
                  </a:lnTo>
                  <a:lnTo>
                    <a:pt x="642645" y="227888"/>
                  </a:lnTo>
                  <a:lnTo>
                    <a:pt x="689102" y="179197"/>
                  </a:lnTo>
                  <a:lnTo>
                    <a:pt x="694563" y="173482"/>
                  </a:lnTo>
                  <a:lnTo>
                    <a:pt x="667702" y="165239"/>
                  </a:lnTo>
                  <a:lnTo>
                    <a:pt x="668794" y="163576"/>
                  </a:lnTo>
                  <a:lnTo>
                    <a:pt x="695579" y="129921"/>
                  </a:lnTo>
                  <a:lnTo>
                    <a:pt x="733171" y="96774"/>
                  </a:lnTo>
                  <a:lnTo>
                    <a:pt x="777748" y="68834"/>
                  </a:lnTo>
                  <a:lnTo>
                    <a:pt x="827532" y="47117"/>
                  </a:lnTo>
                  <a:lnTo>
                    <a:pt x="866902" y="36068"/>
                  </a:lnTo>
                  <a:lnTo>
                    <a:pt x="907669" y="29845"/>
                  </a:lnTo>
                  <a:lnTo>
                    <a:pt x="934974" y="28575"/>
                  </a:lnTo>
                  <a:lnTo>
                    <a:pt x="948817" y="28829"/>
                  </a:lnTo>
                  <a:lnTo>
                    <a:pt x="989838" y="33274"/>
                  </a:lnTo>
                  <a:lnTo>
                    <a:pt x="1043305" y="46609"/>
                  </a:lnTo>
                  <a:lnTo>
                    <a:pt x="1093089" y="67183"/>
                  </a:lnTo>
                  <a:lnTo>
                    <a:pt x="1137539" y="93726"/>
                  </a:lnTo>
                  <a:lnTo>
                    <a:pt x="1174877" y="124968"/>
                  </a:lnTo>
                  <a:lnTo>
                    <a:pt x="1203071" y="159131"/>
                  </a:lnTo>
                  <a:lnTo>
                    <a:pt x="1220851" y="195072"/>
                  </a:lnTo>
                  <a:lnTo>
                    <a:pt x="1226820" y="230886"/>
                  </a:lnTo>
                  <a:lnTo>
                    <a:pt x="1238948" y="230301"/>
                  </a:lnTo>
                  <a:lnTo>
                    <a:pt x="1241044" y="242824"/>
                  </a:lnTo>
                  <a:lnTo>
                    <a:pt x="1253680" y="229577"/>
                  </a:lnTo>
                  <a:lnTo>
                    <a:pt x="1255395" y="229489"/>
                  </a:lnTo>
                  <a:lnTo>
                    <a:pt x="1255293" y="227888"/>
                  </a:lnTo>
                  <a:lnTo>
                    <a:pt x="1301750" y="179197"/>
                  </a:lnTo>
                  <a:lnTo>
                    <a:pt x="1307211" y="173482"/>
                  </a:lnTo>
                  <a:lnTo>
                    <a:pt x="1280350" y="165239"/>
                  </a:lnTo>
                  <a:lnTo>
                    <a:pt x="1281442" y="163576"/>
                  </a:lnTo>
                  <a:lnTo>
                    <a:pt x="1308227" y="129921"/>
                  </a:lnTo>
                  <a:lnTo>
                    <a:pt x="1345819" y="96774"/>
                  </a:lnTo>
                  <a:lnTo>
                    <a:pt x="1390396" y="68834"/>
                  </a:lnTo>
                  <a:lnTo>
                    <a:pt x="1440180" y="47117"/>
                  </a:lnTo>
                  <a:lnTo>
                    <a:pt x="1479550" y="36068"/>
                  </a:lnTo>
                  <a:lnTo>
                    <a:pt x="1520317" y="29845"/>
                  </a:lnTo>
                  <a:lnTo>
                    <a:pt x="1547622" y="28575"/>
                  </a:lnTo>
                  <a:lnTo>
                    <a:pt x="1561465" y="28829"/>
                  </a:lnTo>
                  <a:lnTo>
                    <a:pt x="1602486" y="33274"/>
                  </a:lnTo>
                  <a:lnTo>
                    <a:pt x="1655953" y="46609"/>
                  </a:lnTo>
                  <a:lnTo>
                    <a:pt x="1705737" y="67183"/>
                  </a:lnTo>
                  <a:lnTo>
                    <a:pt x="1750187" y="93726"/>
                  </a:lnTo>
                  <a:lnTo>
                    <a:pt x="1787525" y="124968"/>
                  </a:lnTo>
                  <a:lnTo>
                    <a:pt x="1815719" y="159131"/>
                  </a:lnTo>
                  <a:lnTo>
                    <a:pt x="1833499" y="195072"/>
                  </a:lnTo>
                  <a:lnTo>
                    <a:pt x="1839468" y="230886"/>
                  </a:lnTo>
                  <a:lnTo>
                    <a:pt x="1868043" y="2294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6470" y="51099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7" y="0"/>
                  </a:moveTo>
                  <a:lnTo>
                    <a:pt x="98511" y="7332"/>
                  </a:lnTo>
                  <a:lnTo>
                    <a:pt x="58978" y="27753"/>
                  </a:lnTo>
                  <a:lnTo>
                    <a:pt x="27797" y="58896"/>
                  </a:lnTo>
                  <a:lnTo>
                    <a:pt x="7345" y="98397"/>
                  </a:lnTo>
                  <a:lnTo>
                    <a:pt x="0" y="143890"/>
                  </a:lnTo>
                  <a:lnTo>
                    <a:pt x="7345" y="189446"/>
                  </a:lnTo>
                  <a:lnTo>
                    <a:pt x="27797" y="228985"/>
                  </a:lnTo>
                  <a:lnTo>
                    <a:pt x="58978" y="260147"/>
                  </a:lnTo>
                  <a:lnTo>
                    <a:pt x="98511" y="280575"/>
                  </a:lnTo>
                  <a:lnTo>
                    <a:pt x="144017" y="287908"/>
                  </a:lnTo>
                  <a:lnTo>
                    <a:pt x="189524" y="280575"/>
                  </a:lnTo>
                  <a:lnTo>
                    <a:pt x="229057" y="260147"/>
                  </a:lnTo>
                  <a:lnTo>
                    <a:pt x="260238" y="228985"/>
                  </a:lnTo>
                  <a:lnTo>
                    <a:pt x="280690" y="189446"/>
                  </a:lnTo>
                  <a:lnTo>
                    <a:pt x="288036" y="143890"/>
                  </a:lnTo>
                  <a:lnTo>
                    <a:pt x="280690" y="98397"/>
                  </a:lnTo>
                  <a:lnTo>
                    <a:pt x="260238" y="58896"/>
                  </a:lnTo>
                  <a:lnTo>
                    <a:pt x="229057" y="27753"/>
                  </a:lnTo>
                  <a:lnTo>
                    <a:pt x="189524" y="7332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6470" y="51099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3890"/>
                  </a:moveTo>
                  <a:lnTo>
                    <a:pt x="7345" y="98397"/>
                  </a:lnTo>
                  <a:lnTo>
                    <a:pt x="27797" y="58896"/>
                  </a:lnTo>
                  <a:lnTo>
                    <a:pt x="58978" y="27753"/>
                  </a:lnTo>
                  <a:lnTo>
                    <a:pt x="98511" y="7332"/>
                  </a:lnTo>
                  <a:lnTo>
                    <a:pt x="144017" y="0"/>
                  </a:lnTo>
                  <a:lnTo>
                    <a:pt x="189524" y="7332"/>
                  </a:lnTo>
                  <a:lnTo>
                    <a:pt x="229057" y="27753"/>
                  </a:lnTo>
                  <a:lnTo>
                    <a:pt x="260238" y="58896"/>
                  </a:lnTo>
                  <a:lnTo>
                    <a:pt x="280690" y="98397"/>
                  </a:lnTo>
                  <a:lnTo>
                    <a:pt x="288036" y="143890"/>
                  </a:lnTo>
                  <a:lnTo>
                    <a:pt x="280690" y="189446"/>
                  </a:lnTo>
                  <a:lnTo>
                    <a:pt x="260238" y="228985"/>
                  </a:lnTo>
                  <a:lnTo>
                    <a:pt x="229057" y="260147"/>
                  </a:lnTo>
                  <a:lnTo>
                    <a:pt x="189524" y="280575"/>
                  </a:lnTo>
                  <a:lnTo>
                    <a:pt x="144017" y="287908"/>
                  </a:lnTo>
                  <a:lnTo>
                    <a:pt x="98511" y="280575"/>
                  </a:lnTo>
                  <a:lnTo>
                    <a:pt x="58978" y="260147"/>
                  </a:lnTo>
                  <a:lnTo>
                    <a:pt x="27797" y="228985"/>
                  </a:lnTo>
                  <a:lnTo>
                    <a:pt x="7345" y="189446"/>
                  </a:lnTo>
                  <a:lnTo>
                    <a:pt x="0" y="14389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68140" y="51099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32"/>
                  </a:lnTo>
                  <a:lnTo>
                    <a:pt x="58978" y="27753"/>
                  </a:lnTo>
                  <a:lnTo>
                    <a:pt x="27797" y="58896"/>
                  </a:lnTo>
                  <a:lnTo>
                    <a:pt x="7345" y="98397"/>
                  </a:lnTo>
                  <a:lnTo>
                    <a:pt x="0" y="143890"/>
                  </a:lnTo>
                  <a:lnTo>
                    <a:pt x="7345" y="189446"/>
                  </a:lnTo>
                  <a:lnTo>
                    <a:pt x="27797" y="228985"/>
                  </a:lnTo>
                  <a:lnTo>
                    <a:pt x="58978" y="260147"/>
                  </a:lnTo>
                  <a:lnTo>
                    <a:pt x="98511" y="280575"/>
                  </a:lnTo>
                  <a:lnTo>
                    <a:pt x="144018" y="287908"/>
                  </a:lnTo>
                  <a:lnTo>
                    <a:pt x="189524" y="280575"/>
                  </a:lnTo>
                  <a:lnTo>
                    <a:pt x="229057" y="260147"/>
                  </a:lnTo>
                  <a:lnTo>
                    <a:pt x="260238" y="228985"/>
                  </a:lnTo>
                  <a:lnTo>
                    <a:pt x="280690" y="189446"/>
                  </a:lnTo>
                  <a:lnTo>
                    <a:pt x="288036" y="143890"/>
                  </a:lnTo>
                  <a:lnTo>
                    <a:pt x="280690" y="98397"/>
                  </a:lnTo>
                  <a:lnTo>
                    <a:pt x="260238" y="58896"/>
                  </a:lnTo>
                  <a:lnTo>
                    <a:pt x="229057" y="27753"/>
                  </a:lnTo>
                  <a:lnTo>
                    <a:pt x="189524" y="7332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68140" y="51099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3890"/>
                  </a:moveTo>
                  <a:lnTo>
                    <a:pt x="7345" y="98397"/>
                  </a:lnTo>
                  <a:lnTo>
                    <a:pt x="27797" y="58896"/>
                  </a:lnTo>
                  <a:lnTo>
                    <a:pt x="58978" y="27753"/>
                  </a:lnTo>
                  <a:lnTo>
                    <a:pt x="98511" y="7332"/>
                  </a:lnTo>
                  <a:lnTo>
                    <a:pt x="144018" y="0"/>
                  </a:lnTo>
                  <a:lnTo>
                    <a:pt x="189524" y="7332"/>
                  </a:lnTo>
                  <a:lnTo>
                    <a:pt x="229057" y="27753"/>
                  </a:lnTo>
                  <a:lnTo>
                    <a:pt x="260238" y="58896"/>
                  </a:lnTo>
                  <a:lnTo>
                    <a:pt x="280690" y="98397"/>
                  </a:lnTo>
                  <a:lnTo>
                    <a:pt x="288036" y="143890"/>
                  </a:lnTo>
                  <a:lnTo>
                    <a:pt x="280690" y="189446"/>
                  </a:lnTo>
                  <a:lnTo>
                    <a:pt x="260238" y="228985"/>
                  </a:lnTo>
                  <a:lnTo>
                    <a:pt x="229057" y="260147"/>
                  </a:lnTo>
                  <a:lnTo>
                    <a:pt x="189524" y="280575"/>
                  </a:lnTo>
                  <a:lnTo>
                    <a:pt x="144018" y="287908"/>
                  </a:lnTo>
                  <a:lnTo>
                    <a:pt x="98511" y="280575"/>
                  </a:lnTo>
                  <a:lnTo>
                    <a:pt x="58978" y="260147"/>
                  </a:lnTo>
                  <a:lnTo>
                    <a:pt x="27797" y="228985"/>
                  </a:lnTo>
                  <a:lnTo>
                    <a:pt x="7345" y="189446"/>
                  </a:lnTo>
                  <a:lnTo>
                    <a:pt x="0" y="14389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59810" y="51099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32"/>
                  </a:lnTo>
                  <a:lnTo>
                    <a:pt x="58978" y="27753"/>
                  </a:lnTo>
                  <a:lnTo>
                    <a:pt x="27797" y="58896"/>
                  </a:lnTo>
                  <a:lnTo>
                    <a:pt x="7345" y="98397"/>
                  </a:lnTo>
                  <a:lnTo>
                    <a:pt x="0" y="143890"/>
                  </a:lnTo>
                  <a:lnTo>
                    <a:pt x="7345" y="189446"/>
                  </a:lnTo>
                  <a:lnTo>
                    <a:pt x="27797" y="228985"/>
                  </a:lnTo>
                  <a:lnTo>
                    <a:pt x="58978" y="260147"/>
                  </a:lnTo>
                  <a:lnTo>
                    <a:pt x="98511" y="280575"/>
                  </a:lnTo>
                  <a:lnTo>
                    <a:pt x="144018" y="287908"/>
                  </a:lnTo>
                  <a:lnTo>
                    <a:pt x="189524" y="280575"/>
                  </a:lnTo>
                  <a:lnTo>
                    <a:pt x="229057" y="260147"/>
                  </a:lnTo>
                  <a:lnTo>
                    <a:pt x="260238" y="228985"/>
                  </a:lnTo>
                  <a:lnTo>
                    <a:pt x="280690" y="189446"/>
                  </a:lnTo>
                  <a:lnTo>
                    <a:pt x="288036" y="143890"/>
                  </a:lnTo>
                  <a:lnTo>
                    <a:pt x="280690" y="98397"/>
                  </a:lnTo>
                  <a:lnTo>
                    <a:pt x="260238" y="58896"/>
                  </a:lnTo>
                  <a:lnTo>
                    <a:pt x="229057" y="27753"/>
                  </a:lnTo>
                  <a:lnTo>
                    <a:pt x="189524" y="7332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59810" y="51099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3890"/>
                  </a:moveTo>
                  <a:lnTo>
                    <a:pt x="7345" y="98397"/>
                  </a:lnTo>
                  <a:lnTo>
                    <a:pt x="27797" y="58896"/>
                  </a:lnTo>
                  <a:lnTo>
                    <a:pt x="58978" y="27753"/>
                  </a:lnTo>
                  <a:lnTo>
                    <a:pt x="98511" y="7332"/>
                  </a:lnTo>
                  <a:lnTo>
                    <a:pt x="144018" y="0"/>
                  </a:lnTo>
                  <a:lnTo>
                    <a:pt x="189524" y="7332"/>
                  </a:lnTo>
                  <a:lnTo>
                    <a:pt x="229057" y="27753"/>
                  </a:lnTo>
                  <a:lnTo>
                    <a:pt x="260238" y="58896"/>
                  </a:lnTo>
                  <a:lnTo>
                    <a:pt x="280690" y="98397"/>
                  </a:lnTo>
                  <a:lnTo>
                    <a:pt x="288036" y="143890"/>
                  </a:lnTo>
                  <a:lnTo>
                    <a:pt x="280690" y="189446"/>
                  </a:lnTo>
                  <a:lnTo>
                    <a:pt x="260238" y="228985"/>
                  </a:lnTo>
                  <a:lnTo>
                    <a:pt x="229057" y="260147"/>
                  </a:lnTo>
                  <a:lnTo>
                    <a:pt x="189524" y="280575"/>
                  </a:lnTo>
                  <a:lnTo>
                    <a:pt x="144018" y="287908"/>
                  </a:lnTo>
                  <a:lnTo>
                    <a:pt x="98511" y="280575"/>
                  </a:lnTo>
                  <a:lnTo>
                    <a:pt x="58978" y="260147"/>
                  </a:lnTo>
                  <a:lnTo>
                    <a:pt x="27797" y="228985"/>
                  </a:lnTo>
                  <a:lnTo>
                    <a:pt x="7345" y="189446"/>
                  </a:lnTo>
                  <a:lnTo>
                    <a:pt x="0" y="14389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772536" y="6261303"/>
            <a:ext cx="162445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0395" algn="l"/>
              </a:tabLst>
            </a:pPr>
            <a:r>
              <a:rPr sz="3200" dirty="0">
                <a:latin typeface="Calibri"/>
                <a:cs typeface="Calibri"/>
              </a:rPr>
              <a:t>3	4</a:t>
            </a:r>
            <a:r>
              <a:rPr lang="en-US" sz="3200" dirty="0">
                <a:latin typeface="Calibri"/>
                <a:cs typeface="Calibri"/>
              </a:rPr>
              <a:t>     5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12008" y="5685955"/>
            <a:ext cx="1784985" cy="576580"/>
          </a:xfrm>
          <a:custGeom>
            <a:avLst/>
            <a:gdLst/>
            <a:ahLst/>
            <a:cxnLst/>
            <a:rect l="l" t="t" r="r" b="b"/>
            <a:pathLst>
              <a:path w="1784985" h="576579">
                <a:moveTo>
                  <a:pt x="1208405" y="576072"/>
                </a:moveTo>
                <a:lnTo>
                  <a:pt x="1784477" y="0"/>
                </a:lnTo>
              </a:path>
              <a:path w="1784985" h="576579">
                <a:moveTo>
                  <a:pt x="607568" y="576072"/>
                </a:moveTo>
                <a:lnTo>
                  <a:pt x="1183640" y="0"/>
                </a:lnTo>
              </a:path>
              <a:path w="1784985" h="576579">
                <a:moveTo>
                  <a:pt x="0" y="576072"/>
                </a:moveTo>
                <a:lnTo>
                  <a:pt x="57607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358132" y="29044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662934" y="2912236"/>
            <a:ext cx="313690" cy="313690"/>
            <a:chOff x="3662934" y="2912236"/>
            <a:chExt cx="313690" cy="313690"/>
          </a:xfrm>
        </p:grpSpPr>
        <p:sp>
          <p:nvSpPr>
            <p:cNvPr id="24" name="object 24"/>
            <p:cNvSpPr/>
            <p:nvPr/>
          </p:nvSpPr>
          <p:spPr>
            <a:xfrm>
              <a:off x="3675634" y="292493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7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7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7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75634" y="292493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7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7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7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7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7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49802" y="29044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446401" y="2912236"/>
            <a:ext cx="922019" cy="313690"/>
            <a:chOff x="2446401" y="2912236"/>
            <a:chExt cx="922019" cy="313690"/>
          </a:xfrm>
        </p:grpSpPr>
        <p:sp>
          <p:nvSpPr>
            <p:cNvPr id="28" name="object 28"/>
            <p:cNvSpPr/>
            <p:nvPr/>
          </p:nvSpPr>
          <p:spPr>
            <a:xfrm>
              <a:off x="3067431" y="292493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3891" y="0"/>
                  </a:moveTo>
                  <a:lnTo>
                    <a:pt x="98397" y="7345"/>
                  </a:lnTo>
                  <a:lnTo>
                    <a:pt x="58896" y="27797"/>
                  </a:lnTo>
                  <a:lnTo>
                    <a:pt x="27753" y="58978"/>
                  </a:lnTo>
                  <a:lnTo>
                    <a:pt x="7332" y="98511"/>
                  </a:lnTo>
                  <a:lnTo>
                    <a:pt x="0" y="144017"/>
                  </a:lnTo>
                  <a:lnTo>
                    <a:pt x="7332" y="189524"/>
                  </a:lnTo>
                  <a:lnTo>
                    <a:pt x="27753" y="229057"/>
                  </a:lnTo>
                  <a:lnTo>
                    <a:pt x="58896" y="260238"/>
                  </a:lnTo>
                  <a:lnTo>
                    <a:pt x="98397" y="280690"/>
                  </a:lnTo>
                  <a:lnTo>
                    <a:pt x="143891" y="288036"/>
                  </a:lnTo>
                  <a:lnTo>
                    <a:pt x="189446" y="280690"/>
                  </a:lnTo>
                  <a:lnTo>
                    <a:pt x="228985" y="260238"/>
                  </a:lnTo>
                  <a:lnTo>
                    <a:pt x="260147" y="229057"/>
                  </a:lnTo>
                  <a:lnTo>
                    <a:pt x="280575" y="189524"/>
                  </a:lnTo>
                  <a:lnTo>
                    <a:pt x="287908" y="144017"/>
                  </a:lnTo>
                  <a:lnTo>
                    <a:pt x="280575" y="98511"/>
                  </a:lnTo>
                  <a:lnTo>
                    <a:pt x="260147" y="58978"/>
                  </a:lnTo>
                  <a:lnTo>
                    <a:pt x="228985" y="27797"/>
                  </a:lnTo>
                  <a:lnTo>
                    <a:pt x="189446" y="7345"/>
                  </a:lnTo>
                  <a:lnTo>
                    <a:pt x="14389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67431" y="292493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7"/>
                  </a:moveTo>
                  <a:lnTo>
                    <a:pt x="7332" y="98511"/>
                  </a:lnTo>
                  <a:lnTo>
                    <a:pt x="27753" y="58978"/>
                  </a:lnTo>
                  <a:lnTo>
                    <a:pt x="58896" y="27797"/>
                  </a:lnTo>
                  <a:lnTo>
                    <a:pt x="98397" y="7345"/>
                  </a:lnTo>
                  <a:lnTo>
                    <a:pt x="143891" y="0"/>
                  </a:lnTo>
                  <a:lnTo>
                    <a:pt x="189446" y="7345"/>
                  </a:lnTo>
                  <a:lnTo>
                    <a:pt x="228985" y="27797"/>
                  </a:lnTo>
                  <a:lnTo>
                    <a:pt x="260147" y="58978"/>
                  </a:lnTo>
                  <a:lnTo>
                    <a:pt x="280575" y="98511"/>
                  </a:lnTo>
                  <a:lnTo>
                    <a:pt x="287908" y="144017"/>
                  </a:lnTo>
                  <a:lnTo>
                    <a:pt x="280575" y="189524"/>
                  </a:lnTo>
                  <a:lnTo>
                    <a:pt x="260147" y="229057"/>
                  </a:lnTo>
                  <a:lnTo>
                    <a:pt x="228985" y="260238"/>
                  </a:lnTo>
                  <a:lnTo>
                    <a:pt x="189446" y="280690"/>
                  </a:lnTo>
                  <a:lnTo>
                    <a:pt x="143891" y="288036"/>
                  </a:lnTo>
                  <a:lnTo>
                    <a:pt x="98397" y="280690"/>
                  </a:lnTo>
                  <a:lnTo>
                    <a:pt x="58896" y="260238"/>
                  </a:lnTo>
                  <a:lnTo>
                    <a:pt x="27753" y="229057"/>
                  </a:lnTo>
                  <a:lnTo>
                    <a:pt x="7332" y="189524"/>
                  </a:lnTo>
                  <a:lnTo>
                    <a:pt x="0" y="144017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59101" y="292493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462" y="7345"/>
                  </a:lnTo>
                  <a:lnTo>
                    <a:pt x="58923" y="27797"/>
                  </a:lnTo>
                  <a:lnTo>
                    <a:pt x="27761" y="58978"/>
                  </a:lnTo>
                  <a:lnTo>
                    <a:pt x="7333" y="98511"/>
                  </a:lnTo>
                  <a:lnTo>
                    <a:pt x="0" y="144017"/>
                  </a:lnTo>
                  <a:lnTo>
                    <a:pt x="7333" y="189524"/>
                  </a:lnTo>
                  <a:lnTo>
                    <a:pt x="27761" y="229057"/>
                  </a:lnTo>
                  <a:lnTo>
                    <a:pt x="58923" y="260238"/>
                  </a:lnTo>
                  <a:lnTo>
                    <a:pt x="98462" y="280690"/>
                  </a:lnTo>
                  <a:lnTo>
                    <a:pt x="144018" y="288036"/>
                  </a:lnTo>
                  <a:lnTo>
                    <a:pt x="189511" y="280690"/>
                  </a:lnTo>
                  <a:lnTo>
                    <a:pt x="229012" y="260238"/>
                  </a:lnTo>
                  <a:lnTo>
                    <a:pt x="260155" y="229057"/>
                  </a:lnTo>
                  <a:lnTo>
                    <a:pt x="280576" y="189524"/>
                  </a:lnTo>
                  <a:lnTo>
                    <a:pt x="287909" y="144017"/>
                  </a:lnTo>
                  <a:lnTo>
                    <a:pt x="280576" y="98511"/>
                  </a:lnTo>
                  <a:lnTo>
                    <a:pt x="260155" y="58978"/>
                  </a:lnTo>
                  <a:lnTo>
                    <a:pt x="229012" y="27797"/>
                  </a:lnTo>
                  <a:lnTo>
                    <a:pt x="189511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59101" y="292493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7"/>
                  </a:moveTo>
                  <a:lnTo>
                    <a:pt x="7333" y="98511"/>
                  </a:lnTo>
                  <a:lnTo>
                    <a:pt x="27761" y="58978"/>
                  </a:lnTo>
                  <a:lnTo>
                    <a:pt x="58923" y="27797"/>
                  </a:lnTo>
                  <a:lnTo>
                    <a:pt x="98462" y="7345"/>
                  </a:lnTo>
                  <a:lnTo>
                    <a:pt x="144018" y="0"/>
                  </a:lnTo>
                  <a:lnTo>
                    <a:pt x="189511" y="7345"/>
                  </a:lnTo>
                  <a:lnTo>
                    <a:pt x="229012" y="27797"/>
                  </a:lnTo>
                  <a:lnTo>
                    <a:pt x="260155" y="58978"/>
                  </a:lnTo>
                  <a:lnTo>
                    <a:pt x="280576" y="98511"/>
                  </a:lnTo>
                  <a:lnTo>
                    <a:pt x="287909" y="144017"/>
                  </a:lnTo>
                  <a:lnTo>
                    <a:pt x="280576" y="189524"/>
                  </a:lnTo>
                  <a:lnTo>
                    <a:pt x="260155" y="229057"/>
                  </a:lnTo>
                  <a:lnTo>
                    <a:pt x="229012" y="260238"/>
                  </a:lnTo>
                  <a:lnTo>
                    <a:pt x="189511" y="280690"/>
                  </a:lnTo>
                  <a:lnTo>
                    <a:pt x="144018" y="288036"/>
                  </a:lnTo>
                  <a:lnTo>
                    <a:pt x="98462" y="280690"/>
                  </a:lnTo>
                  <a:lnTo>
                    <a:pt x="58923" y="260238"/>
                  </a:lnTo>
                  <a:lnTo>
                    <a:pt x="27761" y="229057"/>
                  </a:lnTo>
                  <a:lnTo>
                    <a:pt x="7333" y="189524"/>
                  </a:lnTo>
                  <a:lnTo>
                    <a:pt x="0" y="144017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532633" y="2904490"/>
            <a:ext cx="750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030" algn="l"/>
              </a:tabLs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4	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0672" y="3125215"/>
            <a:ext cx="7117715" cy="3074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735">
              <a:lnSpc>
                <a:spcPct val="100000"/>
              </a:lnSpc>
              <a:spcBef>
                <a:spcPts val="100"/>
              </a:spcBef>
              <a:tabLst>
                <a:tab pos="2048510" algn="l"/>
                <a:tab pos="2661285" algn="l"/>
                <a:tab pos="3273425" algn="l"/>
                <a:tab pos="3886200" algn="l"/>
                <a:tab pos="4499610" algn="l"/>
                <a:tab pos="5111750" algn="l"/>
                <a:tab pos="5724525" algn="l"/>
                <a:tab pos="6337300" algn="l"/>
                <a:tab pos="6950075" algn="l"/>
              </a:tabLst>
            </a:pPr>
            <a:r>
              <a:rPr sz="2400" dirty="0">
                <a:latin typeface="Calibri"/>
                <a:cs typeface="Calibri"/>
              </a:rPr>
              <a:t>0	1	2	3	4	5	6	7	8	9</a:t>
            </a:r>
          </a:p>
          <a:p>
            <a:pPr marL="655955">
              <a:lnSpc>
                <a:spcPct val="100000"/>
              </a:lnSpc>
              <a:spcBef>
                <a:spcPts val="75"/>
              </a:spcBef>
            </a:pPr>
            <a:r>
              <a:rPr sz="3200" dirty="0">
                <a:latin typeface="Calibri"/>
                <a:cs typeface="Calibri"/>
              </a:rPr>
              <a:t>a[]</a:t>
            </a:r>
          </a:p>
          <a:p>
            <a:pPr marR="2437130" algn="r">
              <a:lnSpc>
                <a:spcPts val="3660"/>
              </a:lnSpc>
              <a:spcBef>
                <a:spcPts val="700"/>
              </a:spcBef>
              <a:tabLst>
                <a:tab pos="600710" algn="l"/>
                <a:tab pos="1208405" algn="l"/>
                <a:tab pos="1817370" algn="l"/>
                <a:tab pos="2432685" algn="l"/>
              </a:tabLst>
            </a:pPr>
            <a:r>
              <a:rPr sz="3200" dirty="0">
                <a:latin typeface="Calibri"/>
                <a:cs typeface="Calibri"/>
              </a:rPr>
              <a:t>2	6	3	4	5</a:t>
            </a:r>
          </a:p>
          <a:p>
            <a:pPr marL="342265" marR="2351405" indent="-342265" algn="r">
              <a:lnSpc>
                <a:spcPts val="3660"/>
              </a:lnSpc>
              <a:buFont typeface="Microsoft Sans Serif"/>
              <a:buChar char="•"/>
              <a:tabLst>
                <a:tab pos="342265" algn="l"/>
                <a:tab pos="342900" algn="l"/>
              </a:tabLst>
            </a:pP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Delete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at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index</a:t>
            </a:r>
            <a:r>
              <a:rPr sz="32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</a:t>
            </a:r>
          </a:p>
          <a:p>
            <a:pPr marL="206375" algn="ctr">
              <a:lnSpc>
                <a:spcPts val="1950"/>
              </a:lnSpc>
              <a:spcBef>
                <a:spcPts val="650"/>
              </a:spcBef>
              <a:tabLst>
                <a:tab pos="814705" algn="l"/>
                <a:tab pos="1423035" algn="l"/>
              </a:tabLs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1	2	3</a:t>
            </a:r>
            <a:endParaRPr sz="1800" dirty="0">
              <a:latin typeface="Calibri"/>
              <a:cs typeface="Calibri"/>
            </a:endParaRPr>
          </a:p>
          <a:p>
            <a:pPr marL="1435735">
              <a:lnSpc>
                <a:spcPts val="2670"/>
              </a:lnSpc>
              <a:tabLst>
                <a:tab pos="2048510" algn="l"/>
                <a:tab pos="2661285" algn="l"/>
                <a:tab pos="3273425" algn="l"/>
                <a:tab pos="3886200" algn="l"/>
                <a:tab pos="4499610" algn="l"/>
                <a:tab pos="5111750" algn="l"/>
                <a:tab pos="5724525" algn="l"/>
                <a:tab pos="6337300" algn="l"/>
                <a:tab pos="6950075" algn="l"/>
              </a:tabLst>
            </a:pPr>
            <a:r>
              <a:rPr sz="2400" dirty="0">
                <a:latin typeface="Calibri"/>
                <a:cs typeface="Calibri"/>
              </a:rPr>
              <a:t>0	1	2	3	4	5	6	7	8	9</a:t>
            </a:r>
          </a:p>
          <a:p>
            <a:pPr marL="655955">
              <a:lnSpc>
                <a:spcPct val="100000"/>
              </a:lnSpc>
              <a:spcBef>
                <a:spcPts val="75"/>
              </a:spcBef>
            </a:pPr>
            <a:r>
              <a:rPr sz="3200" dirty="0">
                <a:latin typeface="Calibri"/>
                <a:cs typeface="Calibri"/>
              </a:rPr>
              <a:t>a[]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8038" y="3299205"/>
            <a:ext cx="3293110" cy="2922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85570" algn="l"/>
              </a:tabLst>
            </a:pPr>
            <a:r>
              <a:rPr sz="3200" b="1" spc="-10" dirty="0">
                <a:solidFill>
                  <a:srgbClr val="E36C09"/>
                </a:solidFill>
                <a:latin typeface="Calibri"/>
                <a:cs typeface="Calibri"/>
              </a:rPr>
              <a:t>cost	</a:t>
            </a:r>
            <a:r>
              <a:rPr sz="3200" b="1" dirty="0">
                <a:solidFill>
                  <a:srgbClr val="E36C09"/>
                </a:solidFill>
                <a:latin typeface="Calibri"/>
                <a:cs typeface="Calibri"/>
              </a:rPr>
              <a:t>time</a:t>
            </a:r>
            <a:endParaRPr sz="32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tabLst>
                <a:tab pos="1385570" algn="l"/>
              </a:tabLst>
            </a:pPr>
            <a:r>
              <a:rPr sz="3200" dirty="0">
                <a:latin typeface="Calibri"/>
                <a:cs typeface="Calibri"/>
              </a:rPr>
              <a:t>c1	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indx</a:t>
            </a:r>
            <a:r>
              <a:rPr sz="3200" dirty="0">
                <a:latin typeface="Calibri"/>
                <a:cs typeface="Calibri"/>
              </a:rPr>
              <a:t> +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  <a:p>
            <a:pPr marL="287020" marR="598170">
              <a:lnSpc>
                <a:spcPts val="5040"/>
              </a:lnSpc>
              <a:spcBef>
                <a:spcPts val="370"/>
              </a:spcBef>
              <a:tabLst>
                <a:tab pos="1385570" algn="l"/>
                <a:tab pos="1661795" algn="l"/>
              </a:tabLst>
            </a:pPr>
            <a:r>
              <a:rPr sz="3200" dirty="0">
                <a:latin typeface="Calibri"/>
                <a:cs typeface="Calibri"/>
              </a:rPr>
              <a:t>c2	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indx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c3		1</a:t>
            </a:r>
            <a:endParaRPr sz="32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835"/>
              </a:spcBef>
              <a:tabLst>
                <a:tab pos="1661795" algn="l"/>
              </a:tabLst>
            </a:pPr>
            <a:r>
              <a:rPr sz="3200" dirty="0">
                <a:latin typeface="Calibri"/>
                <a:cs typeface="Calibri"/>
              </a:rPr>
              <a:t>c4	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672" y="1348232"/>
            <a:ext cx="8013065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alibri"/>
                <a:cs typeface="Calibri"/>
              </a:rPr>
              <a:t>Algorithm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insertElement(A,n,num,indx)</a:t>
            </a:r>
            <a:endParaRPr sz="3200">
              <a:latin typeface="Calibri"/>
              <a:cs typeface="Calibri"/>
            </a:endParaRPr>
          </a:p>
          <a:p>
            <a:pPr marL="1109980" marR="5080" indent="-1097915">
              <a:lnSpc>
                <a:spcPct val="100000"/>
              </a:lnSpc>
            </a:pPr>
            <a:r>
              <a:rPr sz="3200" b="1" spc="-5" dirty="0">
                <a:latin typeface="Calibri"/>
                <a:cs typeface="Calibri"/>
              </a:rPr>
              <a:t>Input: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array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containing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n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integers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number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num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inserted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</a:t>
            </a:r>
            <a:r>
              <a:rPr sz="3200" spc="-15" dirty="0">
                <a:latin typeface="Calibri"/>
                <a:cs typeface="Calibri"/>
              </a:rPr>
              <a:t> index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indx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b="1" spc="-5" dirty="0">
                <a:latin typeface="Calibri"/>
                <a:cs typeface="Calibri"/>
              </a:rPr>
              <a:t>Output: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Successful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insertion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num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indx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01" y="3786962"/>
            <a:ext cx="44380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7370" algn="l"/>
                <a:tab pos="2581910" algn="l"/>
                <a:tab pos="3114040" algn="l"/>
                <a:tab pos="3996690" algn="l"/>
              </a:tabLst>
            </a:pP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.	</a:t>
            </a:r>
            <a:r>
              <a:rPr sz="3200" spc="-8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3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i =</a:t>
            </a:r>
            <a:r>
              <a:rPr sz="3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n –</a:t>
            </a:r>
            <a:r>
              <a:rPr sz="3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1	</a:t>
            </a:r>
            <a:r>
              <a:rPr sz="3200" spc="-4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o	in</a:t>
            </a:r>
            <a:r>
              <a:rPr sz="3200" spc="-15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x	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401" y="4275556"/>
            <a:ext cx="3265804" cy="19462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1115695" algn="l"/>
              </a:tabLst>
            </a:pP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2.	A[i</a:t>
            </a:r>
            <a:r>
              <a:rPr sz="3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+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1]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A[i]</a:t>
            </a:r>
            <a:endParaRPr sz="3200">
              <a:latin typeface="Calibri"/>
              <a:cs typeface="Calibri"/>
            </a:endParaRPr>
          </a:p>
          <a:p>
            <a:pPr marL="12700" marR="388620">
              <a:lnSpc>
                <a:spcPts val="5040"/>
              </a:lnSpc>
              <a:spcBef>
                <a:spcPts val="165"/>
              </a:spcBef>
              <a:tabLst>
                <a:tab pos="547370" algn="l"/>
              </a:tabLst>
            </a:pP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3.	A[indx]</a:t>
            </a:r>
            <a:r>
              <a:rPr sz="3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3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num </a:t>
            </a:r>
            <a:r>
              <a:rPr sz="3200" spc="-7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4.	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3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= n + 1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5" dirty="0"/>
              <a:t>Algorithm</a:t>
            </a:r>
            <a:r>
              <a:rPr spc="-10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Insertion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537207"/>
            <a:ext cx="796353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T(n)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 c1 </a:t>
            </a:r>
            <a:r>
              <a:rPr sz="3200" spc="-5" dirty="0">
                <a:latin typeface="Calibri"/>
                <a:cs typeface="Calibri"/>
              </a:rPr>
              <a:t>(n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indx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+ 1) +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c2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indx)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 c3 + c4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1622" y="3024315"/>
          <a:ext cx="6224904" cy="190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375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3540"/>
                        </a:lnSpc>
                        <a:buFont typeface="Microsoft Sans Serif"/>
                        <a:buChar char="•"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320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sz="3200" spc="-6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case: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3540"/>
                        </a:lnSpc>
                      </a:pPr>
                      <a:r>
                        <a:rPr sz="3200" spc="-30" dirty="0">
                          <a:solidFill>
                            <a:srgbClr val="1F487C"/>
                          </a:solidFill>
                          <a:latin typeface="Microsoft Sans Serif"/>
                          <a:cs typeface="Microsoft Sans Serif"/>
                        </a:rPr>
                        <a:t>Ω</a:t>
                      </a:r>
                      <a:r>
                        <a:rPr sz="3200" spc="-3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(1)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3540"/>
                        </a:lnSpc>
                      </a:pPr>
                      <a:r>
                        <a:rPr sz="3200" dirty="0">
                          <a:solidFill>
                            <a:srgbClr val="1F487C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r>
                        <a:rPr sz="3200" spc="20" dirty="0">
                          <a:solidFill>
                            <a:srgbClr val="1F487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20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indx</a:t>
                      </a:r>
                      <a:r>
                        <a:rPr sz="3200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3200" spc="-1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3200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3200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470">
                <a:tc>
                  <a:txBody>
                    <a:bodyPr/>
                    <a:lstStyle/>
                    <a:p>
                      <a:pPr marL="374650" indent="-342900">
                        <a:lnSpc>
                          <a:spcPct val="100000"/>
                        </a:lnSpc>
                        <a:spcBef>
                          <a:spcPts val="670"/>
                        </a:spcBef>
                        <a:buFont typeface="Microsoft Sans Serif"/>
                        <a:buChar char="•"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3200" spc="-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Worst</a:t>
                      </a:r>
                      <a:r>
                        <a:rPr sz="3200" spc="-5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case: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8509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3200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85090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3200" dirty="0">
                          <a:solidFill>
                            <a:srgbClr val="1F487C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r>
                        <a:rPr sz="3200" spc="15" dirty="0">
                          <a:solidFill>
                            <a:srgbClr val="1F487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20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indx</a:t>
                      </a:r>
                      <a:r>
                        <a:rPr sz="320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3200" spc="-1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850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185">
                <a:tc>
                  <a:txBody>
                    <a:bodyPr/>
                    <a:lstStyle/>
                    <a:p>
                      <a:pPr marL="374650" indent="-342900">
                        <a:lnSpc>
                          <a:spcPct val="100000"/>
                        </a:lnSpc>
                        <a:spcBef>
                          <a:spcPts val="670"/>
                        </a:spcBef>
                        <a:buFont typeface="Microsoft Sans Serif"/>
                        <a:buChar char="•"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3200" spc="-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Average</a:t>
                      </a:r>
                      <a:r>
                        <a:rPr sz="3200" spc="-8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case: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8509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3200" spc="-5" dirty="0">
                          <a:solidFill>
                            <a:srgbClr val="1F487C"/>
                          </a:solidFill>
                          <a:latin typeface="Microsoft Sans Serif"/>
                          <a:cs typeface="Microsoft Sans Serif"/>
                        </a:rPr>
                        <a:t>θ</a:t>
                      </a:r>
                      <a:r>
                        <a:rPr sz="3200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(n)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85090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3200" dirty="0">
                          <a:solidFill>
                            <a:srgbClr val="1F487C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r>
                        <a:rPr sz="3200" spc="15" dirty="0">
                          <a:solidFill>
                            <a:srgbClr val="1F487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20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indx</a:t>
                      </a:r>
                      <a:r>
                        <a:rPr sz="3200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3200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n/2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850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8038" y="2950209"/>
            <a:ext cx="668020" cy="315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420"/>
              </a:lnSpc>
              <a:spcBef>
                <a:spcPts val="100"/>
              </a:spcBef>
            </a:pPr>
            <a:r>
              <a:rPr sz="3000" b="1" spc="-5" dirty="0">
                <a:solidFill>
                  <a:srgbClr val="E36C09"/>
                </a:solidFill>
                <a:latin typeface="Calibri"/>
                <a:cs typeface="Calibri"/>
              </a:rPr>
              <a:t>c</a:t>
            </a:r>
            <a:r>
              <a:rPr sz="3000" b="1" spc="-15" dirty="0">
                <a:solidFill>
                  <a:srgbClr val="E36C09"/>
                </a:solidFill>
                <a:latin typeface="Calibri"/>
                <a:cs typeface="Calibri"/>
              </a:rPr>
              <a:t>o</a:t>
            </a:r>
            <a:r>
              <a:rPr sz="3000" b="1" spc="-35" dirty="0">
                <a:solidFill>
                  <a:srgbClr val="E36C09"/>
                </a:solidFill>
                <a:latin typeface="Calibri"/>
                <a:cs typeface="Calibri"/>
              </a:rPr>
              <a:t>s</a:t>
            </a:r>
            <a:r>
              <a:rPr sz="3000" b="1" dirty="0">
                <a:solidFill>
                  <a:srgbClr val="E36C09"/>
                </a:solidFill>
                <a:latin typeface="Calibri"/>
                <a:cs typeface="Calibri"/>
              </a:rPr>
              <a:t>t</a:t>
            </a:r>
            <a:endParaRPr sz="3000">
              <a:latin typeface="Calibri"/>
              <a:cs typeface="Calibri"/>
            </a:endParaRPr>
          </a:p>
          <a:p>
            <a:pPr marR="36195" algn="r">
              <a:lnSpc>
                <a:spcPts val="3420"/>
              </a:lnSpc>
            </a:pPr>
            <a:r>
              <a:rPr sz="3000" dirty="0">
                <a:latin typeface="Calibri"/>
                <a:cs typeface="Calibri"/>
              </a:rPr>
              <a:t>c1</a:t>
            </a:r>
            <a:endParaRPr sz="3000">
              <a:latin typeface="Calibri"/>
              <a:cs typeface="Calibri"/>
            </a:endParaRPr>
          </a:p>
          <a:p>
            <a:pPr marL="268605" marR="36195" algn="just">
              <a:lnSpc>
                <a:spcPct val="123400"/>
              </a:lnSpc>
            </a:pPr>
            <a:r>
              <a:rPr sz="3000" dirty="0">
                <a:latin typeface="Calibri"/>
                <a:cs typeface="Calibri"/>
              </a:rPr>
              <a:t>c2  c3  c4  c5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79411" y="2950209"/>
            <a:ext cx="1796414" cy="315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35050" algn="ctr">
              <a:lnSpc>
                <a:spcPts val="3420"/>
              </a:lnSpc>
              <a:spcBef>
                <a:spcPts val="100"/>
              </a:spcBef>
            </a:pPr>
            <a:r>
              <a:rPr sz="3000" b="1" dirty="0">
                <a:solidFill>
                  <a:srgbClr val="E36C09"/>
                </a:solidFill>
                <a:latin typeface="Calibri"/>
                <a:cs typeface="Calibri"/>
              </a:rPr>
              <a:t>time</a:t>
            </a:r>
            <a:endParaRPr sz="3000">
              <a:latin typeface="Calibri"/>
              <a:cs typeface="Calibri"/>
            </a:endParaRPr>
          </a:p>
          <a:p>
            <a:pPr marR="1051560" algn="ctr">
              <a:lnSpc>
                <a:spcPts val="3420"/>
              </a:lnSpc>
            </a:pPr>
            <a:r>
              <a:rPr sz="3000" dirty="0">
                <a:latin typeface="Calibri"/>
                <a:cs typeface="Calibri"/>
              </a:rPr>
              <a:t>1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3000" dirty="0">
                <a:latin typeface="Calibri"/>
                <a:cs typeface="Calibri"/>
              </a:rPr>
              <a:t>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–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indx</a:t>
            </a:r>
            <a:endParaRPr sz="3000">
              <a:latin typeface="Calibri"/>
              <a:cs typeface="Calibri"/>
            </a:endParaRPr>
          </a:p>
          <a:p>
            <a:pPr marL="271780" marR="5080" indent="-259079">
              <a:lnSpc>
                <a:spcPct val="123300"/>
              </a:lnSpc>
              <a:spcBef>
                <a:spcPts val="5"/>
              </a:spcBef>
            </a:pPr>
            <a:r>
              <a:rPr sz="3000" dirty="0">
                <a:latin typeface="Calibri"/>
                <a:cs typeface="Calibri"/>
              </a:rPr>
              <a:t>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–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indx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–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1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1</a:t>
            </a:r>
            <a:endParaRPr sz="3000">
              <a:latin typeface="Calibri"/>
              <a:cs typeface="Calibri"/>
            </a:endParaRPr>
          </a:p>
          <a:p>
            <a:pPr marL="271780">
              <a:lnSpc>
                <a:spcPct val="100000"/>
              </a:lnSpc>
              <a:spcBef>
                <a:spcPts val="840"/>
              </a:spcBef>
            </a:pPr>
            <a:r>
              <a:rPr sz="3000" dirty="0">
                <a:latin typeface="Calibri"/>
                <a:cs typeface="Calibri"/>
              </a:rPr>
              <a:t>1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672" y="1304035"/>
            <a:ext cx="8844280" cy="171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420"/>
              </a:lnSpc>
              <a:spcBef>
                <a:spcPts val="100"/>
              </a:spcBef>
            </a:pPr>
            <a:r>
              <a:rPr sz="3000" b="1" spc="-5" dirty="0">
                <a:latin typeface="Calibri"/>
                <a:cs typeface="Calibri"/>
              </a:rPr>
              <a:t>Algorithm</a:t>
            </a:r>
            <a:r>
              <a:rPr sz="3000" b="1" spc="-35" dirty="0"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00FF"/>
                </a:solidFill>
                <a:latin typeface="Calibri"/>
                <a:cs typeface="Calibri"/>
              </a:rPr>
              <a:t>deleteElement(A,n,indx)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ts val="3240"/>
              </a:lnSpc>
              <a:tabLst>
                <a:tab pos="1125220" algn="l"/>
                <a:tab pos="1705610" algn="l"/>
                <a:tab pos="2654300" algn="l"/>
                <a:tab pos="3044190" algn="l"/>
                <a:tab pos="4818380" algn="l"/>
                <a:tab pos="5182870" algn="l"/>
                <a:tab pos="6579234" algn="l"/>
                <a:tab pos="7320915" algn="l"/>
                <a:tab pos="7996555" algn="l"/>
              </a:tabLst>
            </a:pPr>
            <a:r>
              <a:rPr sz="3000" b="1" dirty="0">
                <a:latin typeface="Calibri"/>
                <a:cs typeface="Calibri"/>
              </a:rPr>
              <a:t>Input:	</a:t>
            </a:r>
            <a:r>
              <a:rPr sz="3000" dirty="0">
                <a:latin typeface="Calibri"/>
                <a:cs typeface="Calibri"/>
              </a:rPr>
              <a:t>An	ar</a:t>
            </a: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spc="-60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y	</a:t>
            </a:r>
            <a:r>
              <a:rPr sz="3000" b="1" dirty="0">
                <a:latin typeface="Calibri"/>
                <a:cs typeface="Calibri"/>
              </a:rPr>
              <a:t>A	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n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ain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g	</a:t>
            </a:r>
            <a:r>
              <a:rPr sz="3000" b="1" dirty="0">
                <a:latin typeface="Calibri"/>
                <a:cs typeface="Calibri"/>
              </a:rPr>
              <a:t>n	</a:t>
            </a:r>
            <a:r>
              <a:rPr sz="3000" dirty="0">
                <a:latin typeface="Calibri"/>
                <a:cs typeface="Calibri"/>
              </a:rPr>
              <a:t>i</a:t>
            </a:r>
            <a:r>
              <a:rPr sz="3000" spc="-35" dirty="0">
                <a:latin typeface="Calibri"/>
                <a:cs typeface="Calibri"/>
              </a:rPr>
              <a:t>nt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40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s	and	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h</a:t>
            </a:r>
            <a:r>
              <a:rPr sz="3000" dirty="0">
                <a:latin typeface="Calibri"/>
                <a:cs typeface="Calibri"/>
              </a:rPr>
              <a:t>e	in</a:t>
            </a:r>
            <a:r>
              <a:rPr sz="3000" spc="-15" dirty="0">
                <a:latin typeface="Calibri"/>
                <a:cs typeface="Calibri"/>
              </a:rPr>
              <a:t>d</a:t>
            </a:r>
            <a:r>
              <a:rPr sz="3000" spc="-5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x</a:t>
            </a:r>
            <a:endParaRPr sz="3000">
              <a:latin typeface="Calibri"/>
              <a:cs typeface="Calibri"/>
            </a:endParaRPr>
          </a:p>
          <a:p>
            <a:pPr marL="1097915">
              <a:lnSpc>
                <a:spcPts val="3240"/>
              </a:lnSpc>
            </a:pPr>
            <a:r>
              <a:rPr sz="3000" b="1" spc="-5" dirty="0">
                <a:latin typeface="Calibri"/>
                <a:cs typeface="Calibri"/>
              </a:rPr>
              <a:t>indx </a:t>
            </a:r>
            <a:r>
              <a:rPr sz="3000" dirty="0">
                <a:latin typeface="Calibri"/>
                <a:cs typeface="Calibri"/>
              </a:rPr>
              <a:t>whose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value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be</a:t>
            </a:r>
            <a:r>
              <a:rPr sz="3000" spc="-15" dirty="0">
                <a:latin typeface="Calibri"/>
                <a:cs typeface="Calibri"/>
              </a:rPr>
              <a:t> deleted.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ts val="3420"/>
              </a:lnSpc>
            </a:pPr>
            <a:r>
              <a:rPr sz="3000" b="1" spc="-5" dirty="0">
                <a:latin typeface="Calibri"/>
                <a:cs typeface="Calibri"/>
              </a:rPr>
              <a:t>Output:</a:t>
            </a:r>
            <a:r>
              <a:rPr sz="3000" b="1" spc="-2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Deleted </a:t>
            </a:r>
            <a:r>
              <a:rPr sz="3000" spc="-10" dirty="0">
                <a:latin typeface="Calibri"/>
                <a:cs typeface="Calibri"/>
              </a:rPr>
              <a:t>value</a:t>
            </a:r>
            <a:r>
              <a:rPr sz="3000" spc="-20" dirty="0">
                <a:latin typeface="Calibri"/>
                <a:cs typeface="Calibri"/>
              </a:rPr>
              <a:t> stored </a:t>
            </a:r>
            <a:r>
              <a:rPr sz="3000" spc="-5" dirty="0">
                <a:latin typeface="Calibri"/>
                <a:cs typeface="Calibri"/>
              </a:rPr>
              <a:t>initially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at </a:t>
            </a:r>
            <a:r>
              <a:rPr sz="3000" b="1" spc="-5" dirty="0">
                <a:latin typeface="Calibri"/>
                <a:cs typeface="Calibri"/>
              </a:rPr>
              <a:t>indx</a:t>
            </a:r>
            <a:r>
              <a:rPr sz="3000" spc="-5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401" y="3255019"/>
            <a:ext cx="4186554" cy="284607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547370" indent="-53530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547370" algn="l"/>
                <a:tab pos="548005" algn="l"/>
              </a:tabLst>
            </a:pPr>
            <a:r>
              <a:rPr sz="3000" spc="-10" dirty="0">
                <a:solidFill>
                  <a:srgbClr val="0000FF"/>
                </a:solidFill>
                <a:latin typeface="Calibri"/>
                <a:cs typeface="Calibri"/>
              </a:rPr>
              <a:t>temp</a:t>
            </a:r>
            <a:r>
              <a:rPr sz="30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3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alibri"/>
                <a:cs typeface="Calibri"/>
              </a:rPr>
              <a:t>A[indx]</a:t>
            </a:r>
            <a:endParaRPr sz="3000">
              <a:latin typeface="Calibri"/>
              <a:cs typeface="Calibri"/>
            </a:endParaRPr>
          </a:p>
          <a:p>
            <a:pPr marL="12700" marR="5080">
              <a:lnSpc>
                <a:spcPct val="123300"/>
              </a:lnSpc>
              <a:spcBef>
                <a:spcPts val="5"/>
              </a:spcBef>
              <a:buAutoNum type="arabicPeriod"/>
              <a:tabLst>
                <a:tab pos="547370" algn="l"/>
                <a:tab pos="548005" algn="l"/>
                <a:tab pos="1115695" algn="l"/>
                <a:tab pos="2347595" algn="l"/>
                <a:tab pos="2845435" algn="l"/>
                <a:tab pos="3772535" algn="l"/>
              </a:tabLst>
            </a:pPr>
            <a:r>
              <a:rPr sz="3000" spc="-65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3000" spc="-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30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3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30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3000" spc="-1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3000" spc="-5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x	</a:t>
            </a:r>
            <a:r>
              <a:rPr sz="3000" spc="-2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o	n</a:t>
            </a:r>
            <a:r>
              <a:rPr sz="3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–</a:t>
            </a:r>
            <a:r>
              <a:rPr sz="30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2	</a:t>
            </a:r>
            <a:r>
              <a:rPr sz="3000" spc="-10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o  3.		</a:t>
            </a:r>
            <a:r>
              <a:rPr sz="3000" spc="-5" dirty="0">
                <a:solidFill>
                  <a:srgbClr val="0000FF"/>
                </a:solidFill>
                <a:latin typeface="Calibri"/>
                <a:cs typeface="Calibri"/>
              </a:rPr>
              <a:t>A[i]</a:t>
            </a:r>
            <a:r>
              <a:rPr sz="3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30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A[i</a:t>
            </a:r>
            <a:r>
              <a:rPr sz="3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+</a:t>
            </a:r>
            <a:r>
              <a:rPr sz="30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1]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547370" algn="l"/>
              </a:tabLst>
            </a:pP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4.	n</a:t>
            </a:r>
            <a:r>
              <a:rPr sz="30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30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3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–</a:t>
            </a:r>
            <a:r>
              <a:rPr sz="3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547370" algn="l"/>
                <a:tab pos="1693545" algn="l"/>
              </a:tabLst>
            </a:pP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5.	</a:t>
            </a:r>
            <a:r>
              <a:rPr sz="3000" spc="-10" dirty="0">
                <a:solidFill>
                  <a:srgbClr val="0000FF"/>
                </a:solidFill>
                <a:latin typeface="Calibri"/>
                <a:cs typeface="Calibri"/>
              </a:rPr>
              <a:t>return	temp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5" dirty="0"/>
              <a:t>Algorithm</a:t>
            </a:r>
            <a:r>
              <a:rPr spc="-1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5" dirty="0"/>
              <a:t>Deletion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532635"/>
            <a:ext cx="81857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T(n)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 c1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+ c2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(n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–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indx)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+ c3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(n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–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indx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–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1) +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c4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+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c5</a:t>
            </a:r>
            <a:endParaRPr sz="3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1622" y="2987738"/>
          <a:ext cx="6224904" cy="190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375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3540"/>
                        </a:lnSpc>
                        <a:buFont typeface="Microsoft Sans Serif"/>
                        <a:buChar char="•"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320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sz="3200" spc="-6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case: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3540"/>
                        </a:lnSpc>
                      </a:pPr>
                      <a:r>
                        <a:rPr sz="3200" spc="-30" dirty="0">
                          <a:solidFill>
                            <a:srgbClr val="1F487C"/>
                          </a:solidFill>
                          <a:latin typeface="Microsoft Sans Serif"/>
                          <a:cs typeface="Microsoft Sans Serif"/>
                        </a:rPr>
                        <a:t>Ω</a:t>
                      </a:r>
                      <a:r>
                        <a:rPr sz="3200" spc="-3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(1)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3540"/>
                        </a:lnSpc>
                      </a:pPr>
                      <a:r>
                        <a:rPr sz="3200" dirty="0">
                          <a:solidFill>
                            <a:srgbClr val="1F487C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r>
                        <a:rPr sz="3200" spc="20" dirty="0">
                          <a:solidFill>
                            <a:srgbClr val="1F487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20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indx</a:t>
                      </a:r>
                      <a:r>
                        <a:rPr sz="3200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3200" spc="-1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3200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3200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470">
                <a:tc>
                  <a:txBody>
                    <a:bodyPr/>
                    <a:lstStyle/>
                    <a:p>
                      <a:pPr marL="374650" indent="-342900">
                        <a:lnSpc>
                          <a:spcPct val="100000"/>
                        </a:lnSpc>
                        <a:spcBef>
                          <a:spcPts val="670"/>
                        </a:spcBef>
                        <a:buFont typeface="Microsoft Sans Serif"/>
                        <a:buChar char="•"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3200" spc="-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Worst</a:t>
                      </a:r>
                      <a:r>
                        <a:rPr sz="3200" spc="-5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case: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8509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3200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85090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3200" dirty="0">
                          <a:solidFill>
                            <a:srgbClr val="1F487C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r>
                        <a:rPr sz="3200" spc="15" dirty="0">
                          <a:solidFill>
                            <a:srgbClr val="1F487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20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indx</a:t>
                      </a:r>
                      <a:r>
                        <a:rPr sz="320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3200" spc="-1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850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185">
                <a:tc>
                  <a:txBody>
                    <a:bodyPr/>
                    <a:lstStyle/>
                    <a:p>
                      <a:pPr marL="374650" indent="-342900">
                        <a:lnSpc>
                          <a:spcPct val="100000"/>
                        </a:lnSpc>
                        <a:spcBef>
                          <a:spcPts val="670"/>
                        </a:spcBef>
                        <a:buFont typeface="Microsoft Sans Serif"/>
                        <a:buChar char="•"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3200" spc="-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Average</a:t>
                      </a:r>
                      <a:r>
                        <a:rPr sz="3200" spc="-8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case: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8509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3200" spc="-5" dirty="0">
                          <a:solidFill>
                            <a:srgbClr val="1F487C"/>
                          </a:solidFill>
                          <a:latin typeface="Microsoft Sans Serif"/>
                          <a:cs typeface="Microsoft Sans Serif"/>
                        </a:rPr>
                        <a:t>θ</a:t>
                      </a:r>
                      <a:r>
                        <a:rPr sz="3200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(n)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85090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3200" dirty="0">
                          <a:solidFill>
                            <a:srgbClr val="1F487C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r>
                        <a:rPr sz="3200" spc="15" dirty="0">
                          <a:solidFill>
                            <a:srgbClr val="1F487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20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indx</a:t>
                      </a:r>
                      <a:r>
                        <a:rPr sz="3200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3200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n/2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850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Example</a:t>
            </a:r>
            <a:r>
              <a:rPr spc="-25" dirty="0"/>
              <a:t> </a:t>
            </a:r>
            <a:r>
              <a:rPr dirty="0"/>
              <a:t>– Insertion and</a:t>
            </a:r>
            <a:r>
              <a:rPr spc="-10" dirty="0"/>
              <a:t> </a:t>
            </a:r>
            <a:r>
              <a:rPr spc="-5" dirty="0"/>
              <a:t>Deletion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54328"/>
            <a:ext cx="5147945" cy="4217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Clr>
                <a:srgbClr val="C0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500" b="1" spc="-5" dirty="0">
                <a:solidFill>
                  <a:srgbClr val="8063A1"/>
                </a:solidFill>
                <a:latin typeface="Calibri"/>
                <a:cs typeface="Calibri"/>
              </a:rPr>
              <a:t>#include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&lt;stdio.h&gt;</a:t>
            </a:r>
            <a:endParaRPr sz="25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500" b="1" spc="-10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500" b="1" spc="-70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n;</a:t>
            </a:r>
            <a:endParaRPr sz="25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500" b="1" spc="-10" dirty="0">
                <a:solidFill>
                  <a:srgbClr val="8063A1"/>
                </a:solidFill>
                <a:latin typeface="Calibri"/>
                <a:cs typeface="Calibri"/>
              </a:rPr>
              <a:t>void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insert(</a:t>
            </a:r>
            <a:r>
              <a:rPr sz="2500" b="1" spc="-5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500" b="1" spc="-20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a[],</a:t>
            </a:r>
            <a:r>
              <a:rPr sz="25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8063A1"/>
                </a:solidFill>
                <a:latin typeface="Calibri"/>
                <a:cs typeface="Calibri"/>
              </a:rPr>
              <a:t>int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num,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8063A1"/>
                </a:solidFill>
                <a:latin typeface="Calibri"/>
                <a:cs typeface="Calibri"/>
              </a:rPr>
              <a:t>int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pos)</a:t>
            </a:r>
            <a:endParaRPr sz="25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527685" algn="l"/>
                <a:tab pos="528320" algn="l"/>
                <a:tab pos="848994" algn="l"/>
              </a:tabLst>
            </a:pP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500" b="1" spc="-15" dirty="0">
                <a:solidFill>
                  <a:srgbClr val="8063A1"/>
                </a:solidFill>
                <a:latin typeface="Calibri"/>
                <a:cs typeface="Calibri"/>
              </a:rPr>
              <a:t>for</a:t>
            </a:r>
            <a:r>
              <a:rPr sz="2500" b="1" spc="-1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500" b="1" spc="-15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500" b="1" spc="-20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i 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=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500" b="1" spc="-5" dirty="0">
                <a:solidFill>
                  <a:srgbClr val="E36C09"/>
                </a:solidFill>
                <a:latin typeface="Calibri"/>
                <a:cs typeface="Calibri"/>
              </a:rPr>
              <a:t>-1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i 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&gt;=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pos; i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--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500">
              <a:latin typeface="Calibri"/>
              <a:cs typeface="Calibri"/>
            </a:endParaRPr>
          </a:p>
          <a:p>
            <a:pPr marL="882650" indent="-870585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882650" algn="l"/>
                <a:tab pos="883285" algn="l"/>
              </a:tabLst>
            </a:pP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a[pos]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=</a:t>
            </a:r>
            <a:r>
              <a:rPr sz="2500" b="1" spc="-20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num;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7100" algn="l"/>
                <a:tab pos="1646555" algn="l"/>
              </a:tabLst>
            </a:pPr>
            <a:r>
              <a:rPr sz="2500" b="1" spc="-10" dirty="0">
                <a:solidFill>
                  <a:srgbClr val="C00000"/>
                </a:solidFill>
                <a:latin typeface="Calibri"/>
                <a:cs typeface="Calibri"/>
              </a:rPr>
              <a:t>6.	</a:t>
            </a:r>
            <a:r>
              <a:rPr sz="2500" b="1" spc="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500" b="1" spc="5" dirty="0">
                <a:solidFill>
                  <a:srgbClr val="4AACC5"/>
                </a:solidFill>
                <a:latin typeface="Calibri"/>
                <a:cs typeface="Calibri"/>
              </a:rPr>
              <a:t>++</a:t>
            </a:r>
            <a:r>
              <a:rPr sz="2500" b="1" spc="5" dirty="0">
                <a:solidFill>
                  <a:srgbClr val="404040"/>
                </a:solidFill>
                <a:latin typeface="Calibri"/>
                <a:cs typeface="Calibri"/>
              </a:rPr>
              <a:t>;	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5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Clr>
                <a:srgbClr val="C00000"/>
              </a:buClr>
              <a:buAutoNum type="arabicPeriod" startAt="7"/>
              <a:tabLst>
                <a:tab pos="527685" algn="l"/>
                <a:tab pos="528320" algn="l"/>
              </a:tabLst>
            </a:pPr>
            <a:r>
              <a:rPr sz="2500" b="1" spc="-10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500" b="1" spc="-40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deleteElement(</a:t>
            </a:r>
            <a:r>
              <a:rPr sz="2500" b="1" spc="-10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500" b="1" spc="-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a[],</a:t>
            </a:r>
            <a:r>
              <a:rPr sz="25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500" b="1" spc="-20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pos)</a:t>
            </a:r>
            <a:endParaRPr sz="25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AutoNum type="arabicPeriod" startAt="7"/>
              <a:tabLst>
                <a:tab pos="527685" algn="l"/>
                <a:tab pos="528320" algn="l"/>
                <a:tab pos="848994" algn="l"/>
              </a:tabLst>
            </a:pP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500" b="1" spc="-10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500" b="1" spc="-20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500" b="1" spc="-15" dirty="0">
                <a:solidFill>
                  <a:srgbClr val="404040"/>
                </a:solidFill>
                <a:latin typeface="Calibri"/>
                <a:cs typeface="Calibri"/>
              </a:rPr>
              <a:t>temp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=</a:t>
            </a:r>
            <a:r>
              <a:rPr sz="2500" b="1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a[pos];</a:t>
            </a:r>
            <a:endParaRPr sz="2500">
              <a:latin typeface="Calibri"/>
              <a:cs typeface="Calibri"/>
            </a:endParaRPr>
          </a:p>
          <a:p>
            <a:pPr marL="12700" marR="723900">
              <a:lnSpc>
                <a:spcPct val="100000"/>
              </a:lnSpc>
              <a:buClr>
                <a:srgbClr val="C00000"/>
              </a:buClr>
              <a:buAutoNum type="arabicPeriod" startAt="7"/>
              <a:tabLst>
                <a:tab pos="882650" algn="l"/>
                <a:tab pos="883285" algn="l"/>
              </a:tabLst>
            </a:pPr>
            <a:r>
              <a:rPr sz="2500" b="1" spc="-15" dirty="0">
                <a:solidFill>
                  <a:srgbClr val="8063A1"/>
                </a:solidFill>
                <a:latin typeface="Calibri"/>
                <a:cs typeface="Calibri"/>
              </a:rPr>
              <a:t>for</a:t>
            </a:r>
            <a:r>
              <a:rPr sz="2500" b="1" spc="-1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500" b="1" spc="-15" dirty="0">
                <a:solidFill>
                  <a:srgbClr val="8063A1"/>
                </a:solidFill>
                <a:latin typeface="Calibri"/>
                <a:cs typeface="Calibri"/>
              </a:rPr>
              <a:t>int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i 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=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pos; i 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&lt;=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500" b="1" spc="-5" dirty="0">
                <a:solidFill>
                  <a:srgbClr val="E36C09"/>
                </a:solidFill>
                <a:latin typeface="Calibri"/>
                <a:cs typeface="Calibri"/>
              </a:rPr>
              <a:t>-2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; </a:t>
            </a:r>
            <a:r>
              <a:rPr sz="2500" b="1" spc="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500" b="1" spc="5" dirty="0">
                <a:solidFill>
                  <a:srgbClr val="4AACC5"/>
                </a:solidFill>
                <a:latin typeface="Calibri"/>
                <a:cs typeface="Calibri"/>
              </a:rPr>
              <a:t>++</a:t>
            </a:r>
            <a:r>
              <a:rPr sz="2500" b="1" spc="5" dirty="0">
                <a:solidFill>
                  <a:srgbClr val="404040"/>
                </a:solidFill>
                <a:latin typeface="Calibri"/>
                <a:cs typeface="Calibri"/>
              </a:rPr>
              <a:t>) </a:t>
            </a:r>
            <a:r>
              <a:rPr sz="2500" b="1" spc="-5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C00000"/>
                </a:solidFill>
                <a:latin typeface="Calibri"/>
                <a:cs typeface="Calibri"/>
              </a:rPr>
              <a:t>10.	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--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7100" algn="l"/>
                <a:tab pos="2750820" algn="l"/>
              </a:tabLst>
            </a:pPr>
            <a:r>
              <a:rPr sz="2500" b="1" spc="-10" dirty="0">
                <a:solidFill>
                  <a:srgbClr val="C00000"/>
                </a:solidFill>
                <a:latin typeface="Calibri"/>
                <a:cs typeface="Calibri"/>
              </a:rPr>
              <a:t>11.	</a:t>
            </a:r>
            <a:r>
              <a:rPr sz="2500" b="1" spc="-10" dirty="0">
                <a:solidFill>
                  <a:srgbClr val="8063A1"/>
                </a:solidFill>
                <a:latin typeface="Calibri"/>
                <a:cs typeface="Calibri"/>
              </a:rPr>
              <a:t>return</a:t>
            </a:r>
            <a:r>
              <a:rPr sz="2500" b="1" spc="-2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500" b="1" spc="-15" dirty="0">
                <a:solidFill>
                  <a:srgbClr val="404040"/>
                </a:solidFill>
                <a:latin typeface="Calibri"/>
                <a:cs typeface="Calibri"/>
              </a:rPr>
              <a:t>temp;	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8038" y="2497581"/>
            <a:ext cx="16167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a[i</a:t>
            </a:r>
            <a:r>
              <a:rPr sz="2500" b="1" spc="-5" dirty="0">
                <a:solidFill>
                  <a:srgbClr val="E36C09"/>
                </a:solidFill>
                <a:latin typeface="Calibri"/>
                <a:cs typeface="Calibri"/>
              </a:rPr>
              <a:t>+1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]</a:t>
            </a:r>
            <a:r>
              <a:rPr sz="25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=</a:t>
            </a:r>
            <a:r>
              <a:rPr sz="2500" b="1" spc="-35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404040"/>
                </a:solidFill>
                <a:latin typeface="Calibri"/>
                <a:cs typeface="Calibri"/>
              </a:rPr>
              <a:t>a[i];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8038" y="4402963"/>
            <a:ext cx="16154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a[i]</a:t>
            </a:r>
            <a:r>
              <a:rPr sz="25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=</a:t>
            </a:r>
            <a:r>
              <a:rPr sz="2500" b="1" spc="-20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a[i</a:t>
            </a:r>
            <a:r>
              <a:rPr sz="2500" b="1" spc="-5" dirty="0">
                <a:solidFill>
                  <a:srgbClr val="E36C09"/>
                </a:solidFill>
                <a:latin typeface="Calibri"/>
                <a:cs typeface="Calibri"/>
              </a:rPr>
              <a:t>+1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];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572" y="5546242"/>
            <a:ext cx="369951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 algn="just">
              <a:lnSpc>
                <a:spcPct val="100000"/>
              </a:lnSpc>
              <a:spcBef>
                <a:spcPts val="95"/>
              </a:spcBef>
            </a:pPr>
            <a:r>
              <a:rPr sz="2500" b="1" spc="-10" dirty="0">
                <a:solidFill>
                  <a:srgbClr val="C00000"/>
                </a:solidFill>
                <a:latin typeface="Calibri"/>
                <a:cs typeface="Calibri"/>
              </a:rPr>
              <a:t>12. </a:t>
            </a:r>
            <a:r>
              <a:rPr sz="2500" b="1" spc="-10" dirty="0">
                <a:solidFill>
                  <a:srgbClr val="8063A1"/>
                </a:solidFill>
                <a:latin typeface="Calibri"/>
                <a:cs typeface="Calibri"/>
              </a:rPr>
              <a:t>void </a:t>
            </a:r>
            <a:r>
              <a:rPr sz="2500" b="1" spc="-15" dirty="0">
                <a:solidFill>
                  <a:srgbClr val="404040"/>
                </a:solidFill>
                <a:latin typeface="Calibri"/>
                <a:cs typeface="Calibri"/>
              </a:rPr>
              <a:t>printArray(int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a[]) </a:t>
            </a:r>
            <a:r>
              <a:rPr sz="25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C00000"/>
                </a:solidFill>
                <a:latin typeface="Calibri"/>
                <a:cs typeface="Calibri"/>
              </a:rPr>
              <a:t>13.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5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15" dirty="0">
                <a:solidFill>
                  <a:srgbClr val="8063A1"/>
                </a:solidFill>
                <a:latin typeface="Calibri"/>
                <a:cs typeface="Calibri"/>
              </a:rPr>
              <a:t>for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(i 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= </a:t>
            </a:r>
            <a:r>
              <a:rPr sz="2500" b="1" spc="-10" dirty="0">
                <a:solidFill>
                  <a:srgbClr val="E36C09"/>
                </a:solidFill>
                <a:latin typeface="Calibri"/>
                <a:cs typeface="Calibri"/>
              </a:rPr>
              <a:t>0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;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i 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&lt;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n; </a:t>
            </a:r>
            <a:r>
              <a:rPr sz="2500" b="1" spc="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500" b="1" spc="5" dirty="0">
                <a:solidFill>
                  <a:srgbClr val="4AACC5"/>
                </a:solidFill>
                <a:latin typeface="Calibri"/>
                <a:cs typeface="Calibri"/>
              </a:rPr>
              <a:t>++</a:t>
            </a:r>
            <a:r>
              <a:rPr sz="2500" b="1" spc="5" dirty="0">
                <a:solidFill>
                  <a:srgbClr val="404040"/>
                </a:solidFill>
                <a:latin typeface="Calibri"/>
                <a:cs typeface="Calibri"/>
              </a:rPr>
              <a:t>) </a:t>
            </a:r>
            <a:r>
              <a:rPr sz="25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15" dirty="0">
                <a:solidFill>
                  <a:srgbClr val="C00000"/>
                </a:solidFill>
                <a:latin typeface="Calibri"/>
                <a:cs typeface="Calibri"/>
              </a:rPr>
              <a:t>14</a:t>
            </a:r>
            <a:r>
              <a:rPr sz="2500" b="1" spc="-160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lang="en-IN" b="1" spc="-160" baseline="16203" dirty="0">
                <a:solidFill>
                  <a:srgbClr val="4F81BC"/>
                </a:solidFill>
                <a:latin typeface="Calibri"/>
                <a:cs typeface="Calibri"/>
              </a:rPr>
              <a:t>	</a:t>
            </a:r>
            <a:r>
              <a:rPr lang="en-IN" sz="2500" b="1" spc="-5" dirty="0">
                <a:solidFill>
                  <a:srgbClr val="404040"/>
                </a:solidFill>
                <a:latin typeface="Calibri"/>
                <a:cs typeface="Calibri"/>
              </a:rPr>
              <a:t>pri</a:t>
            </a:r>
            <a:r>
              <a:rPr lang="en-IN" sz="2500" b="1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lang="en-IN" sz="2500" b="1" spc="-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lang="en-IN" sz="2500" b="1" spc="-1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500" b="1" spc="-10" dirty="0">
                <a:solidFill>
                  <a:srgbClr val="77923B"/>
                </a:solidFill>
                <a:latin typeface="Calibri"/>
                <a:cs typeface="Calibri"/>
              </a:rPr>
              <a:t>"%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d</a:t>
            </a:r>
            <a:r>
              <a:rPr sz="2500" b="1" spc="-2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77923B"/>
                </a:solidFill>
                <a:latin typeface="Calibri"/>
                <a:cs typeface="Calibri"/>
              </a:rPr>
              <a:t>"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,a</a:t>
            </a:r>
            <a:r>
              <a:rPr sz="2500" b="1" spc="5" dirty="0">
                <a:solidFill>
                  <a:srgbClr val="404040"/>
                </a:solidFill>
                <a:latin typeface="Calibri"/>
                <a:cs typeface="Calibri"/>
              </a:rPr>
              <a:t>[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]);</a:t>
            </a:r>
            <a:endParaRPr sz="2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9990" y="4326140"/>
            <a:ext cx="3312160" cy="1440180"/>
          </a:xfrm>
          <a:custGeom>
            <a:avLst/>
            <a:gdLst/>
            <a:ahLst/>
            <a:cxnLst/>
            <a:rect l="l" t="t" r="r" b="b"/>
            <a:pathLst>
              <a:path w="3312159" h="1440179">
                <a:moveTo>
                  <a:pt x="3312033" y="0"/>
                </a:moveTo>
                <a:lnTo>
                  <a:pt x="0" y="0"/>
                </a:lnTo>
                <a:lnTo>
                  <a:pt x="0" y="1440052"/>
                </a:lnTo>
                <a:lnTo>
                  <a:pt x="3312033" y="1440052"/>
                </a:lnTo>
                <a:lnTo>
                  <a:pt x="331203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659757" y="2237867"/>
            <a:ext cx="3096260" cy="1440180"/>
            <a:chOff x="4659757" y="2237867"/>
            <a:chExt cx="3096260" cy="1440180"/>
          </a:xfrm>
        </p:grpSpPr>
        <p:sp>
          <p:nvSpPr>
            <p:cNvPr id="4" name="object 4"/>
            <p:cNvSpPr/>
            <p:nvPr/>
          </p:nvSpPr>
          <p:spPr>
            <a:xfrm>
              <a:off x="4659757" y="2237867"/>
              <a:ext cx="3096260" cy="1440180"/>
            </a:xfrm>
            <a:custGeom>
              <a:avLst/>
              <a:gdLst/>
              <a:ahLst/>
              <a:cxnLst/>
              <a:rect l="l" t="t" r="r" b="b"/>
              <a:pathLst>
                <a:path w="3096259" h="1440179">
                  <a:moveTo>
                    <a:pt x="3096006" y="0"/>
                  </a:moveTo>
                  <a:lnTo>
                    <a:pt x="0" y="0"/>
                  </a:lnTo>
                  <a:lnTo>
                    <a:pt x="0" y="1440053"/>
                  </a:lnTo>
                  <a:lnTo>
                    <a:pt x="3096006" y="1440053"/>
                  </a:lnTo>
                  <a:lnTo>
                    <a:pt x="309600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1028" y="2744216"/>
              <a:ext cx="0" cy="383540"/>
            </a:xfrm>
            <a:custGeom>
              <a:avLst/>
              <a:gdLst/>
              <a:ahLst/>
              <a:cxnLst/>
              <a:rect l="l" t="t" r="r" b="b"/>
              <a:pathLst>
                <a:path h="383539">
                  <a:moveTo>
                    <a:pt x="0" y="0"/>
                  </a:moveTo>
                  <a:lnTo>
                    <a:pt x="0" y="38353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39308" y="2744216"/>
              <a:ext cx="0" cy="383540"/>
            </a:xfrm>
            <a:custGeom>
              <a:avLst/>
              <a:gdLst/>
              <a:ahLst/>
              <a:cxnLst/>
              <a:rect l="l" t="t" r="r" b="b"/>
              <a:pathLst>
                <a:path h="383539">
                  <a:moveTo>
                    <a:pt x="0" y="0"/>
                  </a:moveTo>
                  <a:lnTo>
                    <a:pt x="0" y="383539"/>
                  </a:lnTo>
                </a:path>
              </a:pathLst>
            </a:custGeom>
            <a:ln w="12700">
              <a:solidFill>
                <a:srgbClr val="58585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47588" y="2744216"/>
              <a:ext cx="0" cy="383540"/>
            </a:xfrm>
            <a:custGeom>
              <a:avLst/>
              <a:gdLst/>
              <a:ahLst/>
              <a:cxnLst/>
              <a:rect l="l" t="t" r="r" b="b"/>
              <a:pathLst>
                <a:path h="383539">
                  <a:moveTo>
                    <a:pt x="0" y="0"/>
                  </a:moveTo>
                  <a:lnTo>
                    <a:pt x="0" y="38353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55868" y="2744216"/>
              <a:ext cx="0" cy="383540"/>
            </a:xfrm>
            <a:custGeom>
              <a:avLst/>
              <a:gdLst/>
              <a:ahLst/>
              <a:cxnLst/>
              <a:rect l="l" t="t" r="r" b="b"/>
              <a:pathLst>
                <a:path h="383539">
                  <a:moveTo>
                    <a:pt x="0" y="0"/>
                  </a:moveTo>
                  <a:lnTo>
                    <a:pt x="0" y="383539"/>
                  </a:lnTo>
                </a:path>
              </a:pathLst>
            </a:custGeom>
            <a:ln w="12700">
              <a:solidFill>
                <a:srgbClr val="58585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64148" y="2744216"/>
              <a:ext cx="0" cy="383540"/>
            </a:xfrm>
            <a:custGeom>
              <a:avLst/>
              <a:gdLst/>
              <a:ahLst/>
              <a:cxnLst/>
              <a:rect l="l" t="t" r="r" b="b"/>
              <a:pathLst>
                <a:path h="383539">
                  <a:moveTo>
                    <a:pt x="0" y="0"/>
                  </a:moveTo>
                  <a:lnTo>
                    <a:pt x="0" y="38353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2427" y="2744216"/>
              <a:ext cx="0" cy="383540"/>
            </a:xfrm>
            <a:custGeom>
              <a:avLst/>
              <a:gdLst/>
              <a:ahLst/>
              <a:cxnLst/>
              <a:rect l="l" t="t" r="r" b="b"/>
              <a:pathLst>
                <a:path h="383539">
                  <a:moveTo>
                    <a:pt x="0" y="0"/>
                  </a:moveTo>
                  <a:lnTo>
                    <a:pt x="0" y="383539"/>
                  </a:lnTo>
                </a:path>
              </a:pathLst>
            </a:custGeom>
            <a:ln w="12700">
              <a:solidFill>
                <a:srgbClr val="58585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80708" y="2744216"/>
              <a:ext cx="0" cy="383540"/>
            </a:xfrm>
            <a:custGeom>
              <a:avLst/>
              <a:gdLst/>
              <a:ahLst/>
              <a:cxnLst/>
              <a:rect l="l" t="t" r="r" b="b"/>
              <a:pathLst>
                <a:path h="383539">
                  <a:moveTo>
                    <a:pt x="0" y="0"/>
                  </a:moveTo>
                  <a:lnTo>
                    <a:pt x="0" y="38353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88988" y="2744216"/>
              <a:ext cx="0" cy="383540"/>
            </a:xfrm>
            <a:custGeom>
              <a:avLst/>
              <a:gdLst/>
              <a:ahLst/>
              <a:cxnLst/>
              <a:rect l="l" t="t" r="r" b="b"/>
              <a:pathLst>
                <a:path h="383539">
                  <a:moveTo>
                    <a:pt x="0" y="0"/>
                  </a:moveTo>
                  <a:lnTo>
                    <a:pt x="0" y="383539"/>
                  </a:lnTo>
                </a:path>
              </a:pathLst>
            </a:custGeom>
            <a:ln w="12700">
              <a:solidFill>
                <a:srgbClr val="58585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97267" y="2744216"/>
              <a:ext cx="0" cy="383540"/>
            </a:xfrm>
            <a:custGeom>
              <a:avLst/>
              <a:gdLst/>
              <a:ahLst/>
              <a:cxnLst/>
              <a:rect l="l" t="t" r="r" b="b"/>
              <a:pathLst>
                <a:path h="383539">
                  <a:moveTo>
                    <a:pt x="0" y="0"/>
                  </a:moveTo>
                  <a:lnTo>
                    <a:pt x="0" y="38353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22748" y="2750566"/>
              <a:ext cx="2082800" cy="370840"/>
            </a:xfrm>
            <a:custGeom>
              <a:avLst/>
              <a:gdLst/>
              <a:ahLst/>
              <a:cxnLst/>
              <a:rect l="l" t="t" r="r" b="b"/>
              <a:pathLst>
                <a:path w="2082800" h="370839">
                  <a:moveTo>
                    <a:pt x="0" y="0"/>
                  </a:moveTo>
                  <a:lnTo>
                    <a:pt x="2082800" y="0"/>
                  </a:lnTo>
                </a:path>
                <a:path w="2082800" h="370839">
                  <a:moveTo>
                    <a:pt x="0" y="370839"/>
                  </a:moveTo>
                  <a:lnTo>
                    <a:pt x="2082800" y="3708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18354" y="2749931"/>
              <a:ext cx="2247900" cy="371475"/>
            </a:xfrm>
            <a:custGeom>
              <a:avLst/>
              <a:gdLst/>
              <a:ahLst/>
              <a:cxnLst/>
              <a:rect l="l" t="t" r="r" b="b"/>
              <a:pathLst>
                <a:path w="2247900" h="371475">
                  <a:moveTo>
                    <a:pt x="114300" y="9525"/>
                  </a:moveTo>
                  <a:lnTo>
                    <a:pt x="107227" y="6697"/>
                  </a:lnTo>
                  <a:lnTo>
                    <a:pt x="100202" y="3571"/>
                  </a:lnTo>
                  <a:lnTo>
                    <a:pt x="93083" y="1041"/>
                  </a:lnTo>
                  <a:lnTo>
                    <a:pt x="36576" y="5619"/>
                  </a:lnTo>
                  <a:lnTo>
                    <a:pt x="0" y="28575"/>
                  </a:lnTo>
                  <a:lnTo>
                    <a:pt x="3375" y="54328"/>
                  </a:lnTo>
                  <a:lnTo>
                    <a:pt x="13698" y="94976"/>
                  </a:lnTo>
                  <a:lnTo>
                    <a:pt x="42338" y="124444"/>
                  </a:lnTo>
                  <a:lnTo>
                    <a:pt x="49809" y="128819"/>
                  </a:lnTo>
                  <a:lnTo>
                    <a:pt x="57150" y="133350"/>
                  </a:lnTo>
                  <a:lnTo>
                    <a:pt x="72771" y="156206"/>
                  </a:lnTo>
                  <a:lnTo>
                    <a:pt x="76962" y="164963"/>
                  </a:lnTo>
                  <a:lnTo>
                    <a:pt x="74295" y="172769"/>
                  </a:lnTo>
                  <a:lnTo>
                    <a:pt x="69342" y="192773"/>
                  </a:lnTo>
                  <a:lnTo>
                    <a:pt x="66675" y="238125"/>
                  </a:lnTo>
                  <a:lnTo>
                    <a:pt x="67145" y="262080"/>
                  </a:lnTo>
                  <a:lnTo>
                    <a:pt x="68722" y="286035"/>
                  </a:lnTo>
                  <a:lnTo>
                    <a:pt x="76200" y="333375"/>
                  </a:lnTo>
                  <a:lnTo>
                    <a:pt x="103036" y="366063"/>
                  </a:lnTo>
                  <a:lnTo>
                    <a:pt x="120467" y="370861"/>
                  </a:lnTo>
                  <a:lnTo>
                    <a:pt x="123825" y="371475"/>
                  </a:lnTo>
                </a:path>
                <a:path w="2247900" h="371475">
                  <a:moveTo>
                    <a:pt x="2181225" y="0"/>
                  </a:moveTo>
                  <a:lnTo>
                    <a:pt x="2213133" y="49149"/>
                  </a:lnTo>
                  <a:lnTo>
                    <a:pt x="2238375" y="104775"/>
                  </a:lnTo>
                  <a:lnTo>
                    <a:pt x="2247900" y="133350"/>
                  </a:lnTo>
                  <a:lnTo>
                    <a:pt x="2246554" y="162103"/>
                  </a:lnTo>
                  <a:lnTo>
                    <a:pt x="2245899" y="190976"/>
                  </a:lnTo>
                  <a:lnTo>
                    <a:pt x="2238375" y="247650"/>
                  </a:lnTo>
                  <a:lnTo>
                    <a:pt x="2215479" y="260705"/>
                  </a:lnTo>
                  <a:lnTo>
                    <a:pt x="2209800" y="266700"/>
                  </a:lnTo>
                  <a:lnTo>
                    <a:pt x="2204900" y="287470"/>
                  </a:lnTo>
                  <a:lnTo>
                    <a:pt x="2203275" y="309038"/>
                  </a:lnTo>
                  <a:lnTo>
                    <a:pt x="2202531" y="330868"/>
                  </a:lnTo>
                  <a:lnTo>
                    <a:pt x="2200275" y="352425"/>
                  </a:lnTo>
                  <a:lnTo>
                    <a:pt x="2199004" y="359410"/>
                  </a:lnTo>
                  <a:lnTo>
                    <a:pt x="2193925" y="365125"/>
                  </a:lnTo>
                  <a:lnTo>
                    <a:pt x="2190750" y="3714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5" dirty="0"/>
              <a:t>Memory</a:t>
            </a:r>
            <a:r>
              <a:rPr spc="-45" dirty="0"/>
              <a:t> </a:t>
            </a:r>
            <a:r>
              <a:rPr spc="-25" dirty="0"/>
              <a:t>Storage</a:t>
            </a:r>
            <a:r>
              <a:rPr spc="5" dirty="0"/>
              <a:t> </a:t>
            </a:r>
            <a:r>
              <a:rPr sz="3800" dirty="0"/>
              <a:t>–</a:t>
            </a:r>
            <a:r>
              <a:rPr sz="3800" spc="-5" dirty="0"/>
              <a:t> One</a:t>
            </a:r>
            <a:r>
              <a:rPr sz="3800" spc="-10" dirty="0"/>
              <a:t> </a:t>
            </a:r>
            <a:r>
              <a:rPr sz="3800" spc="-5" dirty="0"/>
              <a:t>Dimensional</a:t>
            </a:r>
            <a:r>
              <a:rPr sz="3800" spc="-20" dirty="0"/>
              <a:t> </a:t>
            </a:r>
            <a:r>
              <a:rPr sz="3800" spc="-30" dirty="0"/>
              <a:t>Array</a:t>
            </a:r>
            <a:endParaRPr sz="3800"/>
          </a:p>
        </p:txBody>
      </p:sp>
      <p:sp>
        <p:nvSpPr>
          <p:cNvPr id="17" name="object 17"/>
          <p:cNvSpPr txBox="1"/>
          <p:nvPr/>
        </p:nvSpPr>
        <p:spPr>
          <a:xfrm>
            <a:off x="951077" y="2099563"/>
            <a:ext cx="28333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008000"/>
                </a:solidFill>
                <a:latin typeface="Courier New"/>
                <a:cs typeface="Courier New"/>
              </a:rPr>
              <a:t>int</a:t>
            </a:r>
            <a:r>
              <a:rPr sz="3200" b="1" spc="-4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student[4];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1077" y="4148454"/>
            <a:ext cx="12446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8000"/>
                </a:solidFill>
                <a:latin typeface="Courier New"/>
                <a:cs typeface="Courier New"/>
              </a:rPr>
              <a:t>float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15667" y="4148454"/>
            <a:ext cx="15919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mar</a:t>
            </a:r>
            <a:r>
              <a:rPr sz="3200" spc="-35" dirty="0">
                <a:solidFill>
                  <a:srgbClr val="1F487C"/>
                </a:solidFill>
                <a:latin typeface="Calibri"/>
                <a:cs typeface="Calibri"/>
              </a:rPr>
              <a:t>k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s[3];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595812" y="4818062"/>
            <a:ext cx="3117215" cy="412115"/>
            <a:chOff x="4595812" y="4818062"/>
            <a:chExt cx="3117215" cy="412115"/>
          </a:xfrm>
        </p:grpSpPr>
        <p:sp>
          <p:nvSpPr>
            <p:cNvPr id="21" name="object 21"/>
            <p:cNvSpPr/>
            <p:nvPr/>
          </p:nvSpPr>
          <p:spPr>
            <a:xfrm>
              <a:off x="4924297" y="4832350"/>
              <a:ext cx="0" cy="383540"/>
            </a:xfrm>
            <a:custGeom>
              <a:avLst/>
              <a:gdLst/>
              <a:ahLst/>
              <a:cxnLst/>
              <a:rect l="l" t="t" r="r" b="b"/>
              <a:pathLst>
                <a:path h="383539">
                  <a:moveTo>
                    <a:pt x="0" y="0"/>
                  </a:moveTo>
                  <a:lnTo>
                    <a:pt x="0" y="38353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32577" y="4832350"/>
              <a:ext cx="416559" cy="383540"/>
            </a:xfrm>
            <a:custGeom>
              <a:avLst/>
              <a:gdLst/>
              <a:ahLst/>
              <a:cxnLst/>
              <a:rect l="l" t="t" r="r" b="b"/>
              <a:pathLst>
                <a:path w="416560" h="383539">
                  <a:moveTo>
                    <a:pt x="0" y="0"/>
                  </a:moveTo>
                  <a:lnTo>
                    <a:pt x="0" y="383539"/>
                  </a:lnTo>
                </a:path>
                <a:path w="416560" h="383539">
                  <a:moveTo>
                    <a:pt x="208280" y="0"/>
                  </a:moveTo>
                  <a:lnTo>
                    <a:pt x="208280" y="383539"/>
                  </a:lnTo>
                </a:path>
                <a:path w="416560" h="383539">
                  <a:moveTo>
                    <a:pt x="416560" y="0"/>
                  </a:moveTo>
                  <a:lnTo>
                    <a:pt x="416560" y="383539"/>
                  </a:lnTo>
                </a:path>
              </a:pathLst>
            </a:custGeom>
            <a:ln w="6350">
              <a:solidFill>
                <a:srgbClr val="585858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57417" y="4832350"/>
              <a:ext cx="0" cy="383540"/>
            </a:xfrm>
            <a:custGeom>
              <a:avLst/>
              <a:gdLst/>
              <a:ahLst/>
              <a:cxnLst/>
              <a:rect l="l" t="t" r="r" b="b"/>
              <a:pathLst>
                <a:path h="383539">
                  <a:moveTo>
                    <a:pt x="0" y="0"/>
                  </a:moveTo>
                  <a:lnTo>
                    <a:pt x="0" y="38353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65697" y="4832350"/>
              <a:ext cx="416559" cy="383540"/>
            </a:xfrm>
            <a:custGeom>
              <a:avLst/>
              <a:gdLst/>
              <a:ahLst/>
              <a:cxnLst/>
              <a:rect l="l" t="t" r="r" b="b"/>
              <a:pathLst>
                <a:path w="416560" h="383539">
                  <a:moveTo>
                    <a:pt x="0" y="0"/>
                  </a:moveTo>
                  <a:lnTo>
                    <a:pt x="0" y="383539"/>
                  </a:lnTo>
                </a:path>
                <a:path w="416560" h="383539">
                  <a:moveTo>
                    <a:pt x="208279" y="0"/>
                  </a:moveTo>
                  <a:lnTo>
                    <a:pt x="208279" y="383539"/>
                  </a:lnTo>
                </a:path>
                <a:path w="416560" h="383539">
                  <a:moveTo>
                    <a:pt x="416560" y="0"/>
                  </a:moveTo>
                  <a:lnTo>
                    <a:pt x="416560" y="383539"/>
                  </a:lnTo>
                </a:path>
              </a:pathLst>
            </a:custGeom>
            <a:ln w="6350">
              <a:solidFill>
                <a:srgbClr val="585858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90538" y="4832350"/>
              <a:ext cx="0" cy="383540"/>
            </a:xfrm>
            <a:custGeom>
              <a:avLst/>
              <a:gdLst/>
              <a:ahLst/>
              <a:cxnLst/>
              <a:rect l="l" t="t" r="r" b="b"/>
              <a:pathLst>
                <a:path h="383539">
                  <a:moveTo>
                    <a:pt x="0" y="0"/>
                  </a:moveTo>
                  <a:lnTo>
                    <a:pt x="0" y="38353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98817" y="4832350"/>
              <a:ext cx="416559" cy="383540"/>
            </a:xfrm>
            <a:custGeom>
              <a:avLst/>
              <a:gdLst/>
              <a:ahLst/>
              <a:cxnLst/>
              <a:rect l="l" t="t" r="r" b="b"/>
              <a:pathLst>
                <a:path w="416559" h="383539">
                  <a:moveTo>
                    <a:pt x="0" y="0"/>
                  </a:moveTo>
                  <a:lnTo>
                    <a:pt x="0" y="383539"/>
                  </a:lnTo>
                </a:path>
                <a:path w="416559" h="383539">
                  <a:moveTo>
                    <a:pt x="208279" y="0"/>
                  </a:moveTo>
                  <a:lnTo>
                    <a:pt x="208279" y="383539"/>
                  </a:lnTo>
                </a:path>
                <a:path w="416559" h="383539">
                  <a:moveTo>
                    <a:pt x="416559" y="0"/>
                  </a:moveTo>
                  <a:lnTo>
                    <a:pt x="416559" y="383539"/>
                  </a:lnTo>
                </a:path>
              </a:pathLst>
            </a:custGeom>
            <a:ln w="6350">
              <a:solidFill>
                <a:srgbClr val="585858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23657" y="4832350"/>
              <a:ext cx="0" cy="383540"/>
            </a:xfrm>
            <a:custGeom>
              <a:avLst/>
              <a:gdLst/>
              <a:ahLst/>
              <a:cxnLst/>
              <a:rect l="l" t="t" r="r" b="b"/>
              <a:pathLst>
                <a:path h="383539">
                  <a:moveTo>
                    <a:pt x="0" y="0"/>
                  </a:moveTo>
                  <a:lnTo>
                    <a:pt x="0" y="38353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16018" y="4838700"/>
              <a:ext cx="2915920" cy="370840"/>
            </a:xfrm>
            <a:custGeom>
              <a:avLst/>
              <a:gdLst/>
              <a:ahLst/>
              <a:cxnLst/>
              <a:rect l="l" t="t" r="r" b="b"/>
              <a:pathLst>
                <a:path w="2915920" h="370839">
                  <a:moveTo>
                    <a:pt x="0" y="0"/>
                  </a:moveTo>
                  <a:lnTo>
                    <a:pt x="2915920" y="0"/>
                  </a:lnTo>
                </a:path>
                <a:path w="2915920" h="370839">
                  <a:moveTo>
                    <a:pt x="0" y="370839"/>
                  </a:moveTo>
                  <a:lnTo>
                    <a:pt x="2915920" y="3708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00575" y="4838065"/>
              <a:ext cx="3107690" cy="371475"/>
            </a:xfrm>
            <a:custGeom>
              <a:avLst/>
              <a:gdLst/>
              <a:ahLst/>
              <a:cxnLst/>
              <a:rect l="l" t="t" r="r" b="b"/>
              <a:pathLst>
                <a:path w="3107690" h="371475">
                  <a:moveTo>
                    <a:pt x="114300" y="9525"/>
                  </a:moveTo>
                  <a:lnTo>
                    <a:pt x="107227" y="6697"/>
                  </a:lnTo>
                  <a:lnTo>
                    <a:pt x="100202" y="3571"/>
                  </a:lnTo>
                  <a:lnTo>
                    <a:pt x="93083" y="1041"/>
                  </a:lnTo>
                  <a:lnTo>
                    <a:pt x="36576" y="5667"/>
                  </a:lnTo>
                  <a:lnTo>
                    <a:pt x="0" y="28575"/>
                  </a:lnTo>
                  <a:lnTo>
                    <a:pt x="3375" y="54381"/>
                  </a:lnTo>
                  <a:lnTo>
                    <a:pt x="13698" y="94994"/>
                  </a:lnTo>
                  <a:lnTo>
                    <a:pt x="42338" y="124491"/>
                  </a:lnTo>
                  <a:lnTo>
                    <a:pt x="49809" y="128837"/>
                  </a:lnTo>
                  <a:lnTo>
                    <a:pt x="57150" y="133350"/>
                  </a:lnTo>
                  <a:lnTo>
                    <a:pt x="72771" y="156267"/>
                  </a:lnTo>
                  <a:lnTo>
                    <a:pt x="76962" y="165055"/>
                  </a:lnTo>
                  <a:lnTo>
                    <a:pt x="74295" y="172861"/>
                  </a:lnTo>
                  <a:lnTo>
                    <a:pt x="69342" y="192834"/>
                  </a:lnTo>
                  <a:lnTo>
                    <a:pt x="66675" y="238125"/>
                  </a:lnTo>
                  <a:lnTo>
                    <a:pt x="67163" y="262133"/>
                  </a:lnTo>
                  <a:lnTo>
                    <a:pt x="68770" y="286083"/>
                  </a:lnTo>
                  <a:lnTo>
                    <a:pt x="76200" y="333375"/>
                  </a:lnTo>
                  <a:lnTo>
                    <a:pt x="103036" y="366117"/>
                  </a:lnTo>
                  <a:lnTo>
                    <a:pt x="120467" y="370879"/>
                  </a:lnTo>
                  <a:lnTo>
                    <a:pt x="123825" y="371475"/>
                  </a:lnTo>
                </a:path>
                <a:path w="3107690" h="371475">
                  <a:moveTo>
                    <a:pt x="3040633" y="0"/>
                  </a:moveTo>
                  <a:lnTo>
                    <a:pt x="3072447" y="49244"/>
                  </a:lnTo>
                  <a:lnTo>
                    <a:pt x="3097783" y="104775"/>
                  </a:lnTo>
                  <a:lnTo>
                    <a:pt x="3107308" y="133350"/>
                  </a:lnTo>
                  <a:lnTo>
                    <a:pt x="3105945" y="162121"/>
                  </a:lnTo>
                  <a:lnTo>
                    <a:pt x="3105261" y="191023"/>
                  </a:lnTo>
                  <a:lnTo>
                    <a:pt x="3097783" y="247650"/>
                  </a:lnTo>
                  <a:lnTo>
                    <a:pt x="3074834" y="260776"/>
                  </a:lnTo>
                  <a:lnTo>
                    <a:pt x="3069208" y="266700"/>
                  </a:lnTo>
                  <a:lnTo>
                    <a:pt x="3064255" y="287541"/>
                  </a:lnTo>
                  <a:lnTo>
                    <a:pt x="3062636" y="309133"/>
                  </a:lnTo>
                  <a:lnTo>
                    <a:pt x="3061922" y="330940"/>
                  </a:lnTo>
                  <a:lnTo>
                    <a:pt x="3059683" y="352425"/>
                  </a:lnTo>
                  <a:lnTo>
                    <a:pt x="3058414" y="359410"/>
                  </a:lnTo>
                  <a:lnTo>
                    <a:pt x="3053333" y="365125"/>
                  </a:lnTo>
                  <a:lnTo>
                    <a:pt x="3050158" y="3714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168138" y="3342894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tud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t[1]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36338" y="22230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tud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t[0]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76517" y="22230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tud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t[2]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80581" y="3342894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tud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t[3]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422138" y="2516504"/>
            <a:ext cx="1685925" cy="864235"/>
          </a:xfrm>
          <a:custGeom>
            <a:avLst/>
            <a:gdLst/>
            <a:ahLst/>
            <a:cxnLst/>
            <a:rect l="l" t="t" r="r" b="b"/>
            <a:pathLst>
              <a:path w="1685925" h="864235">
                <a:moveTo>
                  <a:pt x="0" y="216027"/>
                </a:moveTo>
                <a:lnTo>
                  <a:pt x="1404" y="173978"/>
                </a:lnTo>
                <a:lnTo>
                  <a:pt x="5238" y="139668"/>
                </a:lnTo>
                <a:lnTo>
                  <a:pt x="10929" y="116550"/>
                </a:lnTo>
                <a:lnTo>
                  <a:pt x="17907" y="108077"/>
                </a:lnTo>
                <a:lnTo>
                  <a:pt x="197992" y="108077"/>
                </a:lnTo>
                <a:lnTo>
                  <a:pt x="204989" y="99583"/>
                </a:lnTo>
                <a:lnTo>
                  <a:pt x="210724" y="76422"/>
                </a:lnTo>
                <a:lnTo>
                  <a:pt x="214602" y="42068"/>
                </a:lnTo>
                <a:lnTo>
                  <a:pt x="216026" y="0"/>
                </a:lnTo>
                <a:lnTo>
                  <a:pt x="217431" y="42068"/>
                </a:lnTo>
                <a:lnTo>
                  <a:pt x="221265" y="76422"/>
                </a:lnTo>
                <a:lnTo>
                  <a:pt x="226956" y="99583"/>
                </a:lnTo>
                <a:lnTo>
                  <a:pt x="233934" y="108077"/>
                </a:lnTo>
                <a:lnTo>
                  <a:pt x="414020" y="108077"/>
                </a:lnTo>
                <a:lnTo>
                  <a:pt x="420997" y="116550"/>
                </a:lnTo>
                <a:lnTo>
                  <a:pt x="426688" y="139668"/>
                </a:lnTo>
                <a:lnTo>
                  <a:pt x="430522" y="173978"/>
                </a:lnTo>
                <a:lnTo>
                  <a:pt x="431926" y="216027"/>
                </a:lnTo>
              </a:path>
              <a:path w="1685925" h="864235">
                <a:moveTo>
                  <a:pt x="837564" y="216027"/>
                </a:moveTo>
                <a:lnTo>
                  <a:pt x="838989" y="173978"/>
                </a:lnTo>
                <a:lnTo>
                  <a:pt x="842867" y="139668"/>
                </a:lnTo>
                <a:lnTo>
                  <a:pt x="848602" y="116550"/>
                </a:lnTo>
                <a:lnTo>
                  <a:pt x="855599" y="108077"/>
                </a:lnTo>
                <a:lnTo>
                  <a:pt x="1035558" y="108077"/>
                </a:lnTo>
                <a:lnTo>
                  <a:pt x="1042554" y="99583"/>
                </a:lnTo>
                <a:lnTo>
                  <a:pt x="1048289" y="76422"/>
                </a:lnTo>
                <a:lnTo>
                  <a:pt x="1052167" y="42068"/>
                </a:lnTo>
                <a:lnTo>
                  <a:pt x="1053591" y="0"/>
                </a:lnTo>
                <a:lnTo>
                  <a:pt x="1054998" y="42068"/>
                </a:lnTo>
                <a:lnTo>
                  <a:pt x="1058846" y="76422"/>
                </a:lnTo>
                <a:lnTo>
                  <a:pt x="1064575" y="99583"/>
                </a:lnTo>
                <a:lnTo>
                  <a:pt x="1071626" y="108077"/>
                </a:lnTo>
                <a:lnTo>
                  <a:pt x="1251585" y="108077"/>
                </a:lnTo>
                <a:lnTo>
                  <a:pt x="1258581" y="116550"/>
                </a:lnTo>
                <a:lnTo>
                  <a:pt x="1264316" y="139668"/>
                </a:lnTo>
                <a:lnTo>
                  <a:pt x="1268194" y="173978"/>
                </a:lnTo>
                <a:lnTo>
                  <a:pt x="1269618" y="216027"/>
                </a:lnTo>
              </a:path>
              <a:path w="1685925" h="864235">
                <a:moveTo>
                  <a:pt x="416306" y="648081"/>
                </a:moveTo>
                <a:lnTo>
                  <a:pt x="417712" y="690149"/>
                </a:lnTo>
                <a:lnTo>
                  <a:pt x="421560" y="724503"/>
                </a:lnTo>
                <a:lnTo>
                  <a:pt x="427289" y="747664"/>
                </a:lnTo>
                <a:lnTo>
                  <a:pt x="434339" y="756158"/>
                </a:lnTo>
                <a:lnTo>
                  <a:pt x="614299" y="756158"/>
                </a:lnTo>
                <a:lnTo>
                  <a:pt x="621295" y="764649"/>
                </a:lnTo>
                <a:lnTo>
                  <a:pt x="627030" y="787796"/>
                </a:lnTo>
                <a:lnTo>
                  <a:pt x="630908" y="822112"/>
                </a:lnTo>
                <a:lnTo>
                  <a:pt x="632333" y="864108"/>
                </a:lnTo>
                <a:lnTo>
                  <a:pt x="633737" y="822112"/>
                </a:lnTo>
                <a:lnTo>
                  <a:pt x="637571" y="787796"/>
                </a:lnTo>
                <a:lnTo>
                  <a:pt x="643262" y="764649"/>
                </a:lnTo>
                <a:lnTo>
                  <a:pt x="650239" y="756158"/>
                </a:lnTo>
                <a:lnTo>
                  <a:pt x="830326" y="756158"/>
                </a:lnTo>
                <a:lnTo>
                  <a:pt x="837303" y="747664"/>
                </a:lnTo>
                <a:lnTo>
                  <a:pt x="842994" y="724503"/>
                </a:lnTo>
                <a:lnTo>
                  <a:pt x="846828" y="690149"/>
                </a:lnTo>
                <a:lnTo>
                  <a:pt x="848233" y="648081"/>
                </a:lnTo>
              </a:path>
              <a:path w="1685925" h="864235">
                <a:moveTo>
                  <a:pt x="1253870" y="648081"/>
                </a:moveTo>
                <a:lnTo>
                  <a:pt x="1255295" y="690149"/>
                </a:lnTo>
                <a:lnTo>
                  <a:pt x="1259173" y="724503"/>
                </a:lnTo>
                <a:lnTo>
                  <a:pt x="1264908" y="747664"/>
                </a:lnTo>
                <a:lnTo>
                  <a:pt x="1271905" y="756158"/>
                </a:lnTo>
                <a:lnTo>
                  <a:pt x="1451864" y="756158"/>
                </a:lnTo>
                <a:lnTo>
                  <a:pt x="1458914" y="764649"/>
                </a:lnTo>
                <a:lnTo>
                  <a:pt x="1464643" y="787796"/>
                </a:lnTo>
                <a:lnTo>
                  <a:pt x="1468491" y="822112"/>
                </a:lnTo>
                <a:lnTo>
                  <a:pt x="1469897" y="864108"/>
                </a:lnTo>
                <a:lnTo>
                  <a:pt x="1471322" y="822112"/>
                </a:lnTo>
                <a:lnTo>
                  <a:pt x="1475200" y="787796"/>
                </a:lnTo>
                <a:lnTo>
                  <a:pt x="1480935" y="764649"/>
                </a:lnTo>
                <a:lnTo>
                  <a:pt x="1487932" y="756158"/>
                </a:lnTo>
                <a:lnTo>
                  <a:pt x="1667890" y="756158"/>
                </a:lnTo>
                <a:lnTo>
                  <a:pt x="1674887" y="747664"/>
                </a:lnTo>
                <a:lnTo>
                  <a:pt x="1680622" y="724503"/>
                </a:lnTo>
                <a:lnTo>
                  <a:pt x="1684500" y="690149"/>
                </a:lnTo>
                <a:lnTo>
                  <a:pt x="1685925" y="648081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758560" y="5431637"/>
            <a:ext cx="832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mar</a:t>
            </a:r>
            <a:r>
              <a:rPr sz="1800" spc="-20" dirty="0">
                <a:latin typeface="Calibri"/>
                <a:cs typeface="Calibri"/>
              </a:rPr>
              <a:t>k</a:t>
            </a:r>
            <a:r>
              <a:rPr sz="1800" spc="-5" dirty="0">
                <a:latin typeface="Calibri"/>
                <a:cs typeface="Calibri"/>
              </a:rPr>
              <a:t>s[1]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50586" y="4311777"/>
            <a:ext cx="832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mar</a:t>
            </a:r>
            <a:r>
              <a:rPr sz="1800" spc="-20" dirty="0">
                <a:latin typeface="Calibri"/>
                <a:cs typeface="Calibri"/>
              </a:rPr>
              <a:t>k</a:t>
            </a:r>
            <a:r>
              <a:rPr sz="1800" spc="-5" dirty="0">
                <a:latin typeface="Calibri"/>
                <a:cs typeface="Calibri"/>
              </a:rPr>
              <a:t>s[0]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07175" y="4311777"/>
            <a:ext cx="832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mar</a:t>
            </a:r>
            <a:r>
              <a:rPr sz="1800" spc="-20" dirty="0">
                <a:latin typeface="Calibri"/>
                <a:cs typeface="Calibri"/>
              </a:rPr>
              <a:t>k</a:t>
            </a:r>
            <a:r>
              <a:rPr sz="1800" spc="-5" dirty="0">
                <a:latin typeface="Calibri"/>
                <a:cs typeface="Calibri"/>
              </a:rPr>
              <a:t>s[2]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932045" y="4604765"/>
            <a:ext cx="2489200" cy="864235"/>
          </a:xfrm>
          <a:custGeom>
            <a:avLst/>
            <a:gdLst/>
            <a:ahLst/>
            <a:cxnLst/>
            <a:rect l="l" t="t" r="r" b="b"/>
            <a:pathLst>
              <a:path w="2489200" h="864235">
                <a:moveTo>
                  <a:pt x="0" y="216026"/>
                </a:moveTo>
                <a:lnTo>
                  <a:pt x="1404" y="173958"/>
                </a:lnTo>
                <a:lnTo>
                  <a:pt x="5238" y="139604"/>
                </a:lnTo>
                <a:lnTo>
                  <a:pt x="10929" y="116443"/>
                </a:lnTo>
                <a:lnTo>
                  <a:pt x="17906" y="107949"/>
                </a:lnTo>
                <a:lnTo>
                  <a:pt x="395985" y="107949"/>
                </a:lnTo>
                <a:lnTo>
                  <a:pt x="402963" y="99476"/>
                </a:lnTo>
                <a:lnTo>
                  <a:pt x="408654" y="76358"/>
                </a:lnTo>
                <a:lnTo>
                  <a:pt x="412488" y="42048"/>
                </a:lnTo>
                <a:lnTo>
                  <a:pt x="413892" y="0"/>
                </a:lnTo>
                <a:lnTo>
                  <a:pt x="415317" y="42048"/>
                </a:lnTo>
                <a:lnTo>
                  <a:pt x="419195" y="76358"/>
                </a:lnTo>
                <a:lnTo>
                  <a:pt x="424930" y="99476"/>
                </a:lnTo>
                <a:lnTo>
                  <a:pt x="431926" y="107949"/>
                </a:lnTo>
                <a:lnTo>
                  <a:pt x="810005" y="107949"/>
                </a:lnTo>
                <a:lnTo>
                  <a:pt x="816983" y="116443"/>
                </a:lnTo>
                <a:lnTo>
                  <a:pt x="822674" y="139604"/>
                </a:lnTo>
                <a:lnTo>
                  <a:pt x="826508" y="173958"/>
                </a:lnTo>
                <a:lnTo>
                  <a:pt x="827913" y="216026"/>
                </a:lnTo>
              </a:path>
              <a:path w="2489200" h="864235">
                <a:moveTo>
                  <a:pt x="1660778" y="216026"/>
                </a:moveTo>
                <a:lnTo>
                  <a:pt x="1662183" y="173958"/>
                </a:lnTo>
                <a:lnTo>
                  <a:pt x="1666017" y="139604"/>
                </a:lnTo>
                <a:lnTo>
                  <a:pt x="1671708" y="116443"/>
                </a:lnTo>
                <a:lnTo>
                  <a:pt x="1678685" y="107949"/>
                </a:lnTo>
                <a:lnTo>
                  <a:pt x="2056764" y="107949"/>
                </a:lnTo>
                <a:lnTo>
                  <a:pt x="2063761" y="99476"/>
                </a:lnTo>
                <a:lnTo>
                  <a:pt x="2069496" y="76358"/>
                </a:lnTo>
                <a:lnTo>
                  <a:pt x="2073374" y="42048"/>
                </a:lnTo>
                <a:lnTo>
                  <a:pt x="2074799" y="0"/>
                </a:lnTo>
                <a:lnTo>
                  <a:pt x="2076203" y="42048"/>
                </a:lnTo>
                <a:lnTo>
                  <a:pt x="2080037" y="76358"/>
                </a:lnTo>
                <a:lnTo>
                  <a:pt x="2085728" y="99476"/>
                </a:lnTo>
                <a:lnTo>
                  <a:pt x="2092705" y="107949"/>
                </a:lnTo>
                <a:lnTo>
                  <a:pt x="2470784" y="107949"/>
                </a:lnTo>
                <a:lnTo>
                  <a:pt x="2477762" y="116443"/>
                </a:lnTo>
                <a:lnTo>
                  <a:pt x="2483453" y="139604"/>
                </a:lnTo>
                <a:lnTo>
                  <a:pt x="2487287" y="173958"/>
                </a:lnTo>
                <a:lnTo>
                  <a:pt x="2488691" y="216026"/>
                </a:lnTo>
              </a:path>
              <a:path w="2489200" h="864235">
                <a:moveTo>
                  <a:pt x="837183" y="648080"/>
                </a:moveTo>
                <a:lnTo>
                  <a:pt x="838588" y="690149"/>
                </a:lnTo>
                <a:lnTo>
                  <a:pt x="842422" y="724503"/>
                </a:lnTo>
                <a:lnTo>
                  <a:pt x="848113" y="747664"/>
                </a:lnTo>
                <a:lnTo>
                  <a:pt x="855090" y="756157"/>
                </a:lnTo>
                <a:lnTo>
                  <a:pt x="1233169" y="756157"/>
                </a:lnTo>
                <a:lnTo>
                  <a:pt x="1240147" y="764631"/>
                </a:lnTo>
                <a:lnTo>
                  <a:pt x="1245838" y="787749"/>
                </a:lnTo>
                <a:lnTo>
                  <a:pt x="1249672" y="822059"/>
                </a:lnTo>
                <a:lnTo>
                  <a:pt x="1251077" y="864107"/>
                </a:lnTo>
                <a:lnTo>
                  <a:pt x="1252501" y="822059"/>
                </a:lnTo>
                <a:lnTo>
                  <a:pt x="1256379" y="787749"/>
                </a:lnTo>
                <a:lnTo>
                  <a:pt x="1262114" y="764631"/>
                </a:lnTo>
                <a:lnTo>
                  <a:pt x="1269110" y="756157"/>
                </a:lnTo>
                <a:lnTo>
                  <a:pt x="1647062" y="756157"/>
                </a:lnTo>
                <a:lnTo>
                  <a:pt x="1654113" y="747664"/>
                </a:lnTo>
                <a:lnTo>
                  <a:pt x="1659842" y="724503"/>
                </a:lnTo>
                <a:lnTo>
                  <a:pt x="1663690" y="690149"/>
                </a:lnTo>
                <a:lnTo>
                  <a:pt x="1665097" y="64808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277518"/>
            <a:ext cx="6235065" cy="555280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00"/>
              </a:spcBef>
              <a:buClr>
                <a:srgbClr val="C00000"/>
              </a:buClr>
              <a:buAutoNum type="arabicPeriod" startAt="15"/>
              <a:tabLst>
                <a:tab pos="528320" algn="l"/>
              </a:tabLst>
            </a:pPr>
            <a:r>
              <a:rPr sz="2500" b="1" spc="-10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500" b="1" spc="-6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main()</a:t>
            </a:r>
            <a:endParaRPr sz="25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AutoNum type="arabicPeriod" startAt="15"/>
              <a:tabLst>
                <a:tab pos="528320" algn="l"/>
                <a:tab pos="779145" algn="l"/>
              </a:tabLst>
            </a:pP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500" b="1" spc="-10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500" b="1" spc="-30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i,</a:t>
            </a:r>
            <a:r>
              <a:rPr sz="25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a[</a:t>
            </a:r>
            <a:r>
              <a:rPr sz="2500" b="1" spc="-5" dirty="0">
                <a:solidFill>
                  <a:srgbClr val="E36C09"/>
                </a:solidFill>
                <a:latin typeface="Calibri"/>
                <a:cs typeface="Calibri"/>
              </a:rPr>
              <a:t>10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], num,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pos;</a:t>
            </a:r>
            <a:endParaRPr sz="2500" dirty="0">
              <a:latin typeface="Calibri"/>
              <a:cs typeface="Calibri"/>
            </a:endParaRPr>
          </a:p>
          <a:p>
            <a:pPr marL="741045" indent="-728980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AutoNum type="arabicPeriod" startAt="15"/>
              <a:tabLst>
                <a:tab pos="741045" algn="l"/>
                <a:tab pos="741680" algn="l"/>
              </a:tabLst>
            </a:pP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printf(</a:t>
            </a:r>
            <a:r>
              <a:rPr sz="2500" b="1" spc="-10" dirty="0">
                <a:solidFill>
                  <a:srgbClr val="77923B"/>
                </a:solidFill>
                <a:latin typeface="Calibri"/>
                <a:cs typeface="Calibri"/>
              </a:rPr>
              <a:t>"Enter</a:t>
            </a:r>
            <a:r>
              <a:rPr sz="2500" b="1" spc="-1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the</a:t>
            </a:r>
            <a:r>
              <a:rPr sz="2500" b="1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15" dirty="0">
                <a:solidFill>
                  <a:srgbClr val="77923B"/>
                </a:solidFill>
                <a:latin typeface="Calibri"/>
                <a:cs typeface="Calibri"/>
              </a:rPr>
              <a:t>size</a:t>
            </a:r>
            <a:r>
              <a:rPr sz="2500" b="1" spc="-1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of</a:t>
            </a:r>
            <a:r>
              <a:rPr sz="2500" b="1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an</a:t>
            </a:r>
            <a:r>
              <a:rPr sz="2500" b="1" spc="-1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25" dirty="0">
                <a:solidFill>
                  <a:srgbClr val="77923B"/>
                </a:solidFill>
                <a:latin typeface="Calibri"/>
                <a:cs typeface="Calibri"/>
              </a:rPr>
              <a:t>array</a:t>
            </a:r>
            <a:r>
              <a:rPr sz="2500" b="1" spc="1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(&lt;10):</a:t>
            </a:r>
            <a:r>
              <a:rPr sz="2500" b="1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77923B"/>
                </a:solidFill>
                <a:latin typeface="Calibri"/>
                <a:cs typeface="Calibri"/>
              </a:rPr>
              <a:t>"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);</a:t>
            </a:r>
            <a:endParaRPr sz="2500" dirty="0">
              <a:latin typeface="Calibri"/>
              <a:cs typeface="Calibri"/>
            </a:endParaRPr>
          </a:p>
          <a:p>
            <a:pPr marL="12700" marR="3031490">
              <a:lnSpc>
                <a:spcPct val="120000"/>
              </a:lnSpc>
              <a:tabLst>
                <a:tab pos="741045" algn="l"/>
              </a:tabLst>
            </a:pPr>
            <a:r>
              <a:rPr sz="2500" b="1" spc="-10" dirty="0">
                <a:solidFill>
                  <a:srgbClr val="C00000"/>
                </a:solidFill>
                <a:latin typeface="Calibri"/>
                <a:cs typeface="Calibri"/>
              </a:rPr>
              <a:t>18.	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scanf(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"%d"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&amp;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n); </a:t>
            </a:r>
            <a:r>
              <a:rPr sz="25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C00000"/>
                </a:solidFill>
                <a:latin typeface="Calibri"/>
                <a:cs typeface="Calibri"/>
              </a:rPr>
              <a:t>19.	</a:t>
            </a:r>
            <a:r>
              <a:rPr sz="2500" b="1" spc="-15" dirty="0">
                <a:solidFill>
                  <a:srgbClr val="8063A1"/>
                </a:solidFill>
                <a:latin typeface="Calibri"/>
                <a:cs typeface="Calibri"/>
              </a:rPr>
              <a:t>for</a:t>
            </a:r>
            <a:r>
              <a:rPr sz="2500" b="1" spc="-2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(i</a:t>
            </a:r>
            <a:r>
              <a:rPr sz="25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= </a:t>
            </a:r>
            <a:r>
              <a:rPr sz="2500" b="1" spc="-10" dirty="0">
                <a:solidFill>
                  <a:srgbClr val="E36C09"/>
                </a:solidFill>
                <a:latin typeface="Calibri"/>
                <a:cs typeface="Calibri"/>
              </a:rPr>
              <a:t>0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r>
              <a:rPr sz="25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&lt;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n;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500" b="1" spc="5" dirty="0">
                <a:solidFill>
                  <a:srgbClr val="4AACC5"/>
                </a:solidFill>
                <a:latin typeface="Calibri"/>
                <a:cs typeface="Calibri"/>
              </a:rPr>
              <a:t>++</a:t>
            </a:r>
            <a:r>
              <a:rPr sz="2500" b="1" spc="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741045" algn="l"/>
                <a:tab pos="1136015" algn="l"/>
              </a:tabLst>
            </a:pPr>
            <a:r>
              <a:rPr sz="2500" b="1" spc="-10" dirty="0">
                <a:solidFill>
                  <a:srgbClr val="C00000"/>
                </a:solidFill>
                <a:latin typeface="Calibri"/>
                <a:cs typeface="Calibri"/>
              </a:rPr>
              <a:t>20.	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500" b="1" spc="-15" dirty="0">
                <a:solidFill>
                  <a:srgbClr val="404040"/>
                </a:solidFill>
                <a:latin typeface="Calibri"/>
                <a:cs typeface="Calibri"/>
              </a:rPr>
              <a:t>printf(</a:t>
            </a:r>
            <a:r>
              <a:rPr sz="2500" b="1" spc="-15" dirty="0">
                <a:solidFill>
                  <a:srgbClr val="77923B"/>
                </a:solidFill>
                <a:latin typeface="Calibri"/>
                <a:cs typeface="Calibri"/>
              </a:rPr>
              <a:t>"Enter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 element</a:t>
            </a:r>
            <a:r>
              <a:rPr sz="2500" b="1" spc="1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15" dirty="0">
                <a:solidFill>
                  <a:srgbClr val="77923B"/>
                </a:solidFill>
                <a:latin typeface="Calibri"/>
                <a:cs typeface="Calibri"/>
              </a:rPr>
              <a:t>at</a:t>
            </a:r>
            <a:r>
              <a:rPr sz="2500" b="1" spc="-10" dirty="0">
                <a:solidFill>
                  <a:srgbClr val="77923B"/>
                </a:solidFill>
                <a:latin typeface="Calibri"/>
                <a:cs typeface="Calibri"/>
              </a:rPr>
              <a:t> index</a:t>
            </a:r>
            <a:r>
              <a:rPr sz="2500" b="1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%d: "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,i);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1169670" algn="l"/>
                <a:tab pos="3852545" algn="l"/>
              </a:tabLst>
            </a:pPr>
            <a:r>
              <a:rPr sz="2500" b="1" spc="-10" dirty="0">
                <a:solidFill>
                  <a:srgbClr val="C00000"/>
                </a:solidFill>
                <a:latin typeface="Calibri"/>
                <a:cs typeface="Calibri"/>
              </a:rPr>
              <a:t>21.	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scanf(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"%d"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&amp;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a[i]);	}</a:t>
            </a:r>
            <a:endParaRPr sz="2500" dirty="0">
              <a:latin typeface="Calibri"/>
              <a:cs typeface="Calibri"/>
            </a:endParaRPr>
          </a:p>
          <a:p>
            <a:pPr marL="669290" indent="-657225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AutoNum type="arabicPeriod" startAt="22"/>
              <a:tabLst>
                <a:tab pos="669290" algn="l"/>
                <a:tab pos="669925" algn="l"/>
              </a:tabLst>
            </a:pP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printf(</a:t>
            </a:r>
            <a:r>
              <a:rPr sz="2500" b="1" spc="-10" dirty="0">
                <a:solidFill>
                  <a:srgbClr val="77923B"/>
                </a:solidFill>
                <a:latin typeface="Calibri"/>
                <a:cs typeface="Calibri"/>
              </a:rPr>
              <a:t>"\nEnter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 number </a:t>
            </a:r>
            <a:r>
              <a:rPr sz="2500" b="1" spc="-20" dirty="0">
                <a:solidFill>
                  <a:srgbClr val="77923B"/>
                </a:solidFill>
                <a:latin typeface="Calibri"/>
                <a:cs typeface="Calibri"/>
              </a:rPr>
              <a:t>to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 be</a:t>
            </a:r>
            <a:r>
              <a:rPr sz="2500" b="1" spc="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77923B"/>
                </a:solidFill>
                <a:latin typeface="Calibri"/>
                <a:cs typeface="Calibri"/>
              </a:rPr>
              <a:t>inserted: 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"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);</a:t>
            </a:r>
            <a:endParaRPr sz="2500" dirty="0">
              <a:latin typeface="Calibri"/>
              <a:cs typeface="Calibri"/>
            </a:endParaRPr>
          </a:p>
          <a:p>
            <a:pPr marL="669290" indent="-657225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AutoNum type="arabicPeriod" startAt="22"/>
              <a:tabLst>
                <a:tab pos="669290" algn="l"/>
                <a:tab pos="669925" algn="l"/>
              </a:tabLst>
            </a:pP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scanf(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"%d"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&amp;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num);</a:t>
            </a:r>
            <a:endParaRPr sz="2500" dirty="0">
              <a:latin typeface="Calibri"/>
              <a:cs typeface="Calibri"/>
            </a:endParaRPr>
          </a:p>
          <a:p>
            <a:pPr marL="669290" indent="-657225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AutoNum type="arabicPeriod" startAt="22"/>
              <a:tabLst>
                <a:tab pos="669290" algn="l"/>
                <a:tab pos="669925" algn="l"/>
              </a:tabLst>
            </a:pP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printf(</a:t>
            </a:r>
            <a:r>
              <a:rPr sz="2500" b="1" spc="-10" dirty="0">
                <a:solidFill>
                  <a:srgbClr val="77923B"/>
                </a:solidFill>
                <a:latin typeface="Calibri"/>
                <a:cs typeface="Calibri"/>
              </a:rPr>
              <a:t>"Enter 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the </a:t>
            </a:r>
            <a:r>
              <a:rPr sz="2500" b="1" spc="-10" dirty="0">
                <a:solidFill>
                  <a:srgbClr val="77923B"/>
                </a:solidFill>
                <a:latin typeface="Calibri"/>
                <a:cs typeface="Calibri"/>
              </a:rPr>
              <a:t>desired index:</a:t>
            </a:r>
            <a:r>
              <a:rPr sz="2500" b="1" spc="-2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"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);</a:t>
            </a:r>
            <a:endParaRPr sz="2500" dirty="0">
              <a:latin typeface="Calibri"/>
              <a:cs typeface="Calibri"/>
            </a:endParaRPr>
          </a:p>
          <a:p>
            <a:pPr marL="669290" indent="-657225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AutoNum type="arabicPeriod" startAt="22"/>
              <a:tabLst>
                <a:tab pos="669290" algn="l"/>
                <a:tab pos="669925" algn="l"/>
              </a:tabLst>
            </a:pP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scanf(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"%</a:t>
            </a:r>
            <a:r>
              <a:rPr sz="2500" b="1" spc="-5" dirty="0" err="1">
                <a:solidFill>
                  <a:srgbClr val="77923B"/>
                </a:solidFill>
                <a:latin typeface="Calibri"/>
                <a:cs typeface="Calibri"/>
              </a:rPr>
              <a:t>d"</a:t>
            </a:r>
            <a:r>
              <a:rPr sz="2500" b="1" spc="-5" dirty="0" err="1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500" b="1" spc="-5" dirty="0" err="1">
                <a:solidFill>
                  <a:srgbClr val="4AACC5"/>
                </a:solidFill>
                <a:latin typeface="Calibri"/>
                <a:cs typeface="Calibri"/>
              </a:rPr>
              <a:t>&amp;</a:t>
            </a:r>
            <a:r>
              <a:rPr sz="2500" b="1" spc="-5" dirty="0" err="1">
                <a:solidFill>
                  <a:srgbClr val="404040"/>
                </a:solidFill>
                <a:latin typeface="Calibri"/>
                <a:cs typeface="Calibri"/>
              </a:rPr>
              <a:t>pos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);</a:t>
            </a:r>
            <a:endParaRPr lang="en-US" sz="2500" b="1" spc="-5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669290" indent="-657225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AutoNum type="arabicPeriod" startAt="22"/>
              <a:tabLst>
                <a:tab pos="669290" algn="l"/>
                <a:tab pos="669925" algn="l"/>
              </a:tabLst>
            </a:pPr>
            <a:r>
              <a:rPr lang="en-IN" sz="2500" b="1" spc="-5" dirty="0">
                <a:solidFill>
                  <a:srgbClr val="404040"/>
                </a:solidFill>
                <a:latin typeface="Calibri"/>
                <a:cs typeface="Calibri"/>
              </a:rPr>
              <a:t>Insert(</a:t>
            </a:r>
            <a:r>
              <a:rPr lang="en-IN" sz="2500" b="1" spc="-5" dirty="0" err="1">
                <a:solidFill>
                  <a:srgbClr val="404040"/>
                </a:solidFill>
                <a:latin typeface="Calibri"/>
                <a:cs typeface="Calibri"/>
              </a:rPr>
              <a:t>a,num,pos</a:t>
            </a:r>
            <a:r>
              <a:rPr lang="en-IN" sz="2500" b="1" spc="-5" dirty="0">
                <a:solidFill>
                  <a:srgbClr val="404040"/>
                </a:solidFill>
                <a:latin typeface="Calibri"/>
                <a:cs typeface="Calibri"/>
              </a:rPr>
              <a:t>);</a:t>
            </a:r>
            <a:endParaRPr lang="en-US" sz="2500" b="1" spc="-5" dirty="0">
              <a:solidFill>
                <a:srgbClr val="40404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277518"/>
            <a:ext cx="8829040" cy="4140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69290" indent="-657225">
              <a:lnSpc>
                <a:spcPct val="100000"/>
              </a:lnSpc>
              <a:spcBef>
                <a:spcPts val="700"/>
              </a:spcBef>
              <a:buClr>
                <a:srgbClr val="C00000"/>
              </a:buClr>
              <a:buAutoNum type="arabicPeriod" startAt="27"/>
              <a:tabLst>
                <a:tab pos="669290" algn="l"/>
                <a:tab pos="669925" algn="l"/>
              </a:tabLst>
            </a:pPr>
            <a:r>
              <a:rPr sz="2500" b="1" spc="-15" dirty="0">
                <a:solidFill>
                  <a:srgbClr val="404040"/>
                </a:solidFill>
                <a:latin typeface="Calibri"/>
                <a:cs typeface="Calibri"/>
              </a:rPr>
              <a:t>printf(</a:t>
            </a:r>
            <a:r>
              <a:rPr sz="2500" b="1" spc="-15" dirty="0">
                <a:solidFill>
                  <a:srgbClr val="77923B"/>
                </a:solidFill>
                <a:latin typeface="Calibri"/>
                <a:cs typeface="Calibri"/>
              </a:rPr>
              <a:t>"\nArray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15" dirty="0">
                <a:solidFill>
                  <a:srgbClr val="77923B"/>
                </a:solidFill>
                <a:latin typeface="Calibri"/>
                <a:cs typeface="Calibri"/>
              </a:rPr>
              <a:t>after</a:t>
            </a:r>
            <a:r>
              <a:rPr sz="2500" b="1" spc="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insertion</a:t>
            </a:r>
            <a:r>
              <a:rPr sz="2500" b="1" spc="1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is...\n"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);</a:t>
            </a:r>
            <a:endParaRPr sz="2500">
              <a:latin typeface="Calibri"/>
              <a:cs typeface="Calibri"/>
            </a:endParaRPr>
          </a:p>
          <a:p>
            <a:pPr marL="669290" indent="-657225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AutoNum type="arabicPeriod" startAt="27"/>
              <a:tabLst>
                <a:tab pos="669290" algn="l"/>
                <a:tab pos="669925" algn="l"/>
              </a:tabLst>
            </a:pPr>
            <a:r>
              <a:rPr sz="2500" b="1" spc="-15" dirty="0">
                <a:solidFill>
                  <a:srgbClr val="404040"/>
                </a:solidFill>
                <a:latin typeface="Calibri"/>
                <a:cs typeface="Calibri"/>
              </a:rPr>
              <a:t>printArray(a);</a:t>
            </a:r>
            <a:endParaRPr sz="2500">
              <a:latin typeface="Calibri"/>
              <a:cs typeface="Calibri"/>
            </a:endParaRPr>
          </a:p>
          <a:p>
            <a:pPr marL="669290" indent="-657225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AutoNum type="arabicPeriod" startAt="27"/>
              <a:tabLst>
                <a:tab pos="669290" algn="l"/>
                <a:tab pos="669925" algn="l"/>
              </a:tabLst>
            </a:pP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printf(</a:t>
            </a:r>
            <a:r>
              <a:rPr sz="2500" b="1" spc="-10" dirty="0">
                <a:solidFill>
                  <a:srgbClr val="77923B"/>
                </a:solidFill>
                <a:latin typeface="Calibri"/>
                <a:cs typeface="Calibri"/>
              </a:rPr>
              <a:t>"\nEnter</a:t>
            </a:r>
            <a:r>
              <a:rPr sz="2500" b="1" spc="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the</a:t>
            </a:r>
            <a:r>
              <a:rPr sz="2500" b="1" spc="-10" dirty="0">
                <a:solidFill>
                  <a:srgbClr val="77923B"/>
                </a:solidFill>
                <a:latin typeface="Calibri"/>
                <a:cs typeface="Calibri"/>
              </a:rPr>
              <a:t> index</a:t>
            </a:r>
            <a:r>
              <a:rPr sz="2500" b="1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whose</a:t>
            </a:r>
            <a:r>
              <a:rPr sz="2500" b="1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77923B"/>
                </a:solidFill>
                <a:latin typeface="Calibri"/>
                <a:cs typeface="Calibri"/>
              </a:rPr>
              <a:t>value</a:t>
            </a:r>
            <a:r>
              <a:rPr sz="2500" b="1" spc="1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is</a:t>
            </a:r>
            <a:r>
              <a:rPr sz="2500" b="1" spc="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20" dirty="0">
                <a:solidFill>
                  <a:srgbClr val="77923B"/>
                </a:solidFill>
                <a:latin typeface="Calibri"/>
                <a:cs typeface="Calibri"/>
              </a:rPr>
              <a:t>to</a:t>
            </a:r>
            <a:r>
              <a:rPr sz="2500" b="1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be</a:t>
            </a:r>
            <a:r>
              <a:rPr sz="2500" b="1" spc="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77923B"/>
                </a:solidFill>
                <a:latin typeface="Calibri"/>
                <a:cs typeface="Calibri"/>
              </a:rPr>
              <a:t>deleted:</a:t>
            </a:r>
            <a:r>
              <a:rPr sz="2500" b="1" spc="-2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77923B"/>
                </a:solidFill>
                <a:latin typeface="Calibri"/>
                <a:cs typeface="Calibri"/>
              </a:rPr>
              <a:t>"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);</a:t>
            </a:r>
            <a:endParaRPr sz="2500">
              <a:latin typeface="Calibri"/>
              <a:cs typeface="Calibri"/>
            </a:endParaRPr>
          </a:p>
          <a:p>
            <a:pPr marL="669290" indent="-657225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AutoNum type="arabicPeriod" startAt="27"/>
              <a:tabLst>
                <a:tab pos="669290" algn="l"/>
                <a:tab pos="669925" algn="l"/>
              </a:tabLst>
            </a:pP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scanf(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"%d"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&amp;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pos);</a:t>
            </a:r>
            <a:endParaRPr sz="2500">
              <a:latin typeface="Calibri"/>
              <a:cs typeface="Calibri"/>
            </a:endParaRPr>
          </a:p>
          <a:p>
            <a:pPr marL="669290" indent="-657225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AutoNum type="arabicPeriod" startAt="27"/>
              <a:tabLst>
                <a:tab pos="669290" algn="l"/>
                <a:tab pos="669925" algn="l"/>
              </a:tabLst>
            </a:pP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printf(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"\nThe</a:t>
            </a:r>
            <a:r>
              <a:rPr sz="2500" b="1" spc="-1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77923B"/>
                </a:solidFill>
                <a:latin typeface="Calibri"/>
                <a:cs typeface="Calibri"/>
              </a:rPr>
              <a:t>deleted</a:t>
            </a:r>
            <a:r>
              <a:rPr sz="2500" b="1" spc="1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77923B"/>
                </a:solidFill>
                <a:latin typeface="Calibri"/>
                <a:cs typeface="Calibri"/>
              </a:rPr>
              <a:t>element</a:t>
            </a:r>
            <a:r>
              <a:rPr sz="2500" b="1" spc="1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is</a:t>
            </a:r>
            <a:r>
              <a:rPr sz="2500" b="1" spc="1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77923B"/>
                </a:solidFill>
                <a:latin typeface="Calibri"/>
                <a:cs typeface="Calibri"/>
              </a:rPr>
              <a:t>%d."</a:t>
            </a:r>
            <a:r>
              <a:rPr sz="2500" b="1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deleteElement(a,pos));</a:t>
            </a:r>
            <a:endParaRPr sz="2500">
              <a:latin typeface="Calibri"/>
              <a:cs typeface="Calibri"/>
            </a:endParaRPr>
          </a:p>
          <a:p>
            <a:pPr marL="669290" indent="-657225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AutoNum type="arabicPeriod" startAt="27"/>
              <a:tabLst>
                <a:tab pos="669290" algn="l"/>
                <a:tab pos="669925" algn="l"/>
              </a:tabLst>
            </a:pPr>
            <a:r>
              <a:rPr sz="2500" b="1" spc="-15" dirty="0">
                <a:solidFill>
                  <a:srgbClr val="404040"/>
                </a:solidFill>
                <a:latin typeface="Calibri"/>
                <a:cs typeface="Calibri"/>
              </a:rPr>
              <a:t>printf(</a:t>
            </a:r>
            <a:r>
              <a:rPr sz="2500" b="1" spc="-15" dirty="0">
                <a:solidFill>
                  <a:srgbClr val="77923B"/>
                </a:solidFill>
                <a:latin typeface="Calibri"/>
                <a:cs typeface="Calibri"/>
              </a:rPr>
              <a:t>"\nArray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15" dirty="0">
                <a:solidFill>
                  <a:srgbClr val="77923B"/>
                </a:solidFill>
                <a:latin typeface="Calibri"/>
                <a:cs typeface="Calibri"/>
              </a:rPr>
              <a:t>after</a:t>
            </a:r>
            <a:r>
              <a:rPr sz="2500" b="1" spc="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77923B"/>
                </a:solidFill>
                <a:latin typeface="Calibri"/>
                <a:cs typeface="Calibri"/>
              </a:rPr>
              <a:t>deletion</a:t>
            </a:r>
            <a:r>
              <a:rPr sz="2500" b="1" spc="1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is...\n"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);</a:t>
            </a:r>
            <a:endParaRPr sz="2500">
              <a:latin typeface="Calibri"/>
              <a:cs typeface="Calibri"/>
            </a:endParaRPr>
          </a:p>
          <a:p>
            <a:pPr marL="669290" indent="-657225">
              <a:lnSpc>
                <a:spcPct val="100000"/>
              </a:lnSpc>
              <a:spcBef>
                <a:spcPts val="605"/>
              </a:spcBef>
              <a:buClr>
                <a:srgbClr val="C00000"/>
              </a:buClr>
              <a:buAutoNum type="arabicPeriod" startAt="27"/>
              <a:tabLst>
                <a:tab pos="669290" algn="l"/>
                <a:tab pos="669925" algn="l"/>
              </a:tabLst>
            </a:pPr>
            <a:r>
              <a:rPr sz="2500" b="1" spc="-15" dirty="0">
                <a:solidFill>
                  <a:srgbClr val="404040"/>
                </a:solidFill>
                <a:latin typeface="Calibri"/>
                <a:cs typeface="Calibri"/>
              </a:rPr>
              <a:t>printArray(a);</a:t>
            </a:r>
            <a:endParaRPr sz="2500">
              <a:latin typeface="Calibri"/>
              <a:cs typeface="Calibri"/>
            </a:endParaRPr>
          </a:p>
          <a:p>
            <a:pPr marL="669290" indent="-657225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AutoNum type="arabicPeriod" startAt="27"/>
              <a:tabLst>
                <a:tab pos="669290" algn="l"/>
                <a:tab pos="669925" algn="l"/>
              </a:tabLst>
            </a:pPr>
            <a:r>
              <a:rPr sz="2500" b="1" spc="-10" dirty="0">
                <a:solidFill>
                  <a:srgbClr val="8063A1"/>
                </a:solidFill>
                <a:latin typeface="Calibri"/>
                <a:cs typeface="Calibri"/>
              </a:rPr>
              <a:t>return</a:t>
            </a:r>
            <a:r>
              <a:rPr sz="2500" b="1" spc="-5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E36C09"/>
                </a:solidFill>
                <a:latin typeface="Calibri"/>
                <a:cs typeface="Calibri"/>
              </a:rPr>
              <a:t>0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b="1" spc="-10" dirty="0">
                <a:solidFill>
                  <a:srgbClr val="C00000"/>
                </a:solidFill>
                <a:latin typeface="Calibri"/>
                <a:cs typeface="Calibri"/>
              </a:rPr>
              <a:t>35.</a:t>
            </a:r>
            <a:r>
              <a:rPr sz="2500" b="1" spc="25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dirty="0"/>
              <a:t>Sorting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196441"/>
            <a:ext cx="8294370" cy="475742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1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Rearranging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elements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array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some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65" dirty="0">
                <a:solidFill>
                  <a:srgbClr val="1F487C"/>
                </a:solidFill>
                <a:latin typeface="Calibri"/>
                <a:cs typeface="Calibri"/>
              </a:rPr>
              <a:t>order.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1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solidFill>
                  <a:srgbClr val="1F487C"/>
                </a:solidFill>
                <a:latin typeface="Calibri"/>
                <a:cs typeface="Calibri"/>
              </a:rPr>
              <a:t>Various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types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sorting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are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20"/>
              </a:spcBef>
              <a:buFont typeface="Microsoft Sans Serif"/>
              <a:buChar char="–"/>
              <a:tabLst>
                <a:tab pos="75692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Bubble</a:t>
            </a:r>
            <a:r>
              <a:rPr sz="3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Sort.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15"/>
              </a:spcBef>
              <a:buFont typeface="Microsoft Sans Serif"/>
              <a:buChar char="–"/>
              <a:tabLst>
                <a:tab pos="75692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Insertion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Sort.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20"/>
              </a:spcBef>
              <a:buFont typeface="Microsoft Sans Serif"/>
              <a:buChar char="–"/>
              <a:tabLst>
                <a:tab pos="75692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Selection</a:t>
            </a:r>
            <a:r>
              <a:rPr sz="32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Sort.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15"/>
              </a:spcBef>
              <a:buFont typeface="Microsoft Sans Serif"/>
              <a:buChar char="–"/>
              <a:tabLst>
                <a:tab pos="756920" algn="l"/>
              </a:tabLst>
            </a:pP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Quick</a:t>
            </a:r>
            <a:r>
              <a:rPr sz="32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Sort.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15"/>
              </a:spcBef>
              <a:buFont typeface="Microsoft Sans Serif"/>
              <a:buChar char="–"/>
              <a:tabLst>
                <a:tab pos="756920" algn="l"/>
              </a:tabLst>
            </a:pP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Merge</a:t>
            </a:r>
            <a:r>
              <a:rPr sz="32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Sort.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20"/>
              </a:spcBef>
              <a:buFont typeface="Microsoft Sans Serif"/>
              <a:buChar char="–"/>
              <a:tabLst>
                <a:tab pos="75692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Heap</a:t>
            </a:r>
            <a:r>
              <a:rPr sz="32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Sort.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z="4400" spc="-5" dirty="0">
                <a:solidFill>
                  <a:srgbClr val="17375E"/>
                </a:solidFill>
                <a:latin typeface="Calibri"/>
                <a:cs typeface="Calibri"/>
              </a:rPr>
              <a:t>Algorithm </a:t>
            </a:r>
            <a:r>
              <a:rPr sz="4400" dirty="0">
                <a:solidFill>
                  <a:srgbClr val="17375E"/>
                </a:solidFill>
                <a:latin typeface="Calibri"/>
                <a:cs typeface="Calibri"/>
              </a:rPr>
              <a:t>–</a:t>
            </a:r>
            <a:r>
              <a:rPr sz="4400" spc="-15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17375E"/>
                </a:solidFill>
                <a:latin typeface="Calibri"/>
                <a:cs typeface="Calibri"/>
              </a:rPr>
              <a:t>Bubble</a:t>
            </a:r>
            <a:r>
              <a:rPr sz="4400" spc="-40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17375E"/>
                </a:solidFill>
                <a:latin typeface="Calibri"/>
                <a:cs typeface="Calibri"/>
              </a:rPr>
              <a:t>Sort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0533E80-70C3-4EE1-AE43-737B51AEE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71" y="1463107"/>
            <a:ext cx="8504657" cy="475529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5" dirty="0"/>
              <a:t>Algorithm</a:t>
            </a:r>
            <a:r>
              <a:rPr dirty="0"/>
              <a:t> –</a:t>
            </a:r>
            <a:r>
              <a:rPr spc="-10" dirty="0"/>
              <a:t> </a:t>
            </a:r>
            <a:r>
              <a:rPr spc="-15" dirty="0"/>
              <a:t>Optimized</a:t>
            </a:r>
            <a:r>
              <a:rPr spc="-10" dirty="0"/>
              <a:t> </a:t>
            </a:r>
            <a:r>
              <a:rPr dirty="0"/>
              <a:t>Bubble</a:t>
            </a:r>
            <a:r>
              <a:rPr spc="-35" dirty="0"/>
              <a:t> </a:t>
            </a:r>
            <a:r>
              <a:rPr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275079"/>
            <a:ext cx="8256270" cy="1134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025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Algorithm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bubbleSortOpt(A,n)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2690"/>
              </a:lnSpc>
            </a:pPr>
            <a:r>
              <a:rPr sz="2800" b="1" spc="-5" dirty="0">
                <a:latin typeface="Calibri"/>
                <a:cs typeface="Calibri"/>
              </a:rPr>
              <a:t>Input: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array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containing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integers.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025"/>
              </a:lnSpc>
            </a:pPr>
            <a:r>
              <a:rPr sz="2800" b="1" spc="-5" dirty="0">
                <a:latin typeface="Calibri"/>
                <a:cs typeface="Calibri"/>
              </a:rPr>
              <a:t>Output: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sorted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increasing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order.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01" y="2640837"/>
            <a:ext cx="4273550" cy="3375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7370" indent="-535305">
              <a:lnSpc>
                <a:spcPts val="3325"/>
              </a:lnSpc>
              <a:spcBef>
                <a:spcPts val="95"/>
              </a:spcBef>
              <a:buAutoNum type="arabicPeriod"/>
              <a:tabLst>
                <a:tab pos="547370" algn="l"/>
                <a:tab pos="548005" algn="l"/>
                <a:tab pos="1118870" algn="l"/>
                <a:tab pos="1882775" algn="l"/>
                <a:tab pos="2347595" algn="l"/>
              </a:tabLst>
            </a:pPr>
            <a:r>
              <a:rPr sz="2800" spc="-25" dirty="0">
                <a:solidFill>
                  <a:srgbClr val="0000FF"/>
                </a:solidFill>
                <a:latin typeface="Calibri"/>
                <a:cs typeface="Calibri"/>
              </a:rPr>
              <a:t>for	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2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1	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to	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–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868680" indent="-856615">
              <a:lnSpc>
                <a:spcPts val="3290"/>
              </a:lnSpc>
              <a:buAutoNum type="arabicPeriod"/>
              <a:tabLst>
                <a:tab pos="868680" algn="l"/>
                <a:tab pos="869315" algn="l"/>
              </a:tabLst>
            </a:pP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flag</a:t>
            </a:r>
            <a:r>
              <a:rPr sz="28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= true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290"/>
              </a:lnSpc>
              <a:spcBef>
                <a:spcPts val="130"/>
              </a:spcBef>
              <a:buAutoNum type="arabicPeriod"/>
              <a:tabLst>
                <a:tab pos="868680" algn="l"/>
                <a:tab pos="869315" algn="l"/>
                <a:tab pos="1275715" algn="l"/>
                <a:tab pos="2131060" algn="l"/>
                <a:tab pos="2595880" algn="l"/>
                <a:tab pos="3886835" algn="l"/>
              </a:tabLst>
            </a:pPr>
            <a:r>
              <a:rPr sz="2800" spc="-7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j</a:t>
            </a:r>
            <a:r>
              <a:rPr sz="2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2800" spc="-3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–</a:t>
            </a:r>
            <a:r>
              <a:rPr sz="2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i –</a:t>
            </a:r>
            <a:r>
              <a:rPr sz="2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o  4.		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if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 A[j]</a:t>
            </a:r>
            <a:r>
              <a:rPr sz="2800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&gt;</a:t>
            </a:r>
            <a:r>
              <a:rPr sz="2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A[j</a:t>
            </a:r>
            <a:r>
              <a:rPr sz="2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+</a:t>
            </a:r>
            <a:r>
              <a:rPr sz="2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1]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155"/>
              </a:lnSpc>
              <a:tabLst>
                <a:tab pos="1516380" algn="l"/>
              </a:tabLst>
            </a:pP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5.	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flag</a:t>
            </a:r>
            <a:r>
              <a:rPr sz="28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false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290"/>
              </a:lnSpc>
            </a:pP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6.</a:t>
            </a:r>
            <a:endParaRPr sz="2800">
              <a:latin typeface="Calibri"/>
              <a:cs typeface="Calibri"/>
            </a:endParaRPr>
          </a:p>
          <a:p>
            <a:pPr marL="868680" indent="-856615">
              <a:lnSpc>
                <a:spcPts val="3290"/>
              </a:lnSpc>
              <a:buAutoNum type="arabicPeriod" startAt="7"/>
              <a:tabLst>
                <a:tab pos="868680" algn="l"/>
                <a:tab pos="869315" algn="l"/>
                <a:tab pos="1221105" algn="l"/>
              </a:tabLst>
            </a:pP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if	flag</a:t>
            </a:r>
            <a:r>
              <a:rPr sz="28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==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true</a:t>
            </a:r>
            <a:endParaRPr sz="2800">
              <a:latin typeface="Calibri"/>
              <a:cs typeface="Calibri"/>
            </a:endParaRPr>
          </a:p>
          <a:p>
            <a:pPr marL="1275715" indent="-1263650">
              <a:lnSpc>
                <a:spcPts val="3325"/>
              </a:lnSpc>
              <a:buAutoNum type="arabicPeriod" startAt="7"/>
              <a:tabLst>
                <a:tab pos="1275715" algn="l"/>
                <a:tab pos="1276350" algn="l"/>
              </a:tabLst>
            </a:pP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break;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2190" y="2708529"/>
            <a:ext cx="281114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 best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case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complexity</a:t>
            </a:r>
            <a:r>
              <a:rPr sz="2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reduces </a:t>
            </a:r>
            <a:r>
              <a:rPr sz="2800" spc="-6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order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n,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but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800" spc="-30" dirty="0">
                <a:solidFill>
                  <a:srgbClr val="1F487C"/>
                </a:solidFill>
                <a:latin typeface="Calibri"/>
                <a:cs typeface="Calibri"/>
              </a:rPr>
              <a:t>worst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66790" y="4415790"/>
            <a:ext cx="2555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1F487C"/>
                </a:solidFill>
                <a:latin typeface="Calibri"/>
                <a:cs typeface="Calibri"/>
              </a:rPr>
              <a:t>average</a:t>
            </a:r>
            <a:r>
              <a:rPr sz="2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 still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sz="2775" spc="-7" baseline="25525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5214" y="4729098"/>
            <a:ext cx="5830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Exchange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A[j]</a:t>
            </a:r>
            <a:r>
              <a:rPr sz="2800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with</a:t>
            </a:r>
            <a:r>
              <a:rPr sz="2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A[j+1]</a:t>
            </a:r>
            <a:r>
              <a:rPr sz="2800" spc="1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spc="-30" baseline="-17857" dirty="0">
                <a:solidFill>
                  <a:srgbClr val="1F487C"/>
                </a:solidFill>
                <a:latin typeface="Calibri"/>
                <a:cs typeface="Calibri"/>
              </a:rPr>
              <a:t>So,</a:t>
            </a:r>
            <a:r>
              <a:rPr sz="4200" spc="-15" baseline="-17857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4200" spc="-30" baseline="-17857" dirty="0">
                <a:solidFill>
                  <a:srgbClr val="1F487C"/>
                </a:solidFill>
                <a:latin typeface="Calibri"/>
                <a:cs typeface="Calibri"/>
              </a:rPr>
              <a:t>overall</a:t>
            </a:r>
            <a:r>
              <a:rPr sz="4200" spc="-15" baseline="-17857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4200" spc="-7" baseline="-17857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endParaRPr sz="4200" baseline="-17857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66790" y="5269483"/>
            <a:ext cx="28873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complexity</a:t>
            </a:r>
            <a:r>
              <a:rPr sz="2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800" spc="-6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order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sz="2775" spc="7" baseline="25525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r>
              <a:rPr sz="2775" baseline="255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again.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Example</a:t>
            </a:r>
            <a:r>
              <a:rPr spc="-2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dirty="0"/>
              <a:t>Bubble</a:t>
            </a:r>
            <a:r>
              <a:rPr spc="-35" dirty="0"/>
              <a:t> </a:t>
            </a:r>
            <a:r>
              <a:rPr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54328"/>
            <a:ext cx="4827270" cy="53982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Clr>
                <a:srgbClr val="C0000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500" b="1" spc="-5" dirty="0">
                <a:solidFill>
                  <a:srgbClr val="8063A1"/>
                </a:solidFill>
                <a:latin typeface="Calibri"/>
                <a:cs typeface="Calibri"/>
              </a:rPr>
              <a:t>#include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&lt;stdio.h&gt;</a:t>
            </a:r>
            <a:endParaRPr sz="25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500" b="1" spc="-10" dirty="0">
                <a:solidFill>
                  <a:srgbClr val="8063A1"/>
                </a:solidFill>
                <a:latin typeface="Calibri"/>
                <a:cs typeface="Calibri"/>
              </a:rPr>
              <a:t>void</a:t>
            </a:r>
            <a:r>
              <a:rPr sz="2500" b="1" spc="-1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bubbleSortOpt(</a:t>
            </a:r>
            <a:r>
              <a:rPr sz="2500" b="1" spc="-5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500" b="1" spc="-5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a[],</a:t>
            </a:r>
            <a:r>
              <a:rPr sz="2500" b="1" spc="-5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500" b="1" spc="-2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n);</a:t>
            </a:r>
            <a:endParaRPr sz="2500" dirty="0">
              <a:latin typeface="Calibri"/>
              <a:cs typeface="Calibri"/>
            </a:endParaRPr>
          </a:p>
          <a:p>
            <a:pPr marL="12700" marR="3066415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500" b="1" spc="-10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500" b="1" spc="-10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main() </a:t>
            </a:r>
            <a:r>
              <a:rPr sz="2500" b="1" spc="-5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C00000"/>
                </a:solidFill>
                <a:latin typeface="Calibri"/>
                <a:cs typeface="Calibri"/>
              </a:rPr>
              <a:t>4.	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683260" algn="l"/>
              </a:tabLst>
            </a:pPr>
            <a:r>
              <a:rPr sz="2500" b="1" spc="-10" dirty="0">
                <a:solidFill>
                  <a:srgbClr val="C00000"/>
                </a:solidFill>
                <a:latin typeface="Calibri"/>
                <a:cs typeface="Calibri"/>
              </a:rPr>
              <a:t>5.	</a:t>
            </a:r>
            <a:r>
              <a:rPr sz="2500" b="1" spc="-10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500" b="1" spc="-50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a[</a:t>
            </a:r>
            <a:r>
              <a:rPr sz="2500" b="1" spc="-5" dirty="0">
                <a:solidFill>
                  <a:srgbClr val="E36C09"/>
                </a:solidFill>
                <a:latin typeface="Calibri"/>
                <a:cs typeface="Calibri"/>
              </a:rPr>
              <a:t>10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];</a:t>
            </a:r>
            <a:endParaRPr sz="2500" dirty="0">
              <a:latin typeface="Calibri"/>
              <a:cs typeface="Calibri"/>
            </a:endParaRPr>
          </a:p>
          <a:p>
            <a:pPr marL="12700" marR="40640">
              <a:lnSpc>
                <a:spcPct val="100000"/>
              </a:lnSpc>
              <a:tabLst>
                <a:tab pos="683260" algn="l"/>
              </a:tabLst>
            </a:pPr>
            <a:r>
              <a:rPr sz="2500" b="1" spc="-10" dirty="0">
                <a:solidFill>
                  <a:srgbClr val="C00000"/>
                </a:solidFill>
                <a:latin typeface="Calibri"/>
                <a:cs typeface="Calibri"/>
              </a:rPr>
              <a:t>6.	</a:t>
            </a:r>
            <a:r>
              <a:rPr sz="2500" b="1" spc="-15" dirty="0">
                <a:solidFill>
                  <a:srgbClr val="404040"/>
                </a:solidFill>
                <a:latin typeface="Calibri"/>
                <a:cs typeface="Calibri"/>
              </a:rPr>
              <a:t>printf(</a:t>
            </a:r>
            <a:r>
              <a:rPr sz="2500" b="1" spc="-15" dirty="0">
                <a:solidFill>
                  <a:srgbClr val="77923B"/>
                </a:solidFill>
                <a:latin typeface="Calibri"/>
                <a:cs typeface="Calibri"/>
              </a:rPr>
              <a:t>"Enter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77923B"/>
                </a:solidFill>
                <a:latin typeface="Calibri"/>
                <a:cs typeface="Calibri"/>
              </a:rPr>
              <a:t>10</a:t>
            </a:r>
            <a:r>
              <a:rPr sz="2500" b="1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77923B"/>
                </a:solidFill>
                <a:latin typeface="Calibri"/>
                <a:cs typeface="Calibri"/>
              </a:rPr>
              <a:t>numbers:</a:t>
            </a:r>
            <a:r>
              <a:rPr sz="2500" b="1" spc="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\n"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); </a:t>
            </a:r>
            <a:r>
              <a:rPr sz="2500" b="1" spc="-5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C00000"/>
                </a:solidFill>
                <a:latin typeface="Calibri"/>
                <a:cs typeface="Calibri"/>
              </a:rPr>
              <a:t>7.	</a:t>
            </a:r>
            <a:r>
              <a:rPr sz="2500" b="1" spc="-15" dirty="0">
                <a:solidFill>
                  <a:srgbClr val="8063A1"/>
                </a:solidFill>
                <a:latin typeface="Calibri"/>
                <a:cs typeface="Calibri"/>
              </a:rPr>
              <a:t>for</a:t>
            </a:r>
            <a:r>
              <a:rPr sz="2500" b="1" spc="-1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500" b="1" spc="-15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500" b="1" spc="-3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i =</a:t>
            </a:r>
            <a:r>
              <a:rPr sz="25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E36C09"/>
                </a:solidFill>
                <a:latin typeface="Calibri"/>
                <a:cs typeface="Calibri"/>
              </a:rPr>
              <a:t>0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r>
              <a:rPr sz="25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&lt;</a:t>
            </a:r>
            <a:r>
              <a:rPr sz="25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E36C09"/>
                </a:solidFill>
                <a:latin typeface="Calibri"/>
                <a:cs typeface="Calibri"/>
              </a:rPr>
              <a:t>10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; </a:t>
            </a:r>
            <a:r>
              <a:rPr sz="2500" b="1" dirty="0">
                <a:solidFill>
                  <a:srgbClr val="404040"/>
                </a:solidFill>
                <a:latin typeface="Calibri"/>
                <a:cs typeface="Calibri"/>
              </a:rPr>
              <a:t>i++)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183005" algn="l"/>
              </a:tabLst>
            </a:pPr>
            <a:r>
              <a:rPr sz="2500" b="1" spc="-10" dirty="0">
                <a:solidFill>
                  <a:srgbClr val="C00000"/>
                </a:solidFill>
                <a:latin typeface="Calibri"/>
                <a:cs typeface="Calibri"/>
              </a:rPr>
              <a:t>8.	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scanf(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"%d"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&amp;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a[i]);</a:t>
            </a:r>
            <a:endParaRPr sz="2500" dirty="0">
              <a:latin typeface="Calibri"/>
              <a:cs typeface="Calibri"/>
            </a:endParaRPr>
          </a:p>
          <a:p>
            <a:pPr marL="683260" indent="-671195">
              <a:lnSpc>
                <a:spcPct val="100000"/>
              </a:lnSpc>
              <a:buClr>
                <a:srgbClr val="C00000"/>
              </a:buClr>
              <a:buAutoNum type="arabicPeriod" startAt="9"/>
              <a:tabLst>
                <a:tab pos="683260" algn="l"/>
                <a:tab pos="683895" algn="l"/>
              </a:tabLst>
            </a:pP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bubbleSortOpt(a,</a:t>
            </a:r>
            <a:r>
              <a:rPr sz="2500" b="1" spc="-5" dirty="0">
                <a:solidFill>
                  <a:srgbClr val="E36C09"/>
                </a:solidFill>
                <a:latin typeface="Calibri"/>
                <a:cs typeface="Calibri"/>
              </a:rPr>
              <a:t>10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);</a:t>
            </a:r>
            <a:endParaRPr sz="2500" dirty="0">
              <a:latin typeface="Calibri"/>
              <a:cs typeface="Calibri"/>
            </a:endParaRPr>
          </a:p>
          <a:p>
            <a:pPr marL="683260" indent="-671195">
              <a:lnSpc>
                <a:spcPct val="100000"/>
              </a:lnSpc>
              <a:buClr>
                <a:srgbClr val="C00000"/>
              </a:buClr>
              <a:buAutoNum type="arabicPeriod" startAt="9"/>
              <a:tabLst>
                <a:tab pos="683260" algn="l"/>
                <a:tab pos="683895" algn="l"/>
              </a:tabLst>
            </a:pP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printf(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"\n"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);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683260" algn="l"/>
              </a:tabLst>
            </a:pPr>
            <a:r>
              <a:rPr sz="2500" b="1" spc="-10" dirty="0">
                <a:solidFill>
                  <a:srgbClr val="C00000"/>
                </a:solidFill>
                <a:latin typeface="Calibri"/>
                <a:cs typeface="Calibri"/>
              </a:rPr>
              <a:t>11.	</a:t>
            </a:r>
            <a:r>
              <a:rPr sz="2500" b="1" spc="-15" dirty="0">
                <a:solidFill>
                  <a:srgbClr val="8063A1"/>
                </a:solidFill>
                <a:latin typeface="Calibri"/>
                <a:cs typeface="Calibri"/>
              </a:rPr>
              <a:t>for</a:t>
            </a:r>
            <a:r>
              <a:rPr sz="2500" b="1" spc="-1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500" b="1" spc="-15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500" b="1" spc="-3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= </a:t>
            </a:r>
            <a:r>
              <a:rPr sz="2500" b="1" spc="-10" dirty="0">
                <a:solidFill>
                  <a:srgbClr val="E36C09"/>
                </a:solidFill>
                <a:latin typeface="Calibri"/>
                <a:cs typeface="Calibri"/>
              </a:rPr>
              <a:t>0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r>
              <a:rPr sz="25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AACC5"/>
                </a:solidFill>
                <a:latin typeface="Calibri"/>
                <a:cs typeface="Calibri"/>
              </a:rPr>
              <a:t>&lt; </a:t>
            </a:r>
            <a:r>
              <a:rPr sz="2500" b="1" spc="-10" dirty="0">
                <a:solidFill>
                  <a:srgbClr val="E36C09"/>
                </a:solidFill>
                <a:latin typeface="Calibri"/>
                <a:cs typeface="Calibri"/>
              </a:rPr>
              <a:t>10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r>
              <a:rPr sz="25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500" b="1" spc="5" dirty="0">
                <a:solidFill>
                  <a:srgbClr val="4AACC5"/>
                </a:solidFill>
                <a:latin typeface="Calibri"/>
                <a:cs typeface="Calibri"/>
              </a:rPr>
              <a:t>++</a:t>
            </a:r>
            <a:r>
              <a:rPr sz="2500" b="1" spc="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500" dirty="0">
              <a:latin typeface="Calibri"/>
              <a:cs typeface="Calibri"/>
            </a:endParaRPr>
          </a:p>
          <a:p>
            <a:pPr marL="1040130" indent="-1028065">
              <a:lnSpc>
                <a:spcPct val="100000"/>
              </a:lnSpc>
              <a:buClr>
                <a:srgbClr val="C00000"/>
              </a:buClr>
              <a:buAutoNum type="arabicPeriod" startAt="12"/>
              <a:tabLst>
                <a:tab pos="1039494" algn="l"/>
                <a:tab pos="1040765" algn="l"/>
              </a:tabLst>
            </a:pP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printf(</a:t>
            </a:r>
            <a:r>
              <a:rPr sz="2500" b="1" spc="-10" dirty="0">
                <a:solidFill>
                  <a:srgbClr val="77923B"/>
                </a:solidFill>
                <a:latin typeface="Calibri"/>
                <a:cs typeface="Calibri"/>
              </a:rPr>
              <a:t>"%d</a:t>
            </a:r>
            <a:r>
              <a:rPr sz="2500" b="1" spc="-3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77923B"/>
                </a:solidFill>
                <a:latin typeface="Calibri"/>
                <a:cs typeface="Calibri"/>
              </a:rPr>
              <a:t>"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,a[i]);</a:t>
            </a:r>
            <a:endParaRPr sz="2500" dirty="0">
              <a:latin typeface="Calibri"/>
              <a:cs typeface="Calibri"/>
            </a:endParaRPr>
          </a:p>
          <a:p>
            <a:pPr marL="683260" indent="-671195">
              <a:lnSpc>
                <a:spcPct val="100000"/>
              </a:lnSpc>
              <a:buClr>
                <a:srgbClr val="C00000"/>
              </a:buClr>
              <a:buAutoNum type="arabicPeriod" startAt="12"/>
              <a:tabLst>
                <a:tab pos="683260" algn="l"/>
                <a:tab pos="683895" algn="l"/>
              </a:tabLst>
            </a:pPr>
            <a:r>
              <a:rPr sz="2500" b="1" spc="-10" dirty="0">
                <a:solidFill>
                  <a:srgbClr val="8063A1"/>
                </a:solidFill>
                <a:latin typeface="Calibri"/>
                <a:cs typeface="Calibri"/>
              </a:rPr>
              <a:t>return</a:t>
            </a:r>
            <a:r>
              <a:rPr sz="2500" b="1" spc="-5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E36C09"/>
                </a:solidFill>
                <a:latin typeface="Calibri"/>
                <a:cs typeface="Calibri"/>
              </a:rPr>
              <a:t>0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endParaRPr lang="en-US" sz="2500" b="1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683260" indent="-671195">
              <a:lnSpc>
                <a:spcPct val="100000"/>
              </a:lnSpc>
              <a:buClr>
                <a:srgbClr val="C00000"/>
              </a:buClr>
              <a:buAutoNum type="arabicPeriod" startAt="12"/>
              <a:tabLst>
                <a:tab pos="683260" algn="l"/>
                <a:tab pos="683895" algn="l"/>
              </a:tabLst>
            </a:pPr>
            <a:r>
              <a:rPr lang="en-IN" sz="2500" b="1" spc="-1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Example</a:t>
            </a:r>
            <a:r>
              <a:rPr spc="-2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dirty="0"/>
              <a:t>Bubble</a:t>
            </a:r>
            <a:r>
              <a:rPr spc="-35" dirty="0"/>
              <a:t> </a:t>
            </a:r>
            <a:r>
              <a:rPr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54328"/>
            <a:ext cx="4641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 startAt="15"/>
              <a:tabLst>
                <a:tab pos="470534" algn="l"/>
              </a:tabLst>
            </a:pPr>
            <a:r>
              <a:rPr sz="2400" b="1" spc="-5" dirty="0">
                <a:solidFill>
                  <a:srgbClr val="8063A1"/>
                </a:solidFill>
                <a:latin typeface="Calibri"/>
                <a:cs typeface="Calibri"/>
              </a:rPr>
              <a:t>void</a:t>
            </a:r>
            <a:r>
              <a:rPr sz="2400" b="1" spc="-50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bubbleSortOpt(</a:t>
            </a:r>
            <a:r>
              <a:rPr sz="2400" b="1" spc="-5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400" b="1" spc="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a[],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8063A1"/>
                </a:solidFill>
                <a:latin typeface="Calibri"/>
                <a:cs typeface="Calibri"/>
              </a:rPr>
              <a:t>int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n)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Clr>
                <a:srgbClr val="C00000"/>
              </a:buClr>
              <a:buAutoNum type="arabicPeriod" startAt="15"/>
              <a:tabLst>
                <a:tab pos="470534" algn="l"/>
                <a:tab pos="71056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15" dirty="0">
                <a:solidFill>
                  <a:srgbClr val="8063A1"/>
                </a:solidFill>
                <a:latin typeface="Calibri"/>
                <a:cs typeface="Calibri"/>
              </a:rPr>
              <a:t>int</a:t>
            </a:r>
            <a:r>
              <a:rPr sz="2400" b="1" spc="-30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i,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j,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flag;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2245" y="2451557"/>
            <a:ext cx="344360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0555" algn="ctr">
              <a:lnSpc>
                <a:spcPct val="100000"/>
              </a:lnSpc>
              <a:spcBef>
                <a:spcPts val="100"/>
              </a:spcBef>
              <a:tabLst>
                <a:tab pos="514984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flag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AACC5"/>
                </a:solidFill>
                <a:latin typeface="Calibri"/>
                <a:cs typeface="Calibri"/>
              </a:rPr>
              <a:t>=</a:t>
            </a:r>
            <a:r>
              <a:rPr sz="2400" b="1" spc="-35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1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478155" algn="ctr">
              <a:lnSpc>
                <a:spcPct val="100000"/>
              </a:lnSpc>
            </a:pPr>
            <a:r>
              <a:rPr sz="2400" b="1" spc="-15" dirty="0">
                <a:solidFill>
                  <a:srgbClr val="8063A1"/>
                </a:solidFill>
                <a:latin typeface="Calibri"/>
                <a:cs typeface="Calibri"/>
              </a:rPr>
              <a:t>for</a:t>
            </a:r>
            <a:r>
              <a:rPr sz="2400" b="1" spc="-2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400" b="1" spc="25" dirty="0">
                <a:solidFill>
                  <a:srgbClr val="404040"/>
                </a:solidFill>
                <a:latin typeface="Calibri"/>
                <a:cs typeface="Calibri"/>
              </a:rPr>
              <a:t>(j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AACC5"/>
                </a:solidFill>
                <a:latin typeface="Calibri"/>
                <a:cs typeface="Calibri"/>
              </a:rPr>
              <a:t>=</a:t>
            </a:r>
            <a:r>
              <a:rPr sz="2400" b="1" spc="-20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0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AACC5"/>
                </a:solidFill>
                <a:latin typeface="Calibri"/>
                <a:cs typeface="Calibri"/>
              </a:rPr>
              <a:t>&lt;=</a:t>
            </a:r>
            <a:r>
              <a:rPr sz="2400" b="1" spc="-10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-1</a:t>
            </a:r>
            <a:r>
              <a:rPr sz="2400" b="1" spc="-5" dirty="0">
                <a:solidFill>
                  <a:srgbClr val="4AACC5"/>
                </a:solidFill>
                <a:latin typeface="Calibri"/>
                <a:cs typeface="Calibri"/>
              </a:rPr>
              <a:t>-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i;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2400" b="1" spc="5" dirty="0">
                <a:solidFill>
                  <a:srgbClr val="4AACC5"/>
                </a:solidFill>
                <a:latin typeface="Calibri"/>
                <a:cs typeface="Calibri"/>
              </a:rPr>
              <a:t>++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0807" y="3183382"/>
            <a:ext cx="2554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294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5" dirty="0">
                <a:solidFill>
                  <a:srgbClr val="8063A1"/>
                </a:solidFill>
                <a:latin typeface="Calibri"/>
                <a:cs typeface="Calibri"/>
              </a:rPr>
              <a:t>if</a:t>
            </a:r>
            <a:r>
              <a:rPr sz="2400" b="1" spc="-30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(a[j]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AACC5"/>
                </a:solidFill>
                <a:latin typeface="Calibri"/>
                <a:cs typeface="Calibri"/>
              </a:rPr>
              <a:t>&gt;</a:t>
            </a:r>
            <a:r>
              <a:rPr sz="2400" b="1" spc="-20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a[j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+1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])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51075" y="3549142"/>
            <a:ext cx="316166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595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flag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AACC5"/>
                </a:solidFill>
                <a:latin typeface="Calibri"/>
                <a:cs typeface="Calibri"/>
              </a:rPr>
              <a:t>=</a:t>
            </a:r>
            <a:r>
              <a:rPr sz="2400" b="1" spc="-25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0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655955">
              <a:lnSpc>
                <a:spcPct val="100000"/>
              </a:lnSpc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a[j]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AACC5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a[j]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AACC5"/>
                </a:solidFill>
                <a:latin typeface="Calibri"/>
                <a:cs typeface="Calibri"/>
              </a:rPr>
              <a:t>+</a:t>
            </a:r>
            <a:r>
              <a:rPr sz="2400" b="1" spc="-25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a[j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+1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];</a:t>
            </a:r>
            <a:endParaRPr sz="2400">
              <a:latin typeface="Calibri"/>
              <a:cs typeface="Calibri"/>
            </a:endParaRPr>
          </a:p>
          <a:p>
            <a:pPr marL="655955">
              <a:lnSpc>
                <a:spcPct val="100000"/>
              </a:lnSpc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a[j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+1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]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AACC5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a[j]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AACC5"/>
                </a:solidFill>
                <a:latin typeface="Calibri"/>
                <a:cs typeface="Calibri"/>
              </a:rPr>
              <a:t>-</a:t>
            </a:r>
            <a:r>
              <a:rPr sz="2400" b="1" spc="-20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a[j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+1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];</a:t>
            </a:r>
            <a:endParaRPr sz="2400">
              <a:latin typeface="Calibri"/>
              <a:cs typeface="Calibri"/>
            </a:endParaRPr>
          </a:p>
          <a:p>
            <a:pPr marL="655955">
              <a:lnSpc>
                <a:spcPct val="100000"/>
              </a:lnSpc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a[j]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a[j]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AACC5"/>
                </a:solidFill>
                <a:latin typeface="Calibri"/>
                <a:cs typeface="Calibri"/>
              </a:rPr>
              <a:t>-</a:t>
            </a:r>
            <a:r>
              <a:rPr sz="2400" b="1" spc="-25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a[j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+1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];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1075" y="5012563"/>
            <a:ext cx="130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672" y="2085847"/>
            <a:ext cx="3440429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17.	</a:t>
            </a:r>
            <a:r>
              <a:rPr sz="2400" b="1" spc="-15" dirty="0">
                <a:solidFill>
                  <a:srgbClr val="8063A1"/>
                </a:solidFill>
                <a:latin typeface="Calibri"/>
                <a:cs typeface="Calibri"/>
              </a:rPr>
              <a:t>for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(i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AACC5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1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AACC5"/>
                </a:solidFill>
                <a:latin typeface="Calibri"/>
                <a:cs typeface="Calibri"/>
              </a:rPr>
              <a:t>&lt;=</a:t>
            </a:r>
            <a:r>
              <a:rPr sz="2400" b="1" spc="-20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-1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; 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400" b="1" spc="5" dirty="0">
                <a:solidFill>
                  <a:srgbClr val="4AACC5"/>
                </a:solidFill>
                <a:latin typeface="Calibri"/>
                <a:cs typeface="Calibri"/>
              </a:rPr>
              <a:t>++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) </a:t>
            </a:r>
            <a:r>
              <a:rPr sz="2400" b="1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18.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19.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20.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21.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22.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23.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24.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25.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26.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27.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9471" y="5378297"/>
            <a:ext cx="17468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33655">
              <a:lnSpc>
                <a:spcPct val="100000"/>
              </a:lnSpc>
            </a:pPr>
            <a:r>
              <a:rPr sz="2400" b="1" spc="-5" dirty="0">
                <a:solidFill>
                  <a:srgbClr val="8063A1"/>
                </a:solidFill>
                <a:latin typeface="Calibri"/>
                <a:cs typeface="Calibri"/>
              </a:rPr>
              <a:t>if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(flag)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8063A1"/>
                </a:solidFill>
                <a:latin typeface="Calibri"/>
                <a:cs typeface="Calibri"/>
              </a:rPr>
              <a:t>break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672" y="6110122"/>
            <a:ext cx="1045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28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.	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9802" y="6110122"/>
            <a:ext cx="130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E697828-1A08-403A-992F-D14DA2862B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4267200" cy="696594"/>
          </a:xfrm>
        </p:spPr>
        <p:txBody>
          <a:bodyPr/>
          <a:lstStyle/>
          <a:p>
            <a:pPr eaLnBrk="1" hangingPunct="1"/>
            <a:r>
              <a:rPr lang="en-US" altLang="en-US" dirty="0"/>
              <a:t>String definition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3CA147E2-4967-4EE7-A9D3-4357BB9DF0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155128" cy="2834640"/>
          </a:xfrm>
        </p:spPr>
        <p:txBody>
          <a:bodyPr/>
          <a:lstStyle/>
          <a:p>
            <a:pPr eaLnBrk="1" hangingPunct="1"/>
            <a:r>
              <a:rPr lang="en-US" altLang="en-US" dirty="0"/>
              <a:t>String is a 1-d array of characters </a:t>
            </a:r>
            <a:r>
              <a:rPr lang="en-US" altLang="en-US" dirty="0">
                <a:solidFill>
                  <a:srgbClr val="FF0000"/>
                </a:solidFill>
              </a:rPr>
              <a:t>terminated by a null (‘\0’ )</a:t>
            </a:r>
          </a:p>
          <a:p>
            <a:pPr eaLnBrk="1" hangingPunct="1"/>
            <a:r>
              <a:rPr lang="en-US" altLang="en-US" dirty="0"/>
              <a:t>char C[] = {'A','B','C','\0'};</a:t>
            </a:r>
          </a:p>
          <a:p>
            <a:pPr eaLnBrk="1" hangingPunct="1"/>
            <a:r>
              <a:rPr lang="en-US" altLang="en-US" dirty="0"/>
              <a:t>char S[] = "ABC";</a:t>
            </a:r>
          </a:p>
          <a:p>
            <a:pPr eaLnBrk="1" hangingPunct="1"/>
            <a:r>
              <a:rPr lang="en-US" altLang="en-US" dirty="0"/>
              <a:t>Both C and S have length = 3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83BC9F8-FC72-415C-971B-5D41261DB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6858000" cy="696594"/>
          </a:xfrm>
        </p:spPr>
        <p:txBody>
          <a:bodyPr/>
          <a:lstStyle/>
          <a:p>
            <a:pPr eaLnBrk="1" hangingPunct="1"/>
            <a:r>
              <a:rPr lang="en-US" altLang="en-US" dirty="0"/>
              <a:t>String input including blanks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8C117326-08CA-492F-9C85-BF62C983ED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main(){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char name[25] 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printf ( "Enter name: " ) 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</a:rPr>
              <a:t>scanf ( "%[^\n]s", name ) ;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printf("hello %s",name);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7A09190-7CDA-4EB9-9F6A-701CBC665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2945891" cy="696594"/>
          </a:xfrm>
        </p:spPr>
        <p:txBody>
          <a:bodyPr/>
          <a:lstStyle/>
          <a:p>
            <a:pPr eaLnBrk="1" hangingPunct="1"/>
            <a:r>
              <a:rPr lang="en-US" altLang="en-US" dirty="0"/>
              <a:t>Another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18592-BF53-4507-BEE8-3079747F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main(){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char C[20];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gets(C);   </a:t>
            </a:r>
            <a:r>
              <a:rPr lang="en-US" dirty="0">
                <a:solidFill>
                  <a:schemeClr val="accent1"/>
                </a:solidFill>
              </a:rPr>
              <a:t>// accepts blank spaces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puts(C);</a:t>
            </a:r>
            <a:r>
              <a:rPr lang="en-US" dirty="0"/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5" dirty="0"/>
              <a:t>Memory</a:t>
            </a:r>
            <a:r>
              <a:rPr spc="-45" dirty="0"/>
              <a:t> </a:t>
            </a:r>
            <a:r>
              <a:rPr spc="-25" dirty="0"/>
              <a:t>Storage</a:t>
            </a:r>
            <a:r>
              <a:rPr spc="-85" dirty="0"/>
              <a:t> </a:t>
            </a:r>
            <a:r>
              <a:rPr sz="3600" dirty="0"/>
              <a:t>– </a:t>
            </a:r>
            <a:r>
              <a:rPr sz="3600" spc="-70" dirty="0"/>
              <a:t>Two</a:t>
            </a:r>
            <a:r>
              <a:rPr sz="3600" dirty="0"/>
              <a:t> </a:t>
            </a:r>
            <a:r>
              <a:rPr sz="3600" spc="-5" dirty="0"/>
              <a:t>Dimensional</a:t>
            </a:r>
            <a:r>
              <a:rPr sz="3600" spc="-30" dirty="0"/>
              <a:t> Array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17372" y="1916683"/>
            <a:ext cx="7465695" cy="1482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516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008000"/>
                </a:solidFill>
                <a:latin typeface="Courier New"/>
                <a:cs typeface="Courier New"/>
              </a:rPr>
              <a:t>int</a:t>
            </a:r>
            <a:r>
              <a:rPr sz="3200" b="1" spc="-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marks[3][5];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50">
              <a:latin typeface="Calibri"/>
              <a:cs typeface="Calibri"/>
            </a:endParaRPr>
          </a:p>
          <a:p>
            <a:pPr marL="375285" indent="-363220">
              <a:lnSpc>
                <a:spcPct val="100000"/>
              </a:lnSpc>
              <a:buFont typeface="Microsoft Sans Serif"/>
              <a:buChar char="•"/>
              <a:tabLst>
                <a:tab pos="375285" algn="l"/>
                <a:tab pos="37592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Can be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visualized</a:t>
            </a:r>
            <a:r>
              <a:rPr sz="32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in the 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form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of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matrix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20" y="3791458"/>
          <a:ext cx="9093834" cy="1725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0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42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Col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Col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Col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Col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28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Col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Row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marks[0][0]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marks[0][1]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marks[0][2]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marks[0][3]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marks[0][4]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Row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marks[1][0]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marks[1][1]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marks[1][2]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marks[1][3]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marks[1][4]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Row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marks[2][0]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marks[2][1]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marks[2][2]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marks[2][3]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marks[2][4]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01C13B7-F4A4-413E-9550-7180B8F06A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4572000" cy="696594"/>
          </a:xfrm>
        </p:spPr>
        <p:txBody>
          <a:bodyPr/>
          <a:lstStyle/>
          <a:p>
            <a:pPr eaLnBrk="1" hangingPunct="1"/>
            <a:r>
              <a:rPr lang="en-US" altLang="en-US"/>
              <a:t>NULL and strlen()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96455-BA10-4C0F-8B4B-3CE8CE97D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52600"/>
            <a:ext cx="6942455" cy="283464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main(){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	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char C[10];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gets(C);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while(C[</a:t>
            </a:r>
            <a:r>
              <a:rPr lang="en-US" dirty="0" err="1"/>
              <a:t>i</a:t>
            </a:r>
            <a:r>
              <a:rPr lang="en-US" dirty="0"/>
              <a:t>]!=NULL) 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c",C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++]);	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//OR while(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strlen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(C))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printf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("%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c",C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++]);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BE9D178-74AF-439E-AFB8-6EECDEF536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4953000" cy="696594"/>
          </a:xfrm>
        </p:spPr>
        <p:txBody>
          <a:bodyPr/>
          <a:lstStyle/>
          <a:p>
            <a:pPr eaLnBrk="1" hangingPunct="1"/>
            <a:r>
              <a:rPr lang="en-US" altLang="en-US" dirty="0"/>
              <a:t>Few Inbuilt functions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58AFBF01-38A8-421C-8DAF-3E1A7BE7CA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3340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main( ) {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char A[] = "</a:t>
            </a:r>
            <a:r>
              <a:rPr lang="en-US" altLang="en-US" dirty="0" err="1"/>
              <a:t>wxYZ</a:t>
            </a:r>
            <a:r>
              <a:rPr lang="en-US" altLang="en-US" dirty="0"/>
              <a:t>", B[]="78",C[20];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printf("length of %s = %d",</a:t>
            </a:r>
            <a:r>
              <a:rPr lang="en-US" altLang="en-US" dirty="0" err="1"/>
              <a:t>A,strlen</a:t>
            </a:r>
            <a:r>
              <a:rPr lang="en-US" altLang="en-US" dirty="0"/>
              <a:t>(A));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C00000"/>
                </a:solidFill>
              </a:rPr>
              <a:t>if(</a:t>
            </a:r>
            <a:r>
              <a:rPr lang="en-US" altLang="en-US" dirty="0" err="1">
                <a:solidFill>
                  <a:srgbClr val="C00000"/>
                </a:solidFill>
              </a:rPr>
              <a:t>strcmp</a:t>
            </a:r>
            <a:r>
              <a:rPr lang="en-US" altLang="en-US" dirty="0">
                <a:solidFill>
                  <a:srgbClr val="C00000"/>
                </a:solidFill>
              </a:rPr>
              <a:t>(A,B)==0)  printf("\</a:t>
            </a:r>
            <a:r>
              <a:rPr lang="en-US" altLang="en-US" dirty="0" err="1">
                <a:solidFill>
                  <a:srgbClr val="C00000"/>
                </a:solidFill>
              </a:rPr>
              <a:t>nA,B</a:t>
            </a:r>
            <a:r>
              <a:rPr lang="en-US" altLang="en-US" dirty="0">
                <a:solidFill>
                  <a:srgbClr val="C00000"/>
                </a:solidFill>
              </a:rPr>
              <a:t> same </a:t>
            </a:r>
            <a:r>
              <a:rPr lang="en-US" altLang="en-US" dirty="0" err="1">
                <a:solidFill>
                  <a:srgbClr val="C00000"/>
                </a:solidFill>
              </a:rPr>
              <a:t>srings</a:t>
            </a:r>
            <a:r>
              <a:rPr lang="en-US" altLang="en-US" dirty="0">
                <a:solidFill>
                  <a:srgbClr val="C00000"/>
                </a:solidFill>
              </a:rPr>
              <a:t>");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printf("\</a:t>
            </a:r>
            <a:r>
              <a:rPr lang="en-US" altLang="en-US" dirty="0" err="1"/>
              <a:t>nC</a:t>
            </a:r>
            <a:r>
              <a:rPr lang="en-US" altLang="en-US" dirty="0"/>
              <a:t> = %s",</a:t>
            </a:r>
            <a:r>
              <a:rPr lang="en-US" altLang="en-US" dirty="0" err="1"/>
              <a:t>strcpy</a:t>
            </a:r>
            <a:r>
              <a:rPr lang="en-US" altLang="en-US" dirty="0"/>
              <a:t>(C,A));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printf("\</a:t>
            </a:r>
            <a:r>
              <a:rPr lang="en-US" altLang="en-US" dirty="0" err="1"/>
              <a:t>nUppercase</a:t>
            </a:r>
            <a:r>
              <a:rPr lang="en-US" altLang="en-US" dirty="0"/>
              <a:t> of A = %s",</a:t>
            </a:r>
            <a:r>
              <a:rPr lang="en-US" altLang="en-US" dirty="0" err="1"/>
              <a:t>strupr</a:t>
            </a:r>
            <a:r>
              <a:rPr lang="en-US" altLang="en-US" dirty="0"/>
              <a:t>(A));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printf("\</a:t>
            </a:r>
            <a:r>
              <a:rPr lang="en-US" altLang="en-US" dirty="0" err="1"/>
              <a:t>nConcat</a:t>
            </a:r>
            <a:r>
              <a:rPr lang="en-US" altLang="en-US" dirty="0"/>
              <a:t> A+C = %s",</a:t>
            </a:r>
            <a:r>
              <a:rPr lang="en-US" altLang="en-US" dirty="0" err="1"/>
              <a:t>strcat</a:t>
            </a:r>
            <a:r>
              <a:rPr lang="en-US" altLang="en-US" dirty="0"/>
              <a:t>(C,A));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printf("\n Reverse A = %s",</a:t>
            </a:r>
            <a:r>
              <a:rPr lang="en-US" altLang="en-US" dirty="0" err="1"/>
              <a:t>strrev</a:t>
            </a:r>
            <a:r>
              <a:rPr lang="en-US" altLang="en-US" dirty="0"/>
              <a:t>(A));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7A51-58E0-4EDE-8B79-9FB62095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28600"/>
            <a:ext cx="8229600" cy="3349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/>
              <a:t>Reverse of  string without </a:t>
            </a:r>
            <a:r>
              <a:rPr lang="en-IN" dirty="0" err="1"/>
              <a:t>strrev</a:t>
            </a:r>
            <a:r>
              <a:rPr lang="en-IN" dirty="0"/>
              <a:t>()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1D782E2F-4CF6-4AC6-AEAD-EC7A083565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52578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IN" altLang="en-US" sz="1800" dirty="0"/>
              <a:t>int main() {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IN" altLang="en-US" sz="1800" dirty="0"/>
              <a:t>   char str[10], temp;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IN" altLang="en-US" sz="1800" dirty="0"/>
              <a:t>   int </a:t>
            </a:r>
            <a:r>
              <a:rPr lang="en-IN" altLang="en-US" sz="1800" dirty="0" err="1"/>
              <a:t>i</a:t>
            </a:r>
            <a:r>
              <a:rPr lang="en-IN" altLang="en-US" sz="1800" dirty="0"/>
              <a:t>=0, j = 0;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IN" altLang="en-US" sz="1800" dirty="0"/>
              <a:t>    printf("\</a:t>
            </a:r>
            <a:r>
              <a:rPr lang="en-IN" altLang="en-US" sz="1800" dirty="0" err="1"/>
              <a:t>nEnter</a:t>
            </a:r>
            <a:r>
              <a:rPr lang="en-IN" altLang="en-US" sz="1800" dirty="0"/>
              <a:t> the string :");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IN" altLang="en-US" sz="1800" dirty="0"/>
              <a:t>   gets(str);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IN" altLang="en-US" sz="1800" dirty="0"/>
              <a:t>   while(str[</a:t>
            </a:r>
            <a:r>
              <a:rPr lang="en-IN" altLang="en-US" sz="1800" dirty="0" err="1"/>
              <a:t>i</a:t>
            </a:r>
            <a:r>
              <a:rPr lang="en-IN" altLang="en-US" sz="1800" dirty="0"/>
              <a:t>]!=NULL)//String Length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IN" altLang="en-US" sz="1800" dirty="0"/>
              <a:t>   {	</a:t>
            </a:r>
            <a:r>
              <a:rPr lang="en-IN" altLang="en-US" sz="1800" dirty="0" err="1"/>
              <a:t>i</a:t>
            </a:r>
            <a:r>
              <a:rPr lang="en-IN" altLang="en-US" sz="1800" dirty="0"/>
              <a:t>++;  </a:t>
            </a:r>
            <a:r>
              <a:rPr lang="en-IN" altLang="en-US" sz="1800" dirty="0" err="1"/>
              <a:t>j++</a:t>
            </a:r>
            <a:r>
              <a:rPr lang="en-IN" altLang="en-US" sz="1800" dirty="0"/>
              <a:t>;	 }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IN" altLang="en-US" sz="1800" dirty="0"/>
              <a:t>  j=j-1;i=0;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IN" altLang="en-US" sz="1800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IN" altLang="en-US" sz="1800" dirty="0"/>
              <a:t>  while (</a:t>
            </a:r>
            <a:r>
              <a:rPr lang="en-IN" altLang="en-US" sz="1800" dirty="0" err="1"/>
              <a:t>i</a:t>
            </a:r>
            <a:r>
              <a:rPr lang="en-IN" altLang="en-US" sz="1800" dirty="0"/>
              <a:t> &lt; j) {    //String Reverse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IN" altLang="en-US" sz="1800" dirty="0"/>
              <a:t>      temp = str[</a:t>
            </a:r>
            <a:r>
              <a:rPr lang="en-IN" altLang="en-US" sz="1800" dirty="0" err="1"/>
              <a:t>i</a:t>
            </a:r>
            <a:r>
              <a:rPr lang="en-IN" altLang="en-US" sz="1800" dirty="0"/>
              <a:t>];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IN" altLang="en-US" sz="1800" dirty="0"/>
              <a:t>      str[</a:t>
            </a:r>
            <a:r>
              <a:rPr lang="en-IN" altLang="en-US" sz="1800" dirty="0" err="1"/>
              <a:t>i</a:t>
            </a:r>
            <a:r>
              <a:rPr lang="en-IN" altLang="en-US" sz="1800" dirty="0"/>
              <a:t>] = str[j];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IN" altLang="en-US" sz="1800" dirty="0"/>
              <a:t>      str[j] = temp;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IN" altLang="en-US" sz="1800" dirty="0"/>
              <a:t>      </a:t>
            </a:r>
            <a:r>
              <a:rPr lang="en-IN" altLang="en-US" sz="1800" dirty="0" err="1"/>
              <a:t>i</a:t>
            </a:r>
            <a:r>
              <a:rPr lang="en-IN" altLang="en-US" sz="1800" dirty="0"/>
              <a:t>++;      j--;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IN" altLang="en-US" sz="1800" dirty="0"/>
              <a:t>   }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IN" altLang="en-US" sz="1800" dirty="0"/>
              <a:t>    printf("\</a:t>
            </a:r>
            <a:r>
              <a:rPr lang="en-IN" altLang="en-US" sz="1800" dirty="0" err="1"/>
              <a:t>nReverse</a:t>
            </a:r>
            <a:r>
              <a:rPr lang="en-IN" altLang="en-US" sz="1800" dirty="0"/>
              <a:t> string is :%s", str);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IN" altLang="en-US" sz="1800" dirty="0"/>
              <a:t>   return (0);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IN" altLang="en-US" sz="1800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44A13-7AB2-0AB8-3A8D-B8C3B3C28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977264"/>
            <a:ext cx="4610100" cy="2903472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26B6420-F821-476E-B6A4-A921FBF5C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83540"/>
            <a:ext cx="5257800" cy="696594"/>
          </a:xfrm>
        </p:spPr>
        <p:txBody>
          <a:bodyPr/>
          <a:lstStyle/>
          <a:p>
            <a:pPr eaLnBrk="1" hangingPunct="1"/>
            <a:r>
              <a:rPr lang="en-US" altLang="en-US" dirty="0"/>
              <a:t>2-d character array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E89BB6D4-14B2-4D69-A160-1946714ED5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char Names[6][10] = {"akshay","parag","raman"};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puts(Names[0]); </a:t>
            </a:r>
            <a:r>
              <a:rPr lang="en-US" altLang="en-US">
                <a:solidFill>
                  <a:srgbClr val="C00000"/>
                </a:solidFill>
              </a:rPr>
              <a:t> //akshay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A4581168-F243-4A69-A016-B8BAFC5B5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 Names[6][10] storage</a:t>
            </a:r>
          </a:p>
        </p:txBody>
      </p:sp>
      <p:pic>
        <p:nvPicPr>
          <p:cNvPr id="14339" name="Picture 2">
            <a:extLst>
              <a:ext uri="{FF2B5EF4-FFF2-40B4-BE49-F238E27FC236}">
                <a16:creationId xmlns:a16="http://schemas.microsoft.com/office/drawing/2014/main" id="{EB1CC13F-59D7-4C34-8198-47F2312D3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54868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48232"/>
            <a:ext cx="31807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Row-major</a:t>
            </a:r>
            <a:r>
              <a:rPr sz="32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order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5377" y="2725877"/>
            <a:ext cx="9499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5" dirty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w0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6140" y="2725877"/>
            <a:ext cx="9499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5" dirty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w1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5819" y="2725877"/>
            <a:ext cx="9499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5" dirty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w2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672" y="3896690"/>
            <a:ext cx="374522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Column-major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order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572" y="5274970"/>
            <a:ext cx="8693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Co10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7086" y="5274970"/>
            <a:ext cx="756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Col1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76140" y="5274970"/>
            <a:ext cx="756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Col2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05321" y="5274970"/>
            <a:ext cx="756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Col3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34376" y="5274970"/>
            <a:ext cx="756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Col4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-6350" y="2126488"/>
          <a:ext cx="9145897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1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1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21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21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21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21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21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21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(0,0)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(0,1)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(0,2)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(0,3)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(0,4)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(1,0)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(1,1)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(1,2)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(1,3)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(1,4)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(2,0)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(2,1)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(2,2)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(2,3)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(2,4)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5496" y="2564892"/>
            <a:ext cx="2952115" cy="288290"/>
          </a:xfrm>
          <a:custGeom>
            <a:avLst/>
            <a:gdLst/>
            <a:ahLst/>
            <a:cxnLst/>
            <a:rect l="l" t="t" r="r" b="b"/>
            <a:pathLst>
              <a:path w="2952115" h="288289">
                <a:moveTo>
                  <a:pt x="2952051" y="0"/>
                </a:moveTo>
                <a:lnTo>
                  <a:pt x="2950158" y="56042"/>
                </a:lnTo>
                <a:lnTo>
                  <a:pt x="2945003" y="101822"/>
                </a:lnTo>
                <a:lnTo>
                  <a:pt x="2937371" y="132695"/>
                </a:lnTo>
                <a:lnTo>
                  <a:pt x="2928048" y="144018"/>
                </a:lnTo>
                <a:lnTo>
                  <a:pt x="1500060" y="144018"/>
                </a:lnTo>
                <a:lnTo>
                  <a:pt x="1490684" y="155340"/>
                </a:lnTo>
                <a:lnTo>
                  <a:pt x="1483058" y="186213"/>
                </a:lnTo>
                <a:lnTo>
                  <a:pt x="1477932" y="231993"/>
                </a:lnTo>
                <a:lnTo>
                  <a:pt x="1476057" y="288036"/>
                </a:lnTo>
                <a:lnTo>
                  <a:pt x="1474164" y="231993"/>
                </a:lnTo>
                <a:lnTo>
                  <a:pt x="1469009" y="186213"/>
                </a:lnTo>
                <a:lnTo>
                  <a:pt x="1461377" y="155340"/>
                </a:lnTo>
                <a:lnTo>
                  <a:pt x="1452054" y="144018"/>
                </a:lnTo>
                <a:lnTo>
                  <a:pt x="24001" y="144018"/>
                </a:lnTo>
                <a:lnTo>
                  <a:pt x="14658" y="132695"/>
                </a:lnTo>
                <a:lnTo>
                  <a:pt x="7029" y="101822"/>
                </a:lnTo>
                <a:lnTo>
                  <a:pt x="1886" y="56042"/>
                </a:ln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56197" y="2564892"/>
            <a:ext cx="2952115" cy="288290"/>
          </a:xfrm>
          <a:custGeom>
            <a:avLst/>
            <a:gdLst/>
            <a:ahLst/>
            <a:cxnLst/>
            <a:rect l="l" t="t" r="r" b="b"/>
            <a:pathLst>
              <a:path w="2952115" h="288289">
                <a:moveTo>
                  <a:pt x="2951987" y="0"/>
                </a:moveTo>
                <a:lnTo>
                  <a:pt x="2950094" y="56042"/>
                </a:lnTo>
                <a:lnTo>
                  <a:pt x="2944939" y="101822"/>
                </a:lnTo>
                <a:lnTo>
                  <a:pt x="2937307" y="132695"/>
                </a:lnTo>
                <a:lnTo>
                  <a:pt x="2927984" y="144018"/>
                </a:lnTo>
                <a:lnTo>
                  <a:pt x="1499997" y="144018"/>
                </a:lnTo>
                <a:lnTo>
                  <a:pt x="1490620" y="155340"/>
                </a:lnTo>
                <a:lnTo>
                  <a:pt x="1482994" y="186213"/>
                </a:lnTo>
                <a:lnTo>
                  <a:pt x="1477869" y="231993"/>
                </a:lnTo>
                <a:lnTo>
                  <a:pt x="1475994" y="288036"/>
                </a:lnTo>
                <a:lnTo>
                  <a:pt x="1474100" y="231993"/>
                </a:lnTo>
                <a:lnTo>
                  <a:pt x="1468945" y="186213"/>
                </a:lnTo>
                <a:lnTo>
                  <a:pt x="1461313" y="155340"/>
                </a:lnTo>
                <a:lnTo>
                  <a:pt x="1451991" y="144018"/>
                </a:lnTo>
                <a:lnTo>
                  <a:pt x="24002" y="144018"/>
                </a:lnTo>
                <a:lnTo>
                  <a:pt x="14626" y="132695"/>
                </a:lnTo>
                <a:lnTo>
                  <a:pt x="7000" y="101822"/>
                </a:lnTo>
                <a:lnTo>
                  <a:pt x="1875" y="56042"/>
                </a:ln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5879" y="2564892"/>
            <a:ext cx="2952115" cy="288290"/>
          </a:xfrm>
          <a:custGeom>
            <a:avLst/>
            <a:gdLst/>
            <a:ahLst/>
            <a:cxnLst/>
            <a:rect l="l" t="t" r="r" b="b"/>
            <a:pathLst>
              <a:path w="2952115" h="288289">
                <a:moveTo>
                  <a:pt x="2951987" y="0"/>
                </a:moveTo>
                <a:lnTo>
                  <a:pt x="2950094" y="56042"/>
                </a:lnTo>
                <a:lnTo>
                  <a:pt x="2944939" y="101822"/>
                </a:lnTo>
                <a:lnTo>
                  <a:pt x="2937307" y="132695"/>
                </a:lnTo>
                <a:lnTo>
                  <a:pt x="2927985" y="144018"/>
                </a:lnTo>
                <a:lnTo>
                  <a:pt x="1499996" y="144018"/>
                </a:lnTo>
                <a:lnTo>
                  <a:pt x="1490620" y="155340"/>
                </a:lnTo>
                <a:lnTo>
                  <a:pt x="1482994" y="186213"/>
                </a:lnTo>
                <a:lnTo>
                  <a:pt x="1477869" y="231993"/>
                </a:lnTo>
                <a:lnTo>
                  <a:pt x="1475994" y="288036"/>
                </a:lnTo>
                <a:lnTo>
                  <a:pt x="1474100" y="231993"/>
                </a:lnTo>
                <a:lnTo>
                  <a:pt x="1468945" y="186213"/>
                </a:lnTo>
                <a:lnTo>
                  <a:pt x="1461313" y="155340"/>
                </a:lnTo>
                <a:lnTo>
                  <a:pt x="1451991" y="144018"/>
                </a:lnTo>
                <a:lnTo>
                  <a:pt x="24002" y="144018"/>
                </a:lnTo>
                <a:lnTo>
                  <a:pt x="14626" y="132695"/>
                </a:lnTo>
                <a:lnTo>
                  <a:pt x="7000" y="101822"/>
                </a:lnTo>
                <a:lnTo>
                  <a:pt x="1875" y="56042"/>
                </a:ln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-6350" y="4718811"/>
          <a:ext cx="9145897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1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1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21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21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21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21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21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21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(0,0)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(1,0)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(2,0)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(0,1)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(1,1)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(2,1)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(0,2)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(1,2)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(2,2)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(0,3)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(1,3)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(2,3)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(0,4)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(1,4)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(2,4)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35496" y="5157215"/>
            <a:ext cx="1764030" cy="288290"/>
          </a:xfrm>
          <a:custGeom>
            <a:avLst/>
            <a:gdLst/>
            <a:ahLst/>
            <a:cxnLst/>
            <a:rect l="l" t="t" r="r" b="b"/>
            <a:pathLst>
              <a:path w="1764030" h="288289">
                <a:moveTo>
                  <a:pt x="1763966" y="0"/>
                </a:moveTo>
                <a:lnTo>
                  <a:pt x="1762091" y="56042"/>
                </a:lnTo>
                <a:lnTo>
                  <a:pt x="1756965" y="101822"/>
                </a:lnTo>
                <a:lnTo>
                  <a:pt x="1749339" y="132695"/>
                </a:lnTo>
                <a:lnTo>
                  <a:pt x="1739963" y="144017"/>
                </a:lnTo>
                <a:lnTo>
                  <a:pt x="906005" y="144017"/>
                </a:lnTo>
                <a:lnTo>
                  <a:pt x="896661" y="155322"/>
                </a:lnTo>
                <a:lnTo>
                  <a:pt x="889031" y="186166"/>
                </a:lnTo>
                <a:lnTo>
                  <a:pt x="883888" y="231939"/>
                </a:lnTo>
                <a:lnTo>
                  <a:pt x="882002" y="288035"/>
                </a:lnTo>
                <a:lnTo>
                  <a:pt x="880116" y="231939"/>
                </a:lnTo>
                <a:lnTo>
                  <a:pt x="874972" y="186166"/>
                </a:lnTo>
                <a:lnTo>
                  <a:pt x="867343" y="155322"/>
                </a:lnTo>
                <a:lnTo>
                  <a:pt x="857999" y="144017"/>
                </a:lnTo>
                <a:lnTo>
                  <a:pt x="24001" y="144017"/>
                </a:lnTo>
                <a:lnTo>
                  <a:pt x="14658" y="132695"/>
                </a:lnTo>
                <a:lnTo>
                  <a:pt x="7029" y="101822"/>
                </a:lnTo>
                <a:lnTo>
                  <a:pt x="1886" y="56042"/>
                </a:ln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44156" y="5157215"/>
            <a:ext cx="1764030" cy="288290"/>
          </a:xfrm>
          <a:custGeom>
            <a:avLst/>
            <a:gdLst/>
            <a:ahLst/>
            <a:cxnLst/>
            <a:rect l="l" t="t" r="r" b="b"/>
            <a:pathLst>
              <a:path w="1764029" h="288289">
                <a:moveTo>
                  <a:pt x="1764029" y="0"/>
                </a:moveTo>
                <a:lnTo>
                  <a:pt x="1762136" y="56042"/>
                </a:lnTo>
                <a:lnTo>
                  <a:pt x="1756981" y="101822"/>
                </a:lnTo>
                <a:lnTo>
                  <a:pt x="1749349" y="132695"/>
                </a:lnTo>
                <a:lnTo>
                  <a:pt x="1740027" y="144017"/>
                </a:lnTo>
                <a:lnTo>
                  <a:pt x="906018" y="144017"/>
                </a:lnTo>
                <a:lnTo>
                  <a:pt x="896695" y="155322"/>
                </a:lnTo>
                <a:lnTo>
                  <a:pt x="889063" y="186166"/>
                </a:lnTo>
                <a:lnTo>
                  <a:pt x="883908" y="231939"/>
                </a:lnTo>
                <a:lnTo>
                  <a:pt x="882015" y="288035"/>
                </a:lnTo>
                <a:lnTo>
                  <a:pt x="880121" y="231939"/>
                </a:lnTo>
                <a:lnTo>
                  <a:pt x="874966" y="186166"/>
                </a:lnTo>
                <a:lnTo>
                  <a:pt x="867334" y="155322"/>
                </a:lnTo>
                <a:lnTo>
                  <a:pt x="858012" y="144017"/>
                </a:lnTo>
                <a:lnTo>
                  <a:pt x="24002" y="144017"/>
                </a:lnTo>
                <a:lnTo>
                  <a:pt x="14680" y="132695"/>
                </a:lnTo>
                <a:lnTo>
                  <a:pt x="7048" y="101822"/>
                </a:lnTo>
                <a:lnTo>
                  <a:pt x="1893" y="56042"/>
                </a:ln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17007" y="5157215"/>
            <a:ext cx="1764030" cy="288290"/>
          </a:xfrm>
          <a:custGeom>
            <a:avLst/>
            <a:gdLst/>
            <a:ahLst/>
            <a:cxnLst/>
            <a:rect l="l" t="t" r="r" b="b"/>
            <a:pathLst>
              <a:path w="1764029" h="288289">
                <a:moveTo>
                  <a:pt x="1764029" y="0"/>
                </a:moveTo>
                <a:lnTo>
                  <a:pt x="1762136" y="56042"/>
                </a:lnTo>
                <a:lnTo>
                  <a:pt x="1756981" y="101822"/>
                </a:lnTo>
                <a:lnTo>
                  <a:pt x="1749349" y="132695"/>
                </a:lnTo>
                <a:lnTo>
                  <a:pt x="1740026" y="144017"/>
                </a:lnTo>
                <a:lnTo>
                  <a:pt x="906017" y="144017"/>
                </a:lnTo>
                <a:lnTo>
                  <a:pt x="896641" y="155322"/>
                </a:lnTo>
                <a:lnTo>
                  <a:pt x="889015" y="186166"/>
                </a:lnTo>
                <a:lnTo>
                  <a:pt x="883890" y="231939"/>
                </a:lnTo>
                <a:lnTo>
                  <a:pt x="882014" y="288035"/>
                </a:lnTo>
                <a:lnTo>
                  <a:pt x="880121" y="231939"/>
                </a:lnTo>
                <a:lnTo>
                  <a:pt x="874966" y="186166"/>
                </a:lnTo>
                <a:lnTo>
                  <a:pt x="867334" y="155322"/>
                </a:lnTo>
                <a:lnTo>
                  <a:pt x="858012" y="144017"/>
                </a:lnTo>
                <a:lnTo>
                  <a:pt x="24002" y="144017"/>
                </a:lnTo>
                <a:lnTo>
                  <a:pt x="14680" y="132695"/>
                </a:lnTo>
                <a:lnTo>
                  <a:pt x="7048" y="101822"/>
                </a:lnTo>
                <a:lnTo>
                  <a:pt x="1893" y="56042"/>
                </a:ln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62708" y="5157215"/>
            <a:ext cx="1764030" cy="288290"/>
          </a:xfrm>
          <a:custGeom>
            <a:avLst/>
            <a:gdLst/>
            <a:ahLst/>
            <a:cxnLst/>
            <a:rect l="l" t="t" r="r" b="b"/>
            <a:pathLst>
              <a:path w="1764029" h="288289">
                <a:moveTo>
                  <a:pt x="1763903" y="0"/>
                </a:moveTo>
                <a:lnTo>
                  <a:pt x="1762027" y="56042"/>
                </a:lnTo>
                <a:lnTo>
                  <a:pt x="1756902" y="101822"/>
                </a:lnTo>
                <a:lnTo>
                  <a:pt x="1749276" y="132695"/>
                </a:lnTo>
                <a:lnTo>
                  <a:pt x="1739900" y="144017"/>
                </a:lnTo>
                <a:lnTo>
                  <a:pt x="906018" y="144017"/>
                </a:lnTo>
                <a:lnTo>
                  <a:pt x="896641" y="155322"/>
                </a:lnTo>
                <a:lnTo>
                  <a:pt x="889015" y="186166"/>
                </a:lnTo>
                <a:lnTo>
                  <a:pt x="883890" y="231939"/>
                </a:lnTo>
                <a:lnTo>
                  <a:pt x="882015" y="288035"/>
                </a:lnTo>
                <a:lnTo>
                  <a:pt x="880121" y="231939"/>
                </a:lnTo>
                <a:lnTo>
                  <a:pt x="874966" y="186166"/>
                </a:lnTo>
                <a:lnTo>
                  <a:pt x="867334" y="155322"/>
                </a:lnTo>
                <a:lnTo>
                  <a:pt x="858012" y="144017"/>
                </a:lnTo>
                <a:lnTo>
                  <a:pt x="24003" y="144017"/>
                </a:lnTo>
                <a:lnTo>
                  <a:pt x="14626" y="132695"/>
                </a:lnTo>
                <a:lnTo>
                  <a:pt x="7000" y="101822"/>
                </a:lnTo>
                <a:lnTo>
                  <a:pt x="1875" y="56042"/>
                </a:ln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89858" y="5157215"/>
            <a:ext cx="1764030" cy="288290"/>
          </a:xfrm>
          <a:custGeom>
            <a:avLst/>
            <a:gdLst/>
            <a:ahLst/>
            <a:cxnLst/>
            <a:rect l="l" t="t" r="r" b="b"/>
            <a:pathLst>
              <a:path w="1764029" h="288289">
                <a:moveTo>
                  <a:pt x="1764029" y="0"/>
                </a:moveTo>
                <a:lnTo>
                  <a:pt x="1762136" y="56042"/>
                </a:lnTo>
                <a:lnTo>
                  <a:pt x="1756981" y="101822"/>
                </a:lnTo>
                <a:lnTo>
                  <a:pt x="1749349" y="132695"/>
                </a:lnTo>
                <a:lnTo>
                  <a:pt x="1740027" y="144017"/>
                </a:lnTo>
                <a:lnTo>
                  <a:pt x="906017" y="144017"/>
                </a:lnTo>
                <a:lnTo>
                  <a:pt x="896641" y="155322"/>
                </a:lnTo>
                <a:lnTo>
                  <a:pt x="889015" y="186166"/>
                </a:lnTo>
                <a:lnTo>
                  <a:pt x="883890" y="231939"/>
                </a:lnTo>
                <a:lnTo>
                  <a:pt x="882014" y="288035"/>
                </a:lnTo>
                <a:lnTo>
                  <a:pt x="880121" y="231939"/>
                </a:lnTo>
                <a:lnTo>
                  <a:pt x="874966" y="186166"/>
                </a:lnTo>
                <a:lnTo>
                  <a:pt x="867334" y="155322"/>
                </a:lnTo>
                <a:lnTo>
                  <a:pt x="858012" y="144017"/>
                </a:lnTo>
                <a:lnTo>
                  <a:pt x="24002" y="144017"/>
                </a:lnTo>
                <a:lnTo>
                  <a:pt x="14626" y="132695"/>
                </a:lnTo>
                <a:lnTo>
                  <a:pt x="7000" y="101822"/>
                </a:lnTo>
                <a:lnTo>
                  <a:pt x="1875" y="56042"/>
                </a:ln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35" dirty="0"/>
              <a:t>Array</a:t>
            </a:r>
            <a:r>
              <a:rPr spc="-50" dirty="0"/>
              <a:t> </a:t>
            </a:r>
            <a:r>
              <a:rPr spc="-15" dirty="0"/>
              <a:t>ADT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196441"/>
            <a:ext cx="8797925" cy="502539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simplest</a:t>
            </a:r>
            <a:r>
              <a:rPr sz="3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but</a:t>
            </a:r>
            <a:r>
              <a:rPr sz="32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useful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data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structure.</a:t>
            </a:r>
            <a:endParaRPr sz="32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120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Assign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single</a:t>
            </a:r>
            <a:r>
              <a:rPr sz="32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name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3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homogeneous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collection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sz="3200" spc="-7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instances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of one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abstract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data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type.</a:t>
            </a:r>
            <a:endParaRPr sz="3200">
              <a:latin typeface="Calibri"/>
              <a:cs typeface="Calibri"/>
            </a:endParaRPr>
          </a:p>
          <a:p>
            <a:pPr marL="756285" marR="574675" indent="-287020">
              <a:lnSpc>
                <a:spcPct val="100000"/>
              </a:lnSpc>
              <a:spcBef>
                <a:spcPts val="1200"/>
              </a:spcBef>
            </a:pPr>
            <a:r>
              <a:rPr sz="3200" spc="840" dirty="0">
                <a:solidFill>
                  <a:srgbClr val="1F487C"/>
                </a:solidFill>
                <a:latin typeface="Microsoft Sans Serif"/>
                <a:cs typeface="Microsoft Sans Serif"/>
              </a:rPr>
              <a:t>–</a:t>
            </a:r>
            <a:r>
              <a:rPr sz="3200" spc="-380" dirty="0">
                <a:solidFill>
                  <a:srgbClr val="1F487C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l a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sz="3200" spc="-60" dirty="0">
                <a:solidFill>
                  <a:srgbClr val="1F487C"/>
                </a:solidFill>
                <a:latin typeface="Calibri"/>
                <a:cs typeface="Calibri"/>
              </a:rPr>
              <a:t>ra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y ele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m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ts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3200" spc="-45" dirty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f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sam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e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ype,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o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h</a:t>
            </a:r>
            <a:r>
              <a:rPr sz="3200" spc="-3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3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 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pre−defined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equal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amount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of memory is 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allocated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each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one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them.</a:t>
            </a:r>
            <a:endParaRPr sz="3200">
              <a:latin typeface="Calibri"/>
              <a:cs typeface="Calibri"/>
            </a:endParaRPr>
          </a:p>
          <a:p>
            <a:pPr marL="354965" marR="1007744" indent="-342900" algn="just">
              <a:lnSpc>
                <a:spcPct val="100000"/>
              </a:lnSpc>
              <a:spcBef>
                <a:spcPts val="1205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Individual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elements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in the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collection 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have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an </a:t>
            </a:r>
            <a:r>
              <a:rPr sz="3200" spc="-7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associated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index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value that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depends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on 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array </a:t>
            </a:r>
            <a:r>
              <a:rPr sz="3200" spc="-7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dimension.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48232"/>
            <a:ext cx="849884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One-dimensional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and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two-dimensional</a:t>
            </a:r>
            <a:r>
              <a:rPr sz="32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arrays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are </a:t>
            </a:r>
            <a:r>
              <a:rPr sz="3200" spc="-7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commonly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used.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Multi−dimensional</a:t>
            </a:r>
            <a:r>
              <a:rPr sz="3200" spc="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arrays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also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defined.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F487C"/>
              </a:buClr>
              <a:buFont typeface="Microsoft Sans Serif"/>
              <a:buChar char="•"/>
            </a:pPr>
            <a:endParaRPr sz="4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Usage:</a:t>
            </a:r>
            <a:endParaRPr sz="3200">
              <a:latin typeface="Calibri"/>
              <a:cs typeface="Calibri"/>
            </a:endParaRPr>
          </a:p>
          <a:p>
            <a:pPr marL="756285" marR="182245" lvl="1" indent="-287020">
              <a:lnSpc>
                <a:spcPct val="100000"/>
              </a:lnSpc>
              <a:spcBef>
                <a:spcPts val="775"/>
              </a:spcBef>
              <a:buFont typeface="Microsoft Sans Serif"/>
              <a:buChar char="–"/>
              <a:tabLst>
                <a:tab pos="75692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Used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frequently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1F487C"/>
                </a:solidFill>
                <a:latin typeface="Calibri"/>
                <a:cs typeface="Calibri"/>
              </a:rPr>
              <a:t>store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relatively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permanent </a:t>
            </a:r>
            <a:r>
              <a:rPr sz="3200" spc="-7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collections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data.</a:t>
            </a:r>
            <a:endParaRPr sz="3200">
              <a:latin typeface="Calibri"/>
              <a:cs typeface="Calibri"/>
            </a:endParaRPr>
          </a:p>
          <a:p>
            <a:pPr marL="756285" marR="260350" lvl="1" indent="-287020">
              <a:lnSpc>
                <a:spcPct val="100000"/>
              </a:lnSpc>
              <a:spcBef>
                <a:spcPts val="770"/>
              </a:spcBef>
              <a:buFont typeface="Microsoft Sans Serif"/>
              <a:buChar char="–"/>
              <a:tabLst>
                <a:tab pos="756920" algn="l"/>
              </a:tabLst>
            </a:pP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Not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suitable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if the 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size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structure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or the </a:t>
            </a:r>
            <a:r>
              <a:rPr sz="3200" spc="-7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data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structure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constantly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changing.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Operations</a:t>
            </a:r>
            <a:r>
              <a:rPr spc="-25" dirty="0"/>
              <a:t> </a:t>
            </a:r>
            <a:r>
              <a:rPr spc="-5" dirty="0"/>
              <a:t>on Linear</a:t>
            </a:r>
            <a:r>
              <a:rPr dirty="0"/>
              <a:t> </a:t>
            </a:r>
            <a:r>
              <a:rPr spc="-25" dirty="0"/>
              <a:t>Data</a:t>
            </a:r>
            <a:r>
              <a:rPr dirty="0"/>
              <a:t> </a:t>
            </a:r>
            <a:r>
              <a:rPr spc="-10" dirty="0"/>
              <a:t>Structures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48232"/>
            <a:ext cx="1844039" cy="4477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3200" spc="-50" dirty="0">
                <a:solidFill>
                  <a:srgbClr val="1F487C"/>
                </a:solidFill>
                <a:latin typeface="Calibri"/>
                <a:cs typeface="Calibri"/>
              </a:rPr>
              <a:t>Traversal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Search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Insertion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Deletion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Merging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Sorting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0541" y="4334383"/>
            <a:ext cx="11385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</a:t>
            </a:r>
            <a:r>
              <a:rPr sz="2600" spc="370" dirty="0">
                <a:latin typeface="Calibri"/>
                <a:cs typeface="Calibri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→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1465" y="5047615"/>
            <a:ext cx="33337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c4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2607" y="5047615"/>
            <a:ext cx="3562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Microsoft Sans Serif"/>
                <a:cs typeface="Microsoft Sans Serif"/>
              </a:rPr>
              <a:t>→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1465" y="5761126"/>
            <a:ext cx="33337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c5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65" dirty="0"/>
              <a:t>Traversal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0672" y="1304035"/>
            <a:ext cx="7316470" cy="202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420"/>
              </a:lnSpc>
              <a:spcBef>
                <a:spcPts val="10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Processing</a:t>
            </a:r>
            <a:r>
              <a:rPr sz="3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each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element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3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5" dirty="0">
                <a:solidFill>
                  <a:srgbClr val="1F487C"/>
                </a:solidFill>
                <a:latin typeface="Calibri"/>
                <a:cs typeface="Calibri"/>
              </a:rPr>
              <a:t>array.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ts val="3420"/>
              </a:lnSpc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Example:</a:t>
            </a:r>
            <a:r>
              <a:rPr sz="3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Find minimum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element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1F487C"/>
                </a:solidFill>
                <a:latin typeface="Calibri"/>
                <a:cs typeface="Calibri"/>
              </a:rPr>
              <a:t>array</a:t>
            </a:r>
            <a:endParaRPr sz="3000">
              <a:latin typeface="Calibri"/>
              <a:cs typeface="Calibri"/>
            </a:endParaRPr>
          </a:p>
          <a:p>
            <a:pPr marL="927100" marR="1120775">
              <a:lnSpc>
                <a:spcPct val="91700"/>
              </a:lnSpc>
              <a:spcBef>
                <a:spcPts val="300"/>
              </a:spcBef>
            </a:pPr>
            <a:r>
              <a:rPr sz="2600" b="1" spc="-5" dirty="0">
                <a:latin typeface="Calibri"/>
                <a:cs typeface="Calibri"/>
              </a:rPr>
              <a:t>Algorithm</a:t>
            </a:r>
            <a:r>
              <a:rPr sz="2600" b="1" spc="165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arrayMinElement(A,n)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Input: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-20" dirty="0">
                <a:latin typeface="Calibri"/>
                <a:cs typeface="Calibri"/>
              </a:rPr>
              <a:t>array </a:t>
            </a:r>
            <a:r>
              <a:rPr sz="2600" b="1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containing </a:t>
            </a:r>
            <a:r>
              <a:rPr sz="2600" b="1" dirty="0">
                <a:latin typeface="Calibri"/>
                <a:cs typeface="Calibri"/>
              </a:rPr>
              <a:t>n </a:t>
            </a:r>
            <a:r>
              <a:rPr sz="2600" spc="-15" dirty="0">
                <a:latin typeface="Calibri"/>
                <a:cs typeface="Calibri"/>
              </a:rPr>
              <a:t>integers.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Output: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minimum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element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b="1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0514" y="3617721"/>
            <a:ext cx="2959100" cy="113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2965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min</a:t>
            </a:r>
            <a:r>
              <a:rPr sz="26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6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endParaRPr sz="2600">
              <a:latin typeface="Calibri"/>
              <a:cs typeface="Calibri"/>
            </a:endParaRPr>
          </a:p>
          <a:p>
            <a:pPr marL="469900" indent="-457200">
              <a:lnSpc>
                <a:spcPts val="281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600" spc="-25" dirty="0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6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26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 n-1</a:t>
            </a:r>
            <a:r>
              <a:rPr sz="26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do</a:t>
            </a:r>
            <a:endParaRPr sz="2600">
              <a:latin typeface="Calibri"/>
              <a:cs typeface="Calibri"/>
            </a:endParaRPr>
          </a:p>
          <a:p>
            <a:pPr marL="1003300" indent="-991235">
              <a:lnSpc>
                <a:spcPts val="2965"/>
              </a:lnSpc>
              <a:buAutoNum type="arabicPeriod"/>
              <a:tabLst>
                <a:tab pos="1003300" algn="l"/>
                <a:tab pos="1003935" algn="l"/>
              </a:tabLst>
            </a:pP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if</a:t>
            </a:r>
            <a:r>
              <a:rPr sz="26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A[min]</a:t>
            </a:r>
            <a:r>
              <a:rPr sz="26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&gt;</a:t>
            </a:r>
            <a:r>
              <a:rPr sz="26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0000FF"/>
                </a:solidFill>
                <a:latin typeface="Calibri"/>
                <a:cs typeface="Calibri"/>
              </a:rPr>
              <a:t>A[i]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0514" y="5044566"/>
            <a:ext cx="2768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4.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95269" y="5044566"/>
            <a:ext cx="9277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min</a:t>
            </a:r>
            <a:r>
              <a:rPr sz="2600" spc="-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6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0514" y="5758078"/>
            <a:ext cx="23114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5.	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sz="2600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A[min]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33998" y="4810085"/>
            <a:ext cx="37147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i="1" spc="105" dirty="0">
                <a:latin typeface="Times New Roman"/>
                <a:cs typeface="Times New Roman"/>
              </a:rPr>
              <a:t>n</a:t>
            </a:r>
            <a:r>
              <a:rPr sz="1750" spc="-95" dirty="0">
                <a:latin typeface="Symbol"/>
                <a:cs typeface="Symbol"/>
              </a:rPr>
              <a:t></a:t>
            </a:r>
            <a:r>
              <a:rPr sz="1750" spc="-1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94268" y="4809107"/>
            <a:ext cx="37147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i="1" spc="105" dirty="0">
                <a:latin typeface="Times New Roman"/>
                <a:cs typeface="Times New Roman"/>
              </a:rPr>
              <a:t>n</a:t>
            </a:r>
            <a:r>
              <a:rPr sz="1750" spc="-95" dirty="0">
                <a:latin typeface="Symbol"/>
                <a:cs typeface="Symbol"/>
              </a:rPr>
              <a:t></a:t>
            </a:r>
            <a:r>
              <a:rPr sz="1750" spc="-1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72838" y="3261105"/>
            <a:ext cx="4192270" cy="2922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ts val="2975"/>
              </a:lnSpc>
              <a:spcBef>
                <a:spcPts val="105"/>
              </a:spcBef>
              <a:tabLst>
                <a:tab pos="977265" algn="l"/>
              </a:tabLst>
            </a:pPr>
            <a:r>
              <a:rPr sz="2600" b="1" spc="-5" dirty="0">
                <a:solidFill>
                  <a:srgbClr val="E36C09"/>
                </a:solidFill>
                <a:latin typeface="Calibri"/>
                <a:cs typeface="Calibri"/>
              </a:rPr>
              <a:t>cost	time</a:t>
            </a:r>
            <a:endParaRPr sz="2600" dirty="0">
              <a:latin typeface="Calibri"/>
              <a:cs typeface="Calibri"/>
            </a:endParaRPr>
          </a:p>
          <a:p>
            <a:pPr marL="210820">
              <a:lnSpc>
                <a:spcPts val="2820"/>
              </a:lnSpc>
              <a:tabLst>
                <a:tab pos="1200150" algn="l"/>
                <a:tab pos="1981835" algn="l"/>
                <a:tab pos="2879725" algn="l"/>
              </a:tabLst>
            </a:pPr>
            <a:r>
              <a:rPr sz="2600" dirty="0">
                <a:latin typeface="Calibri"/>
                <a:cs typeface="Calibri"/>
              </a:rPr>
              <a:t>c1	1	</a:t>
            </a:r>
            <a:r>
              <a:rPr sz="2600" dirty="0">
                <a:latin typeface="Microsoft Sans Serif"/>
                <a:cs typeface="Microsoft Sans Serif"/>
              </a:rPr>
              <a:t>→	</a:t>
            </a:r>
            <a:r>
              <a:rPr sz="2600" dirty="0">
                <a:latin typeface="Calibri"/>
                <a:cs typeface="Calibri"/>
              </a:rPr>
              <a:t>c1</a:t>
            </a:r>
          </a:p>
          <a:p>
            <a:pPr marL="210820">
              <a:lnSpc>
                <a:spcPts val="2810"/>
              </a:lnSpc>
              <a:tabLst>
                <a:tab pos="1200150" algn="l"/>
                <a:tab pos="1981835" algn="l"/>
                <a:tab pos="2879725" algn="l"/>
              </a:tabLst>
            </a:pPr>
            <a:r>
              <a:rPr sz="2600" dirty="0">
                <a:latin typeface="Calibri"/>
                <a:cs typeface="Calibri"/>
              </a:rPr>
              <a:t>c2	n	</a:t>
            </a:r>
            <a:r>
              <a:rPr sz="2600" dirty="0">
                <a:latin typeface="Microsoft Sans Serif"/>
                <a:cs typeface="Microsoft Sans Serif"/>
              </a:rPr>
              <a:t>→	</a:t>
            </a:r>
            <a:r>
              <a:rPr sz="2600" dirty="0">
                <a:latin typeface="Calibri"/>
                <a:cs typeface="Calibri"/>
              </a:rPr>
              <a:t>c2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</a:t>
            </a:r>
          </a:p>
          <a:p>
            <a:pPr marL="210820">
              <a:lnSpc>
                <a:spcPts val="2965"/>
              </a:lnSpc>
              <a:tabLst>
                <a:tab pos="2879725" algn="l"/>
              </a:tabLst>
            </a:pPr>
            <a:r>
              <a:rPr sz="2600" dirty="0">
                <a:latin typeface="Calibri"/>
                <a:cs typeface="Calibri"/>
              </a:rPr>
              <a:t>c3	c3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1)</a:t>
            </a:r>
          </a:p>
          <a:p>
            <a:pPr marL="1033144">
              <a:lnSpc>
                <a:spcPts val="5135"/>
              </a:lnSpc>
              <a:spcBef>
                <a:spcPts val="1685"/>
              </a:spcBef>
              <a:tabLst>
                <a:tab pos="2879725" algn="l"/>
              </a:tabLst>
            </a:pPr>
            <a:r>
              <a:rPr sz="4500" spc="310" dirty="0">
                <a:latin typeface="Symbol"/>
                <a:cs typeface="Symbol"/>
              </a:rPr>
              <a:t></a:t>
            </a:r>
            <a:r>
              <a:rPr sz="4500" i="1" spc="67" baseline="13888" dirty="0">
                <a:latin typeface="Times New Roman"/>
                <a:cs typeface="Times New Roman"/>
              </a:rPr>
              <a:t>t</a:t>
            </a:r>
            <a:r>
              <a:rPr sz="1750" i="1" spc="-5" dirty="0">
                <a:latin typeface="Times New Roman"/>
                <a:cs typeface="Times New Roman"/>
              </a:rPr>
              <a:t>i</a:t>
            </a:r>
            <a:r>
              <a:rPr sz="1750" i="1" dirty="0">
                <a:latin typeface="Times New Roman"/>
                <a:cs typeface="Times New Roman"/>
              </a:rPr>
              <a:t>	</a:t>
            </a:r>
            <a:r>
              <a:rPr sz="3900" baseline="23504" dirty="0">
                <a:latin typeface="Calibri"/>
                <a:cs typeface="Calibri"/>
              </a:rPr>
              <a:t>c</a:t>
            </a:r>
            <a:r>
              <a:rPr sz="3900" spc="67" baseline="23504" dirty="0">
                <a:latin typeface="Calibri"/>
                <a:cs typeface="Calibri"/>
              </a:rPr>
              <a:t>4</a:t>
            </a:r>
            <a:r>
              <a:rPr sz="4500" spc="310" dirty="0">
                <a:latin typeface="Symbol"/>
                <a:cs typeface="Symbol"/>
              </a:rPr>
              <a:t></a:t>
            </a:r>
            <a:r>
              <a:rPr sz="4500" i="1" spc="67" baseline="13888" dirty="0">
                <a:latin typeface="Times New Roman"/>
                <a:cs typeface="Times New Roman"/>
              </a:rPr>
              <a:t>t</a:t>
            </a:r>
            <a:r>
              <a:rPr sz="1750" i="1" spc="-5" dirty="0">
                <a:latin typeface="Times New Roman"/>
                <a:cs typeface="Times New Roman"/>
              </a:rPr>
              <a:t>i</a:t>
            </a:r>
            <a:endParaRPr sz="1750" dirty="0">
              <a:latin typeface="Times New Roman"/>
              <a:cs typeface="Times New Roman"/>
            </a:endParaRPr>
          </a:p>
          <a:p>
            <a:pPr marL="1092835">
              <a:lnSpc>
                <a:spcPts val="1565"/>
              </a:lnSpc>
              <a:tabLst>
                <a:tab pos="3253104" algn="l"/>
              </a:tabLst>
            </a:pPr>
            <a:r>
              <a:rPr sz="1750" i="1" spc="10" dirty="0">
                <a:latin typeface="Times New Roman"/>
                <a:cs typeface="Times New Roman"/>
              </a:rPr>
              <a:t>i</a:t>
            </a:r>
            <a:r>
              <a:rPr sz="1750" spc="10" dirty="0">
                <a:latin typeface="Symbol"/>
                <a:cs typeface="Symbol"/>
              </a:rPr>
              <a:t></a:t>
            </a:r>
            <a:r>
              <a:rPr sz="1750" spc="10" dirty="0">
                <a:latin typeface="Times New Roman"/>
                <a:cs typeface="Times New Roman"/>
              </a:rPr>
              <a:t>1	</a:t>
            </a:r>
            <a:r>
              <a:rPr sz="1750" i="1" spc="10" dirty="0">
                <a:latin typeface="Times New Roman"/>
                <a:cs typeface="Times New Roman"/>
              </a:rPr>
              <a:t>i</a:t>
            </a:r>
            <a:r>
              <a:rPr sz="1750" spc="10" dirty="0">
                <a:latin typeface="Symbol"/>
                <a:cs typeface="Symbol"/>
              </a:rPr>
              <a:t></a:t>
            </a:r>
            <a:r>
              <a:rPr sz="1750" spc="10" dirty="0">
                <a:latin typeface="Times New Roman"/>
                <a:cs typeface="Times New Roman"/>
              </a:rPr>
              <a:t>1</a:t>
            </a:r>
            <a:endParaRPr sz="1750" dirty="0">
              <a:latin typeface="Times New Roman"/>
              <a:cs typeface="Times New Roman"/>
            </a:endParaRPr>
          </a:p>
          <a:p>
            <a:pPr marL="1200150">
              <a:lnSpc>
                <a:spcPts val="2845"/>
              </a:lnSpc>
              <a:tabLst>
                <a:tab pos="1981835" algn="l"/>
                <a:tab pos="2879725" algn="l"/>
              </a:tabLst>
            </a:pPr>
            <a:r>
              <a:rPr sz="2600" dirty="0">
                <a:latin typeface="Calibri"/>
                <a:cs typeface="Calibri"/>
              </a:rPr>
              <a:t>1	</a:t>
            </a:r>
            <a:r>
              <a:rPr sz="2600" dirty="0">
                <a:latin typeface="Microsoft Sans Serif"/>
                <a:cs typeface="Microsoft Sans Serif"/>
              </a:rPr>
              <a:t>→	</a:t>
            </a:r>
            <a:r>
              <a:rPr sz="2600" dirty="0">
                <a:latin typeface="Calibri"/>
                <a:cs typeface="Calibri"/>
              </a:rPr>
              <a:t>c5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3648</Words>
  <Application>Microsoft Office PowerPoint</Application>
  <PresentationFormat>On-screen Show (4:3)</PresentationFormat>
  <Paragraphs>605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Courier New</vt:lpstr>
      <vt:lpstr>Microsoft Sans Serif</vt:lpstr>
      <vt:lpstr>Symbol</vt:lpstr>
      <vt:lpstr>Times New Roman</vt:lpstr>
      <vt:lpstr>Office Theme</vt:lpstr>
      <vt:lpstr>PowerPoint Presentation</vt:lpstr>
      <vt:lpstr>Classification of Data Structures</vt:lpstr>
      <vt:lpstr>Memory Storage – One Dimensional Array</vt:lpstr>
      <vt:lpstr>Memory Storage – Two Dimensional Array</vt:lpstr>
      <vt:lpstr>Contd…</vt:lpstr>
      <vt:lpstr>Array ADT</vt:lpstr>
      <vt:lpstr>Contd…</vt:lpstr>
      <vt:lpstr>Operations on Linear Data Structures</vt:lpstr>
      <vt:lpstr>Traversal</vt:lpstr>
      <vt:lpstr>Contd…</vt:lpstr>
      <vt:lpstr>Example – Traversal</vt:lpstr>
      <vt:lpstr>Contd…</vt:lpstr>
      <vt:lpstr>Search</vt:lpstr>
      <vt:lpstr>Linear Search</vt:lpstr>
      <vt:lpstr>Contd…</vt:lpstr>
      <vt:lpstr>Contd…</vt:lpstr>
      <vt:lpstr>Example – Linear Search</vt:lpstr>
      <vt:lpstr>Binary Searching</vt:lpstr>
      <vt:lpstr>Contd…</vt:lpstr>
      <vt:lpstr>Contd…</vt:lpstr>
      <vt:lpstr>Contd…</vt:lpstr>
      <vt:lpstr>Example – Binary Search</vt:lpstr>
      <vt:lpstr>Contd…</vt:lpstr>
      <vt:lpstr>Insertion and Deletion</vt:lpstr>
      <vt:lpstr>Algorithm – Insertion</vt:lpstr>
      <vt:lpstr>Contd…</vt:lpstr>
      <vt:lpstr>Algorithm – Deletion</vt:lpstr>
      <vt:lpstr>Contd…</vt:lpstr>
      <vt:lpstr>Example – Insertion and Deletion</vt:lpstr>
      <vt:lpstr>Contd…</vt:lpstr>
      <vt:lpstr>Contd…</vt:lpstr>
      <vt:lpstr>Sorting</vt:lpstr>
      <vt:lpstr>PowerPoint Presentation</vt:lpstr>
      <vt:lpstr>Algorithm – Optimized Bubble Sort</vt:lpstr>
      <vt:lpstr>Example – Bubble Sort</vt:lpstr>
      <vt:lpstr>Example – Bubble Sort</vt:lpstr>
      <vt:lpstr>String definition</vt:lpstr>
      <vt:lpstr>String input including blanks</vt:lpstr>
      <vt:lpstr>Another way</vt:lpstr>
      <vt:lpstr>NULL and strlen()</vt:lpstr>
      <vt:lpstr>Few Inbuilt functions</vt:lpstr>
      <vt:lpstr>Reverse of  string without strrev()</vt:lpstr>
      <vt:lpstr>2-d character array</vt:lpstr>
      <vt:lpstr>char Names[6][10]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Sandesh Shrestha</cp:lastModifiedBy>
  <cp:revision>7</cp:revision>
  <dcterms:created xsi:type="dcterms:W3CDTF">2021-08-04T12:19:26Z</dcterms:created>
  <dcterms:modified xsi:type="dcterms:W3CDTF">2022-09-26T11:05:15Z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2017-01-13T00:00:00Z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2021-08-04T00:00:00Z</vt:filetime>
  </property>
</Properties>
</file>