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51E1F-C460-4650-B07D-ECF8F17F486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5CD0C-5E96-4984-8D72-6CF0D8304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9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794" y="2481148"/>
            <a:ext cx="826841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348232"/>
            <a:ext cx="8616315" cy="259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11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94126" y="6465214"/>
            <a:ext cx="25558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2481148"/>
            <a:ext cx="1766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481148"/>
            <a:ext cx="6394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Static</a:t>
            </a:r>
            <a:r>
              <a:rPr spc="-65" dirty="0"/>
              <a:t> </a:t>
            </a:r>
            <a:r>
              <a:rPr spc="-35" dirty="0"/>
              <a:t>Array </a:t>
            </a:r>
            <a:r>
              <a:rPr spc="-10" dirty="0"/>
              <a:t>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Enqueue</a:t>
            </a:r>
            <a:r>
              <a:rPr spc="-45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27579"/>
            <a:ext cx="8782685" cy="5086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locations.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 points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front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rear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of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value 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be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inserted.</a:t>
            </a:r>
            <a:endParaRPr sz="26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(REAR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1)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Print[Overflow]</a:t>
            </a:r>
            <a:endParaRPr sz="26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1841500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4.	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&amp;&amp;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-1)</a:t>
            </a:r>
            <a:endParaRPr sz="26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spcBef>
                <a:spcPts val="195"/>
              </a:spcBef>
              <a:buAutoNum type="arabicPeriod" startAt="5"/>
              <a:tabLst>
                <a:tab pos="2755900" algn="l"/>
                <a:tab pos="27565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204"/>
              </a:spcBef>
              <a:buAutoNum type="arabicPeriod" startAt="5"/>
              <a:tabLst>
                <a:tab pos="1841500" algn="l"/>
                <a:tab pos="1842135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spcBef>
                <a:spcPts val="204"/>
              </a:spcBef>
              <a:buAutoNum type="arabicPeriod" startAt="5"/>
              <a:tabLst>
                <a:tab pos="2755900" algn="l"/>
                <a:tab pos="27565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REAR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90"/>
              </a:spcBef>
              <a:buAutoNum type="arabicPeriod" startAt="5"/>
              <a:tabLst>
                <a:tab pos="1841500" algn="l"/>
                <a:tab pos="18421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QUEUE[REAR]</a:t>
            </a:r>
            <a:r>
              <a:rPr sz="2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ITEM.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Dequeue</a:t>
            </a:r>
            <a:r>
              <a:rPr spc="-70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4586"/>
            <a:ext cx="8188325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 an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with N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locations.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holds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value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deleted.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||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&gt;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REAR)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Print[Underflow]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QUEUE[FRONT]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Static</a:t>
            </a:r>
            <a:r>
              <a:rPr spc="-35" dirty="0"/>
              <a:t> Array</a:t>
            </a:r>
            <a:r>
              <a:rPr spc="-1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313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#define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2086102"/>
            <a:ext cx="3733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typedef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2"/>
              <a:tabLst>
                <a:tab pos="469900" algn="l"/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element[MAXLEN];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2"/>
              <a:tabLst>
                <a:tab pos="809625" algn="l"/>
                <a:tab pos="81026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front,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72" y="3549522"/>
            <a:ext cx="3455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init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5"/>
              <a:tabLst>
                <a:tab pos="469900" algn="l"/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5"/>
              <a:tabLst>
                <a:tab pos="809625" algn="l"/>
                <a:tab pos="81026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-1;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5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72" y="5378602"/>
            <a:ext cx="276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9.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size(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72" y="5744667"/>
            <a:ext cx="462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167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Q.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ar –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);	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875" y="1331467"/>
            <a:ext cx="3370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11.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isEmpty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9875" y="1697177"/>
            <a:ext cx="58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12.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2909" y="1697177"/>
            <a:ext cx="3505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((Q.front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-1)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||</a:t>
            </a:r>
            <a:endParaRPr sz="2400">
              <a:latin typeface="Calibri"/>
              <a:cs typeface="Calibri"/>
            </a:endParaRPr>
          </a:p>
          <a:p>
            <a:pPr marL="938530">
              <a:lnSpc>
                <a:spcPct val="100000"/>
              </a:lnSpc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(Q.front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Q.rear));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9875" y="2794838"/>
            <a:ext cx="49714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3"/>
              <a:tabLst>
                <a:tab pos="4699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isFull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469900" algn="l"/>
                <a:tab pos="777240" algn="l"/>
                <a:tab pos="485330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=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;	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eriod" startAt="13"/>
            </a:pPr>
            <a:endParaRPr sz="23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13"/>
              <a:tabLst>
                <a:tab pos="4699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front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9875" y="4258436"/>
            <a:ext cx="4811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6"/>
              <a:tabLst>
                <a:tab pos="469900" algn="l"/>
                <a:tab pos="84645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(isEmpty(Q))</a:t>
            </a:r>
            <a:endParaRPr sz="2400">
              <a:latin typeface="Calibri"/>
              <a:cs typeface="Calibri"/>
            </a:endParaRPr>
          </a:p>
          <a:p>
            <a:pPr marL="1219835" indent="-1207770">
              <a:lnSpc>
                <a:spcPct val="100000"/>
              </a:lnSpc>
              <a:buClr>
                <a:srgbClr val="C00000"/>
              </a:buClr>
              <a:buAutoNum type="arabicPeriod" startAt="16"/>
              <a:tabLst>
                <a:tab pos="1219835" algn="l"/>
                <a:tab pos="12204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printf("Empty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queue\n");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16"/>
              <a:tabLst>
                <a:tab pos="878205" algn="l"/>
                <a:tab pos="87884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219835" indent="-1207770">
              <a:lnSpc>
                <a:spcPct val="100000"/>
              </a:lnSpc>
              <a:buClr>
                <a:srgbClr val="C00000"/>
              </a:buClr>
              <a:buAutoNum type="arabicPeriod" startAt="16"/>
              <a:tabLst>
                <a:tab pos="1219835" algn="l"/>
                <a:tab pos="12204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Q.element[Q.front];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470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20.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enqueue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queue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int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72" y="1697177"/>
            <a:ext cx="840105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1"/>
              <a:tabLst>
                <a:tab pos="521334" algn="l"/>
                <a:tab pos="966469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(isFull(Q))</a:t>
            </a:r>
            <a:endParaRPr sz="2400">
              <a:latin typeface="Calibri"/>
              <a:cs typeface="Calibri"/>
            </a:endParaRPr>
          </a:p>
          <a:p>
            <a:pPr marL="1337310" indent="-127444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337310" algn="l"/>
                <a:tab pos="13379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printf("OVERFLOW\n");</a:t>
            </a:r>
            <a:endParaRPr sz="2400">
              <a:latin typeface="Calibri"/>
              <a:cs typeface="Calibri"/>
            </a:endParaRPr>
          </a:p>
          <a:p>
            <a:pPr marL="997585" indent="-934719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997585" algn="l"/>
                <a:tab pos="99821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(isEmpty(Q))</a:t>
            </a:r>
            <a:endParaRPr sz="2400">
              <a:latin typeface="Calibri"/>
              <a:cs typeface="Calibri"/>
            </a:endParaRPr>
          </a:p>
          <a:p>
            <a:pPr marL="997585" indent="-934719">
              <a:lnSpc>
                <a:spcPts val="2710"/>
              </a:lnSpc>
              <a:spcBef>
                <a:spcPts val="5"/>
              </a:spcBef>
              <a:buClr>
                <a:srgbClr val="C00000"/>
              </a:buClr>
              <a:buAutoNum type="arabicPeriod" startAt="21"/>
              <a:tabLst>
                <a:tab pos="997585" algn="l"/>
                <a:tab pos="998219" algn="l"/>
                <a:tab pos="13741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Q.rear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405890" indent="-1343025">
              <a:lnSpc>
                <a:spcPts val="2710"/>
              </a:lnSpc>
              <a:buClr>
                <a:srgbClr val="C00000"/>
              </a:buClr>
              <a:buAutoNum type="arabicPeriod" startAt="21"/>
              <a:tabLst>
                <a:tab pos="1405890" algn="l"/>
                <a:tab pos="1406525" algn="l"/>
                <a:tab pos="4399280" algn="l"/>
              </a:tabLst>
            </a:pPr>
            <a:r>
              <a:rPr sz="3600" b="1" spc="-15" baseline="-8101" dirty="0">
                <a:solidFill>
                  <a:srgbClr val="404040"/>
                </a:solidFill>
                <a:latin typeface="Calibri"/>
                <a:cs typeface="Calibri"/>
              </a:rPr>
              <a:t>Q.element[Q.rear]</a:t>
            </a:r>
            <a:r>
              <a:rPr sz="3600" b="1" spc="30" baseline="-810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="1" baseline="-810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600" b="1" spc="15" baseline="-810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="1" spc="-7" baseline="-8101" dirty="0">
                <a:solidFill>
                  <a:srgbClr val="404040"/>
                </a:solidFill>
                <a:latin typeface="Calibri"/>
                <a:cs typeface="Calibri"/>
              </a:rPr>
              <a:t>x;	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32.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dequeue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40"/>
              </a:spcBef>
              <a:tabLst>
                <a:tab pos="9975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26.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997585" indent="-934719">
              <a:lnSpc>
                <a:spcPct val="100000"/>
              </a:lnSpc>
              <a:buClr>
                <a:srgbClr val="C00000"/>
              </a:buClr>
              <a:buAutoNum type="arabicPeriod" startAt="27"/>
              <a:tabLst>
                <a:tab pos="997585" algn="l"/>
                <a:tab pos="99821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63500" marR="5819140">
              <a:lnSpc>
                <a:spcPct val="100000"/>
              </a:lnSpc>
              <a:buClr>
                <a:srgbClr val="C00000"/>
              </a:buClr>
              <a:buAutoNum type="arabicPeriod" startAt="27"/>
              <a:tabLst>
                <a:tab pos="997585" algn="l"/>
                <a:tab pos="998219" algn="l"/>
                <a:tab pos="13741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Q.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r; 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29.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9975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99758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31.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247" y="4624196"/>
            <a:ext cx="3459479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2710"/>
              </a:lnSpc>
              <a:spcBef>
                <a:spcPts val="100"/>
              </a:spcBef>
              <a:tabLst>
                <a:tab pos="299275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Q.element[Q.rear]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x;	</a:t>
            </a:r>
            <a:r>
              <a:rPr sz="3600" b="1" spc="-7" baseline="8101" dirty="0">
                <a:solidFill>
                  <a:srgbClr val="C00000"/>
                </a:solidFill>
                <a:latin typeface="Calibri"/>
                <a:cs typeface="Calibri"/>
              </a:rPr>
              <a:t>36.</a:t>
            </a:r>
            <a:endParaRPr sz="3600" baseline="8101">
              <a:latin typeface="Calibri"/>
              <a:cs typeface="Calibri"/>
            </a:endParaRPr>
          </a:p>
          <a:p>
            <a:pPr marR="30480" algn="r">
              <a:lnSpc>
                <a:spcPts val="271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37.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6783" y="3483686"/>
            <a:ext cx="45707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3"/>
              <a:tabLst>
                <a:tab pos="470534" algn="l"/>
                <a:tab pos="9817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(isEmpty(Q))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33"/>
              <a:tabLst>
                <a:tab pos="1355090" algn="l"/>
                <a:tab pos="135572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("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\n");</a:t>
            </a:r>
            <a:endParaRPr sz="2400">
              <a:latin typeface="Calibri"/>
              <a:cs typeface="Calibri"/>
            </a:endParaRPr>
          </a:p>
          <a:p>
            <a:pPr marL="1014094" marR="1969770" indent="-1014094">
              <a:lnSpc>
                <a:spcPct val="100000"/>
              </a:lnSpc>
              <a:buClr>
                <a:srgbClr val="C00000"/>
              </a:buClr>
              <a:buAutoNum type="arabicPeriod" startAt="33"/>
              <a:tabLst>
                <a:tab pos="1014094" algn="l"/>
                <a:tab pos="101473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+;</a:t>
            </a:r>
            <a:endParaRPr sz="24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50082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8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queue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38"/>
              <a:tabLst>
                <a:tab pos="470534" algn="l"/>
                <a:tab pos="105029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38"/>
              <a:tabLst>
                <a:tab pos="1082675" algn="l"/>
                <a:tab pos="108331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Q.front;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&lt;=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Q.rear;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1423670" indent="-1411605">
              <a:lnSpc>
                <a:spcPct val="100000"/>
              </a:lnSpc>
              <a:buClr>
                <a:srgbClr val="C00000"/>
              </a:buClr>
              <a:buAutoNum type="arabicPeriod" startAt="38"/>
              <a:tabLst>
                <a:tab pos="1423670" algn="l"/>
                <a:tab pos="142430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",Q.element[i]);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3160903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42.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72" y="3526663"/>
            <a:ext cx="3164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43"/>
              <a:tabLst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enqueue(Q,5);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enqueue(Q,3);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dequeue(Q);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enqueue(Q,7);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809625" algn="l"/>
                <a:tab pos="8102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dequeue(Q);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160" y="3014217"/>
            <a:ext cx="53727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52451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");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print(Q);</a:t>
            </a:r>
            <a:endParaRPr sz="2400">
              <a:latin typeface="Calibri"/>
              <a:cs typeface="Calibri"/>
            </a:endParaRPr>
          </a:p>
          <a:p>
            <a:pPr marL="536575" indent="-52451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front(Q));</a:t>
            </a:r>
            <a:endParaRPr sz="2400">
              <a:latin typeface="Calibri"/>
              <a:cs typeface="Calibri"/>
            </a:endParaRPr>
          </a:p>
          <a:p>
            <a:pPr marL="536575" indent="-52451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enqueue(Q,9);</a:t>
            </a:r>
            <a:endParaRPr sz="2400">
              <a:latin typeface="Calibri"/>
              <a:cs typeface="Calibri"/>
            </a:endParaRPr>
          </a:p>
          <a:p>
            <a:pPr marL="536575" indent="-52451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enqueue(Q,3);</a:t>
            </a:r>
            <a:endParaRPr sz="2400">
              <a:latin typeface="Calibri"/>
              <a:cs typeface="Calibri"/>
            </a:endParaRPr>
          </a:p>
          <a:p>
            <a:pPr marL="536575" indent="-52451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enqueue(Q,1);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4699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");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print(Q);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4699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front(Q));</a:t>
            </a:r>
            <a:endParaRPr sz="2400">
              <a:latin typeface="Calibri"/>
              <a:cs typeface="Calibri"/>
            </a:endParaRPr>
          </a:p>
          <a:p>
            <a:pPr marL="536575" indent="-52451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536575" algn="l"/>
                <a:tab pos="5372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printf("Size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%d.",size(Q));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0000"/>
              </a:buClr>
              <a:buAutoNum type="arabicPeriod" startAt="50"/>
              <a:tabLst>
                <a:tab pos="469900" algn="l"/>
                <a:tab pos="18415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4123" y="4376369"/>
            <a:ext cx="770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Problem…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6587" y="5270932"/>
            <a:ext cx="533082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empty,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removed.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UNDERFLOW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9091" y="1720342"/>
          <a:ext cx="2159000" cy="71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61529" y="5091176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UN</a:t>
            </a:r>
            <a:r>
              <a:rPr sz="1800" b="1" spc="5" dirty="0">
                <a:solidFill>
                  <a:srgbClr val="77923B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77923B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77923B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0919" y="5441441"/>
            <a:ext cx="953769" cy="355600"/>
          </a:xfrm>
          <a:custGeom>
            <a:avLst/>
            <a:gdLst/>
            <a:ahLst/>
            <a:cxnLst/>
            <a:rect l="l" t="t" r="r" b="b"/>
            <a:pathLst>
              <a:path w="953770" h="355600">
                <a:moveTo>
                  <a:pt x="85725" y="269252"/>
                </a:moveTo>
                <a:lnTo>
                  <a:pt x="0" y="312115"/>
                </a:lnTo>
                <a:lnTo>
                  <a:pt x="85725" y="354977"/>
                </a:lnTo>
                <a:lnTo>
                  <a:pt x="85725" y="326402"/>
                </a:lnTo>
                <a:lnTo>
                  <a:pt x="71374" y="326402"/>
                </a:lnTo>
                <a:lnTo>
                  <a:pt x="71374" y="297827"/>
                </a:lnTo>
                <a:lnTo>
                  <a:pt x="85725" y="297827"/>
                </a:lnTo>
                <a:lnTo>
                  <a:pt x="85725" y="269252"/>
                </a:lnTo>
                <a:close/>
              </a:path>
              <a:path w="953770" h="355600">
                <a:moveTo>
                  <a:pt x="85725" y="297827"/>
                </a:moveTo>
                <a:lnTo>
                  <a:pt x="71374" y="297827"/>
                </a:lnTo>
                <a:lnTo>
                  <a:pt x="71374" y="326402"/>
                </a:lnTo>
                <a:lnTo>
                  <a:pt x="85725" y="326402"/>
                </a:lnTo>
                <a:lnTo>
                  <a:pt x="85725" y="297827"/>
                </a:lnTo>
                <a:close/>
              </a:path>
              <a:path w="953770" h="355600">
                <a:moveTo>
                  <a:pt x="925195" y="297827"/>
                </a:moveTo>
                <a:lnTo>
                  <a:pt x="85725" y="297827"/>
                </a:lnTo>
                <a:lnTo>
                  <a:pt x="85725" y="326402"/>
                </a:lnTo>
                <a:lnTo>
                  <a:pt x="947420" y="326402"/>
                </a:lnTo>
                <a:lnTo>
                  <a:pt x="953770" y="320001"/>
                </a:lnTo>
                <a:lnTo>
                  <a:pt x="953770" y="312115"/>
                </a:lnTo>
                <a:lnTo>
                  <a:pt x="925195" y="312115"/>
                </a:lnTo>
                <a:lnTo>
                  <a:pt x="925195" y="297827"/>
                </a:lnTo>
                <a:close/>
              </a:path>
              <a:path w="953770" h="355600">
                <a:moveTo>
                  <a:pt x="953770" y="0"/>
                </a:moveTo>
                <a:lnTo>
                  <a:pt x="925195" y="0"/>
                </a:lnTo>
                <a:lnTo>
                  <a:pt x="925195" y="312115"/>
                </a:lnTo>
                <a:lnTo>
                  <a:pt x="939546" y="297827"/>
                </a:lnTo>
                <a:lnTo>
                  <a:pt x="953770" y="297827"/>
                </a:lnTo>
                <a:lnTo>
                  <a:pt x="953770" y="0"/>
                </a:lnTo>
                <a:close/>
              </a:path>
              <a:path w="953770" h="355600">
                <a:moveTo>
                  <a:pt x="953770" y="297827"/>
                </a:moveTo>
                <a:lnTo>
                  <a:pt x="939546" y="297827"/>
                </a:lnTo>
                <a:lnTo>
                  <a:pt x="925195" y="312115"/>
                </a:lnTo>
                <a:lnTo>
                  <a:pt x="953770" y="312115"/>
                </a:lnTo>
                <a:lnTo>
                  <a:pt x="953770" y="2978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4476" y="1607057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410" y="1375409"/>
            <a:ext cx="570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2335" algn="l"/>
              </a:tabLst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	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691" y="17447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44" y="1868423"/>
            <a:ext cx="251993" cy="85725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08040" y="1720342"/>
          <a:ext cx="2159000" cy="71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754239" y="1607057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1377" y="17447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780" y="1868423"/>
            <a:ext cx="252095" cy="85725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9091" y="3058667"/>
          <a:ext cx="2159000" cy="71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794410" y="2714371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4476" y="2945764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691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844" y="3206876"/>
            <a:ext cx="251993" cy="85725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408040" y="3058667"/>
          <a:ext cx="2159000" cy="71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494146" y="2714371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54239" y="2945764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1377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780" y="3206876"/>
            <a:ext cx="252095" cy="85725"/>
          </a:xfrm>
          <a:prstGeom prst="rect">
            <a:avLst/>
          </a:prstGeom>
        </p:spPr>
      </p:pic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09091" y="4363465"/>
          <a:ext cx="2159000" cy="72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4410" y="401916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4476" y="4250690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691" y="43886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844" y="4511675"/>
            <a:ext cx="251993" cy="85725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408040" y="4363465"/>
          <a:ext cx="2159000" cy="43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453634" y="4887214"/>
          <a:ext cx="2084070" cy="20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00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494146" y="401916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54239" y="4250690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780" y="4511675"/>
            <a:ext cx="252095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Circular</a:t>
            </a:r>
            <a:r>
              <a:rPr spc="-30" dirty="0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72045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4248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ends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joined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the queue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circular.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circular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buffer,</a:t>
            </a:r>
            <a:r>
              <a:rPr sz="3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circular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queue,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cyclic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buffer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or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ring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1F487C"/>
                </a:solidFill>
                <a:latin typeface="Calibri"/>
                <a:cs typeface="Calibri"/>
              </a:rPr>
              <a:t>buffer.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Overflow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(rear+1)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%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MAXLEN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Underflow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==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rear)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&amp;&amp;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(rear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== -1)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025" y="3376625"/>
            <a:ext cx="227647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Enqueue</a:t>
            </a:r>
            <a:r>
              <a:rPr spc="-45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2803"/>
            <a:ext cx="79044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array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locations.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FRONT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 points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front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rear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700" spc="-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inserted.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(REAR+1)%MAX)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[Overflow]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7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 (REAR+1)%MAX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QUEUE[REAR]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==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2755900" indent="-2343150">
              <a:lnSpc>
                <a:spcPct val="100000"/>
              </a:lnSpc>
              <a:buAutoNum type="arabicPeriod"/>
              <a:tabLst>
                <a:tab pos="2755900" algn="l"/>
                <a:tab pos="27565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27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Dequeue</a:t>
            </a:r>
            <a:r>
              <a:rPr spc="-70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327579"/>
            <a:ext cx="8782685" cy="5086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locations.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 points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front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rear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of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holds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value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deleted.</a:t>
            </a:r>
            <a:endParaRPr sz="26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((FRONT</a:t>
            </a:r>
            <a:r>
              <a:rPr sz="2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REAR)</a:t>
            </a:r>
            <a:r>
              <a:rPr sz="2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&amp;&amp;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(REAR</a:t>
            </a:r>
            <a:r>
              <a:rPr sz="2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==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-1))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[Underflow]</a:t>
            </a:r>
            <a:endParaRPr sz="26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Q[FRONT]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REAR)</a:t>
            </a:r>
            <a:endParaRPr sz="26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2755900" algn="l"/>
                <a:tab pos="27565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endParaRPr sz="26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755900" algn="l"/>
                <a:tab pos="2756535" algn="l"/>
              </a:tabLst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1)</a:t>
            </a:r>
            <a:r>
              <a:rPr sz="2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%</a:t>
            </a: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9755"/>
            <a:ext cx="850201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spc="-25" dirty="0">
                <a:solidFill>
                  <a:srgbClr val="1F487C"/>
                </a:solidFill>
                <a:latin typeface="Calibri"/>
                <a:cs typeface="Calibri"/>
              </a:rPr>
              <a:t>First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in,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out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(FIFO)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structure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(equivalent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3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Last </a:t>
            </a:r>
            <a:r>
              <a:rPr sz="3100" spc="-6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in,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 last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out 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(LILO)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structure).</a:t>
            </a: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 list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homogeneous</a:t>
            </a:r>
            <a:r>
              <a:rPr sz="3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which</a:t>
            </a:r>
            <a:endParaRPr sz="3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45"/>
              </a:spcBef>
              <a:buFont typeface="Arial MT"/>
              <a:buChar char="–"/>
              <a:tabLst>
                <a:tab pos="756920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Insertions</a:t>
            </a:r>
            <a:r>
              <a:rPr sz="31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4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place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one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(REAR).</a:t>
            </a:r>
            <a:endParaRPr sz="3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45"/>
              </a:spcBef>
              <a:buFont typeface="Arial MT"/>
              <a:buChar char="–"/>
              <a:tabLst>
                <a:tab pos="756920" algn="l"/>
              </a:tabLst>
            </a:pP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Deletions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4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 at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end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(FRONT).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7" y="4143438"/>
            <a:ext cx="1330325" cy="58483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6253" y="4143438"/>
            <a:ext cx="1063625" cy="58483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09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REAR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287" y="4786376"/>
            <a:ext cx="8716010" cy="1905"/>
          </a:xfrm>
          <a:custGeom>
            <a:avLst/>
            <a:gdLst/>
            <a:ahLst/>
            <a:cxnLst/>
            <a:rect l="l" t="t" r="r" b="b"/>
            <a:pathLst>
              <a:path w="8716010" h="1904">
                <a:moveTo>
                  <a:pt x="0" y="0"/>
                </a:moveTo>
                <a:lnTo>
                  <a:pt x="8715463" y="1524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287" y="6142050"/>
            <a:ext cx="8716010" cy="1905"/>
          </a:xfrm>
          <a:custGeom>
            <a:avLst/>
            <a:gdLst/>
            <a:ahLst/>
            <a:cxnLst/>
            <a:rect l="l" t="t" r="r" b="b"/>
            <a:pathLst>
              <a:path w="8716010" h="1904">
                <a:moveTo>
                  <a:pt x="0" y="0"/>
                </a:moveTo>
                <a:lnTo>
                  <a:pt x="8715463" y="1587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099" y="4937125"/>
            <a:ext cx="1828800" cy="1056005"/>
          </a:xfrm>
          <a:custGeom>
            <a:avLst/>
            <a:gdLst/>
            <a:ahLst/>
            <a:cxnLst/>
            <a:rect l="l" t="t" r="r" b="b"/>
            <a:pathLst>
              <a:path w="1828800" h="1056004">
                <a:moveTo>
                  <a:pt x="1652905" y="0"/>
                </a:moveTo>
                <a:lnTo>
                  <a:pt x="176022" y="0"/>
                </a:lnTo>
                <a:lnTo>
                  <a:pt x="129248" y="6291"/>
                </a:lnTo>
                <a:lnTo>
                  <a:pt x="87206" y="24045"/>
                </a:lnTo>
                <a:lnTo>
                  <a:pt x="51577" y="51577"/>
                </a:lnTo>
                <a:lnTo>
                  <a:pt x="24045" y="87206"/>
                </a:lnTo>
                <a:lnTo>
                  <a:pt x="6291" y="129248"/>
                </a:lnTo>
                <a:lnTo>
                  <a:pt x="0" y="176022"/>
                </a:lnTo>
                <a:lnTo>
                  <a:pt x="0" y="879729"/>
                </a:lnTo>
                <a:lnTo>
                  <a:pt x="6291" y="926499"/>
                </a:lnTo>
                <a:lnTo>
                  <a:pt x="24045" y="968526"/>
                </a:lnTo>
                <a:lnTo>
                  <a:pt x="51577" y="1004133"/>
                </a:lnTo>
                <a:lnTo>
                  <a:pt x="87206" y="1031642"/>
                </a:lnTo>
                <a:lnTo>
                  <a:pt x="129248" y="1049377"/>
                </a:lnTo>
                <a:lnTo>
                  <a:pt x="176022" y="1055662"/>
                </a:lnTo>
                <a:lnTo>
                  <a:pt x="1652905" y="1055662"/>
                </a:lnTo>
                <a:lnTo>
                  <a:pt x="1699668" y="1049377"/>
                </a:lnTo>
                <a:lnTo>
                  <a:pt x="1741687" y="1031642"/>
                </a:lnTo>
                <a:lnTo>
                  <a:pt x="1777285" y="1004133"/>
                </a:lnTo>
                <a:lnTo>
                  <a:pt x="1804787" y="968526"/>
                </a:lnTo>
                <a:lnTo>
                  <a:pt x="1822517" y="926499"/>
                </a:lnTo>
                <a:lnTo>
                  <a:pt x="1828800" y="879729"/>
                </a:lnTo>
                <a:lnTo>
                  <a:pt x="1828800" y="176022"/>
                </a:lnTo>
                <a:lnTo>
                  <a:pt x="1822517" y="129248"/>
                </a:lnTo>
                <a:lnTo>
                  <a:pt x="1804787" y="87206"/>
                </a:lnTo>
                <a:lnTo>
                  <a:pt x="1777285" y="51577"/>
                </a:lnTo>
                <a:lnTo>
                  <a:pt x="1741687" y="24045"/>
                </a:lnTo>
                <a:lnTo>
                  <a:pt x="1699668" y="6291"/>
                </a:lnTo>
                <a:lnTo>
                  <a:pt x="165290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5358" y="5000066"/>
            <a:ext cx="1477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11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Element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6523" y="4937125"/>
            <a:ext cx="1828800" cy="1056005"/>
          </a:xfrm>
          <a:custGeom>
            <a:avLst/>
            <a:gdLst/>
            <a:ahLst/>
            <a:cxnLst/>
            <a:rect l="l" t="t" r="r" b="b"/>
            <a:pathLst>
              <a:path w="1828800" h="1056004">
                <a:moveTo>
                  <a:pt x="1652904" y="0"/>
                </a:moveTo>
                <a:lnTo>
                  <a:pt x="176022" y="0"/>
                </a:lnTo>
                <a:lnTo>
                  <a:pt x="129248" y="6291"/>
                </a:lnTo>
                <a:lnTo>
                  <a:pt x="87206" y="24045"/>
                </a:lnTo>
                <a:lnTo>
                  <a:pt x="51577" y="51577"/>
                </a:lnTo>
                <a:lnTo>
                  <a:pt x="24045" y="87206"/>
                </a:lnTo>
                <a:lnTo>
                  <a:pt x="6291" y="129248"/>
                </a:lnTo>
                <a:lnTo>
                  <a:pt x="0" y="176022"/>
                </a:lnTo>
                <a:lnTo>
                  <a:pt x="0" y="879729"/>
                </a:lnTo>
                <a:lnTo>
                  <a:pt x="6291" y="926499"/>
                </a:lnTo>
                <a:lnTo>
                  <a:pt x="24045" y="968526"/>
                </a:lnTo>
                <a:lnTo>
                  <a:pt x="51577" y="1004133"/>
                </a:lnTo>
                <a:lnTo>
                  <a:pt x="87206" y="1031642"/>
                </a:lnTo>
                <a:lnTo>
                  <a:pt x="129248" y="1049377"/>
                </a:lnTo>
                <a:lnTo>
                  <a:pt x="176022" y="1055662"/>
                </a:lnTo>
                <a:lnTo>
                  <a:pt x="1652904" y="1055662"/>
                </a:lnTo>
                <a:lnTo>
                  <a:pt x="1699668" y="1049377"/>
                </a:lnTo>
                <a:lnTo>
                  <a:pt x="1741687" y="1031642"/>
                </a:lnTo>
                <a:lnTo>
                  <a:pt x="1777285" y="1004133"/>
                </a:lnTo>
                <a:lnTo>
                  <a:pt x="1804787" y="968526"/>
                </a:lnTo>
                <a:lnTo>
                  <a:pt x="1822517" y="926499"/>
                </a:lnTo>
                <a:lnTo>
                  <a:pt x="1828800" y="879729"/>
                </a:lnTo>
                <a:lnTo>
                  <a:pt x="1828800" y="176022"/>
                </a:lnTo>
                <a:lnTo>
                  <a:pt x="1822517" y="129248"/>
                </a:lnTo>
                <a:lnTo>
                  <a:pt x="1804787" y="87206"/>
                </a:lnTo>
                <a:lnTo>
                  <a:pt x="1777285" y="51577"/>
                </a:lnTo>
                <a:lnTo>
                  <a:pt x="1741687" y="24045"/>
                </a:lnTo>
                <a:lnTo>
                  <a:pt x="1699668" y="6291"/>
                </a:lnTo>
                <a:lnTo>
                  <a:pt x="16529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52291" y="5000066"/>
            <a:ext cx="1477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11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Element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3076" y="4937125"/>
            <a:ext cx="914400" cy="1052195"/>
          </a:xfrm>
          <a:custGeom>
            <a:avLst/>
            <a:gdLst/>
            <a:ahLst/>
            <a:cxnLst/>
            <a:rect l="l" t="t" r="r" b="b"/>
            <a:pathLst>
              <a:path w="914400" h="1052195">
                <a:moveTo>
                  <a:pt x="762000" y="0"/>
                </a:moveTo>
                <a:lnTo>
                  <a:pt x="152400" y="0"/>
                </a:lnTo>
                <a:lnTo>
                  <a:pt x="104217" y="7778"/>
                </a:lnTo>
                <a:lnTo>
                  <a:pt x="62380" y="29431"/>
                </a:lnTo>
                <a:lnTo>
                  <a:pt x="29394" y="62435"/>
                </a:lnTo>
                <a:lnTo>
                  <a:pt x="7766" y="104265"/>
                </a:lnTo>
                <a:lnTo>
                  <a:pt x="0" y="152400"/>
                </a:lnTo>
                <a:lnTo>
                  <a:pt x="0" y="899210"/>
                </a:lnTo>
                <a:lnTo>
                  <a:pt x="7766" y="947383"/>
                </a:lnTo>
                <a:lnTo>
                  <a:pt x="29394" y="989219"/>
                </a:lnTo>
                <a:lnTo>
                  <a:pt x="62380" y="1022208"/>
                </a:lnTo>
                <a:lnTo>
                  <a:pt x="104217" y="1043842"/>
                </a:lnTo>
                <a:lnTo>
                  <a:pt x="152400" y="1051610"/>
                </a:lnTo>
                <a:lnTo>
                  <a:pt x="762000" y="1051610"/>
                </a:lnTo>
                <a:lnTo>
                  <a:pt x="810134" y="1043842"/>
                </a:lnTo>
                <a:lnTo>
                  <a:pt x="851964" y="1022208"/>
                </a:lnTo>
                <a:lnTo>
                  <a:pt x="884968" y="989219"/>
                </a:lnTo>
                <a:lnTo>
                  <a:pt x="906621" y="947383"/>
                </a:lnTo>
                <a:lnTo>
                  <a:pt x="914400" y="899210"/>
                </a:lnTo>
                <a:lnTo>
                  <a:pt x="914400" y="152400"/>
                </a:lnTo>
                <a:lnTo>
                  <a:pt x="906621" y="104265"/>
                </a:lnTo>
                <a:lnTo>
                  <a:pt x="884968" y="62435"/>
                </a:lnTo>
                <a:lnTo>
                  <a:pt x="851964" y="29431"/>
                </a:lnTo>
                <a:lnTo>
                  <a:pt x="810134" y="7778"/>
                </a:lnTo>
                <a:lnTo>
                  <a:pt x="76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75909" y="5145785"/>
            <a:ext cx="27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5101" y="4937125"/>
            <a:ext cx="1828800" cy="1056005"/>
          </a:xfrm>
          <a:custGeom>
            <a:avLst/>
            <a:gdLst/>
            <a:ahLst/>
            <a:cxnLst/>
            <a:rect l="l" t="t" r="r" b="b"/>
            <a:pathLst>
              <a:path w="1828800" h="1056004">
                <a:moveTo>
                  <a:pt x="1652777" y="0"/>
                </a:moveTo>
                <a:lnTo>
                  <a:pt x="175895" y="0"/>
                </a:lnTo>
                <a:lnTo>
                  <a:pt x="129131" y="6291"/>
                </a:lnTo>
                <a:lnTo>
                  <a:pt x="87112" y="24045"/>
                </a:lnTo>
                <a:lnTo>
                  <a:pt x="51514" y="51577"/>
                </a:lnTo>
                <a:lnTo>
                  <a:pt x="24012" y="87206"/>
                </a:lnTo>
                <a:lnTo>
                  <a:pt x="6282" y="129248"/>
                </a:lnTo>
                <a:lnTo>
                  <a:pt x="0" y="176022"/>
                </a:lnTo>
                <a:lnTo>
                  <a:pt x="0" y="879729"/>
                </a:lnTo>
                <a:lnTo>
                  <a:pt x="6282" y="926499"/>
                </a:lnTo>
                <a:lnTo>
                  <a:pt x="24012" y="968526"/>
                </a:lnTo>
                <a:lnTo>
                  <a:pt x="51514" y="1004133"/>
                </a:lnTo>
                <a:lnTo>
                  <a:pt x="87112" y="1031642"/>
                </a:lnTo>
                <a:lnTo>
                  <a:pt x="129131" y="1049377"/>
                </a:lnTo>
                <a:lnTo>
                  <a:pt x="175895" y="1055662"/>
                </a:lnTo>
                <a:lnTo>
                  <a:pt x="1652777" y="1055662"/>
                </a:lnTo>
                <a:lnTo>
                  <a:pt x="1699551" y="1049377"/>
                </a:lnTo>
                <a:lnTo>
                  <a:pt x="1741593" y="1031642"/>
                </a:lnTo>
                <a:lnTo>
                  <a:pt x="1777222" y="1004133"/>
                </a:lnTo>
                <a:lnTo>
                  <a:pt x="1804754" y="968526"/>
                </a:lnTo>
                <a:lnTo>
                  <a:pt x="1822508" y="926499"/>
                </a:lnTo>
                <a:lnTo>
                  <a:pt x="1828800" y="879729"/>
                </a:lnTo>
                <a:lnTo>
                  <a:pt x="1828800" y="176022"/>
                </a:lnTo>
                <a:lnTo>
                  <a:pt x="1822508" y="129248"/>
                </a:lnTo>
                <a:lnTo>
                  <a:pt x="1804754" y="87206"/>
                </a:lnTo>
                <a:lnTo>
                  <a:pt x="1777222" y="51577"/>
                </a:lnTo>
                <a:lnTo>
                  <a:pt x="1741593" y="24045"/>
                </a:lnTo>
                <a:lnTo>
                  <a:pt x="1699551" y="6291"/>
                </a:lnTo>
                <a:lnTo>
                  <a:pt x="165277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81725" y="5000066"/>
            <a:ext cx="1496060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00685">
              <a:lnSpc>
                <a:spcPct val="100699"/>
              </a:lnSpc>
              <a:spcBef>
                <a:spcPts val="75"/>
              </a:spcBef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5899" y="5237988"/>
            <a:ext cx="739775" cy="454025"/>
            <a:chOff x="415899" y="5237988"/>
            <a:chExt cx="739775" cy="454025"/>
          </a:xfrm>
        </p:grpSpPr>
        <p:sp>
          <p:nvSpPr>
            <p:cNvPr id="17" name="object 17"/>
            <p:cNvSpPr/>
            <p:nvPr/>
          </p:nvSpPr>
          <p:spPr>
            <a:xfrm>
              <a:off x="428599" y="5250688"/>
              <a:ext cx="714375" cy="428625"/>
            </a:xfrm>
            <a:custGeom>
              <a:avLst/>
              <a:gdLst/>
              <a:ahLst/>
              <a:cxnLst/>
              <a:rect l="l" t="t" r="r" b="b"/>
              <a:pathLst>
                <a:path w="714375" h="428625">
                  <a:moveTo>
                    <a:pt x="214312" y="0"/>
                  </a:moveTo>
                  <a:lnTo>
                    <a:pt x="0" y="214249"/>
                  </a:lnTo>
                  <a:lnTo>
                    <a:pt x="214312" y="428612"/>
                  </a:lnTo>
                  <a:lnTo>
                    <a:pt x="214312" y="321437"/>
                  </a:lnTo>
                  <a:lnTo>
                    <a:pt x="714375" y="321437"/>
                  </a:lnTo>
                  <a:lnTo>
                    <a:pt x="714375" y="107187"/>
                  </a:lnTo>
                  <a:lnTo>
                    <a:pt x="214312" y="107187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599" y="5250688"/>
              <a:ext cx="714375" cy="428625"/>
            </a:xfrm>
            <a:custGeom>
              <a:avLst/>
              <a:gdLst/>
              <a:ahLst/>
              <a:cxnLst/>
              <a:rect l="l" t="t" r="r" b="b"/>
              <a:pathLst>
                <a:path w="714375" h="428625">
                  <a:moveTo>
                    <a:pt x="0" y="214249"/>
                  </a:moveTo>
                  <a:lnTo>
                    <a:pt x="214312" y="0"/>
                  </a:lnTo>
                  <a:lnTo>
                    <a:pt x="214312" y="107187"/>
                  </a:lnTo>
                  <a:lnTo>
                    <a:pt x="714375" y="107187"/>
                  </a:lnTo>
                  <a:lnTo>
                    <a:pt x="714375" y="321437"/>
                  </a:lnTo>
                  <a:lnTo>
                    <a:pt x="214312" y="321437"/>
                  </a:lnTo>
                  <a:lnTo>
                    <a:pt x="214312" y="428612"/>
                  </a:lnTo>
                  <a:lnTo>
                    <a:pt x="0" y="2142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988300" y="5237988"/>
            <a:ext cx="739775" cy="454025"/>
            <a:chOff x="7988300" y="5237988"/>
            <a:chExt cx="739775" cy="454025"/>
          </a:xfrm>
        </p:grpSpPr>
        <p:sp>
          <p:nvSpPr>
            <p:cNvPr id="20" name="object 20"/>
            <p:cNvSpPr/>
            <p:nvPr/>
          </p:nvSpPr>
          <p:spPr>
            <a:xfrm>
              <a:off x="8001000" y="5250688"/>
              <a:ext cx="714375" cy="428625"/>
            </a:xfrm>
            <a:custGeom>
              <a:avLst/>
              <a:gdLst/>
              <a:ahLst/>
              <a:cxnLst/>
              <a:rect l="l" t="t" r="r" b="b"/>
              <a:pathLst>
                <a:path w="714375" h="428625">
                  <a:moveTo>
                    <a:pt x="214375" y="0"/>
                  </a:moveTo>
                  <a:lnTo>
                    <a:pt x="0" y="214249"/>
                  </a:lnTo>
                  <a:lnTo>
                    <a:pt x="214375" y="428612"/>
                  </a:lnTo>
                  <a:lnTo>
                    <a:pt x="214375" y="321437"/>
                  </a:lnTo>
                  <a:lnTo>
                    <a:pt x="714375" y="321437"/>
                  </a:lnTo>
                  <a:lnTo>
                    <a:pt x="714375" y="107187"/>
                  </a:lnTo>
                  <a:lnTo>
                    <a:pt x="214375" y="107187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01000" y="5250688"/>
              <a:ext cx="714375" cy="428625"/>
            </a:xfrm>
            <a:custGeom>
              <a:avLst/>
              <a:gdLst/>
              <a:ahLst/>
              <a:cxnLst/>
              <a:rect l="l" t="t" r="r" b="b"/>
              <a:pathLst>
                <a:path w="714375" h="428625">
                  <a:moveTo>
                    <a:pt x="0" y="214249"/>
                  </a:moveTo>
                  <a:lnTo>
                    <a:pt x="214375" y="0"/>
                  </a:lnTo>
                  <a:lnTo>
                    <a:pt x="214375" y="107187"/>
                  </a:lnTo>
                  <a:lnTo>
                    <a:pt x="714375" y="107187"/>
                  </a:lnTo>
                  <a:lnTo>
                    <a:pt x="714375" y="321437"/>
                  </a:lnTo>
                  <a:lnTo>
                    <a:pt x="214375" y="321437"/>
                  </a:lnTo>
                  <a:lnTo>
                    <a:pt x="214375" y="428612"/>
                  </a:lnTo>
                  <a:lnTo>
                    <a:pt x="0" y="21424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775"/>
              </a:spcBef>
            </a:pPr>
            <a:r>
              <a:rPr sz="3600" spc="-20" dirty="0"/>
              <a:t>Static</a:t>
            </a:r>
            <a:r>
              <a:rPr sz="3600" spc="-25" dirty="0"/>
              <a:t> </a:t>
            </a:r>
            <a:r>
              <a:rPr sz="3600" spc="-30" dirty="0"/>
              <a:t>Array</a:t>
            </a:r>
            <a:r>
              <a:rPr sz="3600" spc="-15" dirty="0"/>
              <a:t> Implementation </a:t>
            </a:r>
            <a:r>
              <a:rPr sz="3600" dirty="0"/>
              <a:t>–</a:t>
            </a:r>
            <a:r>
              <a:rPr sz="3600" spc="-10" dirty="0"/>
              <a:t> Circular</a:t>
            </a:r>
            <a:r>
              <a:rPr sz="3600" spc="-20" dirty="0"/>
              <a:t> </a:t>
            </a:r>
            <a:r>
              <a:rPr sz="3600" dirty="0"/>
              <a:t>Queues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313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#define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2086102"/>
            <a:ext cx="36309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typedef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2"/>
              <a:tabLst>
                <a:tab pos="469900" algn="l"/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element[MAXLEN];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2"/>
              <a:tabLst>
                <a:tab pos="809625" algn="l"/>
                <a:tab pos="81026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front,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rear,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size;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72" y="3915282"/>
            <a:ext cx="3455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6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init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6"/>
              <a:tabLst>
                <a:tab pos="469900" algn="l"/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C00000"/>
              </a:buClr>
              <a:buAutoNum type="arabicPeriod" startAt="6"/>
              <a:tabLst>
                <a:tab pos="809625" algn="l"/>
                <a:tab pos="81026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-1; </a:t>
            </a:r>
            <a:r>
              <a:rPr sz="2400" b="1" spc="-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9.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029" y="5012816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845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Q.size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= 0;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72" y="5744667"/>
            <a:ext cx="2929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0"/>
              <a:tabLst>
                <a:tab pos="470534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size(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470534" algn="l"/>
                <a:tab pos="28105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Q.s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 );	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875" y="1331467"/>
            <a:ext cx="3370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12.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isEmpty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9875" y="1697177"/>
            <a:ext cx="58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13.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2909" y="1697177"/>
            <a:ext cx="3658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((Q.rear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-1)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&amp;&amp;</a:t>
            </a:r>
            <a:endParaRPr sz="2400">
              <a:latin typeface="Calibri"/>
              <a:cs typeface="Calibri"/>
            </a:endParaRPr>
          </a:p>
          <a:p>
            <a:pPr marL="938530">
              <a:lnSpc>
                <a:spcPct val="100000"/>
              </a:lnSpc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(Q.front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Q.rear));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9875" y="2794838"/>
            <a:ext cx="3011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14.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isFull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Q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9875" y="3160903"/>
            <a:ext cx="58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15.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5177" y="3160903"/>
            <a:ext cx="4032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(Q.front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((Q.rear+1)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2400">
              <a:latin typeface="Calibri"/>
              <a:cs typeface="Calibri"/>
            </a:endParaRPr>
          </a:p>
          <a:p>
            <a:pPr marL="1990725">
              <a:lnSpc>
                <a:spcPct val="100000"/>
              </a:lnSpc>
              <a:tabLst>
                <a:tab pos="349821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MAXLEN));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9875" y="4258436"/>
            <a:ext cx="299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16.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 front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9875" y="4624196"/>
            <a:ext cx="4811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7"/>
              <a:tabLst>
                <a:tab pos="469900" algn="l"/>
                <a:tab pos="84645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(isEmpty(Q))</a:t>
            </a:r>
            <a:endParaRPr sz="2400">
              <a:latin typeface="Calibri"/>
              <a:cs typeface="Calibri"/>
            </a:endParaRPr>
          </a:p>
          <a:p>
            <a:pPr marL="1219835" indent="-1207770">
              <a:lnSpc>
                <a:spcPct val="100000"/>
              </a:lnSpc>
              <a:buClr>
                <a:srgbClr val="C00000"/>
              </a:buClr>
              <a:buAutoNum type="arabicPeriod" startAt="17"/>
              <a:tabLst>
                <a:tab pos="1219835" algn="l"/>
                <a:tab pos="12204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printf("Empty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queue\n");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17"/>
              <a:tabLst>
                <a:tab pos="878205" algn="l"/>
                <a:tab pos="87884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219835" indent="-1207770">
              <a:lnSpc>
                <a:spcPct val="100000"/>
              </a:lnSpc>
              <a:buClr>
                <a:srgbClr val="C00000"/>
              </a:buClr>
              <a:buAutoNum type="arabicPeriod" startAt="17"/>
              <a:tabLst>
                <a:tab pos="1219835" algn="l"/>
                <a:tab pos="12204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Q.element[Q.front];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55003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1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enqueue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queue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int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x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470534" algn="l"/>
                <a:tab pos="915669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(isFull(Q))</a:t>
            </a:r>
            <a:endParaRPr sz="2400">
              <a:latin typeface="Calibri"/>
              <a:cs typeface="Calibri"/>
            </a:endParaRPr>
          </a:p>
          <a:p>
            <a:pPr marL="1286510" indent="-127444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286510" algn="l"/>
                <a:tab pos="1287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printf("OVERFLOW\n");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946785" indent="-934719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21"/>
              <a:tabLst>
                <a:tab pos="946785" algn="l"/>
                <a:tab pos="947419" algn="l"/>
                <a:tab pos="13233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++Q.size;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355090" algn="l"/>
                <a:tab pos="135572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((Q.rear+1)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MAXLEN);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355090" algn="l"/>
                <a:tab pos="135572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Q.element[Q.rear]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x;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355090" algn="l"/>
                <a:tab pos="1355725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if(Q.front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-1)</a:t>
            </a:r>
            <a:endParaRPr sz="2400">
              <a:latin typeface="Calibri"/>
              <a:cs typeface="Calibri"/>
            </a:endParaRPr>
          </a:p>
          <a:p>
            <a:pPr marL="2106930" indent="-2094864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2106930" algn="l"/>
                <a:tab pos="210756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467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4678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32.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dequeue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825" y="2794838"/>
            <a:ext cx="51943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Q.size--;</a:t>
            </a:r>
            <a:endParaRPr sz="2400">
              <a:latin typeface="Calibri"/>
              <a:cs typeface="Calibri"/>
            </a:endParaRPr>
          </a:p>
          <a:p>
            <a:pPr marL="832485" marR="1720850" indent="-478790">
              <a:lnSpc>
                <a:spcPct val="100000"/>
              </a:lnSpc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if(Q.front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Q.rear)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-1;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832485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((Q.front+1)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72" y="1697177"/>
            <a:ext cx="457073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3"/>
              <a:tabLst>
                <a:tab pos="470534" algn="l"/>
                <a:tab pos="9817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if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(isEmpty(Q))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33"/>
              <a:tabLst>
                <a:tab pos="1355090" algn="l"/>
                <a:tab pos="135572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printf("UNDERFLOW\n");</a:t>
            </a:r>
            <a:endParaRPr sz="2400">
              <a:latin typeface="Calibri"/>
              <a:cs typeface="Calibri"/>
            </a:endParaRPr>
          </a:p>
          <a:p>
            <a:pPr marL="12700" marR="3045460">
              <a:lnSpc>
                <a:spcPct val="100000"/>
              </a:lnSpc>
              <a:buClr>
                <a:srgbClr val="C00000"/>
              </a:buClr>
              <a:buAutoNum type="arabicPeriod" startAt="33"/>
              <a:tabLst>
                <a:tab pos="1014094" algn="l"/>
                <a:tab pos="101473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 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36.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37.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38.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39.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40.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41.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42.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245" y="4624196"/>
            <a:ext cx="1367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53860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43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queue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470534" algn="l"/>
                <a:tab pos="105029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1082675" algn="l"/>
                <a:tab pos="108331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if(Q.front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Q.rear)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1082675" algn="l"/>
                <a:tab pos="1083310" algn="l"/>
                <a:tab pos="13233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(i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Q.front;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MAXLEN;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1560830" indent="-154876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43"/>
              <a:tabLst>
                <a:tab pos="1560830" algn="l"/>
                <a:tab pos="156146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",Q.element[i]);</a:t>
            </a:r>
            <a:endParaRPr sz="2400">
              <a:latin typeface="Calibri"/>
              <a:cs typeface="Calibri"/>
            </a:endParaRPr>
          </a:p>
          <a:p>
            <a:pPr marL="1355090" indent="-1343025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1355090" algn="l"/>
                <a:tab pos="1355725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&lt;=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Q.rear;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1560830" indent="-1548765">
              <a:lnSpc>
                <a:spcPct val="100000"/>
              </a:lnSpc>
              <a:buClr>
                <a:srgbClr val="C00000"/>
              </a:buClr>
              <a:buAutoNum type="arabicPeriod" startAt="43"/>
              <a:tabLst>
                <a:tab pos="1560830" algn="l"/>
                <a:tab pos="156146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",Q.element[i]);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8267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50.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51"/>
              <a:tabLst>
                <a:tab pos="1082675" algn="l"/>
                <a:tab pos="108331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51"/>
              <a:tabLst>
                <a:tab pos="1082675" algn="l"/>
                <a:tab pos="1083310" algn="l"/>
                <a:tab pos="13233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Q.front;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&lt;=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Q.rear;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1765300" indent="-1753235">
              <a:lnSpc>
                <a:spcPct val="100000"/>
              </a:lnSpc>
              <a:buClr>
                <a:srgbClr val="C00000"/>
              </a:buClr>
              <a:buAutoNum type="arabicPeriod" startAt="51"/>
              <a:tabLst>
                <a:tab pos="1765300" algn="l"/>
                <a:tab pos="176593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",Q.element[i]);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54.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467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55.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72" y="1697177"/>
            <a:ext cx="841375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56"/>
              <a:tabLst>
                <a:tab pos="521334" algn="l"/>
                <a:tab pos="8286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Q;</a:t>
            </a:r>
            <a:endParaRPr sz="2400">
              <a:latin typeface="Calibri"/>
              <a:cs typeface="Calibri"/>
            </a:endParaRPr>
          </a:p>
          <a:p>
            <a:pPr marL="860425" indent="-797560">
              <a:lnSpc>
                <a:spcPct val="100000"/>
              </a:lnSpc>
              <a:buClr>
                <a:srgbClr val="C00000"/>
              </a:buClr>
              <a:buAutoNum type="arabicPeriod" startAt="56"/>
              <a:tabLst>
                <a:tab pos="860425" algn="l"/>
                <a:tab pos="8610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init();</a:t>
            </a:r>
            <a:endParaRPr sz="2400">
              <a:latin typeface="Calibri"/>
              <a:cs typeface="Calibri"/>
            </a:endParaRPr>
          </a:p>
          <a:p>
            <a:pPr marL="860425" indent="-797560">
              <a:lnSpc>
                <a:spcPct val="100000"/>
              </a:lnSpc>
              <a:buClr>
                <a:srgbClr val="C00000"/>
              </a:buClr>
              <a:buAutoNum type="arabicPeriod" startAt="56"/>
              <a:tabLst>
                <a:tab pos="860425" algn="l"/>
                <a:tab pos="8610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enqueue(Q,5);</a:t>
            </a:r>
            <a:endParaRPr sz="2400">
              <a:latin typeface="Calibri"/>
              <a:cs typeface="Calibri"/>
            </a:endParaRPr>
          </a:p>
          <a:p>
            <a:pPr marL="860425" indent="-797560">
              <a:lnSpc>
                <a:spcPts val="2580"/>
              </a:lnSpc>
              <a:spcBef>
                <a:spcPts val="605"/>
              </a:spcBef>
              <a:buClr>
                <a:srgbClr val="C00000"/>
              </a:buClr>
              <a:buAutoNum type="arabicPeriod" startAt="56"/>
              <a:tabLst>
                <a:tab pos="860425" algn="l"/>
                <a:tab pos="861060" algn="l"/>
                <a:tab pos="3348990" algn="l"/>
                <a:tab pos="3873500" algn="l"/>
              </a:tabLst>
            </a:pPr>
            <a:r>
              <a:rPr sz="3600" b="1" baseline="13888" dirty="0">
                <a:solidFill>
                  <a:srgbClr val="404040"/>
                </a:solidFill>
                <a:latin typeface="Calibri"/>
                <a:cs typeface="Calibri"/>
              </a:rPr>
              <a:t>Q =</a:t>
            </a:r>
            <a:r>
              <a:rPr sz="3600" b="1" spc="-15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="1" spc="7" baseline="13888" dirty="0">
                <a:solidFill>
                  <a:srgbClr val="404040"/>
                </a:solidFill>
                <a:latin typeface="Calibri"/>
                <a:cs typeface="Calibri"/>
              </a:rPr>
              <a:t>enqueue(Q,3);	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63.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print(Q);</a:t>
            </a:r>
            <a:endParaRPr sz="2400">
              <a:latin typeface="Calibri"/>
              <a:cs typeface="Calibri"/>
            </a:endParaRPr>
          </a:p>
          <a:p>
            <a:pPr marL="860425" indent="-797560">
              <a:lnSpc>
                <a:spcPts val="2580"/>
              </a:lnSpc>
              <a:buClr>
                <a:srgbClr val="C00000"/>
              </a:buClr>
              <a:buAutoNum type="arabicPeriod" startAt="56"/>
              <a:tabLst>
                <a:tab pos="860425" algn="l"/>
                <a:tab pos="8610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dequeue(Q);</a:t>
            </a:r>
            <a:endParaRPr sz="2400">
              <a:latin typeface="Calibri"/>
              <a:cs typeface="Calibri"/>
            </a:endParaRPr>
          </a:p>
          <a:p>
            <a:pPr marL="453390" indent="-389890">
              <a:lnSpc>
                <a:spcPct val="100000"/>
              </a:lnSpc>
              <a:buClr>
                <a:srgbClr val="C00000"/>
              </a:buClr>
              <a:buFont typeface="Calibri"/>
              <a:buAutoNum type="arabicPeriod" startAt="56"/>
              <a:tabLst>
                <a:tab pos="453390" algn="l"/>
              </a:tabLst>
            </a:pPr>
            <a:endParaRPr sz="2400">
              <a:latin typeface="Calibri"/>
              <a:cs typeface="Calibri"/>
            </a:endParaRPr>
          </a:p>
          <a:p>
            <a:pPr marL="860425" indent="-797560">
              <a:lnSpc>
                <a:spcPct val="100000"/>
              </a:lnSpc>
              <a:buClr>
                <a:srgbClr val="C00000"/>
              </a:buClr>
              <a:buAutoNum type="arabicPeriod" startAt="56"/>
              <a:tabLst>
                <a:tab pos="860425" algn="l"/>
                <a:tab pos="8610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dequeue(Q);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746" y="3237357"/>
            <a:ext cx="5372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64.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front(Q));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629" y="3603117"/>
            <a:ext cx="543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26665" algn="l"/>
                <a:tab pos="3051175" algn="l"/>
              </a:tabLst>
            </a:pPr>
            <a:r>
              <a:rPr sz="3600" b="1" baseline="13888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3600" b="1" spc="-7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="1" baseline="13888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600" b="1" spc="-7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="1" spc="7" baseline="13888" dirty="0">
                <a:solidFill>
                  <a:srgbClr val="404040"/>
                </a:solidFill>
                <a:latin typeface="Calibri"/>
                <a:cs typeface="Calibri"/>
              </a:rPr>
              <a:t>enqueue(Q,7);	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65.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enqueue(Q,9);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746" y="3968877"/>
            <a:ext cx="53041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indent="-52451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66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enqueue(Q,3);</a:t>
            </a:r>
            <a:endParaRPr sz="2400">
              <a:latin typeface="Calibri"/>
              <a:cs typeface="Calibri"/>
            </a:endParaRPr>
          </a:p>
          <a:p>
            <a:pPr marL="537210" indent="-524510">
              <a:lnSpc>
                <a:spcPct val="100000"/>
              </a:lnSpc>
              <a:buClr>
                <a:srgbClr val="C00000"/>
              </a:buClr>
              <a:buAutoNum type="arabicPeriod" startAt="66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enqueue(Q,1);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66"/>
              <a:tabLst>
                <a:tab pos="47053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");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print(Q);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66"/>
              <a:tabLst>
                <a:tab pos="47053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%d.\n",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front(Q));</a:t>
            </a:r>
            <a:endParaRPr sz="2400">
              <a:latin typeface="Calibri"/>
              <a:cs typeface="Calibri"/>
            </a:endParaRPr>
          </a:p>
          <a:p>
            <a:pPr marL="537210" indent="-52451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66"/>
              <a:tabLst>
                <a:tab pos="536575" algn="l"/>
                <a:tab pos="5372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printf("Size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%d.",size(Q));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6746" y="5798311"/>
            <a:ext cx="195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71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57363"/>
            <a:ext cx="6400800" cy="5053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187545"/>
            <a:ext cx="8612505" cy="238379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900" spc="-50" dirty="0">
                <a:solidFill>
                  <a:srgbClr val="1F487C"/>
                </a:solidFill>
                <a:latin typeface="Calibri"/>
                <a:cs typeface="Calibri"/>
              </a:rPr>
              <a:t>Two</a:t>
            </a:r>
            <a:r>
              <a:rPr sz="29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9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operations:</a:t>
            </a:r>
            <a:endParaRPr sz="2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3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enqueue()</a:t>
            </a:r>
            <a:r>
              <a:rPr sz="2800" b="1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Adds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rear</a:t>
            </a:r>
            <a:r>
              <a:rPr sz="2800" b="1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a queue.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dequeue()</a:t>
            </a:r>
            <a:r>
              <a:rPr sz="2800" b="1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Removes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1F487C"/>
                </a:solidFill>
                <a:latin typeface="Times New Roman"/>
                <a:cs typeface="Times New Roman"/>
              </a:rPr>
              <a:t>front</a:t>
            </a:r>
            <a:r>
              <a:rPr sz="2800" b="1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29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operations</a:t>
            </a:r>
            <a:r>
              <a:rPr sz="29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1F487C"/>
                </a:solidFill>
                <a:latin typeface="Calibri"/>
                <a:cs typeface="Calibri"/>
              </a:rPr>
              <a:t>for effective</a:t>
            </a:r>
            <a:r>
              <a:rPr sz="29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1F487C"/>
                </a:solidFill>
                <a:latin typeface="Calibri"/>
                <a:cs typeface="Calibri"/>
              </a:rPr>
              <a:t>functionality: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177" y="3548659"/>
            <a:ext cx="5547995" cy="1184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isFull()</a:t>
            </a:r>
            <a:r>
              <a:rPr sz="28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if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full.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isEmpty()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if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1F487C"/>
                </a:solidFill>
                <a:latin typeface="Calibri"/>
                <a:cs typeface="Calibri"/>
              </a:rPr>
              <a:t>empty.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2692" y="3548659"/>
            <a:ext cx="229108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b="1" i="1" spc="-10" dirty="0">
                <a:solidFill>
                  <a:srgbClr val="E36C09"/>
                </a:solidFill>
                <a:latin typeface="Times New Roman"/>
                <a:cs typeface="Times New Roman"/>
              </a:rPr>
              <a:t>OVERFLOW </a:t>
            </a:r>
            <a:r>
              <a:rPr sz="2800" b="1" i="1" spc="-5" dirty="0">
                <a:solidFill>
                  <a:srgbClr val="E36C09"/>
                </a:solidFill>
                <a:latin typeface="Times New Roman"/>
                <a:cs typeface="Times New Roman"/>
              </a:rPr>
              <a:t> UND</a:t>
            </a:r>
            <a:r>
              <a:rPr sz="2800" b="1" i="1" spc="-20" dirty="0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sz="2800" b="1" i="1" spc="-5" dirty="0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sz="2800" b="1" i="1" spc="-20" dirty="0">
                <a:solidFill>
                  <a:srgbClr val="E36C09"/>
                </a:solidFill>
                <a:latin typeface="Times New Roman"/>
                <a:cs typeface="Times New Roman"/>
              </a:rPr>
              <a:t>F</a:t>
            </a:r>
            <a:r>
              <a:rPr sz="2800" b="1" i="1" spc="-5" dirty="0">
                <a:solidFill>
                  <a:srgbClr val="E36C09"/>
                </a:solidFill>
                <a:latin typeface="Times New Roman"/>
                <a:cs typeface="Times New Roman"/>
              </a:rPr>
              <a:t>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177" y="4704029"/>
            <a:ext cx="8302625" cy="11849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–"/>
              <a:tabLst>
                <a:tab pos="299720" algn="l"/>
                <a:tab pos="1223645" algn="l"/>
              </a:tabLst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size()	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−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number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queue.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peek()</a:t>
            </a:r>
            <a:r>
              <a:rPr sz="28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Queue</a:t>
            </a:r>
            <a:r>
              <a:rPr spc="-4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Enqueue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4666" y="1720342"/>
          <a:ext cx="2159000" cy="431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9497" y="2243454"/>
          <a:ext cx="2084070" cy="20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00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0010" y="1375409"/>
            <a:ext cx="5979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085" algn="l"/>
              </a:tabLst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	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529" y="5091176"/>
            <a:ext cx="110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77923B"/>
                </a:solidFill>
                <a:latin typeface="Calibri"/>
                <a:cs typeface="Calibri"/>
              </a:rPr>
              <a:t>OVERFLOW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35240" y="5441441"/>
            <a:ext cx="599440" cy="355600"/>
          </a:xfrm>
          <a:custGeom>
            <a:avLst/>
            <a:gdLst/>
            <a:ahLst/>
            <a:cxnLst/>
            <a:rect l="l" t="t" r="r" b="b"/>
            <a:pathLst>
              <a:path w="599440" h="355600">
                <a:moveTo>
                  <a:pt x="85725" y="269252"/>
                </a:moveTo>
                <a:lnTo>
                  <a:pt x="0" y="312115"/>
                </a:lnTo>
                <a:lnTo>
                  <a:pt x="85725" y="354977"/>
                </a:lnTo>
                <a:lnTo>
                  <a:pt x="85725" y="326402"/>
                </a:lnTo>
                <a:lnTo>
                  <a:pt x="71374" y="326402"/>
                </a:lnTo>
                <a:lnTo>
                  <a:pt x="71374" y="297827"/>
                </a:lnTo>
                <a:lnTo>
                  <a:pt x="85725" y="297827"/>
                </a:lnTo>
                <a:lnTo>
                  <a:pt x="85725" y="269252"/>
                </a:lnTo>
                <a:close/>
              </a:path>
              <a:path w="599440" h="355600">
                <a:moveTo>
                  <a:pt x="85725" y="297827"/>
                </a:moveTo>
                <a:lnTo>
                  <a:pt x="71374" y="297827"/>
                </a:lnTo>
                <a:lnTo>
                  <a:pt x="71374" y="326402"/>
                </a:lnTo>
                <a:lnTo>
                  <a:pt x="85725" y="326402"/>
                </a:lnTo>
                <a:lnTo>
                  <a:pt x="85725" y="297827"/>
                </a:lnTo>
                <a:close/>
              </a:path>
              <a:path w="599440" h="355600">
                <a:moveTo>
                  <a:pt x="570356" y="297827"/>
                </a:moveTo>
                <a:lnTo>
                  <a:pt x="85725" y="297827"/>
                </a:lnTo>
                <a:lnTo>
                  <a:pt x="85725" y="326402"/>
                </a:lnTo>
                <a:lnTo>
                  <a:pt x="592581" y="326402"/>
                </a:lnTo>
                <a:lnTo>
                  <a:pt x="598931" y="320001"/>
                </a:lnTo>
                <a:lnTo>
                  <a:pt x="598931" y="312115"/>
                </a:lnTo>
                <a:lnTo>
                  <a:pt x="570356" y="312115"/>
                </a:lnTo>
                <a:lnTo>
                  <a:pt x="570356" y="297827"/>
                </a:lnTo>
                <a:close/>
              </a:path>
              <a:path w="599440" h="355600">
                <a:moveTo>
                  <a:pt x="598931" y="0"/>
                </a:moveTo>
                <a:lnTo>
                  <a:pt x="570356" y="0"/>
                </a:lnTo>
                <a:lnTo>
                  <a:pt x="570356" y="312115"/>
                </a:lnTo>
                <a:lnTo>
                  <a:pt x="584707" y="297827"/>
                </a:lnTo>
                <a:lnTo>
                  <a:pt x="598931" y="297827"/>
                </a:lnTo>
                <a:lnTo>
                  <a:pt x="598931" y="0"/>
                </a:lnTo>
                <a:close/>
              </a:path>
              <a:path w="599440" h="355600">
                <a:moveTo>
                  <a:pt x="598931" y="297827"/>
                </a:moveTo>
                <a:lnTo>
                  <a:pt x="584707" y="297827"/>
                </a:lnTo>
                <a:lnTo>
                  <a:pt x="570356" y="312115"/>
                </a:lnTo>
                <a:lnTo>
                  <a:pt x="598931" y="312115"/>
                </a:lnTo>
                <a:lnTo>
                  <a:pt x="598931" y="2978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5374" y="5223459"/>
            <a:ext cx="59537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 marR="5080" indent="-79438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 is full,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more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added.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F487C"/>
                </a:solidFill>
                <a:latin typeface="Calibri"/>
                <a:cs typeface="Calibri"/>
              </a:rPr>
              <a:t>OVERFLOW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8122" y="17447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4498" y="1868423"/>
            <a:ext cx="251967" cy="85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063" y="1607057"/>
            <a:ext cx="94361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64666" y="3006217"/>
          <a:ext cx="2159000" cy="71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50010" y="2661665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8122" y="30309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4498" y="3154298"/>
            <a:ext cx="251967" cy="857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0063" y="2893313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64666" y="4370196"/>
          <a:ext cx="2159000" cy="72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50010" y="4019169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8122" y="43952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4498" y="4518405"/>
            <a:ext cx="251967" cy="857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50063" y="4257547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122415" y="1713483"/>
          <a:ext cx="2159000" cy="71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636634" y="17381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248" y="1861692"/>
            <a:ext cx="251968" cy="8572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08879" y="1600326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22415" y="3006217"/>
          <a:ext cx="2159000" cy="71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208521" y="2661665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6634" y="30309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2248" y="3154298"/>
            <a:ext cx="251968" cy="8572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008879" y="2893313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122415" y="4363465"/>
          <a:ext cx="2159000" cy="72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6208521" y="4012438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enqueue(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36634" y="43886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248" y="4511675"/>
            <a:ext cx="251968" cy="8572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008879" y="4250690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4123" y="4376369"/>
            <a:ext cx="770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Queue</a:t>
            </a:r>
            <a:r>
              <a:rPr spc="-5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Dequeue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9091" y="1720342"/>
          <a:ext cx="2159000" cy="71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61529" y="5091176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UN</a:t>
            </a:r>
            <a:r>
              <a:rPr sz="1800" b="1" spc="5" dirty="0">
                <a:solidFill>
                  <a:srgbClr val="77923B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77923B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77923B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0919" y="5441441"/>
            <a:ext cx="953769" cy="355600"/>
          </a:xfrm>
          <a:custGeom>
            <a:avLst/>
            <a:gdLst/>
            <a:ahLst/>
            <a:cxnLst/>
            <a:rect l="l" t="t" r="r" b="b"/>
            <a:pathLst>
              <a:path w="953770" h="355600">
                <a:moveTo>
                  <a:pt x="85725" y="269252"/>
                </a:moveTo>
                <a:lnTo>
                  <a:pt x="0" y="312115"/>
                </a:lnTo>
                <a:lnTo>
                  <a:pt x="85725" y="354977"/>
                </a:lnTo>
                <a:lnTo>
                  <a:pt x="85725" y="326402"/>
                </a:lnTo>
                <a:lnTo>
                  <a:pt x="71374" y="326402"/>
                </a:lnTo>
                <a:lnTo>
                  <a:pt x="71374" y="297827"/>
                </a:lnTo>
                <a:lnTo>
                  <a:pt x="85725" y="297827"/>
                </a:lnTo>
                <a:lnTo>
                  <a:pt x="85725" y="269252"/>
                </a:lnTo>
                <a:close/>
              </a:path>
              <a:path w="953770" h="355600">
                <a:moveTo>
                  <a:pt x="85725" y="297827"/>
                </a:moveTo>
                <a:lnTo>
                  <a:pt x="71374" y="297827"/>
                </a:lnTo>
                <a:lnTo>
                  <a:pt x="71374" y="326402"/>
                </a:lnTo>
                <a:lnTo>
                  <a:pt x="85725" y="326402"/>
                </a:lnTo>
                <a:lnTo>
                  <a:pt x="85725" y="297827"/>
                </a:lnTo>
                <a:close/>
              </a:path>
              <a:path w="953770" h="355600">
                <a:moveTo>
                  <a:pt x="925195" y="297827"/>
                </a:moveTo>
                <a:lnTo>
                  <a:pt x="85725" y="297827"/>
                </a:lnTo>
                <a:lnTo>
                  <a:pt x="85725" y="326402"/>
                </a:lnTo>
                <a:lnTo>
                  <a:pt x="947420" y="326402"/>
                </a:lnTo>
                <a:lnTo>
                  <a:pt x="953770" y="320001"/>
                </a:lnTo>
                <a:lnTo>
                  <a:pt x="953770" y="312115"/>
                </a:lnTo>
                <a:lnTo>
                  <a:pt x="925195" y="312115"/>
                </a:lnTo>
                <a:lnTo>
                  <a:pt x="925195" y="297827"/>
                </a:lnTo>
                <a:close/>
              </a:path>
              <a:path w="953770" h="355600">
                <a:moveTo>
                  <a:pt x="953770" y="0"/>
                </a:moveTo>
                <a:lnTo>
                  <a:pt x="925195" y="0"/>
                </a:lnTo>
                <a:lnTo>
                  <a:pt x="925195" y="312115"/>
                </a:lnTo>
                <a:lnTo>
                  <a:pt x="939546" y="297827"/>
                </a:lnTo>
                <a:lnTo>
                  <a:pt x="953770" y="297827"/>
                </a:lnTo>
                <a:lnTo>
                  <a:pt x="953770" y="0"/>
                </a:lnTo>
                <a:close/>
              </a:path>
              <a:path w="953770" h="355600">
                <a:moveTo>
                  <a:pt x="953770" y="297827"/>
                </a:moveTo>
                <a:lnTo>
                  <a:pt x="939546" y="297827"/>
                </a:lnTo>
                <a:lnTo>
                  <a:pt x="925195" y="312115"/>
                </a:lnTo>
                <a:lnTo>
                  <a:pt x="953770" y="312115"/>
                </a:lnTo>
                <a:lnTo>
                  <a:pt x="953770" y="2978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6651" y="5223459"/>
            <a:ext cx="53308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empty,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removed.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UNDERFLOW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4476" y="1607057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410" y="1375409"/>
            <a:ext cx="570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2335" algn="l"/>
              </a:tabLst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	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91" y="17447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44" y="1868423"/>
            <a:ext cx="251993" cy="85725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408040" y="1720342"/>
          <a:ext cx="2159000" cy="71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754239" y="1607057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1377" y="17447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780" y="1868423"/>
            <a:ext cx="252095" cy="85725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9091" y="3058667"/>
          <a:ext cx="2159000" cy="71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94410" y="2714371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4476" y="2945764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691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844" y="3206876"/>
            <a:ext cx="251993" cy="85725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08040" y="3058667"/>
          <a:ext cx="2159000" cy="71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494146" y="2714371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54239" y="2945764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1377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780" y="3206876"/>
            <a:ext cx="252095" cy="85725"/>
          </a:xfrm>
          <a:prstGeom prst="rect">
            <a:avLst/>
          </a:prstGeom>
        </p:spPr>
      </p:pic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09091" y="4363465"/>
          <a:ext cx="2159000" cy="72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794410" y="401916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4476" y="4250690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691" y="43886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844" y="4511675"/>
            <a:ext cx="251993" cy="85725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08040" y="4363465"/>
          <a:ext cx="2159000" cy="43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53634" y="4887214"/>
          <a:ext cx="2084070" cy="20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00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4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5494146" y="401916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54239" y="4250690"/>
            <a:ext cx="872490" cy="707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latin typeface="Calibri"/>
                <a:cs typeface="Calibri"/>
              </a:rPr>
              <a:t>front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10" dirty="0">
                <a:latin typeface="Calibri"/>
                <a:cs typeface="Calibri"/>
              </a:rPr>
              <a:t>rear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780" y="4511675"/>
            <a:ext cx="252095" cy="8572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2450" y="-6350"/>
          <a:ext cx="5486400" cy="6492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64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enqueue(5)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(5)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(5,3)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dequeue()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(3,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dequeue()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front()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dequeue()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dequeue()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isEmpty()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4F6128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enqueue(9)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(9)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(9,7)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size()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(9,7)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(9,7,3)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enqueue(5)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(9,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7,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5)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dequeue()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(7,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5)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Queue</a:t>
            </a:r>
            <a:r>
              <a:rPr spc="-4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spc="-15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758555" cy="462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7442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elements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same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always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inserted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end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(rear)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another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(front).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Following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its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basic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operations: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Q = </a:t>
            </a:r>
            <a:r>
              <a:rPr sz="2800" b="1" i="1" dirty="0">
                <a:solidFill>
                  <a:srgbClr val="1F487C"/>
                </a:solidFill>
                <a:latin typeface="Times New Roman"/>
                <a:cs typeface="Times New Roman"/>
              </a:rPr>
              <a:t>init()</a:t>
            </a:r>
            <a:r>
              <a:rPr sz="2800" b="1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Initialize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empty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size()</a:t>
            </a:r>
            <a:r>
              <a:rPr sz="2800" b="1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number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756285" marR="466725" lvl="1" indent="-287020">
              <a:lnSpc>
                <a:spcPts val="3340"/>
              </a:lnSpc>
              <a:spcBef>
                <a:spcPts val="7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isEmpty(Q)</a:t>
            </a:r>
            <a:r>
              <a:rPr sz="2800" b="1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"true"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1F487C"/>
                </a:solidFill>
                <a:latin typeface="Calibri"/>
                <a:cs typeface="Calibri"/>
              </a:rPr>
              <a:t>empty,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i.e.,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contains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77" y="1311655"/>
            <a:ext cx="8206740" cy="463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318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isFull(Q)</a:t>
            </a:r>
            <a:r>
              <a:rPr sz="2800" b="1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"true"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  <a:p>
            <a:pPr marL="299085" marR="46990">
              <a:lnSpc>
                <a:spcPts val="3030"/>
              </a:lnSpc>
              <a:spcBef>
                <a:spcPts val="195"/>
              </a:spcBef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bounded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size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holds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number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elements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can.</a:t>
            </a:r>
            <a:endParaRPr sz="2800">
              <a:latin typeface="Calibri"/>
              <a:cs typeface="Calibri"/>
            </a:endParaRPr>
          </a:p>
          <a:p>
            <a:pPr marL="299085" marR="700405" indent="-287020">
              <a:lnSpc>
                <a:spcPts val="3000"/>
              </a:lnSpc>
              <a:spcBef>
                <a:spcPts val="71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front(Q)</a:t>
            </a:r>
            <a:r>
              <a:rPr sz="280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Returns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queue Q.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ts val="3000"/>
              </a:lnSpc>
              <a:spcBef>
                <a:spcPts val="72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Q =</a:t>
            </a:r>
            <a:r>
              <a:rPr sz="280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enqueue(Q,x)</a:t>
            </a:r>
            <a:r>
              <a:rPr sz="2800" b="1" i="1" spc="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Inserts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an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queue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Q.</a:t>
            </a:r>
            <a:endParaRPr sz="2800">
              <a:latin typeface="Calibri"/>
              <a:cs typeface="Calibri"/>
            </a:endParaRPr>
          </a:p>
          <a:p>
            <a:pPr marL="299085" marR="42545" indent="-287020">
              <a:lnSpc>
                <a:spcPts val="3000"/>
              </a:lnSpc>
              <a:spcBef>
                <a:spcPts val="72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Q =</a:t>
            </a:r>
            <a:r>
              <a:rPr sz="2800" b="1" i="1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dequeue(Q)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Removes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front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Q.</a:t>
            </a:r>
            <a:endParaRPr sz="2800">
              <a:latin typeface="Calibri"/>
              <a:cs typeface="Calibri"/>
            </a:endParaRPr>
          </a:p>
          <a:p>
            <a:pPr marL="299085" marR="507365" indent="-287020">
              <a:lnSpc>
                <a:spcPts val="3000"/>
              </a:lnSpc>
              <a:spcBef>
                <a:spcPts val="72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b="1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print(Q)</a:t>
            </a:r>
            <a:r>
              <a:rPr sz="28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Prints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the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1F487C"/>
                </a:solidFill>
                <a:latin typeface="Calibri"/>
                <a:cs typeface="Calibri"/>
              </a:rPr>
              <a:t>rear.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8677275" cy="39281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Realizes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queues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possible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size.</a:t>
            </a:r>
            <a:endParaRPr sz="3200">
              <a:latin typeface="Calibri"/>
              <a:cs typeface="Calibri"/>
            </a:endParaRPr>
          </a:p>
          <a:p>
            <a:pPr marL="756285" marR="255904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maintained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smallest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index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index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 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array.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dynamic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lists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beginning</a:t>
            </a:r>
            <a:r>
              <a:rPr sz="32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 the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tail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queue.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2303</Words>
  <Application>Microsoft Office PowerPoint</Application>
  <PresentationFormat>On-screen Show (4:3)</PresentationFormat>
  <Paragraphs>513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Times New Roman</vt:lpstr>
      <vt:lpstr>Office Theme</vt:lpstr>
      <vt:lpstr>Queues</vt:lpstr>
      <vt:lpstr>Introduction</vt:lpstr>
      <vt:lpstr>Operations</vt:lpstr>
      <vt:lpstr>Queue – Enqueue</vt:lpstr>
      <vt:lpstr>Queue – Dequeue</vt:lpstr>
      <vt:lpstr>PowerPoint Presentation</vt:lpstr>
      <vt:lpstr>Queue as an ADT</vt:lpstr>
      <vt:lpstr>Contd…</vt:lpstr>
      <vt:lpstr>Implementation</vt:lpstr>
      <vt:lpstr>Static Array Implementation</vt:lpstr>
      <vt:lpstr>Enqueue Operation</vt:lpstr>
      <vt:lpstr>Dequeue Operation</vt:lpstr>
      <vt:lpstr>Static Array Implementation</vt:lpstr>
      <vt:lpstr>Contd…</vt:lpstr>
      <vt:lpstr>Contd…</vt:lpstr>
      <vt:lpstr>Problem…</vt:lpstr>
      <vt:lpstr>Circular Queues</vt:lpstr>
      <vt:lpstr>Enqueue Operation</vt:lpstr>
      <vt:lpstr>Dequeue Operation</vt:lpstr>
      <vt:lpstr>Static Array Implementation – Circular Queues</vt:lpstr>
      <vt:lpstr>Contd…</vt:lpstr>
      <vt:lpstr>Contd…</vt:lpstr>
      <vt:lpstr>Contd…</vt:lpstr>
      <vt:lpstr>Contd…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 Kapur</cp:lastModifiedBy>
  <cp:revision>2</cp:revision>
  <dcterms:created xsi:type="dcterms:W3CDTF">2021-08-05T11:23:27Z</dcterms:created>
  <dcterms:modified xsi:type="dcterms:W3CDTF">2022-09-06T06:00:40Z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