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1C224-19D1-49FE-828D-2B2FDAEE74C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95CB5-2A64-4877-A0EA-E3752FBB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1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672" y="1354328"/>
            <a:ext cx="3630929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56" y="159257"/>
            <a:ext cx="8964053" cy="10980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794" y="-98983"/>
            <a:ext cx="36728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251429"/>
            <a:ext cx="6841490" cy="470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5214"/>
            <a:ext cx="11118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94126" y="6465214"/>
            <a:ext cx="25558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434" y="2481148"/>
            <a:ext cx="143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</a:t>
            </a:r>
            <a:r>
              <a:rPr spc="-50" dirty="0"/>
              <a:t>t</a:t>
            </a:r>
            <a:r>
              <a:rPr dirty="0"/>
              <a:t>ac</a:t>
            </a:r>
            <a:r>
              <a:rPr spc="-40" dirty="0"/>
              <a:t>k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Algorithm</a:t>
            </a:r>
            <a:r>
              <a:rPr spc="-30" dirty="0"/>
              <a:t> </a:t>
            </a:r>
            <a:r>
              <a:rPr spc="-40" dirty="0"/>
              <a:t>for</a:t>
            </a:r>
            <a:r>
              <a:rPr spc="-25" dirty="0"/>
              <a:t> </a:t>
            </a:r>
            <a:r>
              <a:rPr dirty="0"/>
              <a:t>Push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72" y="1298949"/>
            <a:ext cx="8603615" cy="51796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Let,</a:t>
            </a:r>
            <a:endParaRPr sz="2800">
              <a:latin typeface="Calibri"/>
              <a:cs typeface="Calibri"/>
            </a:endParaRPr>
          </a:p>
          <a:p>
            <a:pPr marL="756285" marR="334645" lvl="1" indent="-28702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0" dirty="0">
                <a:solidFill>
                  <a:srgbClr val="1F487C"/>
                </a:solidFill>
                <a:latin typeface="Calibri"/>
                <a:cs typeface="Calibri"/>
              </a:rPr>
              <a:t>STACK[SIZE]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one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dimensional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array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will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hold </a:t>
            </a:r>
            <a:r>
              <a:rPr sz="2800" spc="-6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elements.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pointer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points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most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is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item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pushed.</a:t>
            </a:r>
            <a:endParaRPr sz="28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SIZE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Display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"Overflow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condition"</a:t>
            </a:r>
            <a:endParaRPr sz="28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30" dirty="0">
                <a:solidFill>
                  <a:srgbClr val="1F487C"/>
                </a:solidFill>
                <a:latin typeface="Calibri"/>
                <a:cs typeface="Calibri"/>
              </a:rPr>
              <a:t>TOP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+ 1</a:t>
            </a:r>
            <a:endParaRPr sz="28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60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[TOP]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= </a:t>
            </a:r>
            <a:r>
              <a:rPr sz="2800" spc="-1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Algorithm</a:t>
            </a:r>
            <a:r>
              <a:rPr spc="-30" dirty="0"/>
              <a:t> </a:t>
            </a:r>
            <a:r>
              <a:rPr spc="-40" dirty="0"/>
              <a:t>for</a:t>
            </a:r>
            <a:r>
              <a:rPr spc="-25" dirty="0"/>
              <a:t> </a:t>
            </a:r>
            <a:r>
              <a:rPr spc="-30" dirty="0"/>
              <a:t>Pop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2803"/>
            <a:ext cx="8673465" cy="507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Let,</a:t>
            </a:r>
            <a:endParaRPr sz="2700">
              <a:latin typeface="Calibri"/>
              <a:cs typeface="Calibri"/>
            </a:endParaRPr>
          </a:p>
          <a:p>
            <a:pPr marL="756285" marR="137160" lvl="1" indent="-287020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756920" algn="l"/>
              </a:tabLst>
            </a:pPr>
            <a:r>
              <a:rPr sz="2700" spc="-30" dirty="0">
                <a:solidFill>
                  <a:srgbClr val="1F487C"/>
                </a:solidFill>
                <a:latin typeface="Calibri"/>
                <a:cs typeface="Calibri"/>
              </a:rPr>
              <a:t>STACK[SIZE]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is a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one dimensional 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array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that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will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hold the </a:t>
            </a:r>
            <a:r>
              <a:rPr sz="2700" spc="-6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27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elements.</a:t>
            </a:r>
            <a:endParaRPr sz="27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756920" algn="l"/>
              </a:tabLst>
            </a:pP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TOP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the pointer that points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top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most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element of </a:t>
            </a:r>
            <a:r>
              <a:rPr sz="2700" spc="-6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7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0"/>
              </a:spcBef>
              <a:buFont typeface="Arial MT"/>
              <a:buChar char="–"/>
              <a:tabLst>
                <a:tab pos="756920" algn="l"/>
              </a:tabLst>
            </a:pPr>
            <a:r>
              <a:rPr sz="2700" spc="-1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7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27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popped</a:t>
            </a:r>
            <a:r>
              <a:rPr sz="27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 the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27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TOP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&lt;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E36C09"/>
                </a:solidFill>
                <a:latin typeface="Calibri"/>
                <a:cs typeface="Calibri"/>
              </a:rPr>
              <a:t>(or</a:t>
            </a:r>
            <a:r>
              <a:rPr sz="2700" spc="-25" dirty="0">
                <a:solidFill>
                  <a:srgbClr val="E36C09"/>
                </a:solidFill>
                <a:latin typeface="Calibri"/>
                <a:cs typeface="Calibri"/>
              </a:rPr>
              <a:t> TOP</a:t>
            </a:r>
            <a:r>
              <a:rPr sz="27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E36C09"/>
                </a:solidFill>
                <a:latin typeface="Calibri"/>
                <a:cs typeface="Calibri"/>
              </a:rPr>
              <a:t>==</a:t>
            </a:r>
            <a:r>
              <a:rPr sz="27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E36C09"/>
                </a:solidFill>
                <a:latin typeface="Calibri"/>
                <a:cs typeface="Calibri"/>
              </a:rPr>
              <a:t>-1)</a:t>
            </a:r>
            <a:endParaRPr sz="27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Display</a:t>
            </a:r>
            <a:r>
              <a:rPr sz="27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"Underflow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 condition."</a:t>
            </a:r>
            <a:endParaRPr sz="27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7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700" spc="-1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40" dirty="0">
                <a:solidFill>
                  <a:srgbClr val="1F487C"/>
                </a:solidFill>
                <a:latin typeface="Calibri"/>
                <a:cs typeface="Calibri"/>
              </a:rPr>
              <a:t>STACK[TOP]</a:t>
            </a:r>
            <a:endParaRPr sz="27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7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7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7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27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Return</a:t>
            </a:r>
            <a:r>
              <a:rPr sz="27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Static</a:t>
            </a:r>
            <a:r>
              <a:rPr spc="-35" dirty="0"/>
              <a:t> Array</a:t>
            </a:r>
            <a:r>
              <a:rPr spc="-1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pc="-10" dirty="0"/>
              <a:t>#define</a:t>
            </a:r>
            <a:r>
              <a:rPr spc="-35" dirty="0"/>
              <a:t> </a:t>
            </a:r>
            <a:r>
              <a:rPr spc="-5" dirty="0"/>
              <a:t>MAXLEN</a:t>
            </a:r>
            <a:r>
              <a:rPr spc="-30" dirty="0"/>
              <a:t> </a:t>
            </a:r>
            <a:r>
              <a:rPr spc="-5" dirty="0"/>
              <a:t>100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alibri"/>
              <a:buAutoNum type="arabicPeriod"/>
            </a:pPr>
            <a:endParaRPr sz="2350"/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pc="-5" dirty="0"/>
              <a:t>typedef</a:t>
            </a:r>
            <a:r>
              <a:rPr spc="-40" dirty="0"/>
              <a:t> </a:t>
            </a:r>
            <a:r>
              <a:rPr spc="-10" dirty="0"/>
              <a:t>struct</a:t>
            </a: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  <a:tab pos="777875" algn="l"/>
              </a:tabLst>
            </a:pPr>
            <a:r>
              <a:rPr dirty="0"/>
              <a:t>{	</a:t>
            </a:r>
            <a:r>
              <a:rPr spc="-15" dirty="0"/>
              <a:t>int</a:t>
            </a:r>
            <a:r>
              <a:rPr spc="-40" dirty="0"/>
              <a:t> </a:t>
            </a:r>
            <a:r>
              <a:rPr spc="-5" dirty="0"/>
              <a:t>element[MAXLEN];</a:t>
            </a: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809625" algn="l"/>
                <a:tab pos="810260" algn="l"/>
                <a:tab pos="2008505" algn="l"/>
              </a:tabLst>
            </a:pPr>
            <a:r>
              <a:rPr spc="-15" dirty="0"/>
              <a:t>int</a:t>
            </a:r>
            <a:r>
              <a:rPr spc="10" dirty="0"/>
              <a:t> </a:t>
            </a:r>
            <a:r>
              <a:rPr spc="-10" dirty="0"/>
              <a:t>top;	</a:t>
            </a:r>
            <a:r>
              <a:rPr dirty="0"/>
              <a:t>}</a:t>
            </a:r>
            <a:r>
              <a:rPr spc="-55" dirty="0"/>
              <a:t> </a:t>
            </a:r>
            <a:r>
              <a:rPr spc="-10" dirty="0"/>
              <a:t>stack;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Calibri"/>
              <a:buAutoNum type="arabicPeriod"/>
            </a:pPr>
            <a:endParaRPr sz="2350"/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pc="-10" dirty="0"/>
              <a:t>stack</a:t>
            </a:r>
            <a:r>
              <a:rPr spc="-45" dirty="0"/>
              <a:t> </a:t>
            </a:r>
            <a:r>
              <a:rPr spc="-5" dirty="0"/>
              <a:t>init</a:t>
            </a:r>
            <a:r>
              <a:rPr spc="-35" dirty="0"/>
              <a:t> </a:t>
            </a:r>
            <a:r>
              <a:rPr dirty="0"/>
              <a:t>()</a:t>
            </a: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  <a:tab pos="777875" algn="l"/>
              </a:tabLst>
            </a:pPr>
            <a:r>
              <a:rPr dirty="0"/>
              <a:t>{	</a:t>
            </a:r>
            <a:r>
              <a:rPr spc="-10" dirty="0"/>
              <a:t>stack</a:t>
            </a:r>
            <a:r>
              <a:rPr spc="-50" dirty="0"/>
              <a:t> </a:t>
            </a:r>
            <a:r>
              <a:rPr dirty="0"/>
              <a:t>S;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9625" algn="l"/>
              </a:tabLst>
            </a:pPr>
            <a:r>
              <a:rPr spc="-5" dirty="0">
                <a:solidFill>
                  <a:srgbClr val="C00000"/>
                </a:solidFill>
              </a:rPr>
              <a:t>7.	</a:t>
            </a:r>
            <a:r>
              <a:rPr spc="-20" dirty="0"/>
              <a:t>S.top</a:t>
            </a:r>
            <a:r>
              <a:rPr spc="-55" dirty="0"/>
              <a:t> </a:t>
            </a:r>
            <a:r>
              <a:rPr dirty="0"/>
              <a:t>=</a:t>
            </a:r>
            <a:r>
              <a:rPr spc="-40" dirty="0"/>
              <a:t> </a:t>
            </a:r>
            <a:r>
              <a:rPr spc="-10" dirty="0"/>
              <a:t>-1;</a:t>
            </a:r>
          </a:p>
          <a:p>
            <a:pPr marL="12700">
              <a:lnSpc>
                <a:spcPct val="100000"/>
              </a:lnSpc>
              <a:tabLst>
                <a:tab pos="809625" algn="l"/>
              </a:tabLst>
            </a:pPr>
            <a:r>
              <a:rPr spc="-5" dirty="0">
                <a:solidFill>
                  <a:srgbClr val="C00000"/>
                </a:solidFill>
              </a:rPr>
              <a:t>8.	</a:t>
            </a:r>
            <a:r>
              <a:rPr spc="-10" dirty="0"/>
              <a:t>return</a:t>
            </a:r>
            <a:r>
              <a:rPr spc="-55" dirty="0"/>
              <a:t> </a:t>
            </a:r>
            <a:r>
              <a:rPr dirty="0"/>
              <a:t>S;</a:t>
            </a:r>
            <a:r>
              <a:rPr spc="-55" dirty="0"/>
              <a:t> </a:t>
            </a: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1503" y="1331467"/>
            <a:ext cx="463804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9"/>
              <a:tabLst>
                <a:tab pos="469265" algn="l"/>
                <a:tab pos="46990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isEmpty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C00000"/>
              </a:buClr>
              <a:buAutoNum type="arabicPeriod" startAt="9"/>
              <a:tabLst>
                <a:tab pos="469900" algn="l"/>
                <a:tab pos="915669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(S.top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-1);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alibri"/>
              <a:buAutoNum type="arabicPeriod" startAt="9"/>
            </a:pPr>
            <a:endParaRPr sz="23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C00000"/>
              </a:buClr>
              <a:buAutoNum type="arabicPeriod" startAt="9"/>
              <a:tabLst>
                <a:tab pos="46990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isFull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stack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9"/>
              <a:tabLst>
                <a:tab pos="469900" algn="l"/>
                <a:tab pos="915669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(S.top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== MAXLEN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1);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C00000"/>
              </a:buClr>
              <a:buAutoNum type="arabicPeriod" startAt="13"/>
              <a:tabLst>
                <a:tab pos="46990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top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13"/>
              <a:tabLst>
                <a:tab pos="469900" algn="l"/>
                <a:tab pos="84645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if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(isEmpty(S))</a:t>
            </a:r>
            <a:endParaRPr sz="2400">
              <a:latin typeface="Calibri"/>
              <a:cs typeface="Calibri"/>
            </a:endParaRPr>
          </a:p>
          <a:p>
            <a:pPr marL="1219200" indent="-1207135">
              <a:lnSpc>
                <a:spcPct val="100000"/>
              </a:lnSpc>
              <a:buClr>
                <a:srgbClr val="C00000"/>
              </a:buClr>
              <a:buAutoNum type="arabicPeriod" startAt="13"/>
              <a:tabLst>
                <a:tab pos="1219200" algn="l"/>
                <a:tab pos="121983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printf("Empty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stack\n");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13"/>
              <a:tabLst>
                <a:tab pos="878205" algn="l"/>
                <a:tab pos="87884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1219200" indent="-1207135">
              <a:lnSpc>
                <a:spcPct val="100000"/>
              </a:lnSpc>
              <a:buClr>
                <a:srgbClr val="C00000"/>
              </a:buClr>
              <a:buAutoNum type="arabicPeriod" startAt="13"/>
              <a:tabLst>
                <a:tab pos="1219200" algn="l"/>
                <a:tab pos="121983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S.element[S.top];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31467"/>
            <a:ext cx="38277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18.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push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x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1697177"/>
            <a:ext cx="429006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19"/>
              <a:tabLst>
                <a:tab pos="470534" algn="l"/>
                <a:tab pos="915669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(isFull(S))</a:t>
            </a:r>
            <a:endParaRPr sz="2400">
              <a:latin typeface="Calibri"/>
              <a:cs typeface="Calibri"/>
            </a:endParaRPr>
          </a:p>
          <a:p>
            <a:pPr marL="1286510" indent="-1274445">
              <a:lnSpc>
                <a:spcPct val="100000"/>
              </a:lnSpc>
              <a:buClr>
                <a:srgbClr val="C00000"/>
              </a:buClr>
              <a:buAutoNum type="arabicPeriod" startAt="19"/>
              <a:tabLst>
                <a:tab pos="1286510" algn="l"/>
                <a:tab pos="1287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printf("OVERFLOW\n");</a:t>
            </a:r>
            <a:endParaRPr sz="2400">
              <a:latin typeface="Calibri"/>
              <a:cs typeface="Calibri"/>
            </a:endParaRPr>
          </a:p>
          <a:p>
            <a:pPr marL="946785" indent="-934719">
              <a:lnSpc>
                <a:spcPct val="100000"/>
              </a:lnSpc>
              <a:buClr>
                <a:srgbClr val="C00000"/>
              </a:buClr>
              <a:buAutoNum type="arabicPeriod" startAt="19"/>
              <a:tabLst>
                <a:tab pos="946785" algn="l"/>
                <a:tab pos="947419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46785" algn="l"/>
                <a:tab pos="1323340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22.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++S.top;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35509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23.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S.element[S.top]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x;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4678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24.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4678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25.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S;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7121" y="3014217"/>
            <a:ext cx="294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25.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pop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7121" y="3380358"/>
            <a:ext cx="4570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26"/>
              <a:tabLst>
                <a:tab pos="469900" algn="l"/>
                <a:tab pos="9817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if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(isEmpty(S))</a:t>
            </a:r>
            <a:endParaRPr sz="2400">
              <a:latin typeface="Calibri"/>
              <a:cs typeface="Calibri"/>
            </a:endParaRPr>
          </a:p>
          <a:p>
            <a:pPr marL="1355725" indent="-1343025">
              <a:lnSpc>
                <a:spcPct val="100000"/>
              </a:lnSpc>
              <a:buClr>
                <a:srgbClr val="C00000"/>
              </a:buClr>
              <a:buAutoNum type="arabicPeriod" startAt="26"/>
              <a:tabLst>
                <a:tab pos="1355090" algn="l"/>
                <a:tab pos="135572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printf("UNDERFLOW\n");</a:t>
            </a:r>
            <a:endParaRPr sz="2400">
              <a:latin typeface="Calibri"/>
              <a:cs typeface="Calibri"/>
            </a:endParaRPr>
          </a:p>
          <a:p>
            <a:pPr marL="1014094" indent="-1002030">
              <a:lnSpc>
                <a:spcPct val="100000"/>
              </a:lnSpc>
              <a:buClr>
                <a:srgbClr val="C00000"/>
              </a:buClr>
              <a:buAutoNum type="arabicPeriod" startAt="26"/>
              <a:tabLst>
                <a:tab pos="1014094" algn="l"/>
                <a:tab pos="101473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78071" y="4566564"/>
          <a:ext cx="2912110" cy="670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546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29.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2280"/>
                        </a:lnSpc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280"/>
                        </a:lnSpc>
                      </a:pPr>
                      <a:r>
                        <a:rPr sz="2400" b="1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--S.top;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1">
                <a:tc>
                  <a:txBody>
                    <a:bodyPr/>
                    <a:lstStyle/>
                    <a:p>
                      <a:pPr marL="31750">
                        <a:lnSpc>
                          <a:spcPts val="2520"/>
                        </a:lnSpc>
                      </a:pPr>
                      <a:r>
                        <a:rPr sz="2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30.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520"/>
                        </a:lnSpc>
                      </a:pPr>
                      <a:r>
                        <a:rPr sz="24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2400" b="1" spc="-4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S;</a:t>
                      </a:r>
                      <a:r>
                        <a:rPr sz="2400" b="1" spc="-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31467"/>
            <a:ext cx="48755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31"/>
              <a:tabLst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stack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31"/>
              <a:tabLst>
                <a:tab pos="470534" algn="l"/>
                <a:tab pos="105029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08267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33.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S.top;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&gt;=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0;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--i)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42367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34.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printf("%d",S.element[i]);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3160903"/>
            <a:ext cx="1784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35.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72" y="3526663"/>
            <a:ext cx="287845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36"/>
              <a:tabLst>
                <a:tab pos="470534" algn="l"/>
                <a:tab pos="105092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S;</a:t>
            </a:r>
            <a:endParaRPr sz="2400">
              <a:latin typeface="Calibri"/>
              <a:cs typeface="Calibri"/>
            </a:endParaRPr>
          </a:p>
          <a:p>
            <a:pPr marL="1014094" indent="-1002030">
              <a:lnSpc>
                <a:spcPct val="100000"/>
              </a:lnSpc>
              <a:buClr>
                <a:srgbClr val="C00000"/>
              </a:buClr>
              <a:buAutoNum type="arabicPeriod" startAt="36"/>
              <a:tabLst>
                <a:tab pos="1014094" algn="l"/>
                <a:tab pos="101473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init();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014094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38.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push(S,10);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014094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39.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push(S,45);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014094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40.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push(S,1);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14094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41.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push(S,50);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658" y="3014217"/>
            <a:ext cx="41465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42.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43.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44.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45.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46.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47.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48.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49.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50.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1179" y="3014217"/>
            <a:ext cx="437769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967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printf("Current stack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");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print(S);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top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%d.\n", top(S));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pop(S);</a:t>
            </a:r>
            <a:endParaRPr sz="2400">
              <a:latin typeface="Calibri"/>
              <a:cs typeface="Calibri"/>
            </a:endParaRPr>
          </a:p>
          <a:p>
            <a:pPr marL="12700" marR="120967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 =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pop(S);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printf("Current stack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");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print(S);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75450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top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%d.\n", top(S));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0;	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3982085" cy="479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2639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Non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primitive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linear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structure.</a:t>
            </a:r>
            <a:endParaRPr sz="3200">
              <a:latin typeface="Calibri"/>
              <a:cs typeface="Calibri"/>
            </a:endParaRPr>
          </a:p>
          <a:p>
            <a:pPr marL="354965" marR="255270" indent="-3429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Allows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operations at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one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1F487C"/>
                </a:solidFill>
                <a:latin typeface="Calibri"/>
                <a:cs typeface="Calibri"/>
              </a:rPr>
              <a:t>only.</a:t>
            </a:r>
            <a:endParaRPr sz="3200">
              <a:latin typeface="Calibri"/>
              <a:cs typeface="Calibri"/>
            </a:endParaRPr>
          </a:p>
          <a:p>
            <a:pPr marL="354965" marR="220345" indent="-3429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can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only be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accessed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at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time.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1010"/>
              </a:spcBef>
            </a:pPr>
            <a:r>
              <a:rPr sz="3200" dirty="0">
                <a:solidFill>
                  <a:srgbClr val="1F487C"/>
                </a:solidFill>
                <a:latin typeface="Arial MT"/>
                <a:cs typeface="Arial MT"/>
              </a:rPr>
              <a:t>–</a:t>
            </a:r>
            <a:r>
              <a:rPr sz="3200" spc="-41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LI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(La</a:t>
            </a:r>
            <a:r>
              <a:rPr sz="3200" spc="-4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3200" spc="-60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200" spc="-4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- 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out)</a:t>
            </a:r>
            <a:r>
              <a:rPr sz="3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structure.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16551" y="1844624"/>
            <a:ext cx="2811780" cy="4240530"/>
            <a:chOff x="4916551" y="1844624"/>
            <a:chExt cx="2811780" cy="4240530"/>
          </a:xfrm>
        </p:grpSpPr>
        <p:sp>
          <p:nvSpPr>
            <p:cNvPr id="5" name="object 5"/>
            <p:cNvSpPr/>
            <p:nvPr/>
          </p:nvSpPr>
          <p:spPr>
            <a:xfrm>
              <a:off x="4929251" y="1857324"/>
              <a:ext cx="2786380" cy="4215130"/>
            </a:xfrm>
            <a:custGeom>
              <a:avLst/>
              <a:gdLst/>
              <a:ahLst/>
              <a:cxnLst/>
              <a:rect l="l" t="t" r="r" b="b"/>
              <a:pathLst>
                <a:path w="2786379" h="4215130">
                  <a:moveTo>
                    <a:pt x="0" y="4214876"/>
                  </a:moveTo>
                  <a:lnTo>
                    <a:pt x="2786126" y="4214876"/>
                  </a:lnTo>
                  <a:lnTo>
                    <a:pt x="2786126" y="0"/>
                  </a:lnTo>
                  <a:lnTo>
                    <a:pt x="0" y="0"/>
                  </a:lnTo>
                  <a:lnTo>
                    <a:pt x="0" y="421487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78857" y="1960879"/>
              <a:ext cx="2487295" cy="4008120"/>
            </a:xfrm>
            <a:custGeom>
              <a:avLst/>
              <a:gdLst/>
              <a:ahLst/>
              <a:cxnLst/>
              <a:rect l="l" t="t" r="r" b="b"/>
              <a:pathLst>
                <a:path w="2487295" h="4008120">
                  <a:moveTo>
                    <a:pt x="2478024" y="883158"/>
                  </a:moveTo>
                  <a:lnTo>
                    <a:pt x="2473185" y="835291"/>
                  </a:lnTo>
                  <a:lnTo>
                    <a:pt x="2459342" y="790714"/>
                  </a:lnTo>
                  <a:lnTo>
                    <a:pt x="2437422" y="750366"/>
                  </a:lnTo>
                  <a:lnTo>
                    <a:pt x="2408402" y="715225"/>
                  </a:lnTo>
                  <a:lnTo>
                    <a:pt x="2373236" y="686231"/>
                  </a:lnTo>
                  <a:lnTo>
                    <a:pt x="2332875" y="664337"/>
                  </a:lnTo>
                  <a:lnTo>
                    <a:pt x="2288273" y="650494"/>
                  </a:lnTo>
                  <a:lnTo>
                    <a:pt x="2240407" y="645668"/>
                  </a:lnTo>
                  <a:lnTo>
                    <a:pt x="237490" y="645668"/>
                  </a:lnTo>
                  <a:lnTo>
                    <a:pt x="189611" y="650494"/>
                  </a:lnTo>
                  <a:lnTo>
                    <a:pt x="145034" y="664337"/>
                  </a:lnTo>
                  <a:lnTo>
                    <a:pt x="104686" y="686231"/>
                  </a:lnTo>
                  <a:lnTo>
                    <a:pt x="69545" y="715225"/>
                  </a:lnTo>
                  <a:lnTo>
                    <a:pt x="40551" y="750366"/>
                  </a:lnTo>
                  <a:lnTo>
                    <a:pt x="18656" y="790714"/>
                  </a:lnTo>
                  <a:lnTo>
                    <a:pt x="4813" y="835291"/>
                  </a:lnTo>
                  <a:lnTo>
                    <a:pt x="0" y="883158"/>
                  </a:lnTo>
                  <a:lnTo>
                    <a:pt x="0" y="1833245"/>
                  </a:lnTo>
                  <a:lnTo>
                    <a:pt x="4813" y="1881124"/>
                  </a:lnTo>
                  <a:lnTo>
                    <a:pt x="18656" y="1925726"/>
                  </a:lnTo>
                  <a:lnTo>
                    <a:pt x="40551" y="1966087"/>
                  </a:lnTo>
                  <a:lnTo>
                    <a:pt x="69545" y="2001253"/>
                  </a:lnTo>
                  <a:lnTo>
                    <a:pt x="104686" y="2030272"/>
                  </a:lnTo>
                  <a:lnTo>
                    <a:pt x="145034" y="2052193"/>
                  </a:lnTo>
                  <a:lnTo>
                    <a:pt x="189611" y="2066036"/>
                  </a:lnTo>
                  <a:lnTo>
                    <a:pt x="237490" y="2070862"/>
                  </a:lnTo>
                  <a:lnTo>
                    <a:pt x="2240407" y="2070862"/>
                  </a:lnTo>
                  <a:lnTo>
                    <a:pt x="2288273" y="2066036"/>
                  </a:lnTo>
                  <a:lnTo>
                    <a:pt x="2332875" y="2052193"/>
                  </a:lnTo>
                  <a:lnTo>
                    <a:pt x="2373236" y="2030272"/>
                  </a:lnTo>
                  <a:lnTo>
                    <a:pt x="2408402" y="2001253"/>
                  </a:lnTo>
                  <a:lnTo>
                    <a:pt x="2437422" y="1966087"/>
                  </a:lnTo>
                  <a:lnTo>
                    <a:pt x="2459342" y="1925726"/>
                  </a:lnTo>
                  <a:lnTo>
                    <a:pt x="2473185" y="1881124"/>
                  </a:lnTo>
                  <a:lnTo>
                    <a:pt x="2478024" y="1833245"/>
                  </a:lnTo>
                  <a:lnTo>
                    <a:pt x="2478024" y="883158"/>
                  </a:lnTo>
                  <a:close/>
                </a:path>
                <a:path w="2487295" h="4008120">
                  <a:moveTo>
                    <a:pt x="2478024" y="96393"/>
                  </a:moveTo>
                  <a:lnTo>
                    <a:pt x="2470442" y="58889"/>
                  </a:lnTo>
                  <a:lnTo>
                    <a:pt x="2449766" y="28244"/>
                  </a:lnTo>
                  <a:lnTo>
                    <a:pt x="2419083" y="7581"/>
                  </a:lnTo>
                  <a:lnTo>
                    <a:pt x="2381504" y="0"/>
                  </a:lnTo>
                  <a:lnTo>
                    <a:pt x="96393" y="0"/>
                  </a:lnTo>
                  <a:lnTo>
                    <a:pt x="58877" y="7581"/>
                  </a:lnTo>
                  <a:lnTo>
                    <a:pt x="28232" y="28244"/>
                  </a:lnTo>
                  <a:lnTo>
                    <a:pt x="7569" y="58889"/>
                  </a:lnTo>
                  <a:lnTo>
                    <a:pt x="0" y="96393"/>
                  </a:lnTo>
                  <a:lnTo>
                    <a:pt x="0" y="482346"/>
                  </a:lnTo>
                  <a:lnTo>
                    <a:pt x="7569" y="519938"/>
                  </a:lnTo>
                  <a:lnTo>
                    <a:pt x="28232" y="550621"/>
                  </a:lnTo>
                  <a:lnTo>
                    <a:pt x="58877" y="571296"/>
                  </a:lnTo>
                  <a:lnTo>
                    <a:pt x="96393" y="578866"/>
                  </a:lnTo>
                  <a:lnTo>
                    <a:pt x="2381504" y="578866"/>
                  </a:lnTo>
                  <a:lnTo>
                    <a:pt x="2419083" y="571296"/>
                  </a:lnTo>
                  <a:lnTo>
                    <a:pt x="2449766" y="550621"/>
                  </a:lnTo>
                  <a:lnTo>
                    <a:pt x="2470442" y="519938"/>
                  </a:lnTo>
                  <a:lnTo>
                    <a:pt x="2478024" y="482346"/>
                  </a:lnTo>
                  <a:lnTo>
                    <a:pt x="2478024" y="96393"/>
                  </a:lnTo>
                  <a:close/>
                </a:path>
                <a:path w="2487295" h="4008120">
                  <a:moveTo>
                    <a:pt x="2486787" y="3525520"/>
                  </a:moveTo>
                  <a:lnTo>
                    <a:pt x="2479205" y="3487940"/>
                  </a:lnTo>
                  <a:lnTo>
                    <a:pt x="2458529" y="3457270"/>
                  </a:lnTo>
                  <a:lnTo>
                    <a:pt x="2427846" y="3436582"/>
                  </a:lnTo>
                  <a:lnTo>
                    <a:pt x="2390267" y="3429000"/>
                  </a:lnTo>
                  <a:lnTo>
                    <a:pt x="105283" y="3429000"/>
                  </a:lnTo>
                  <a:lnTo>
                    <a:pt x="67691" y="3436582"/>
                  </a:lnTo>
                  <a:lnTo>
                    <a:pt x="37020" y="3457270"/>
                  </a:lnTo>
                  <a:lnTo>
                    <a:pt x="16332" y="3487940"/>
                  </a:lnTo>
                  <a:lnTo>
                    <a:pt x="8763" y="3525520"/>
                  </a:lnTo>
                  <a:lnTo>
                    <a:pt x="8763" y="3911371"/>
                  </a:lnTo>
                  <a:lnTo>
                    <a:pt x="16332" y="3948938"/>
                  </a:lnTo>
                  <a:lnTo>
                    <a:pt x="37020" y="3979595"/>
                  </a:lnTo>
                  <a:lnTo>
                    <a:pt x="67691" y="4000284"/>
                  </a:lnTo>
                  <a:lnTo>
                    <a:pt x="105283" y="4007853"/>
                  </a:lnTo>
                  <a:lnTo>
                    <a:pt x="2390267" y="4007853"/>
                  </a:lnTo>
                  <a:lnTo>
                    <a:pt x="2427846" y="4000284"/>
                  </a:lnTo>
                  <a:lnTo>
                    <a:pt x="2458529" y="3979595"/>
                  </a:lnTo>
                  <a:lnTo>
                    <a:pt x="2479205" y="3948938"/>
                  </a:lnTo>
                  <a:lnTo>
                    <a:pt x="2486787" y="3911371"/>
                  </a:lnTo>
                  <a:lnTo>
                    <a:pt x="2486787" y="3525520"/>
                  </a:lnTo>
                  <a:close/>
                </a:path>
                <a:path w="2487295" h="4008120">
                  <a:moveTo>
                    <a:pt x="2486787" y="2879725"/>
                  </a:moveTo>
                  <a:lnTo>
                    <a:pt x="2479205" y="2842222"/>
                  </a:lnTo>
                  <a:lnTo>
                    <a:pt x="2458529" y="2811576"/>
                  </a:lnTo>
                  <a:lnTo>
                    <a:pt x="2427846" y="2790914"/>
                  </a:lnTo>
                  <a:lnTo>
                    <a:pt x="2390267" y="2783332"/>
                  </a:lnTo>
                  <a:lnTo>
                    <a:pt x="105283" y="2783332"/>
                  </a:lnTo>
                  <a:lnTo>
                    <a:pt x="67691" y="2790914"/>
                  </a:lnTo>
                  <a:lnTo>
                    <a:pt x="37020" y="2811576"/>
                  </a:lnTo>
                  <a:lnTo>
                    <a:pt x="16332" y="2842222"/>
                  </a:lnTo>
                  <a:lnTo>
                    <a:pt x="8763" y="2879725"/>
                  </a:lnTo>
                  <a:lnTo>
                    <a:pt x="8763" y="3265678"/>
                  </a:lnTo>
                  <a:lnTo>
                    <a:pt x="16332" y="3303270"/>
                  </a:lnTo>
                  <a:lnTo>
                    <a:pt x="37020" y="3333940"/>
                  </a:lnTo>
                  <a:lnTo>
                    <a:pt x="67691" y="3354628"/>
                  </a:lnTo>
                  <a:lnTo>
                    <a:pt x="105283" y="3362198"/>
                  </a:lnTo>
                  <a:lnTo>
                    <a:pt x="2390267" y="3362198"/>
                  </a:lnTo>
                  <a:lnTo>
                    <a:pt x="2427846" y="3354628"/>
                  </a:lnTo>
                  <a:lnTo>
                    <a:pt x="2458529" y="3333940"/>
                  </a:lnTo>
                  <a:lnTo>
                    <a:pt x="2479205" y="3303270"/>
                  </a:lnTo>
                  <a:lnTo>
                    <a:pt x="2486787" y="3265678"/>
                  </a:lnTo>
                  <a:lnTo>
                    <a:pt x="2486787" y="2879725"/>
                  </a:lnTo>
                  <a:close/>
                </a:path>
                <a:path w="2487295" h="4008120">
                  <a:moveTo>
                    <a:pt x="2486787" y="2234057"/>
                  </a:moveTo>
                  <a:lnTo>
                    <a:pt x="2479205" y="2196554"/>
                  </a:lnTo>
                  <a:lnTo>
                    <a:pt x="2458529" y="2165908"/>
                  </a:lnTo>
                  <a:lnTo>
                    <a:pt x="2427846" y="2145246"/>
                  </a:lnTo>
                  <a:lnTo>
                    <a:pt x="2390267" y="2137664"/>
                  </a:lnTo>
                  <a:lnTo>
                    <a:pt x="105283" y="2137664"/>
                  </a:lnTo>
                  <a:lnTo>
                    <a:pt x="67691" y="2145246"/>
                  </a:lnTo>
                  <a:lnTo>
                    <a:pt x="37020" y="2165908"/>
                  </a:lnTo>
                  <a:lnTo>
                    <a:pt x="16332" y="2196554"/>
                  </a:lnTo>
                  <a:lnTo>
                    <a:pt x="8763" y="2234057"/>
                  </a:lnTo>
                  <a:lnTo>
                    <a:pt x="8763" y="2620010"/>
                  </a:lnTo>
                  <a:lnTo>
                    <a:pt x="16332" y="2657602"/>
                  </a:lnTo>
                  <a:lnTo>
                    <a:pt x="37020" y="2688285"/>
                  </a:lnTo>
                  <a:lnTo>
                    <a:pt x="67691" y="2708960"/>
                  </a:lnTo>
                  <a:lnTo>
                    <a:pt x="105283" y="2716530"/>
                  </a:lnTo>
                  <a:lnTo>
                    <a:pt x="2390267" y="2716530"/>
                  </a:lnTo>
                  <a:lnTo>
                    <a:pt x="2427846" y="2708960"/>
                  </a:lnTo>
                  <a:lnTo>
                    <a:pt x="2458529" y="2688285"/>
                  </a:lnTo>
                  <a:lnTo>
                    <a:pt x="2479205" y="2657602"/>
                  </a:lnTo>
                  <a:lnTo>
                    <a:pt x="2486787" y="2620010"/>
                  </a:lnTo>
                  <a:lnTo>
                    <a:pt x="2486787" y="223405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86553" y="2002917"/>
            <a:ext cx="2247265" cy="3878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  <a:spcBef>
                <a:spcPts val="2025"/>
              </a:spcBef>
            </a:pP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17780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17780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0671" y="1837308"/>
            <a:ext cx="2926080" cy="91440"/>
          </a:xfrm>
          <a:custGeom>
            <a:avLst/>
            <a:gdLst/>
            <a:ahLst/>
            <a:cxnLst/>
            <a:rect l="l" t="t" r="r" b="b"/>
            <a:pathLst>
              <a:path w="2926079" h="91439">
                <a:moveTo>
                  <a:pt x="2926079" y="0"/>
                </a:moveTo>
                <a:lnTo>
                  <a:pt x="0" y="0"/>
                </a:lnTo>
                <a:lnTo>
                  <a:pt x="0" y="91439"/>
                </a:lnTo>
                <a:lnTo>
                  <a:pt x="2926079" y="91439"/>
                </a:lnTo>
                <a:lnTo>
                  <a:pt x="2926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86751" y="1915477"/>
            <a:ext cx="857885" cy="584835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Operations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72" y="1223415"/>
            <a:ext cx="8791575" cy="50330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0" dirty="0">
                <a:solidFill>
                  <a:srgbClr val="1F487C"/>
                </a:solidFill>
                <a:latin typeface="Calibri"/>
                <a:cs typeface="Calibri"/>
              </a:rPr>
              <a:t>Two</a:t>
            </a:r>
            <a:r>
              <a:rPr sz="3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operations: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b="1" spc="-5" dirty="0">
                <a:solidFill>
                  <a:srgbClr val="1F487C"/>
                </a:solidFill>
                <a:latin typeface="Calibri"/>
                <a:cs typeface="Calibri"/>
              </a:rPr>
              <a:t>push()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−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Pushing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(storing)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an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on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stack.</a:t>
            </a:r>
            <a:endParaRPr sz="3000">
              <a:latin typeface="Calibri"/>
              <a:cs typeface="Calibri"/>
            </a:endParaRPr>
          </a:p>
          <a:p>
            <a:pPr marL="756920" marR="231140" lvl="1" indent="-756920">
              <a:lnSpc>
                <a:spcPct val="100000"/>
              </a:lnSpc>
              <a:spcBef>
                <a:spcPts val="1010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b="1" spc="-5" dirty="0">
                <a:solidFill>
                  <a:srgbClr val="1F487C"/>
                </a:solidFill>
                <a:latin typeface="Calibri"/>
                <a:cs typeface="Calibri"/>
              </a:rPr>
              <a:t>pop()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−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Removing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(accessing)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3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000" spc="-6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Other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operations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effective</a:t>
            </a:r>
            <a:r>
              <a:rPr sz="3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functionality: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peek()</a:t>
            </a:r>
            <a:r>
              <a:rPr sz="30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−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top 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of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stack,</a:t>
            </a:r>
            <a:endParaRPr sz="30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</a:pP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without</a:t>
            </a:r>
            <a:r>
              <a:rPr sz="3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removing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it.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19"/>
              </a:spcBef>
              <a:buFont typeface="Arial MT"/>
              <a:buChar char="–"/>
              <a:tabLst>
                <a:tab pos="756920" algn="l"/>
                <a:tab pos="6356350" algn="l"/>
              </a:tabLst>
            </a:pPr>
            <a:r>
              <a:rPr sz="3000" b="1" spc="-5" dirty="0">
                <a:solidFill>
                  <a:srgbClr val="1F487C"/>
                </a:solidFill>
                <a:latin typeface="Calibri"/>
                <a:cs typeface="Calibri"/>
              </a:rPr>
              <a:t>isFull()</a:t>
            </a:r>
            <a:r>
              <a:rPr sz="30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−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Check</a:t>
            </a:r>
            <a:r>
              <a:rPr sz="3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full.	</a:t>
            </a:r>
            <a:r>
              <a:rPr sz="3000" b="1" i="1" dirty="0">
                <a:solidFill>
                  <a:srgbClr val="E36C09"/>
                </a:solidFill>
                <a:latin typeface="Times New Roman"/>
                <a:cs typeface="Times New Roman"/>
              </a:rPr>
              <a:t>OVERFLOW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10"/>
              </a:spcBef>
              <a:buFont typeface="Arial MT"/>
              <a:buChar char="–"/>
              <a:tabLst>
                <a:tab pos="756920" algn="l"/>
                <a:tab pos="6341110" algn="l"/>
              </a:tabLst>
            </a:pP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isE</a:t>
            </a:r>
            <a:r>
              <a:rPr sz="3000" b="1" spc="-15" dirty="0">
                <a:solidFill>
                  <a:srgbClr val="1F487C"/>
                </a:solidFill>
                <a:latin typeface="Calibri"/>
                <a:cs typeface="Calibri"/>
              </a:rPr>
              <a:t>mp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000" b="1" spc="-10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()</a:t>
            </a:r>
            <a:r>
              <a:rPr sz="30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−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eck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3000" spc="-35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ack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is em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p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000" spc="-195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.	</a:t>
            </a:r>
            <a:r>
              <a:rPr sz="3000" b="1" i="1" dirty="0">
                <a:solidFill>
                  <a:srgbClr val="E36C09"/>
                </a:solidFill>
                <a:latin typeface="Times New Roman"/>
                <a:cs typeface="Times New Roman"/>
              </a:rPr>
              <a:t>UN</a:t>
            </a:r>
            <a:r>
              <a:rPr sz="3000" b="1" i="1" spc="5" dirty="0">
                <a:solidFill>
                  <a:srgbClr val="E36C09"/>
                </a:solidFill>
                <a:latin typeface="Times New Roman"/>
                <a:cs typeface="Times New Roman"/>
              </a:rPr>
              <a:t>D</a:t>
            </a:r>
            <a:r>
              <a:rPr sz="3000" b="1" i="1" dirty="0">
                <a:solidFill>
                  <a:srgbClr val="E36C09"/>
                </a:solidFill>
                <a:latin typeface="Times New Roman"/>
                <a:cs typeface="Times New Roman"/>
              </a:rPr>
              <a:t>ERFLOW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Stack</a:t>
            </a:r>
            <a:r>
              <a:rPr spc="-4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Push</a:t>
            </a:r>
          </a:p>
        </p:txBody>
      </p:sp>
      <p:sp>
        <p:nvSpPr>
          <p:cNvPr id="3" name="object 3"/>
          <p:cNvSpPr/>
          <p:nvPr/>
        </p:nvSpPr>
        <p:spPr>
          <a:xfrm>
            <a:off x="538987" y="2558542"/>
            <a:ext cx="445134" cy="2172970"/>
          </a:xfrm>
          <a:custGeom>
            <a:avLst/>
            <a:gdLst/>
            <a:ahLst/>
            <a:cxnLst/>
            <a:rect l="l" t="t" r="r" b="b"/>
            <a:pathLst>
              <a:path w="445134" h="2172970">
                <a:moveTo>
                  <a:pt x="438353" y="0"/>
                </a:moveTo>
                <a:lnTo>
                  <a:pt x="438353" y="2172716"/>
                </a:lnTo>
              </a:path>
              <a:path w="445134" h="2172970">
                <a:moveTo>
                  <a:pt x="0" y="438404"/>
                </a:moveTo>
                <a:lnTo>
                  <a:pt x="444703" y="438404"/>
                </a:lnTo>
              </a:path>
              <a:path w="445134" h="2172970">
                <a:moveTo>
                  <a:pt x="0" y="870331"/>
                </a:moveTo>
                <a:lnTo>
                  <a:pt x="444703" y="870331"/>
                </a:lnTo>
              </a:path>
              <a:path w="445134" h="2172970">
                <a:moveTo>
                  <a:pt x="0" y="1302385"/>
                </a:moveTo>
                <a:lnTo>
                  <a:pt x="444703" y="1302385"/>
                </a:lnTo>
              </a:path>
              <a:path w="445134" h="2172970">
                <a:moveTo>
                  <a:pt x="0" y="1734312"/>
                </a:moveTo>
                <a:lnTo>
                  <a:pt x="444703" y="1734312"/>
                </a:lnTo>
              </a:path>
              <a:path w="445134" h="2172970">
                <a:moveTo>
                  <a:pt x="6350" y="0"/>
                </a:moveTo>
                <a:lnTo>
                  <a:pt x="6350" y="2172716"/>
                </a:lnTo>
              </a:path>
              <a:path w="445134" h="2172970">
                <a:moveTo>
                  <a:pt x="0" y="6350"/>
                </a:moveTo>
                <a:lnTo>
                  <a:pt x="444703" y="6350"/>
                </a:lnTo>
              </a:path>
              <a:path w="445134" h="2172970">
                <a:moveTo>
                  <a:pt x="0" y="2166366"/>
                </a:moveTo>
                <a:lnTo>
                  <a:pt x="444703" y="21663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1933" y="2746629"/>
          <a:ext cx="356870" cy="193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309">
                <a:tc>
                  <a:txBody>
                    <a:bodyPr/>
                    <a:lstStyle/>
                    <a:p>
                      <a:pPr marL="127000">
                        <a:lnSpc>
                          <a:spcPts val="151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8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09">
                <a:tc>
                  <a:txBody>
                    <a:bodyPr/>
                    <a:lstStyle/>
                    <a:p>
                      <a:pPr marL="127000">
                        <a:lnSpc>
                          <a:spcPts val="19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401" y="4750434"/>
            <a:ext cx="744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35472" y="2558542"/>
          <a:ext cx="753745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63141" y="2558542"/>
          <a:ext cx="641984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87294" y="2558542"/>
          <a:ext cx="753745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11446" y="2558542"/>
          <a:ext cx="753745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38452" y="2607182"/>
            <a:ext cx="5166360" cy="19640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838065">
              <a:lnSpc>
                <a:spcPct val="100000"/>
              </a:lnSpc>
              <a:spcBef>
                <a:spcPts val="530"/>
              </a:spcBef>
            </a:pP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  <a:p>
            <a:pPr marL="3685540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  <a:p>
            <a:pPr marL="72390" algn="ctr">
              <a:lnSpc>
                <a:spcPct val="100000"/>
              </a:lnSpc>
              <a:spcBef>
                <a:spcPts val="1315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  <a:p>
            <a:pPr marR="2368550" algn="ctr">
              <a:lnSpc>
                <a:spcPct val="100000"/>
              </a:lnSpc>
              <a:spcBef>
                <a:spcPts val="1050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659626" y="2558542"/>
          <a:ext cx="753745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878064" y="2558542"/>
          <a:ext cx="753745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784083" y="2223261"/>
            <a:ext cx="67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48118" y="4743957"/>
            <a:ext cx="1104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77923B"/>
                </a:solidFill>
                <a:latin typeface="Calibri"/>
                <a:cs typeface="Calibri"/>
              </a:rPr>
              <a:t>OVERFLOW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23988" y="5094478"/>
            <a:ext cx="596900" cy="572770"/>
          </a:xfrm>
          <a:custGeom>
            <a:avLst/>
            <a:gdLst/>
            <a:ahLst/>
            <a:cxnLst/>
            <a:rect l="l" t="t" r="r" b="b"/>
            <a:pathLst>
              <a:path w="596900" h="572770">
                <a:moveTo>
                  <a:pt x="85725" y="486410"/>
                </a:moveTo>
                <a:lnTo>
                  <a:pt x="0" y="529310"/>
                </a:lnTo>
                <a:lnTo>
                  <a:pt x="85725" y="572173"/>
                </a:lnTo>
                <a:lnTo>
                  <a:pt x="85725" y="543598"/>
                </a:lnTo>
                <a:lnTo>
                  <a:pt x="71500" y="543598"/>
                </a:lnTo>
                <a:lnTo>
                  <a:pt x="71500" y="515023"/>
                </a:lnTo>
                <a:lnTo>
                  <a:pt x="85725" y="515023"/>
                </a:lnTo>
                <a:lnTo>
                  <a:pt x="85725" y="486410"/>
                </a:lnTo>
                <a:close/>
              </a:path>
              <a:path w="596900" h="572770">
                <a:moveTo>
                  <a:pt x="85725" y="515023"/>
                </a:moveTo>
                <a:lnTo>
                  <a:pt x="71500" y="515023"/>
                </a:lnTo>
                <a:lnTo>
                  <a:pt x="71500" y="543598"/>
                </a:lnTo>
                <a:lnTo>
                  <a:pt x="85725" y="543598"/>
                </a:lnTo>
                <a:lnTo>
                  <a:pt x="85725" y="515023"/>
                </a:lnTo>
                <a:close/>
              </a:path>
              <a:path w="596900" h="572770">
                <a:moveTo>
                  <a:pt x="568197" y="515023"/>
                </a:moveTo>
                <a:lnTo>
                  <a:pt x="85725" y="515023"/>
                </a:lnTo>
                <a:lnTo>
                  <a:pt x="85725" y="543598"/>
                </a:lnTo>
                <a:lnTo>
                  <a:pt x="590295" y="543598"/>
                </a:lnTo>
                <a:lnTo>
                  <a:pt x="596772" y="537197"/>
                </a:lnTo>
                <a:lnTo>
                  <a:pt x="596772" y="529310"/>
                </a:lnTo>
                <a:lnTo>
                  <a:pt x="568197" y="529310"/>
                </a:lnTo>
                <a:lnTo>
                  <a:pt x="568197" y="515023"/>
                </a:lnTo>
                <a:close/>
              </a:path>
              <a:path w="596900" h="572770">
                <a:moveTo>
                  <a:pt x="596772" y="0"/>
                </a:moveTo>
                <a:lnTo>
                  <a:pt x="568197" y="0"/>
                </a:lnTo>
                <a:lnTo>
                  <a:pt x="568197" y="529310"/>
                </a:lnTo>
                <a:lnTo>
                  <a:pt x="582421" y="515023"/>
                </a:lnTo>
                <a:lnTo>
                  <a:pt x="596772" y="515023"/>
                </a:lnTo>
                <a:lnTo>
                  <a:pt x="596772" y="0"/>
                </a:lnTo>
                <a:close/>
              </a:path>
              <a:path w="596900" h="572770">
                <a:moveTo>
                  <a:pt x="596772" y="515023"/>
                </a:moveTo>
                <a:lnTo>
                  <a:pt x="582421" y="515023"/>
                </a:lnTo>
                <a:lnTo>
                  <a:pt x="568197" y="529310"/>
                </a:lnTo>
                <a:lnTo>
                  <a:pt x="596772" y="529310"/>
                </a:lnTo>
                <a:lnTo>
                  <a:pt x="596772" y="51502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99005" y="5093589"/>
            <a:ext cx="574357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full,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more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elements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added.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F487C"/>
                </a:solidFill>
                <a:latin typeface="Calibri"/>
                <a:cs typeface="Calibri"/>
              </a:rPr>
              <a:t>OVERFLOW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4245" y="2231263"/>
            <a:ext cx="295275" cy="230504"/>
          </a:xfrm>
          <a:custGeom>
            <a:avLst/>
            <a:gdLst/>
            <a:ahLst/>
            <a:cxnLst/>
            <a:rect l="l" t="t" r="r" b="b"/>
            <a:pathLst>
              <a:path w="295275" h="230505">
                <a:moveTo>
                  <a:pt x="28575" y="144525"/>
                </a:moveTo>
                <a:lnTo>
                  <a:pt x="0" y="144525"/>
                </a:lnTo>
                <a:lnTo>
                  <a:pt x="42862" y="230250"/>
                </a:lnTo>
                <a:lnTo>
                  <a:pt x="78549" y="158876"/>
                </a:lnTo>
                <a:lnTo>
                  <a:pt x="28575" y="158876"/>
                </a:lnTo>
                <a:lnTo>
                  <a:pt x="28575" y="144525"/>
                </a:lnTo>
                <a:close/>
              </a:path>
              <a:path w="295275" h="230505">
                <a:moveTo>
                  <a:pt x="294868" y="0"/>
                </a:moveTo>
                <a:lnTo>
                  <a:pt x="34975" y="0"/>
                </a:lnTo>
                <a:lnTo>
                  <a:pt x="28575" y="6350"/>
                </a:lnTo>
                <a:lnTo>
                  <a:pt x="28575" y="158876"/>
                </a:lnTo>
                <a:lnTo>
                  <a:pt x="57150" y="158876"/>
                </a:lnTo>
                <a:lnTo>
                  <a:pt x="57150" y="28575"/>
                </a:lnTo>
                <a:lnTo>
                  <a:pt x="42862" y="28575"/>
                </a:lnTo>
                <a:lnTo>
                  <a:pt x="57150" y="14224"/>
                </a:lnTo>
                <a:lnTo>
                  <a:pt x="294868" y="14224"/>
                </a:lnTo>
                <a:lnTo>
                  <a:pt x="294868" y="0"/>
                </a:lnTo>
                <a:close/>
              </a:path>
              <a:path w="295275" h="230505">
                <a:moveTo>
                  <a:pt x="85725" y="144525"/>
                </a:moveTo>
                <a:lnTo>
                  <a:pt x="57150" y="144525"/>
                </a:lnTo>
                <a:lnTo>
                  <a:pt x="57150" y="158876"/>
                </a:lnTo>
                <a:lnTo>
                  <a:pt x="78549" y="158876"/>
                </a:lnTo>
                <a:lnTo>
                  <a:pt x="85725" y="144525"/>
                </a:lnTo>
                <a:close/>
              </a:path>
              <a:path w="295275" h="230505">
                <a:moveTo>
                  <a:pt x="57150" y="14224"/>
                </a:moveTo>
                <a:lnTo>
                  <a:pt x="42862" y="28575"/>
                </a:lnTo>
                <a:lnTo>
                  <a:pt x="57150" y="28575"/>
                </a:lnTo>
                <a:lnTo>
                  <a:pt x="57150" y="14224"/>
                </a:lnTo>
                <a:close/>
              </a:path>
              <a:path w="295275" h="230505">
                <a:moveTo>
                  <a:pt x="294868" y="14224"/>
                </a:moveTo>
                <a:lnTo>
                  <a:pt x="57150" y="14224"/>
                </a:lnTo>
                <a:lnTo>
                  <a:pt x="57150" y="28575"/>
                </a:lnTo>
                <a:lnTo>
                  <a:pt x="294868" y="28575"/>
                </a:lnTo>
                <a:lnTo>
                  <a:pt x="294868" y="142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9482" y="2231263"/>
            <a:ext cx="295275" cy="230504"/>
          </a:xfrm>
          <a:custGeom>
            <a:avLst/>
            <a:gdLst/>
            <a:ahLst/>
            <a:cxnLst/>
            <a:rect l="l" t="t" r="r" b="b"/>
            <a:pathLst>
              <a:path w="295275" h="230505">
                <a:moveTo>
                  <a:pt x="28575" y="144525"/>
                </a:moveTo>
                <a:lnTo>
                  <a:pt x="0" y="144525"/>
                </a:lnTo>
                <a:lnTo>
                  <a:pt x="42799" y="230250"/>
                </a:lnTo>
                <a:lnTo>
                  <a:pt x="78538" y="158876"/>
                </a:lnTo>
                <a:lnTo>
                  <a:pt x="28575" y="158876"/>
                </a:lnTo>
                <a:lnTo>
                  <a:pt x="28575" y="144525"/>
                </a:lnTo>
                <a:close/>
              </a:path>
              <a:path w="295275" h="230505">
                <a:moveTo>
                  <a:pt x="294767" y="0"/>
                </a:moveTo>
                <a:lnTo>
                  <a:pt x="34925" y="0"/>
                </a:lnTo>
                <a:lnTo>
                  <a:pt x="28575" y="6350"/>
                </a:lnTo>
                <a:lnTo>
                  <a:pt x="28575" y="158876"/>
                </a:lnTo>
                <a:lnTo>
                  <a:pt x="57150" y="158876"/>
                </a:lnTo>
                <a:lnTo>
                  <a:pt x="57150" y="28575"/>
                </a:lnTo>
                <a:lnTo>
                  <a:pt x="42799" y="28575"/>
                </a:lnTo>
                <a:lnTo>
                  <a:pt x="57150" y="14224"/>
                </a:lnTo>
                <a:lnTo>
                  <a:pt x="294767" y="14224"/>
                </a:lnTo>
                <a:lnTo>
                  <a:pt x="294767" y="0"/>
                </a:lnTo>
                <a:close/>
              </a:path>
              <a:path w="295275" h="230505">
                <a:moveTo>
                  <a:pt x="85725" y="144525"/>
                </a:moveTo>
                <a:lnTo>
                  <a:pt x="57150" y="144525"/>
                </a:lnTo>
                <a:lnTo>
                  <a:pt x="57150" y="158876"/>
                </a:lnTo>
                <a:lnTo>
                  <a:pt x="78538" y="158876"/>
                </a:lnTo>
                <a:lnTo>
                  <a:pt x="85725" y="144525"/>
                </a:lnTo>
                <a:close/>
              </a:path>
              <a:path w="295275" h="230505">
                <a:moveTo>
                  <a:pt x="57150" y="14224"/>
                </a:moveTo>
                <a:lnTo>
                  <a:pt x="42799" y="28575"/>
                </a:lnTo>
                <a:lnTo>
                  <a:pt x="57150" y="28575"/>
                </a:lnTo>
                <a:lnTo>
                  <a:pt x="57150" y="14224"/>
                </a:lnTo>
                <a:close/>
              </a:path>
              <a:path w="295275" h="230505">
                <a:moveTo>
                  <a:pt x="294767" y="14224"/>
                </a:moveTo>
                <a:lnTo>
                  <a:pt x="57150" y="14224"/>
                </a:lnTo>
                <a:lnTo>
                  <a:pt x="57150" y="28575"/>
                </a:lnTo>
                <a:lnTo>
                  <a:pt x="294767" y="28575"/>
                </a:lnTo>
                <a:lnTo>
                  <a:pt x="294767" y="142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2526" y="2231263"/>
            <a:ext cx="295275" cy="230504"/>
          </a:xfrm>
          <a:custGeom>
            <a:avLst/>
            <a:gdLst/>
            <a:ahLst/>
            <a:cxnLst/>
            <a:rect l="l" t="t" r="r" b="b"/>
            <a:pathLst>
              <a:path w="295275" h="230505">
                <a:moveTo>
                  <a:pt x="28575" y="144525"/>
                </a:moveTo>
                <a:lnTo>
                  <a:pt x="0" y="144525"/>
                </a:lnTo>
                <a:lnTo>
                  <a:pt x="42799" y="230250"/>
                </a:lnTo>
                <a:lnTo>
                  <a:pt x="78538" y="158876"/>
                </a:lnTo>
                <a:lnTo>
                  <a:pt x="28575" y="158876"/>
                </a:lnTo>
                <a:lnTo>
                  <a:pt x="28575" y="144525"/>
                </a:lnTo>
                <a:close/>
              </a:path>
              <a:path w="295275" h="230505">
                <a:moveTo>
                  <a:pt x="294894" y="0"/>
                </a:moveTo>
                <a:lnTo>
                  <a:pt x="34925" y="0"/>
                </a:lnTo>
                <a:lnTo>
                  <a:pt x="28575" y="6350"/>
                </a:lnTo>
                <a:lnTo>
                  <a:pt x="28575" y="158876"/>
                </a:lnTo>
                <a:lnTo>
                  <a:pt x="57150" y="158876"/>
                </a:lnTo>
                <a:lnTo>
                  <a:pt x="57150" y="28575"/>
                </a:lnTo>
                <a:lnTo>
                  <a:pt x="42799" y="28575"/>
                </a:lnTo>
                <a:lnTo>
                  <a:pt x="57150" y="14224"/>
                </a:lnTo>
                <a:lnTo>
                  <a:pt x="294894" y="14224"/>
                </a:lnTo>
                <a:lnTo>
                  <a:pt x="294894" y="0"/>
                </a:lnTo>
                <a:close/>
              </a:path>
              <a:path w="295275" h="230505">
                <a:moveTo>
                  <a:pt x="85725" y="144525"/>
                </a:moveTo>
                <a:lnTo>
                  <a:pt x="57150" y="144525"/>
                </a:lnTo>
                <a:lnTo>
                  <a:pt x="57150" y="158876"/>
                </a:lnTo>
                <a:lnTo>
                  <a:pt x="78538" y="158876"/>
                </a:lnTo>
                <a:lnTo>
                  <a:pt x="85725" y="144525"/>
                </a:lnTo>
                <a:close/>
              </a:path>
              <a:path w="295275" h="230505">
                <a:moveTo>
                  <a:pt x="57150" y="14224"/>
                </a:moveTo>
                <a:lnTo>
                  <a:pt x="42799" y="28575"/>
                </a:lnTo>
                <a:lnTo>
                  <a:pt x="57150" y="28575"/>
                </a:lnTo>
                <a:lnTo>
                  <a:pt x="57150" y="14224"/>
                </a:lnTo>
                <a:close/>
              </a:path>
              <a:path w="295275" h="230505">
                <a:moveTo>
                  <a:pt x="294894" y="14224"/>
                </a:moveTo>
                <a:lnTo>
                  <a:pt x="57150" y="14224"/>
                </a:lnTo>
                <a:lnTo>
                  <a:pt x="57150" y="28575"/>
                </a:lnTo>
                <a:lnTo>
                  <a:pt x="294894" y="28575"/>
                </a:lnTo>
                <a:lnTo>
                  <a:pt x="294894" y="142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678" y="2231263"/>
            <a:ext cx="295275" cy="230504"/>
          </a:xfrm>
          <a:custGeom>
            <a:avLst/>
            <a:gdLst/>
            <a:ahLst/>
            <a:cxnLst/>
            <a:rect l="l" t="t" r="r" b="b"/>
            <a:pathLst>
              <a:path w="295275" h="230505">
                <a:moveTo>
                  <a:pt x="28575" y="144525"/>
                </a:moveTo>
                <a:lnTo>
                  <a:pt x="0" y="144525"/>
                </a:lnTo>
                <a:lnTo>
                  <a:pt x="42799" y="230250"/>
                </a:lnTo>
                <a:lnTo>
                  <a:pt x="78538" y="158876"/>
                </a:lnTo>
                <a:lnTo>
                  <a:pt x="28575" y="158876"/>
                </a:lnTo>
                <a:lnTo>
                  <a:pt x="28575" y="144525"/>
                </a:lnTo>
                <a:close/>
              </a:path>
              <a:path w="295275" h="230505">
                <a:moveTo>
                  <a:pt x="294894" y="0"/>
                </a:moveTo>
                <a:lnTo>
                  <a:pt x="34925" y="0"/>
                </a:lnTo>
                <a:lnTo>
                  <a:pt x="28575" y="6350"/>
                </a:lnTo>
                <a:lnTo>
                  <a:pt x="28575" y="158876"/>
                </a:lnTo>
                <a:lnTo>
                  <a:pt x="57150" y="158876"/>
                </a:lnTo>
                <a:lnTo>
                  <a:pt x="57150" y="28575"/>
                </a:lnTo>
                <a:lnTo>
                  <a:pt x="42799" y="28575"/>
                </a:lnTo>
                <a:lnTo>
                  <a:pt x="57150" y="14224"/>
                </a:lnTo>
                <a:lnTo>
                  <a:pt x="294894" y="14224"/>
                </a:lnTo>
                <a:lnTo>
                  <a:pt x="294894" y="0"/>
                </a:lnTo>
                <a:close/>
              </a:path>
              <a:path w="295275" h="230505">
                <a:moveTo>
                  <a:pt x="85725" y="144525"/>
                </a:moveTo>
                <a:lnTo>
                  <a:pt x="57150" y="144525"/>
                </a:lnTo>
                <a:lnTo>
                  <a:pt x="57150" y="158876"/>
                </a:lnTo>
                <a:lnTo>
                  <a:pt x="78538" y="158876"/>
                </a:lnTo>
                <a:lnTo>
                  <a:pt x="85725" y="144525"/>
                </a:lnTo>
                <a:close/>
              </a:path>
              <a:path w="295275" h="230505">
                <a:moveTo>
                  <a:pt x="57150" y="14224"/>
                </a:moveTo>
                <a:lnTo>
                  <a:pt x="42799" y="28575"/>
                </a:lnTo>
                <a:lnTo>
                  <a:pt x="57150" y="28575"/>
                </a:lnTo>
                <a:lnTo>
                  <a:pt x="57150" y="14224"/>
                </a:lnTo>
                <a:close/>
              </a:path>
              <a:path w="295275" h="230505">
                <a:moveTo>
                  <a:pt x="294894" y="14224"/>
                </a:moveTo>
                <a:lnTo>
                  <a:pt x="57150" y="14224"/>
                </a:lnTo>
                <a:lnTo>
                  <a:pt x="57150" y="28575"/>
                </a:lnTo>
                <a:lnTo>
                  <a:pt x="294894" y="28575"/>
                </a:lnTo>
                <a:lnTo>
                  <a:pt x="294894" y="142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2411" y="2231263"/>
            <a:ext cx="295275" cy="230504"/>
          </a:xfrm>
          <a:custGeom>
            <a:avLst/>
            <a:gdLst/>
            <a:ahLst/>
            <a:cxnLst/>
            <a:rect l="l" t="t" r="r" b="b"/>
            <a:pathLst>
              <a:path w="295275" h="230505">
                <a:moveTo>
                  <a:pt x="28575" y="144525"/>
                </a:moveTo>
                <a:lnTo>
                  <a:pt x="0" y="144525"/>
                </a:lnTo>
                <a:lnTo>
                  <a:pt x="42925" y="230250"/>
                </a:lnTo>
                <a:lnTo>
                  <a:pt x="78560" y="158876"/>
                </a:lnTo>
                <a:lnTo>
                  <a:pt x="28575" y="158876"/>
                </a:lnTo>
                <a:lnTo>
                  <a:pt x="28575" y="144525"/>
                </a:lnTo>
                <a:close/>
              </a:path>
              <a:path w="295275" h="230505">
                <a:moveTo>
                  <a:pt x="294893" y="0"/>
                </a:moveTo>
                <a:lnTo>
                  <a:pt x="35051" y="0"/>
                </a:lnTo>
                <a:lnTo>
                  <a:pt x="28575" y="6350"/>
                </a:lnTo>
                <a:lnTo>
                  <a:pt x="28575" y="158876"/>
                </a:lnTo>
                <a:lnTo>
                  <a:pt x="57150" y="158876"/>
                </a:lnTo>
                <a:lnTo>
                  <a:pt x="57150" y="28575"/>
                </a:lnTo>
                <a:lnTo>
                  <a:pt x="42925" y="28575"/>
                </a:lnTo>
                <a:lnTo>
                  <a:pt x="57150" y="14224"/>
                </a:lnTo>
                <a:lnTo>
                  <a:pt x="294893" y="14224"/>
                </a:lnTo>
                <a:lnTo>
                  <a:pt x="294893" y="0"/>
                </a:lnTo>
                <a:close/>
              </a:path>
              <a:path w="295275" h="230505">
                <a:moveTo>
                  <a:pt x="85725" y="144525"/>
                </a:moveTo>
                <a:lnTo>
                  <a:pt x="57150" y="144525"/>
                </a:lnTo>
                <a:lnTo>
                  <a:pt x="57150" y="158876"/>
                </a:lnTo>
                <a:lnTo>
                  <a:pt x="78560" y="158876"/>
                </a:lnTo>
                <a:lnTo>
                  <a:pt x="85725" y="144525"/>
                </a:lnTo>
                <a:close/>
              </a:path>
              <a:path w="295275" h="230505">
                <a:moveTo>
                  <a:pt x="57150" y="14224"/>
                </a:moveTo>
                <a:lnTo>
                  <a:pt x="42925" y="28575"/>
                </a:lnTo>
                <a:lnTo>
                  <a:pt x="57150" y="28575"/>
                </a:lnTo>
                <a:lnTo>
                  <a:pt x="57150" y="14224"/>
                </a:lnTo>
                <a:close/>
              </a:path>
              <a:path w="295275" h="230505">
                <a:moveTo>
                  <a:pt x="294893" y="14224"/>
                </a:moveTo>
                <a:lnTo>
                  <a:pt x="57150" y="14224"/>
                </a:lnTo>
                <a:lnTo>
                  <a:pt x="57150" y="28575"/>
                </a:lnTo>
                <a:lnTo>
                  <a:pt x="294893" y="28575"/>
                </a:lnTo>
                <a:lnTo>
                  <a:pt x="294893" y="142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0783" y="1565605"/>
            <a:ext cx="6941184" cy="80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925" algn="r">
              <a:lnSpc>
                <a:spcPct val="100000"/>
              </a:lnSpc>
              <a:spcBef>
                <a:spcPts val="100"/>
              </a:spcBef>
              <a:tabLst>
                <a:tab pos="1232535" algn="l"/>
                <a:tab pos="2465705" algn="l"/>
                <a:tab pos="3698875" algn="l"/>
                <a:tab pos="4932045" algn="l"/>
                <a:tab pos="6164580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sh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9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)	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sh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)	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sh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3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)	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sh</a:t>
            </a:r>
            <a:r>
              <a:rPr sz="1800" b="1" spc="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6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)	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sh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4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)	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sh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tabLst>
                <a:tab pos="1214755" algn="l"/>
                <a:tab pos="2447925" algn="l"/>
                <a:tab pos="3672204" algn="l"/>
                <a:tab pos="4838700" algn="l"/>
                <a:tab pos="6121400" algn="l"/>
              </a:tabLst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9	1	3	6	4	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64984" y="2231263"/>
            <a:ext cx="295275" cy="230504"/>
          </a:xfrm>
          <a:custGeom>
            <a:avLst/>
            <a:gdLst/>
            <a:ahLst/>
            <a:cxnLst/>
            <a:rect l="l" t="t" r="r" b="b"/>
            <a:pathLst>
              <a:path w="295275" h="230505">
                <a:moveTo>
                  <a:pt x="28575" y="144525"/>
                </a:moveTo>
                <a:lnTo>
                  <a:pt x="0" y="144525"/>
                </a:lnTo>
                <a:lnTo>
                  <a:pt x="42799" y="230250"/>
                </a:lnTo>
                <a:lnTo>
                  <a:pt x="78538" y="158876"/>
                </a:lnTo>
                <a:lnTo>
                  <a:pt x="28575" y="158876"/>
                </a:lnTo>
                <a:lnTo>
                  <a:pt x="28575" y="144525"/>
                </a:lnTo>
                <a:close/>
              </a:path>
              <a:path w="295275" h="230505">
                <a:moveTo>
                  <a:pt x="294767" y="0"/>
                </a:moveTo>
                <a:lnTo>
                  <a:pt x="34925" y="0"/>
                </a:lnTo>
                <a:lnTo>
                  <a:pt x="28575" y="6350"/>
                </a:lnTo>
                <a:lnTo>
                  <a:pt x="28575" y="158876"/>
                </a:lnTo>
                <a:lnTo>
                  <a:pt x="57150" y="158876"/>
                </a:lnTo>
                <a:lnTo>
                  <a:pt x="57150" y="28575"/>
                </a:lnTo>
                <a:lnTo>
                  <a:pt x="42799" y="28575"/>
                </a:lnTo>
                <a:lnTo>
                  <a:pt x="57150" y="14224"/>
                </a:lnTo>
                <a:lnTo>
                  <a:pt x="294767" y="14224"/>
                </a:lnTo>
                <a:lnTo>
                  <a:pt x="294767" y="0"/>
                </a:lnTo>
                <a:close/>
              </a:path>
              <a:path w="295275" h="230505">
                <a:moveTo>
                  <a:pt x="85725" y="144525"/>
                </a:moveTo>
                <a:lnTo>
                  <a:pt x="57150" y="144525"/>
                </a:lnTo>
                <a:lnTo>
                  <a:pt x="57150" y="158876"/>
                </a:lnTo>
                <a:lnTo>
                  <a:pt x="78538" y="158876"/>
                </a:lnTo>
                <a:lnTo>
                  <a:pt x="85725" y="144525"/>
                </a:lnTo>
                <a:close/>
              </a:path>
              <a:path w="295275" h="230505">
                <a:moveTo>
                  <a:pt x="57150" y="14224"/>
                </a:moveTo>
                <a:lnTo>
                  <a:pt x="42799" y="28575"/>
                </a:lnTo>
                <a:lnTo>
                  <a:pt x="57150" y="28575"/>
                </a:lnTo>
                <a:lnTo>
                  <a:pt x="57150" y="14224"/>
                </a:lnTo>
                <a:close/>
              </a:path>
              <a:path w="295275" h="230505">
                <a:moveTo>
                  <a:pt x="294767" y="14224"/>
                </a:moveTo>
                <a:lnTo>
                  <a:pt x="57150" y="14224"/>
                </a:lnTo>
                <a:lnTo>
                  <a:pt x="57150" y="28575"/>
                </a:lnTo>
                <a:lnTo>
                  <a:pt x="294767" y="28575"/>
                </a:lnTo>
                <a:lnTo>
                  <a:pt x="294767" y="142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Stack</a:t>
            </a:r>
            <a:r>
              <a:rPr spc="-4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-30" dirty="0"/>
              <a:t>Pop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8987" y="2558542"/>
          <a:ext cx="753109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9785" y="1565605"/>
            <a:ext cx="6614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215" algn="l"/>
                <a:tab pos="2389505" algn="l"/>
                <a:tab pos="3622040" algn="l"/>
                <a:tab pos="4855845" algn="l"/>
                <a:tab pos="6088380" algn="l"/>
              </a:tabLst>
            </a:pP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()	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p()	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p()	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p()	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p()	p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p()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35472" y="2558542"/>
          <a:ext cx="642620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63141" y="2558542"/>
          <a:ext cx="753109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87294" y="2558542"/>
          <a:ext cx="753745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11446" y="2558542"/>
          <a:ext cx="753745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2163" y="2285822"/>
            <a:ext cx="531050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Calibri"/>
              <a:cs typeface="Calibri"/>
            </a:endParaRPr>
          </a:p>
          <a:p>
            <a:pPr marL="13087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  <a:p>
            <a:pPr marL="71755" algn="ctr">
              <a:lnSpc>
                <a:spcPct val="100000"/>
              </a:lnSpc>
              <a:spcBef>
                <a:spcPts val="1365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  <a:p>
            <a:pPr marR="1229360" algn="r">
              <a:lnSpc>
                <a:spcPct val="100000"/>
              </a:lnSpc>
              <a:spcBef>
                <a:spcPts val="1115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59626" y="2558542"/>
            <a:ext cx="445134" cy="2172970"/>
          </a:xfrm>
          <a:custGeom>
            <a:avLst/>
            <a:gdLst/>
            <a:ahLst/>
            <a:cxnLst/>
            <a:rect l="l" t="t" r="r" b="b"/>
            <a:pathLst>
              <a:path w="445134" h="2172970">
                <a:moveTo>
                  <a:pt x="438403" y="0"/>
                </a:moveTo>
                <a:lnTo>
                  <a:pt x="438403" y="2172716"/>
                </a:lnTo>
              </a:path>
              <a:path w="445134" h="2172970">
                <a:moveTo>
                  <a:pt x="0" y="438404"/>
                </a:moveTo>
                <a:lnTo>
                  <a:pt x="444753" y="438404"/>
                </a:lnTo>
              </a:path>
              <a:path w="445134" h="2172970">
                <a:moveTo>
                  <a:pt x="0" y="870331"/>
                </a:moveTo>
                <a:lnTo>
                  <a:pt x="444753" y="870331"/>
                </a:lnTo>
              </a:path>
              <a:path w="445134" h="2172970">
                <a:moveTo>
                  <a:pt x="0" y="1302385"/>
                </a:moveTo>
                <a:lnTo>
                  <a:pt x="444753" y="1302385"/>
                </a:lnTo>
              </a:path>
              <a:path w="445134" h="2172970">
                <a:moveTo>
                  <a:pt x="0" y="1734312"/>
                </a:moveTo>
                <a:lnTo>
                  <a:pt x="444753" y="1734312"/>
                </a:lnTo>
              </a:path>
              <a:path w="445134" h="2172970">
                <a:moveTo>
                  <a:pt x="6350" y="0"/>
                </a:moveTo>
                <a:lnTo>
                  <a:pt x="6350" y="2172716"/>
                </a:lnTo>
              </a:path>
              <a:path w="445134" h="2172970">
                <a:moveTo>
                  <a:pt x="0" y="6350"/>
                </a:moveTo>
                <a:lnTo>
                  <a:pt x="444753" y="6350"/>
                </a:lnTo>
              </a:path>
              <a:path w="445134" h="2172970">
                <a:moveTo>
                  <a:pt x="0" y="2166366"/>
                </a:moveTo>
                <a:lnTo>
                  <a:pt x="444753" y="21663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063485" y="2746629"/>
          <a:ext cx="356870" cy="193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309">
                <a:tc>
                  <a:txBody>
                    <a:bodyPr/>
                    <a:lstStyle/>
                    <a:p>
                      <a:pPr marR="119380" algn="r">
                        <a:lnSpc>
                          <a:spcPts val="151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8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09">
                <a:tc>
                  <a:txBody>
                    <a:bodyPr/>
                    <a:lstStyle/>
                    <a:p>
                      <a:pPr marR="119380" algn="r">
                        <a:lnSpc>
                          <a:spcPts val="19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236970" y="4793107"/>
            <a:ext cx="744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78064" y="2558542"/>
            <a:ext cx="445134" cy="2172970"/>
          </a:xfrm>
          <a:custGeom>
            <a:avLst/>
            <a:gdLst/>
            <a:ahLst/>
            <a:cxnLst/>
            <a:rect l="l" t="t" r="r" b="b"/>
            <a:pathLst>
              <a:path w="445134" h="2172970">
                <a:moveTo>
                  <a:pt x="438403" y="0"/>
                </a:moveTo>
                <a:lnTo>
                  <a:pt x="438403" y="2172716"/>
                </a:lnTo>
              </a:path>
              <a:path w="445134" h="2172970">
                <a:moveTo>
                  <a:pt x="0" y="438404"/>
                </a:moveTo>
                <a:lnTo>
                  <a:pt x="444753" y="438404"/>
                </a:lnTo>
              </a:path>
              <a:path w="445134" h="2172970">
                <a:moveTo>
                  <a:pt x="0" y="870331"/>
                </a:moveTo>
                <a:lnTo>
                  <a:pt x="444753" y="870331"/>
                </a:lnTo>
              </a:path>
              <a:path w="445134" h="2172970">
                <a:moveTo>
                  <a:pt x="0" y="1302385"/>
                </a:moveTo>
                <a:lnTo>
                  <a:pt x="444753" y="1302385"/>
                </a:lnTo>
              </a:path>
              <a:path w="445134" h="2172970">
                <a:moveTo>
                  <a:pt x="0" y="1734312"/>
                </a:moveTo>
                <a:lnTo>
                  <a:pt x="444753" y="1734312"/>
                </a:lnTo>
              </a:path>
              <a:path w="445134" h="2172970">
                <a:moveTo>
                  <a:pt x="6350" y="0"/>
                </a:moveTo>
                <a:lnTo>
                  <a:pt x="6350" y="2172716"/>
                </a:lnTo>
              </a:path>
              <a:path w="445134" h="2172970">
                <a:moveTo>
                  <a:pt x="0" y="6350"/>
                </a:moveTo>
                <a:lnTo>
                  <a:pt x="444753" y="6350"/>
                </a:lnTo>
              </a:path>
              <a:path w="445134" h="2172970">
                <a:moveTo>
                  <a:pt x="0" y="2166366"/>
                </a:moveTo>
                <a:lnTo>
                  <a:pt x="444753" y="21663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282178" y="2746629"/>
          <a:ext cx="356870" cy="193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309">
                <a:tc>
                  <a:txBody>
                    <a:bodyPr/>
                    <a:lstStyle/>
                    <a:p>
                      <a:pPr marR="119380" algn="r">
                        <a:lnSpc>
                          <a:spcPts val="151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8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09">
                <a:tc>
                  <a:txBody>
                    <a:bodyPr/>
                    <a:lstStyle/>
                    <a:p>
                      <a:pPr marR="119380" algn="r">
                        <a:lnSpc>
                          <a:spcPts val="19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460360" y="4777867"/>
            <a:ext cx="1264920" cy="6045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latin typeface="Calibri"/>
                <a:cs typeface="Calibri"/>
              </a:rPr>
              <a:t>top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UN</a:t>
            </a:r>
            <a:r>
              <a:rPr sz="1800" b="1" spc="5" dirty="0">
                <a:solidFill>
                  <a:srgbClr val="77923B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F</a:t>
            </a:r>
            <a:r>
              <a:rPr sz="1800" b="1" spc="-40" dirty="0">
                <a:solidFill>
                  <a:srgbClr val="77923B"/>
                </a:solidFill>
                <a:latin typeface="Calibri"/>
                <a:cs typeface="Calibri"/>
              </a:rPr>
              <a:t>L</a:t>
            </a:r>
            <a:r>
              <a:rPr sz="1800" b="1" spc="-30" dirty="0">
                <a:solidFill>
                  <a:srgbClr val="77923B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18044" y="5432933"/>
            <a:ext cx="895985" cy="572770"/>
          </a:xfrm>
          <a:custGeom>
            <a:avLst/>
            <a:gdLst/>
            <a:ahLst/>
            <a:cxnLst/>
            <a:rect l="l" t="t" r="r" b="b"/>
            <a:pathLst>
              <a:path w="895984" h="572770">
                <a:moveTo>
                  <a:pt x="85725" y="486422"/>
                </a:moveTo>
                <a:lnTo>
                  <a:pt x="0" y="529285"/>
                </a:lnTo>
                <a:lnTo>
                  <a:pt x="85725" y="572147"/>
                </a:lnTo>
                <a:lnTo>
                  <a:pt x="85725" y="543572"/>
                </a:lnTo>
                <a:lnTo>
                  <a:pt x="71374" y="543572"/>
                </a:lnTo>
                <a:lnTo>
                  <a:pt x="71374" y="514997"/>
                </a:lnTo>
                <a:lnTo>
                  <a:pt x="85725" y="514997"/>
                </a:lnTo>
                <a:lnTo>
                  <a:pt x="85725" y="486422"/>
                </a:lnTo>
                <a:close/>
              </a:path>
              <a:path w="895984" h="572770">
                <a:moveTo>
                  <a:pt x="85725" y="514997"/>
                </a:moveTo>
                <a:lnTo>
                  <a:pt x="71374" y="514997"/>
                </a:lnTo>
                <a:lnTo>
                  <a:pt x="71374" y="543572"/>
                </a:lnTo>
                <a:lnTo>
                  <a:pt x="85725" y="543572"/>
                </a:lnTo>
                <a:lnTo>
                  <a:pt x="85725" y="514997"/>
                </a:lnTo>
                <a:close/>
              </a:path>
              <a:path w="895984" h="572770">
                <a:moveTo>
                  <a:pt x="866901" y="514997"/>
                </a:moveTo>
                <a:lnTo>
                  <a:pt x="85725" y="514997"/>
                </a:lnTo>
                <a:lnTo>
                  <a:pt x="85725" y="543572"/>
                </a:lnTo>
                <a:lnTo>
                  <a:pt x="889000" y="543572"/>
                </a:lnTo>
                <a:lnTo>
                  <a:pt x="895476" y="537184"/>
                </a:lnTo>
                <a:lnTo>
                  <a:pt x="895476" y="529285"/>
                </a:lnTo>
                <a:lnTo>
                  <a:pt x="866901" y="529285"/>
                </a:lnTo>
                <a:lnTo>
                  <a:pt x="866901" y="514997"/>
                </a:lnTo>
                <a:close/>
              </a:path>
              <a:path w="895984" h="572770">
                <a:moveTo>
                  <a:pt x="895476" y="0"/>
                </a:moveTo>
                <a:lnTo>
                  <a:pt x="866901" y="0"/>
                </a:lnTo>
                <a:lnTo>
                  <a:pt x="866901" y="529285"/>
                </a:lnTo>
                <a:lnTo>
                  <a:pt x="881126" y="514997"/>
                </a:lnTo>
                <a:lnTo>
                  <a:pt x="895476" y="514997"/>
                </a:lnTo>
                <a:lnTo>
                  <a:pt x="895476" y="0"/>
                </a:lnTo>
                <a:close/>
              </a:path>
              <a:path w="895984" h="572770">
                <a:moveTo>
                  <a:pt x="895476" y="514997"/>
                </a:moveTo>
                <a:lnTo>
                  <a:pt x="881126" y="514997"/>
                </a:lnTo>
                <a:lnTo>
                  <a:pt x="866901" y="529285"/>
                </a:lnTo>
                <a:lnTo>
                  <a:pt x="895476" y="529285"/>
                </a:lnTo>
                <a:lnTo>
                  <a:pt x="895476" y="51499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05076" y="5431942"/>
            <a:ext cx="51206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stack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3200" spc="-40" dirty="0">
                <a:solidFill>
                  <a:srgbClr val="1F487C"/>
                </a:solidFill>
                <a:latin typeface="Calibri"/>
                <a:cs typeface="Calibri"/>
              </a:rPr>
              <a:t>empty,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no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3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removed.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1F487C"/>
                </a:solidFill>
                <a:latin typeface="Calibri"/>
                <a:cs typeface="Calibri"/>
              </a:rPr>
              <a:t>UNDERFLOW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2820" y="2202688"/>
            <a:ext cx="266700" cy="259079"/>
          </a:xfrm>
          <a:custGeom>
            <a:avLst/>
            <a:gdLst/>
            <a:ahLst/>
            <a:cxnLst/>
            <a:rect l="l" t="t" r="r" b="b"/>
            <a:pathLst>
              <a:path w="266700" h="259080">
                <a:moveTo>
                  <a:pt x="180568" y="28575"/>
                </a:moveTo>
                <a:lnTo>
                  <a:pt x="6400" y="28575"/>
                </a:lnTo>
                <a:lnTo>
                  <a:pt x="0" y="34925"/>
                </a:lnTo>
                <a:lnTo>
                  <a:pt x="0" y="258825"/>
                </a:lnTo>
                <a:lnTo>
                  <a:pt x="28575" y="258825"/>
                </a:lnTo>
                <a:lnTo>
                  <a:pt x="28575" y="57150"/>
                </a:lnTo>
                <a:lnTo>
                  <a:pt x="14287" y="57150"/>
                </a:lnTo>
                <a:lnTo>
                  <a:pt x="28575" y="42799"/>
                </a:lnTo>
                <a:lnTo>
                  <a:pt x="180568" y="42799"/>
                </a:lnTo>
                <a:lnTo>
                  <a:pt x="180568" y="28575"/>
                </a:lnTo>
                <a:close/>
              </a:path>
              <a:path w="266700" h="259080">
                <a:moveTo>
                  <a:pt x="180568" y="0"/>
                </a:moveTo>
                <a:lnTo>
                  <a:pt x="180568" y="85725"/>
                </a:lnTo>
                <a:lnTo>
                  <a:pt x="237634" y="57150"/>
                </a:lnTo>
                <a:lnTo>
                  <a:pt x="194856" y="57150"/>
                </a:lnTo>
                <a:lnTo>
                  <a:pt x="194856" y="28575"/>
                </a:lnTo>
                <a:lnTo>
                  <a:pt x="237803" y="28575"/>
                </a:lnTo>
                <a:lnTo>
                  <a:pt x="180568" y="0"/>
                </a:lnTo>
                <a:close/>
              </a:path>
              <a:path w="266700" h="259080">
                <a:moveTo>
                  <a:pt x="28575" y="42799"/>
                </a:moveTo>
                <a:lnTo>
                  <a:pt x="14287" y="57150"/>
                </a:lnTo>
                <a:lnTo>
                  <a:pt x="28575" y="57150"/>
                </a:lnTo>
                <a:lnTo>
                  <a:pt x="28575" y="42799"/>
                </a:lnTo>
                <a:close/>
              </a:path>
              <a:path w="266700" h="259080">
                <a:moveTo>
                  <a:pt x="180568" y="42799"/>
                </a:moveTo>
                <a:lnTo>
                  <a:pt x="28575" y="42799"/>
                </a:lnTo>
                <a:lnTo>
                  <a:pt x="28575" y="57150"/>
                </a:lnTo>
                <a:lnTo>
                  <a:pt x="180568" y="57150"/>
                </a:lnTo>
                <a:lnTo>
                  <a:pt x="180568" y="42799"/>
                </a:lnTo>
                <a:close/>
              </a:path>
              <a:path w="266700" h="259080">
                <a:moveTo>
                  <a:pt x="237803" y="28575"/>
                </a:moveTo>
                <a:lnTo>
                  <a:pt x="194856" y="28575"/>
                </a:lnTo>
                <a:lnTo>
                  <a:pt x="194856" y="57150"/>
                </a:lnTo>
                <a:lnTo>
                  <a:pt x="237634" y="57150"/>
                </a:lnTo>
                <a:lnTo>
                  <a:pt x="266293" y="42799"/>
                </a:lnTo>
                <a:lnTo>
                  <a:pt x="237803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8057" y="2202688"/>
            <a:ext cx="266700" cy="259079"/>
          </a:xfrm>
          <a:custGeom>
            <a:avLst/>
            <a:gdLst/>
            <a:ahLst/>
            <a:cxnLst/>
            <a:rect l="l" t="t" r="r" b="b"/>
            <a:pathLst>
              <a:path w="266700" h="259080">
                <a:moveTo>
                  <a:pt x="180467" y="28575"/>
                </a:moveTo>
                <a:lnTo>
                  <a:pt x="6350" y="28575"/>
                </a:lnTo>
                <a:lnTo>
                  <a:pt x="0" y="34925"/>
                </a:lnTo>
                <a:lnTo>
                  <a:pt x="0" y="258825"/>
                </a:lnTo>
                <a:lnTo>
                  <a:pt x="28575" y="258825"/>
                </a:lnTo>
                <a:lnTo>
                  <a:pt x="28575" y="57150"/>
                </a:lnTo>
                <a:lnTo>
                  <a:pt x="14224" y="57150"/>
                </a:lnTo>
                <a:lnTo>
                  <a:pt x="28575" y="42799"/>
                </a:lnTo>
                <a:lnTo>
                  <a:pt x="180467" y="42799"/>
                </a:lnTo>
                <a:lnTo>
                  <a:pt x="180467" y="28575"/>
                </a:lnTo>
                <a:close/>
              </a:path>
              <a:path w="266700" h="259080">
                <a:moveTo>
                  <a:pt x="180467" y="0"/>
                </a:moveTo>
                <a:lnTo>
                  <a:pt x="180467" y="85725"/>
                </a:lnTo>
                <a:lnTo>
                  <a:pt x="237532" y="57150"/>
                </a:lnTo>
                <a:lnTo>
                  <a:pt x="194818" y="57150"/>
                </a:lnTo>
                <a:lnTo>
                  <a:pt x="194818" y="28575"/>
                </a:lnTo>
                <a:lnTo>
                  <a:pt x="237701" y="28575"/>
                </a:lnTo>
                <a:lnTo>
                  <a:pt x="180467" y="0"/>
                </a:lnTo>
                <a:close/>
              </a:path>
              <a:path w="266700" h="259080">
                <a:moveTo>
                  <a:pt x="28575" y="42799"/>
                </a:moveTo>
                <a:lnTo>
                  <a:pt x="14224" y="57150"/>
                </a:lnTo>
                <a:lnTo>
                  <a:pt x="28575" y="57150"/>
                </a:lnTo>
                <a:lnTo>
                  <a:pt x="28575" y="42799"/>
                </a:lnTo>
                <a:close/>
              </a:path>
              <a:path w="266700" h="259080">
                <a:moveTo>
                  <a:pt x="180467" y="42799"/>
                </a:moveTo>
                <a:lnTo>
                  <a:pt x="28575" y="42799"/>
                </a:lnTo>
                <a:lnTo>
                  <a:pt x="28575" y="57150"/>
                </a:lnTo>
                <a:lnTo>
                  <a:pt x="180467" y="57150"/>
                </a:lnTo>
                <a:lnTo>
                  <a:pt x="180467" y="42799"/>
                </a:lnTo>
                <a:close/>
              </a:path>
              <a:path w="266700" h="259080">
                <a:moveTo>
                  <a:pt x="237701" y="28575"/>
                </a:moveTo>
                <a:lnTo>
                  <a:pt x="194818" y="28575"/>
                </a:lnTo>
                <a:lnTo>
                  <a:pt x="194818" y="57150"/>
                </a:lnTo>
                <a:lnTo>
                  <a:pt x="237532" y="57150"/>
                </a:lnTo>
                <a:lnTo>
                  <a:pt x="266192" y="42799"/>
                </a:lnTo>
                <a:lnTo>
                  <a:pt x="237701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21101" y="2202688"/>
            <a:ext cx="266700" cy="259079"/>
          </a:xfrm>
          <a:custGeom>
            <a:avLst/>
            <a:gdLst/>
            <a:ahLst/>
            <a:cxnLst/>
            <a:rect l="l" t="t" r="r" b="b"/>
            <a:pathLst>
              <a:path w="266700" h="259080">
                <a:moveTo>
                  <a:pt x="180594" y="28575"/>
                </a:moveTo>
                <a:lnTo>
                  <a:pt x="6350" y="28575"/>
                </a:lnTo>
                <a:lnTo>
                  <a:pt x="0" y="34925"/>
                </a:lnTo>
                <a:lnTo>
                  <a:pt x="0" y="258825"/>
                </a:lnTo>
                <a:lnTo>
                  <a:pt x="28575" y="258825"/>
                </a:lnTo>
                <a:lnTo>
                  <a:pt x="28575" y="57150"/>
                </a:lnTo>
                <a:lnTo>
                  <a:pt x="14224" y="57150"/>
                </a:lnTo>
                <a:lnTo>
                  <a:pt x="28575" y="42799"/>
                </a:lnTo>
                <a:lnTo>
                  <a:pt x="180594" y="42799"/>
                </a:lnTo>
                <a:lnTo>
                  <a:pt x="180594" y="28575"/>
                </a:lnTo>
                <a:close/>
              </a:path>
              <a:path w="266700" h="259080">
                <a:moveTo>
                  <a:pt x="180594" y="0"/>
                </a:moveTo>
                <a:lnTo>
                  <a:pt x="180594" y="85725"/>
                </a:lnTo>
                <a:lnTo>
                  <a:pt x="237659" y="57150"/>
                </a:lnTo>
                <a:lnTo>
                  <a:pt x="194818" y="57150"/>
                </a:lnTo>
                <a:lnTo>
                  <a:pt x="194818" y="28575"/>
                </a:lnTo>
                <a:lnTo>
                  <a:pt x="237828" y="28575"/>
                </a:lnTo>
                <a:lnTo>
                  <a:pt x="180594" y="0"/>
                </a:lnTo>
                <a:close/>
              </a:path>
              <a:path w="266700" h="259080">
                <a:moveTo>
                  <a:pt x="28575" y="42799"/>
                </a:moveTo>
                <a:lnTo>
                  <a:pt x="14224" y="57150"/>
                </a:lnTo>
                <a:lnTo>
                  <a:pt x="28575" y="57150"/>
                </a:lnTo>
                <a:lnTo>
                  <a:pt x="28575" y="42799"/>
                </a:lnTo>
                <a:close/>
              </a:path>
              <a:path w="266700" h="259080">
                <a:moveTo>
                  <a:pt x="180594" y="42799"/>
                </a:moveTo>
                <a:lnTo>
                  <a:pt x="28575" y="42799"/>
                </a:lnTo>
                <a:lnTo>
                  <a:pt x="28575" y="57150"/>
                </a:lnTo>
                <a:lnTo>
                  <a:pt x="180594" y="57150"/>
                </a:lnTo>
                <a:lnTo>
                  <a:pt x="180594" y="42799"/>
                </a:lnTo>
                <a:close/>
              </a:path>
              <a:path w="266700" h="259080">
                <a:moveTo>
                  <a:pt x="237828" y="28575"/>
                </a:moveTo>
                <a:lnTo>
                  <a:pt x="194818" y="28575"/>
                </a:lnTo>
                <a:lnTo>
                  <a:pt x="194818" y="57150"/>
                </a:lnTo>
                <a:lnTo>
                  <a:pt x="237659" y="57150"/>
                </a:lnTo>
                <a:lnTo>
                  <a:pt x="266319" y="42799"/>
                </a:lnTo>
                <a:lnTo>
                  <a:pt x="237828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45253" y="2202688"/>
            <a:ext cx="266700" cy="259079"/>
          </a:xfrm>
          <a:custGeom>
            <a:avLst/>
            <a:gdLst/>
            <a:ahLst/>
            <a:cxnLst/>
            <a:rect l="l" t="t" r="r" b="b"/>
            <a:pathLst>
              <a:path w="266700" h="259080">
                <a:moveTo>
                  <a:pt x="180594" y="28575"/>
                </a:moveTo>
                <a:lnTo>
                  <a:pt x="6350" y="28575"/>
                </a:lnTo>
                <a:lnTo>
                  <a:pt x="0" y="34925"/>
                </a:lnTo>
                <a:lnTo>
                  <a:pt x="0" y="258825"/>
                </a:lnTo>
                <a:lnTo>
                  <a:pt x="28575" y="258825"/>
                </a:lnTo>
                <a:lnTo>
                  <a:pt x="28575" y="57150"/>
                </a:lnTo>
                <a:lnTo>
                  <a:pt x="14224" y="57150"/>
                </a:lnTo>
                <a:lnTo>
                  <a:pt x="28575" y="42799"/>
                </a:lnTo>
                <a:lnTo>
                  <a:pt x="180594" y="42799"/>
                </a:lnTo>
                <a:lnTo>
                  <a:pt x="180594" y="28575"/>
                </a:lnTo>
                <a:close/>
              </a:path>
              <a:path w="266700" h="259080">
                <a:moveTo>
                  <a:pt x="180594" y="0"/>
                </a:moveTo>
                <a:lnTo>
                  <a:pt x="180594" y="85725"/>
                </a:lnTo>
                <a:lnTo>
                  <a:pt x="237659" y="57150"/>
                </a:lnTo>
                <a:lnTo>
                  <a:pt x="194818" y="57150"/>
                </a:lnTo>
                <a:lnTo>
                  <a:pt x="194818" y="28575"/>
                </a:lnTo>
                <a:lnTo>
                  <a:pt x="237828" y="28575"/>
                </a:lnTo>
                <a:lnTo>
                  <a:pt x="180594" y="0"/>
                </a:lnTo>
                <a:close/>
              </a:path>
              <a:path w="266700" h="259080">
                <a:moveTo>
                  <a:pt x="28575" y="42799"/>
                </a:moveTo>
                <a:lnTo>
                  <a:pt x="14224" y="57150"/>
                </a:lnTo>
                <a:lnTo>
                  <a:pt x="28575" y="57150"/>
                </a:lnTo>
                <a:lnTo>
                  <a:pt x="28575" y="42799"/>
                </a:lnTo>
                <a:close/>
              </a:path>
              <a:path w="266700" h="259080">
                <a:moveTo>
                  <a:pt x="180594" y="42799"/>
                </a:moveTo>
                <a:lnTo>
                  <a:pt x="28575" y="42799"/>
                </a:lnTo>
                <a:lnTo>
                  <a:pt x="28575" y="57150"/>
                </a:lnTo>
                <a:lnTo>
                  <a:pt x="180594" y="57150"/>
                </a:lnTo>
                <a:lnTo>
                  <a:pt x="180594" y="42799"/>
                </a:lnTo>
                <a:close/>
              </a:path>
              <a:path w="266700" h="259080">
                <a:moveTo>
                  <a:pt x="237828" y="28575"/>
                </a:moveTo>
                <a:lnTo>
                  <a:pt x="194818" y="28575"/>
                </a:lnTo>
                <a:lnTo>
                  <a:pt x="194818" y="57150"/>
                </a:lnTo>
                <a:lnTo>
                  <a:pt x="237659" y="57150"/>
                </a:lnTo>
                <a:lnTo>
                  <a:pt x="266319" y="42799"/>
                </a:lnTo>
                <a:lnTo>
                  <a:pt x="237828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8963" y="2069972"/>
            <a:ext cx="498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7455" algn="l"/>
                <a:tab pos="2460625" algn="l"/>
                <a:tab pos="3684904" algn="l"/>
                <a:tab pos="4851400" algn="l"/>
              </a:tabLst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4	6	3	1	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10986" y="2202688"/>
            <a:ext cx="266700" cy="259079"/>
          </a:xfrm>
          <a:custGeom>
            <a:avLst/>
            <a:gdLst/>
            <a:ahLst/>
            <a:cxnLst/>
            <a:rect l="l" t="t" r="r" b="b"/>
            <a:pathLst>
              <a:path w="266700" h="259080">
                <a:moveTo>
                  <a:pt x="180593" y="28575"/>
                </a:moveTo>
                <a:lnTo>
                  <a:pt x="6476" y="28575"/>
                </a:lnTo>
                <a:lnTo>
                  <a:pt x="0" y="34925"/>
                </a:lnTo>
                <a:lnTo>
                  <a:pt x="0" y="258825"/>
                </a:lnTo>
                <a:lnTo>
                  <a:pt x="28575" y="258825"/>
                </a:lnTo>
                <a:lnTo>
                  <a:pt x="28575" y="57150"/>
                </a:lnTo>
                <a:lnTo>
                  <a:pt x="14350" y="57150"/>
                </a:lnTo>
                <a:lnTo>
                  <a:pt x="28575" y="42799"/>
                </a:lnTo>
                <a:lnTo>
                  <a:pt x="180593" y="42799"/>
                </a:lnTo>
                <a:lnTo>
                  <a:pt x="180593" y="28575"/>
                </a:lnTo>
                <a:close/>
              </a:path>
              <a:path w="266700" h="259080">
                <a:moveTo>
                  <a:pt x="180593" y="0"/>
                </a:moveTo>
                <a:lnTo>
                  <a:pt x="180593" y="85725"/>
                </a:lnTo>
                <a:lnTo>
                  <a:pt x="237659" y="57150"/>
                </a:lnTo>
                <a:lnTo>
                  <a:pt x="194817" y="57150"/>
                </a:lnTo>
                <a:lnTo>
                  <a:pt x="194817" y="28575"/>
                </a:lnTo>
                <a:lnTo>
                  <a:pt x="237828" y="28575"/>
                </a:lnTo>
                <a:lnTo>
                  <a:pt x="180593" y="0"/>
                </a:lnTo>
                <a:close/>
              </a:path>
              <a:path w="266700" h="259080">
                <a:moveTo>
                  <a:pt x="28575" y="42799"/>
                </a:moveTo>
                <a:lnTo>
                  <a:pt x="14350" y="57150"/>
                </a:lnTo>
                <a:lnTo>
                  <a:pt x="28575" y="57150"/>
                </a:lnTo>
                <a:lnTo>
                  <a:pt x="28575" y="42799"/>
                </a:lnTo>
                <a:close/>
              </a:path>
              <a:path w="266700" h="259080">
                <a:moveTo>
                  <a:pt x="180593" y="42799"/>
                </a:moveTo>
                <a:lnTo>
                  <a:pt x="28575" y="42799"/>
                </a:lnTo>
                <a:lnTo>
                  <a:pt x="28575" y="57150"/>
                </a:lnTo>
                <a:lnTo>
                  <a:pt x="180593" y="57150"/>
                </a:lnTo>
                <a:lnTo>
                  <a:pt x="180593" y="42799"/>
                </a:lnTo>
                <a:close/>
              </a:path>
              <a:path w="266700" h="259080">
                <a:moveTo>
                  <a:pt x="237828" y="28575"/>
                </a:moveTo>
                <a:lnTo>
                  <a:pt x="194817" y="28575"/>
                </a:lnTo>
                <a:lnTo>
                  <a:pt x="194817" y="57150"/>
                </a:lnTo>
                <a:lnTo>
                  <a:pt x="237659" y="57150"/>
                </a:lnTo>
                <a:lnTo>
                  <a:pt x="266318" y="42799"/>
                </a:lnTo>
                <a:lnTo>
                  <a:pt x="237828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93559" y="2202688"/>
            <a:ext cx="266700" cy="259079"/>
          </a:xfrm>
          <a:custGeom>
            <a:avLst/>
            <a:gdLst/>
            <a:ahLst/>
            <a:cxnLst/>
            <a:rect l="l" t="t" r="r" b="b"/>
            <a:pathLst>
              <a:path w="266700" h="259080">
                <a:moveTo>
                  <a:pt x="180467" y="28575"/>
                </a:moveTo>
                <a:lnTo>
                  <a:pt x="6350" y="28575"/>
                </a:lnTo>
                <a:lnTo>
                  <a:pt x="0" y="34925"/>
                </a:lnTo>
                <a:lnTo>
                  <a:pt x="0" y="258825"/>
                </a:lnTo>
                <a:lnTo>
                  <a:pt x="28575" y="258825"/>
                </a:lnTo>
                <a:lnTo>
                  <a:pt x="28575" y="57150"/>
                </a:lnTo>
                <a:lnTo>
                  <a:pt x="14224" y="57150"/>
                </a:lnTo>
                <a:lnTo>
                  <a:pt x="28575" y="42799"/>
                </a:lnTo>
                <a:lnTo>
                  <a:pt x="180467" y="42799"/>
                </a:lnTo>
                <a:lnTo>
                  <a:pt x="180467" y="28575"/>
                </a:lnTo>
                <a:close/>
              </a:path>
              <a:path w="266700" h="259080">
                <a:moveTo>
                  <a:pt x="180467" y="0"/>
                </a:moveTo>
                <a:lnTo>
                  <a:pt x="180467" y="85725"/>
                </a:lnTo>
                <a:lnTo>
                  <a:pt x="237532" y="57150"/>
                </a:lnTo>
                <a:lnTo>
                  <a:pt x="194818" y="57150"/>
                </a:lnTo>
                <a:lnTo>
                  <a:pt x="194818" y="28575"/>
                </a:lnTo>
                <a:lnTo>
                  <a:pt x="237701" y="28575"/>
                </a:lnTo>
                <a:lnTo>
                  <a:pt x="180467" y="0"/>
                </a:lnTo>
                <a:close/>
              </a:path>
              <a:path w="266700" h="259080">
                <a:moveTo>
                  <a:pt x="28575" y="42799"/>
                </a:moveTo>
                <a:lnTo>
                  <a:pt x="14224" y="57150"/>
                </a:lnTo>
                <a:lnTo>
                  <a:pt x="28575" y="57150"/>
                </a:lnTo>
                <a:lnTo>
                  <a:pt x="28575" y="42799"/>
                </a:lnTo>
                <a:close/>
              </a:path>
              <a:path w="266700" h="259080">
                <a:moveTo>
                  <a:pt x="180467" y="42799"/>
                </a:moveTo>
                <a:lnTo>
                  <a:pt x="28575" y="42799"/>
                </a:lnTo>
                <a:lnTo>
                  <a:pt x="28575" y="57150"/>
                </a:lnTo>
                <a:lnTo>
                  <a:pt x="180467" y="57150"/>
                </a:lnTo>
                <a:lnTo>
                  <a:pt x="180467" y="42799"/>
                </a:lnTo>
                <a:close/>
              </a:path>
              <a:path w="266700" h="259080">
                <a:moveTo>
                  <a:pt x="237701" y="28575"/>
                </a:moveTo>
                <a:lnTo>
                  <a:pt x="194818" y="28575"/>
                </a:lnTo>
                <a:lnTo>
                  <a:pt x="194818" y="57150"/>
                </a:lnTo>
                <a:lnTo>
                  <a:pt x="237532" y="57150"/>
                </a:lnTo>
                <a:lnTo>
                  <a:pt x="266192" y="42799"/>
                </a:lnTo>
                <a:lnTo>
                  <a:pt x="237701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72070" y="2069972"/>
            <a:ext cx="77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Noth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Stack</a:t>
            </a:r>
            <a:r>
              <a:rPr spc="-45" dirty="0"/>
              <a:t> </a:t>
            </a:r>
            <a:r>
              <a:rPr dirty="0"/>
              <a:t>as an</a:t>
            </a:r>
            <a:r>
              <a:rPr spc="-20" dirty="0"/>
              <a:t> </a:t>
            </a:r>
            <a:r>
              <a:rPr spc="-15" dirty="0"/>
              <a:t>ADT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8634095" cy="484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ordered list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same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type.</a:t>
            </a:r>
            <a:endParaRPr sz="3200">
              <a:latin typeface="Calibri"/>
              <a:cs typeface="Calibri"/>
            </a:endParaRPr>
          </a:p>
          <a:p>
            <a:pPr marL="354965" marR="268605" indent="-3429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are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always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inserted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and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deleted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one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end.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Following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its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basic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operations: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14"/>
              </a:spcBef>
              <a:buFont typeface="Arial MT"/>
              <a:buChar char="–"/>
              <a:tabLst>
                <a:tab pos="756920" algn="l"/>
              </a:tabLst>
            </a:pPr>
            <a:r>
              <a:rPr sz="3200" b="1" i="1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3200" b="1" i="1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3200" b="1" i="1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1F487C"/>
                </a:solidFill>
                <a:latin typeface="Times New Roman"/>
                <a:cs typeface="Times New Roman"/>
              </a:rPr>
              <a:t>init()</a:t>
            </a:r>
            <a:r>
              <a:rPr sz="3200" b="1" i="1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Initialize</a:t>
            </a:r>
            <a:r>
              <a:rPr sz="32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empty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3200">
              <a:latin typeface="Calibri"/>
              <a:cs typeface="Calibri"/>
            </a:endParaRPr>
          </a:p>
          <a:p>
            <a:pPr marL="756285" marR="463550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3200" b="1" i="1" dirty="0">
                <a:solidFill>
                  <a:srgbClr val="1F487C"/>
                </a:solidFill>
                <a:latin typeface="Times New Roman"/>
                <a:cs typeface="Times New Roman"/>
              </a:rPr>
              <a:t>isEmpty(S)</a:t>
            </a:r>
            <a:r>
              <a:rPr sz="3200" b="1" i="1" spc="-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Returns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"true"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only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if the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stack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1F487C"/>
                </a:solidFill>
                <a:latin typeface="Calibri"/>
                <a:cs typeface="Calibri"/>
              </a:rPr>
              <a:t>empty,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i.e.,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contains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Stack</a:t>
            </a:r>
            <a:r>
              <a:rPr spc="-45" dirty="0"/>
              <a:t> </a:t>
            </a:r>
            <a:r>
              <a:rPr dirty="0"/>
              <a:t>as an</a:t>
            </a:r>
            <a:r>
              <a:rPr spc="-20" dirty="0"/>
              <a:t> </a:t>
            </a:r>
            <a:r>
              <a:rPr spc="-15" dirty="0"/>
              <a:t>ADT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1352803"/>
            <a:ext cx="8256270" cy="505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3590"/>
              </a:lnSpc>
              <a:spcBef>
                <a:spcPts val="100"/>
              </a:spcBef>
              <a:buFont typeface="Arial MT"/>
              <a:buChar char="–"/>
              <a:tabLst>
                <a:tab pos="299720" algn="l"/>
              </a:tabLst>
            </a:pPr>
            <a:r>
              <a:rPr sz="30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isFull(S)</a:t>
            </a:r>
            <a:r>
              <a:rPr sz="3000" b="1" i="1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Returns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"true"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  <a:p>
            <a:pPr marL="299085" marR="69215">
              <a:lnSpc>
                <a:spcPts val="3600"/>
              </a:lnSpc>
              <a:spcBef>
                <a:spcPts val="105"/>
              </a:spcBef>
            </a:pP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stack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S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has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bounded 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size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holds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maximum </a:t>
            </a:r>
            <a:r>
              <a:rPr sz="3000" spc="-6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number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it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can.</a:t>
            </a:r>
            <a:endParaRPr sz="3000">
              <a:latin typeface="Calibri"/>
              <a:cs typeface="Calibri"/>
            </a:endParaRPr>
          </a:p>
          <a:p>
            <a:pPr marL="299085" marR="850900" indent="-287020">
              <a:lnSpc>
                <a:spcPts val="3579"/>
              </a:lnSpc>
              <a:spcBef>
                <a:spcPts val="45"/>
              </a:spcBef>
              <a:buFont typeface="Arial MT"/>
              <a:buChar char="–"/>
              <a:tabLst>
                <a:tab pos="299720" algn="l"/>
              </a:tabLst>
            </a:pPr>
            <a:r>
              <a:rPr sz="30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top(S)</a:t>
            </a:r>
            <a:r>
              <a:rPr sz="3000" b="1" i="1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3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Returns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top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000" spc="-6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3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S, or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error</a:t>
            </a:r>
            <a:r>
              <a:rPr sz="3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1F487C"/>
                </a:solidFill>
                <a:latin typeface="Calibri"/>
                <a:cs typeface="Calibri"/>
              </a:rPr>
              <a:t>empty.</a:t>
            </a:r>
            <a:endParaRPr sz="3000">
              <a:latin typeface="Calibri"/>
              <a:cs typeface="Calibri"/>
            </a:endParaRPr>
          </a:p>
          <a:p>
            <a:pPr marL="299085" marR="5080" indent="-287020">
              <a:lnSpc>
                <a:spcPts val="3579"/>
              </a:lnSpc>
              <a:spcBef>
                <a:spcPts val="40"/>
              </a:spcBef>
              <a:buFont typeface="Arial MT"/>
              <a:buChar char="–"/>
              <a:tabLst>
                <a:tab pos="299720" algn="l"/>
              </a:tabLst>
            </a:pPr>
            <a:r>
              <a:rPr sz="30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3000" b="1" i="1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b="1" i="1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30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 push(S,x)</a:t>
            </a:r>
            <a:r>
              <a:rPr sz="3000" b="1" i="1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3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Push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x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at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top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000" spc="-6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3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S.</a:t>
            </a:r>
            <a:endParaRPr sz="3000">
              <a:latin typeface="Calibri"/>
              <a:cs typeface="Calibri"/>
            </a:endParaRPr>
          </a:p>
          <a:p>
            <a:pPr marL="299085" marR="454025" indent="-287020">
              <a:lnSpc>
                <a:spcPts val="3579"/>
              </a:lnSpc>
              <a:spcBef>
                <a:spcPts val="45"/>
              </a:spcBef>
              <a:buFont typeface="Arial MT"/>
              <a:buChar char="–"/>
              <a:tabLst>
                <a:tab pos="299720" algn="l"/>
              </a:tabLst>
            </a:pPr>
            <a:r>
              <a:rPr sz="30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3000" b="1" i="1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b="1" i="1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30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b="1" i="1" dirty="0">
                <a:solidFill>
                  <a:srgbClr val="1F487C"/>
                </a:solidFill>
                <a:latin typeface="Times New Roman"/>
                <a:cs typeface="Times New Roman"/>
              </a:rPr>
              <a:t>pop(S)</a:t>
            </a:r>
            <a:r>
              <a:rPr sz="3000" b="1" i="1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Pop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of the </a:t>
            </a:r>
            <a:r>
              <a:rPr sz="3000" spc="-6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3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S.</a:t>
            </a:r>
            <a:endParaRPr sz="3000">
              <a:latin typeface="Calibri"/>
              <a:cs typeface="Calibri"/>
            </a:endParaRPr>
          </a:p>
          <a:p>
            <a:pPr marL="299085" marR="384175" indent="-287020">
              <a:lnSpc>
                <a:spcPts val="3579"/>
              </a:lnSpc>
              <a:spcBef>
                <a:spcPts val="20"/>
              </a:spcBef>
              <a:buFont typeface="Arial MT"/>
              <a:buChar char="–"/>
              <a:tabLst>
                <a:tab pos="299720" algn="l"/>
              </a:tabLst>
            </a:pPr>
            <a:r>
              <a:rPr sz="30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print(S)</a:t>
            </a:r>
            <a:r>
              <a:rPr sz="3000" b="1" i="1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3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Prints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stack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3000" spc="-6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bottom.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Implementation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8171180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static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arrays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0"/>
              </a:spcBef>
              <a:buFont typeface="Arial MT"/>
              <a:buChar char="–"/>
              <a:tabLst>
                <a:tab pos="756920" algn="l"/>
              </a:tabLst>
            </a:pP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Realizes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stacks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maximum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possible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size.</a:t>
            </a:r>
            <a:endParaRPr sz="3200">
              <a:latin typeface="Calibri"/>
              <a:cs typeface="Calibri"/>
            </a:endParaRPr>
          </a:p>
          <a:p>
            <a:pPr marL="756285" marR="715645" lvl="1" indent="-287020">
              <a:lnSpc>
                <a:spcPct val="100000"/>
              </a:lnSpc>
              <a:spcBef>
                <a:spcPts val="2400"/>
              </a:spcBef>
              <a:buFont typeface="Arial MT"/>
              <a:buChar char="–"/>
              <a:tabLst>
                <a:tab pos="756920" algn="l"/>
              </a:tabLst>
            </a:pPr>
            <a:r>
              <a:rPr sz="3200" spc="-100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taken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as the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maximum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index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 </a:t>
            </a:r>
            <a:r>
              <a:rPr sz="3200" spc="-7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1F487C"/>
                </a:solidFill>
                <a:latin typeface="Calibri"/>
                <a:cs typeface="Calibri"/>
              </a:rPr>
              <a:t>array.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dynamic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linked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lists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2400"/>
              </a:spcBef>
              <a:buFont typeface="Arial MT"/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beginning</a:t>
            </a:r>
            <a:r>
              <a:rPr sz="32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 the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list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as the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200" spc="-7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0117" y="2481148"/>
            <a:ext cx="4222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45" dirty="0"/>
              <a:t> </a:t>
            </a:r>
            <a:r>
              <a:rPr spc="-15" dirty="0"/>
              <a:t>Static</a:t>
            </a:r>
            <a:r>
              <a:rPr spc="-25" dirty="0"/>
              <a:t> </a:t>
            </a:r>
            <a:r>
              <a:rPr spc="-40" dirty="0"/>
              <a:t>Arrays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1145</Words>
  <Application>Microsoft Office PowerPoint</Application>
  <PresentationFormat>On-screen Show (4:3)</PresentationFormat>
  <Paragraphs>272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MT</vt:lpstr>
      <vt:lpstr>Calibri</vt:lpstr>
      <vt:lpstr>Times New Roman</vt:lpstr>
      <vt:lpstr>Office Theme</vt:lpstr>
      <vt:lpstr>Stacks</vt:lpstr>
      <vt:lpstr>Introduction</vt:lpstr>
      <vt:lpstr>Operations</vt:lpstr>
      <vt:lpstr>Stack – Push</vt:lpstr>
      <vt:lpstr>Stack – Pop</vt:lpstr>
      <vt:lpstr>Stack as an ADT</vt:lpstr>
      <vt:lpstr>Stack as an ADT</vt:lpstr>
      <vt:lpstr>Implementation</vt:lpstr>
      <vt:lpstr>Using Static Arrays</vt:lpstr>
      <vt:lpstr>Algorithm for Push</vt:lpstr>
      <vt:lpstr>Algorithm for Pop</vt:lpstr>
      <vt:lpstr>Static Array Implementation</vt:lpstr>
      <vt:lpstr>Contd…</vt:lpstr>
      <vt:lpstr>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Himani Kapur</cp:lastModifiedBy>
  <cp:revision>3</cp:revision>
  <dcterms:created xsi:type="dcterms:W3CDTF">2021-08-05T11:13:17Z</dcterms:created>
  <dcterms:modified xsi:type="dcterms:W3CDTF">2022-09-06T06:02:56Z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2021-08-05T00:00:00Z</vt:filetime>
  </property>
</Properties>
</file>