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5" r:id="rId9"/>
    <p:sldId id="286" r:id="rId10"/>
    <p:sldId id="287" r:id="rId11"/>
    <p:sldId id="289" r:id="rId12"/>
    <p:sldId id="257" r:id="rId13"/>
    <p:sldId id="258" r:id="rId14"/>
    <p:sldId id="259" r:id="rId15"/>
    <p:sldId id="261" r:id="rId16"/>
    <p:sldId id="260" r:id="rId17"/>
    <p:sldId id="290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1C224-19D1-49FE-828D-2B2FDAEE74C8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95CB5-2A64-4877-A0EA-E3752FBBC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1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B0DB357-9981-4833-955C-CF895D17F27C}" type="datetime1">
              <a:rPr lang="en-US" spc="-5" smtClean="0"/>
              <a:t>9/12/2022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974BB016-6C2B-4D01-9B06-60A380A1C825}" type="datetime1">
              <a:rPr lang="en-US" spc="-5" smtClean="0"/>
              <a:t>9/12/2022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672" y="1354328"/>
            <a:ext cx="3630929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23B696C4-1C6C-4FD9-B4BB-027079A00998}" type="datetime1">
              <a:rPr lang="en-US" spc="-5" smtClean="0"/>
              <a:t>9/12/2022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F93F6E8B-5EE1-42FD-B0AD-4FDAF3A5861F}" type="datetime1">
              <a:rPr lang="en-US" spc="-5" smtClean="0"/>
              <a:t>9/12/2022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53128C6-6D4A-402C-9C9A-277E96177009}" type="datetime1">
              <a:rPr lang="en-US" spc="-5" smtClean="0"/>
              <a:t>9/12/2022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56" y="159257"/>
            <a:ext cx="8964053" cy="10980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7794" y="-98983"/>
            <a:ext cx="36728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375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672" y="1251429"/>
            <a:ext cx="6841490" cy="470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5214"/>
            <a:ext cx="11118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94126" y="6465214"/>
            <a:ext cx="25558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5BE099FE-B156-4E5D-81DF-3D6B996397C9}" type="datetime1">
              <a:rPr lang="en-US" spc="-5" smtClean="0"/>
              <a:t>9/12/2022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481148"/>
            <a:ext cx="7924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Applications of </a:t>
            </a:r>
            <a:r>
              <a:rPr spc="-5" dirty="0"/>
              <a:t>S</a:t>
            </a:r>
            <a:r>
              <a:rPr spc="-50" dirty="0"/>
              <a:t>t</a:t>
            </a:r>
            <a:r>
              <a:rPr dirty="0"/>
              <a:t>ac</a:t>
            </a:r>
            <a:r>
              <a:rPr spc="-40" dirty="0"/>
              <a:t>k</a:t>
            </a:r>
            <a:r>
              <a:rPr dirty="0"/>
              <a:t>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36C83-3DEC-B5AA-F46B-A11CB19871E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64F142-C46A-4668-9134-6D643ED1DFBC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6477914"/>
            <a:ext cx="101726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Tha</a:t>
            </a:r>
            <a:r>
              <a:rPr sz="1200" spc="5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200" spc="-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Uni</a:t>
            </a:r>
            <a:r>
              <a:rPr sz="1200" spc="-15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sit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6069" y="6477914"/>
            <a:ext cx="692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6826" y="6477914"/>
            <a:ext cx="1239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UCS406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 -</a:t>
            </a:r>
            <a:r>
              <a:rPr sz="1200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F81BC"/>
                </a:solidFill>
                <a:latin typeface="Calibri"/>
                <a:cs typeface="Calibri"/>
              </a:rPr>
              <a:t>Data</a:t>
            </a:r>
            <a:r>
              <a:rPr sz="1200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Struc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5417" y="6477914"/>
            <a:ext cx="12922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tu</a:t>
            </a:r>
            <a:r>
              <a:rPr sz="1200" spc="-1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es</a:t>
            </a:r>
            <a:r>
              <a:rPr sz="1200" spc="-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Al</a:t>
            </a:r>
            <a:r>
              <a:rPr sz="1200" spc="-15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ori</a:t>
            </a:r>
            <a:r>
              <a:rPr sz="1200" spc="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hms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9657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089" y="222250"/>
          <a:ext cx="8961119" cy="6400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8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7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48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 </a:t>
                      </a:r>
                      <a:r>
                        <a:rPr sz="2000" b="1" spc="-4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28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contents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(top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right)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Details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4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3,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2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Add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9855" algn="just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Pop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values: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4 and push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result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7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21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–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Multiply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Calibri"/>
                          <a:cs typeface="Calibri"/>
                        </a:rPr>
                        <a:t>14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9855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Pop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values: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7 and push the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result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14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14,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22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Subtract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3210" algn="just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Pop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two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values: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14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 6 and push the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result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73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41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(End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ens)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32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(Return</a:t>
                      </a:r>
                      <a:r>
                        <a:rPr sz="2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result)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87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Pop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8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C3448A-968D-4AF5-ED5A-007021B3C0E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36BEEEAC-E71D-40C6-BA4B-EE0516E284A1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Solve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51429"/>
            <a:ext cx="8497570" cy="402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94460">
              <a:lnSpc>
                <a:spcPct val="1201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527685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Convert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equivalent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postfix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expression: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1.		(A-B)*(D/E)</a:t>
            </a:r>
            <a:endParaRPr sz="3200">
              <a:latin typeface="Calibri"/>
              <a:cs typeface="Calibri"/>
            </a:endParaRPr>
          </a:p>
          <a:p>
            <a:pPr marL="12700" marR="4406900">
              <a:lnSpc>
                <a:spcPts val="4610"/>
              </a:lnSpc>
              <a:spcBef>
                <a:spcPts val="280"/>
              </a:spcBef>
              <a:tabLst>
                <a:tab pos="527685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2.	A*(B+D)/E-F*(G+H/K)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3.	((p+q)*s^(t-u))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Evaluate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the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expression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5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6 2+*12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/-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tabular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form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showing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after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step.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EE91-5D7E-D826-A030-DBC7D39CBF1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9F75CE89-4BA2-47BC-8C8E-0C62F67C4BCD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3304-CA9D-6ED7-7F18-F528ACF5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661"/>
            <a:ext cx="5486400" cy="677108"/>
          </a:xfrm>
        </p:spPr>
        <p:txBody>
          <a:bodyPr/>
          <a:lstStyle/>
          <a:p>
            <a:r>
              <a:rPr lang="en-IN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FCE4-057C-3163-B715-16E38CD7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72" y="1251429"/>
            <a:ext cx="6841490" cy="98488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5DC54D-8874-36DA-27F9-B403259F3E3A}"/>
              </a:ext>
            </a:extLst>
          </p:cNvPr>
          <p:cNvGraphicFramePr>
            <a:graphicFrameLocks noGrp="1"/>
          </p:cNvGraphicFramePr>
          <p:nvPr/>
        </p:nvGraphicFramePr>
        <p:xfrm>
          <a:off x="878150" y="2528903"/>
          <a:ext cx="6096000" cy="113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309460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425177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IN" sz="1400" dirty="0"/>
                        <a:t>(</a:t>
                      </a:r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r>
                        <a:rPr lang="en-IN" sz="1400" dirty="0"/>
                        <a:t>Highest</a:t>
                      </a:r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Lowest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721153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dirty="0"/>
                        <a:t>^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088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dirty="0"/>
                        <a:t>*, /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8018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dirty="0"/>
                        <a:t>+,-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20147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2CF767-F6AA-C0AD-8347-55D7DE555555}"/>
              </a:ext>
            </a:extLst>
          </p:cNvPr>
          <p:cNvCxnSpPr/>
          <p:nvPr/>
        </p:nvCxnSpPr>
        <p:spPr>
          <a:xfrm>
            <a:off x="4221332" y="2914650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7742A-FA56-CD22-58DC-2591A5AAE76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0950BCA-1EB6-415B-9C8C-C2A976799924}" type="datetime1">
              <a:rPr lang="en-US" spc="-5" smtClean="0"/>
              <a:t>9/12/2022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7119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0C82-DEC2-99D8-9519-97909F0E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5178806" cy="1354217"/>
          </a:xfrm>
        </p:spPr>
        <p:txBody>
          <a:bodyPr/>
          <a:lstStyle/>
          <a:p>
            <a:r>
              <a:rPr lang="en-IN" dirty="0"/>
              <a:t>Balancing parenthesis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2194-420A-6938-1FDC-18AFE63E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72" y="1251429"/>
            <a:ext cx="8536128" cy="40010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One common programming problem is unmatched parenthesis in an algebraic expression.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When parentheses are unmatched, two types of errors can occur: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 Opening parenthesis can be missing.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For example, [A+B]/C}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Closing parenthesis can be missing.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For example, {(A+B)/C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1D7E-4AB4-2E6C-490F-B28C8188161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21D64466-A019-466D-81D8-93CAF60A3BDE}" type="datetime1">
              <a:rPr lang="en-US" spc="-5" smtClean="0"/>
              <a:t>9/12/2022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0270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D6C9-6524-4B33-753B-579DE5E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3672840" cy="697230"/>
          </a:xfrm>
        </p:spPr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9477-7EF9-DCB9-E3E5-4D29CB35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2578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steps involved in checking the validity of an arithmetic expression</a:t>
            </a:r>
          </a:p>
          <a:p>
            <a:r>
              <a:rPr lang="en-IN" dirty="0"/>
              <a:t>1. Scan the arithmetic expression from left to right. </a:t>
            </a:r>
          </a:p>
          <a:p>
            <a:r>
              <a:rPr lang="en-IN" dirty="0"/>
              <a:t>2. If an opening parenthesis is encountered, push it onto the stack.</a:t>
            </a:r>
          </a:p>
          <a:p>
            <a:r>
              <a:rPr lang="en-IN" dirty="0"/>
              <a:t>3. If a closing parenthesis is encountered, the stack is examined.</a:t>
            </a:r>
          </a:p>
          <a:p>
            <a:pPr marL="342900" lvl="1"/>
            <a:r>
              <a:rPr lang="en-IN" b="1" dirty="0"/>
              <a:t>a</a:t>
            </a:r>
            <a:r>
              <a:rPr lang="en-IN" dirty="0"/>
              <a:t>. If the stack is empty, the closing parenthesis does not have an opening parenthesis. So the expression is invalid. </a:t>
            </a:r>
          </a:p>
          <a:p>
            <a:pPr marL="342900" lvl="1"/>
            <a:r>
              <a:rPr lang="en-IN" b="1" dirty="0"/>
              <a:t>b</a:t>
            </a:r>
            <a:r>
              <a:rPr lang="en-IN" dirty="0"/>
              <a:t>. If the stack is not empty, pop from the stack and check whether the popped item corresponds to the closing parenthesis.</a:t>
            </a:r>
          </a:p>
          <a:p>
            <a:pPr marL="342900" lvl="1"/>
            <a:r>
              <a:rPr lang="en-IN" dirty="0"/>
              <a:t> If a match occurs, continue. Otherwise, the expression is invalid. </a:t>
            </a:r>
          </a:p>
          <a:p>
            <a:r>
              <a:rPr lang="en-IN" dirty="0"/>
              <a:t>4. When the end of the expression is reached, the stack must be empty; otherwise one or more opening parenthesis does not have corresponding closing parenthesis. So the expression is invalid.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0142-9E0C-E0A9-ACD1-1EF02D62911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ACD9601-C800-48E0-928E-E5DF8034F5C3}" type="datetime1">
              <a:rPr lang="en-US" spc="-5" smtClean="0"/>
              <a:t>9/12/2022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67267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12075D-F5F9-2838-90B2-611BA37C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78" y="1003697"/>
            <a:ext cx="5150644" cy="485060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0B78A-6707-1F4F-616C-92AA737E9DF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11E0108C-EDAE-4D3F-98DA-56317C5E4EF1}" type="datetime1">
              <a:rPr lang="en-US" spc="-5" smtClean="0"/>
              <a:t>9/12/2022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313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F617-2FCA-2712-B294-649E0E59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00050"/>
            <a:ext cx="4590034" cy="1354217"/>
          </a:xfrm>
        </p:spPr>
        <p:txBody>
          <a:bodyPr/>
          <a:lstStyle/>
          <a:p>
            <a:r>
              <a:rPr lang="en-IN" dirty="0"/>
              <a:t>Example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ACDA3-BEF1-D1C9-2767-EDB23BE3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99" y="1600200"/>
            <a:ext cx="3479006" cy="48577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E62B6-2C44-7331-44C5-0DC2EF7154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AA6C1068-2A29-4CC5-9DBE-DDBFE1E3DBCB}" type="datetime1">
              <a:rPr lang="en-US" spc="-5" smtClean="0"/>
              <a:t>9/12/2022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3324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47EE-92F2-29F4-9E65-2779AC7D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520684" cy="1089583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Check whether the given string is Palindrome using Stack</a:t>
            </a:r>
            <a:br>
              <a:rPr lang="en-US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9454-4482-46A6-8C17-55943BEE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45772" y="1752600"/>
            <a:ext cx="9313572" cy="3323987"/>
          </a:xfrm>
        </p:spPr>
        <p:txBody>
          <a:bodyPr/>
          <a:lstStyle/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Find the length of the string say 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urw-din"/>
              </a:rPr>
              <a:t>len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Find the mid as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mid = 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urw-din"/>
              </a:rPr>
              <a:t>len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 / 2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Push all the elements till mid into the stack i.e.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str[0…mid-1]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If the length of the string is odd then neglect the middle character.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Till the end of the string, keep popping elements from the stack and compare them with the current character i.e.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string[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]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If there is a mismatch then the string is not a palindrome. If all the elements match then the string is a palindrome.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D4C0-A007-F3CA-B163-748E514CE71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B1B75DE-1368-4607-B82C-0C9A23344FA8}" type="datetime1">
              <a:rPr lang="en-US" spc="-5" smtClean="0"/>
              <a:t>9/12/2022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4707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99463"/>
            <a:ext cx="8496300" cy="47968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679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Reverse</a:t>
            </a:r>
            <a:r>
              <a:rPr sz="3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word.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22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Push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word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letter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by</a:t>
            </a:r>
            <a:r>
              <a:rPr sz="28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letter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then</a:t>
            </a:r>
            <a:r>
              <a:rPr sz="28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pop</a:t>
            </a:r>
            <a:r>
              <a:rPr sz="28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F487C"/>
                </a:solidFill>
                <a:latin typeface="Calibri"/>
                <a:cs typeface="Calibri"/>
              </a:rPr>
              <a:t>letters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2800" spc="-6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ts val="32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"UNDO"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mechanism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text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editors.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4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Backtracking.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ts val="3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Game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playing,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finding</a:t>
            </a:r>
            <a:r>
              <a:rPr sz="28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paths,</a:t>
            </a:r>
            <a:r>
              <a:rPr sz="28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exhaustive</a:t>
            </a:r>
            <a:r>
              <a:rPr sz="28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searching.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ts val="34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Parsing.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454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Recursive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function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calls.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454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>
                <a:solidFill>
                  <a:srgbClr val="1F487C"/>
                </a:solidFill>
                <a:latin typeface="Calibri"/>
                <a:cs typeface="Calibri"/>
              </a:rPr>
              <a:t>Balanced Parenthesis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454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Expression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Evaluation.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Expression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Conversion.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375" y="3857625"/>
            <a:ext cx="2615183" cy="193644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76C9C-EE69-D2CD-0379-2D9023A61B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E1511AD0-3115-47B0-B06D-E13EA5B8431B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5" dirty="0"/>
              <a:t>Expression</a:t>
            </a:r>
            <a:r>
              <a:rPr spc="-45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51429"/>
            <a:ext cx="7884795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Infix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in-between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operands.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Prefix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–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is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before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operands.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Also </a:t>
            </a:r>
            <a:r>
              <a:rPr sz="3200" spc="-7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known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polish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notation.</a:t>
            </a:r>
            <a:endParaRPr sz="3200">
              <a:latin typeface="Calibri"/>
              <a:cs typeface="Calibri"/>
            </a:endParaRPr>
          </a:p>
          <a:p>
            <a:pPr marL="354965" marR="129539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Postfix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–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is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after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operands.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Also </a:t>
            </a:r>
            <a:r>
              <a:rPr sz="3200" spc="-7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known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suffix</a:t>
            </a:r>
            <a:r>
              <a:rPr sz="32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reverse</a:t>
            </a:r>
            <a:r>
              <a:rPr sz="3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polish</a:t>
            </a:r>
            <a:r>
              <a:rPr sz="3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notation.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4137025"/>
          <a:ext cx="6858000" cy="2089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Infix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Prefix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Postfix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* 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 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4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(a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+ b)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2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d)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 -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 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47B6E-2F9B-3DBE-A87D-7A54F5BB2FF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05609329-B156-49A9-AA6D-96618A60E207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Example</a:t>
            </a:r>
            <a:r>
              <a:rPr spc="-30" dirty="0"/>
              <a:t> </a:t>
            </a:r>
            <a:r>
              <a:rPr spc="-10" dirty="0"/>
              <a:t>(Infix</a:t>
            </a:r>
            <a:r>
              <a:rPr spc="-15" dirty="0"/>
              <a:t> </a:t>
            </a:r>
            <a:r>
              <a:rPr spc="-20" dirty="0"/>
              <a:t>to</a:t>
            </a:r>
            <a:r>
              <a:rPr spc="-10" dirty="0"/>
              <a:t> </a:t>
            </a:r>
            <a:r>
              <a:rPr spc="-15" dirty="0"/>
              <a:t>Postfix)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42265" marR="5072380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dirty="0"/>
              <a:t>5</a:t>
            </a:r>
            <a:r>
              <a:rPr spc="-25" dirty="0"/>
              <a:t> </a:t>
            </a:r>
            <a:r>
              <a:rPr dirty="0"/>
              <a:t>+</a:t>
            </a:r>
            <a:r>
              <a:rPr spc="-20" dirty="0"/>
              <a:t> 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dirty="0"/>
              <a:t>2</a:t>
            </a:r>
          </a:p>
          <a:p>
            <a:pPr marL="345440" marR="1411605" lvl="1" indent="-34544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45440" algn="l"/>
                <a:tab pos="2188210" algn="l"/>
              </a:tabLst>
            </a:pP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3200" spc="-3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3</a:t>
            </a:r>
            <a:r>
              <a:rPr sz="32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r>
              <a:rPr sz="32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*</a:t>
            </a:r>
            <a:r>
              <a:rPr sz="32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42265" marR="452437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dirty="0"/>
              <a:t>3</a:t>
            </a:r>
            <a:r>
              <a:rPr spc="-15" dirty="0"/>
              <a:t> </a:t>
            </a:r>
            <a:r>
              <a:rPr dirty="0"/>
              <a:t>+</a:t>
            </a:r>
            <a:r>
              <a:rPr spc="-15" dirty="0"/>
              <a:t> </a:t>
            </a:r>
            <a:r>
              <a:rPr dirty="0"/>
              <a:t>4</a:t>
            </a:r>
            <a:r>
              <a:rPr spc="-15" dirty="0"/>
              <a:t> </a:t>
            </a:r>
            <a:r>
              <a:rPr dirty="0"/>
              <a:t>*</a:t>
            </a:r>
            <a:r>
              <a:rPr spc="-15" dirty="0"/>
              <a:t> </a:t>
            </a:r>
            <a:r>
              <a:rPr dirty="0"/>
              <a:t>5</a:t>
            </a:r>
            <a:r>
              <a:rPr spc="-10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6</a:t>
            </a:r>
          </a:p>
          <a:p>
            <a:pPr marL="345440" marR="863600" lvl="1" indent="-34544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45440" algn="l"/>
                <a:tab pos="2188210" algn="l"/>
              </a:tabLst>
            </a:pP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3</a:t>
            </a:r>
            <a:r>
              <a:rPr sz="3200" spc="-2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4</a:t>
            </a:r>
            <a:r>
              <a:rPr sz="32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5</a:t>
            </a:r>
            <a:r>
              <a:rPr sz="32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*</a:t>
            </a:r>
            <a:r>
              <a:rPr sz="32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6</a:t>
            </a:r>
            <a:r>
              <a:rPr sz="32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r>
              <a:rPr sz="32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marL="342265" marR="805180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dirty="0"/>
              <a:t>(</a:t>
            </a:r>
            <a:r>
              <a:rPr spc="-10" dirty="0"/>
              <a:t> </a:t>
            </a:r>
            <a:r>
              <a:rPr spc="-5" dirty="0"/>
              <a:t>300 </a:t>
            </a:r>
            <a:r>
              <a:rPr dirty="0"/>
              <a:t>+</a:t>
            </a:r>
            <a:r>
              <a:rPr spc="5" dirty="0"/>
              <a:t> </a:t>
            </a:r>
            <a:r>
              <a:rPr dirty="0"/>
              <a:t>23 )</a:t>
            </a:r>
            <a:r>
              <a:rPr spc="-10" dirty="0"/>
              <a:t> </a:t>
            </a:r>
            <a:r>
              <a:rPr dirty="0"/>
              <a:t>*</a:t>
            </a:r>
            <a:r>
              <a:rPr spc="5" dirty="0"/>
              <a:t> </a:t>
            </a:r>
            <a:r>
              <a:rPr dirty="0"/>
              <a:t>(</a:t>
            </a:r>
            <a:r>
              <a:rPr spc="-10" dirty="0"/>
              <a:t> </a:t>
            </a:r>
            <a:r>
              <a:rPr dirty="0"/>
              <a:t>43</a:t>
            </a:r>
            <a:r>
              <a:rPr spc="2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21 )</a:t>
            </a:r>
            <a:r>
              <a:rPr spc="-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dirty="0"/>
              <a:t>( 84</a:t>
            </a:r>
            <a:r>
              <a:rPr spc="-5" dirty="0"/>
              <a:t> </a:t>
            </a:r>
            <a:r>
              <a:rPr dirty="0"/>
              <a:t>+ 7</a:t>
            </a:r>
            <a:r>
              <a:rPr spc="-5" dirty="0"/>
              <a:t> </a:t>
            </a:r>
            <a:r>
              <a:rPr dirty="0"/>
              <a:t>)</a:t>
            </a:r>
          </a:p>
          <a:p>
            <a:pPr marL="2187575" lvl="1" indent="-7131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21180" algn="l"/>
                <a:tab pos="2188210" algn="l"/>
              </a:tabLst>
            </a:pP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300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23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43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21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-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*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84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7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/</a:t>
            </a:r>
            <a:endParaRPr sz="32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dirty="0"/>
              <a:t>(</a:t>
            </a:r>
            <a:r>
              <a:rPr spc="-10" dirty="0"/>
              <a:t> </a:t>
            </a:r>
            <a:r>
              <a:rPr dirty="0"/>
              <a:t>4</a:t>
            </a:r>
            <a:r>
              <a:rPr spc="-15" dirty="0"/>
              <a:t> </a:t>
            </a:r>
            <a:r>
              <a:rPr dirty="0"/>
              <a:t>+</a:t>
            </a:r>
            <a:r>
              <a:rPr spc="-5" dirty="0"/>
              <a:t> </a:t>
            </a:r>
            <a:r>
              <a:rPr dirty="0"/>
              <a:t>8</a:t>
            </a:r>
            <a:r>
              <a:rPr spc="10" dirty="0"/>
              <a:t> </a:t>
            </a:r>
            <a:r>
              <a:rPr dirty="0"/>
              <a:t>)</a:t>
            </a:r>
            <a:r>
              <a:rPr spc="-10" dirty="0"/>
              <a:t> </a:t>
            </a:r>
            <a:r>
              <a:rPr dirty="0"/>
              <a:t>*</a:t>
            </a:r>
            <a:r>
              <a:rPr spc="10" dirty="0"/>
              <a:t> </a:t>
            </a:r>
            <a:r>
              <a:rPr dirty="0"/>
              <a:t>(</a:t>
            </a:r>
            <a:r>
              <a:rPr spc="-10" dirty="0"/>
              <a:t> </a:t>
            </a:r>
            <a:r>
              <a:rPr dirty="0"/>
              <a:t>6</a:t>
            </a:r>
            <a:r>
              <a:rPr spc="15" dirty="0"/>
              <a:t> </a:t>
            </a:r>
            <a:r>
              <a:rPr dirty="0"/>
              <a:t>– 5 )</a:t>
            </a:r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dirty="0"/>
              <a:t>(</a:t>
            </a:r>
            <a:r>
              <a:rPr spc="-10" dirty="0"/>
              <a:t> </a:t>
            </a:r>
            <a:r>
              <a:rPr dirty="0"/>
              <a:t>(</a:t>
            </a:r>
            <a:r>
              <a:rPr spc="5" dirty="0"/>
              <a:t> </a:t>
            </a:r>
            <a:r>
              <a:rPr dirty="0"/>
              <a:t>3</a:t>
            </a:r>
            <a:r>
              <a:rPr spc="5" dirty="0"/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)</a:t>
            </a:r>
            <a:r>
              <a:rPr spc="-5" dirty="0"/>
              <a:t> </a:t>
            </a:r>
            <a:r>
              <a:rPr dirty="0"/>
              <a:t>*</a:t>
            </a:r>
            <a:r>
              <a:rPr spc="-5" dirty="0"/>
              <a:t> </a:t>
            </a:r>
            <a:r>
              <a:rPr dirty="0"/>
              <a:t>(</a:t>
            </a:r>
            <a:r>
              <a:rPr spc="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+ 2 )</a:t>
            </a:r>
            <a:r>
              <a:rPr spc="-5" dirty="0"/>
              <a:t> </a:t>
            </a:r>
            <a:r>
              <a:rPr dirty="0"/>
              <a:t>)</a:t>
            </a:r>
          </a:p>
          <a:p>
            <a:pPr marL="2187575" lvl="1" indent="-76390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769745" algn="l"/>
                <a:tab pos="2188210" algn="l"/>
              </a:tabLst>
            </a:pP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4</a:t>
            </a:r>
            <a:r>
              <a:rPr sz="32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8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6 5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-</a:t>
            </a:r>
            <a:r>
              <a:rPr sz="32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* 3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–</a:t>
            </a:r>
            <a:r>
              <a:rPr sz="3200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2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+</a:t>
            </a:r>
            <a:r>
              <a:rPr sz="3200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E36C09"/>
                </a:solidFill>
                <a:latin typeface="Calibri"/>
                <a:cs typeface="Calibri"/>
              </a:rPr>
              <a:t>* 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CE43-3583-00BE-9B58-1A336753D4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76FE38B3-5D66-4F5A-9089-6EF7CAD41779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Infix</a:t>
            </a:r>
            <a:r>
              <a:rPr spc="-25" dirty="0"/>
              <a:t> to</a:t>
            </a:r>
            <a:r>
              <a:rPr spc="-10" dirty="0"/>
              <a:t> </a:t>
            </a:r>
            <a:r>
              <a:rPr spc="-20" dirty="0"/>
              <a:t>Postfix</a:t>
            </a:r>
            <a:r>
              <a:rPr spc="-35" dirty="0"/>
              <a:t> </a:t>
            </a:r>
            <a:r>
              <a:rPr spc="-20" dirty="0"/>
              <a:t>Conversion</a:t>
            </a:r>
            <a:r>
              <a:rPr spc="-1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7376"/>
            <a:ext cx="8773795" cy="496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Let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Q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any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infix</a:t>
            </a:r>
            <a:r>
              <a:rPr sz="21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expression</a:t>
            </a:r>
            <a:r>
              <a:rPr sz="21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converted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1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postfix</a:t>
            </a:r>
            <a:r>
              <a:rPr sz="21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expression</a:t>
            </a:r>
            <a:r>
              <a:rPr sz="21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35" dirty="0">
                <a:solidFill>
                  <a:srgbClr val="1F487C"/>
                </a:solidFill>
                <a:latin typeface="Calibri"/>
                <a:cs typeface="Calibri"/>
              </a:rPr>
              <a:t>P.</a:t>
            </a:r>
            <a:endParaRPr sz="21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Push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left</a:t>
            </a:r>
            <a:r>
              <a:rPr sz="21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parenthesis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onto</a:t>
            </a:r>
            <a:r>
              <a:rPr sz="21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4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add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 right</a:t>
            </a:r>
            <a:r>
              <a:rPr sz="21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parenthesis</a:t>
            </a:r>
            <a:r>
              <a:rPr sz="21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at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the end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Q.</a:t>
            </a:r>
            <a:endParaRPr sz="2100">
              <a:latin typeface="Calibri"/>
              <a:cs typeface="Calibri"/>
            </a:endParaRPr>
          </a:p>
          <a:p>
            <a:pPr marL="469900" marR="28067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Scan</a:t>
            </a:r>
            <a:r>
              <a:rPr sz="21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Q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 left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right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and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repeat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step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3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each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element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Q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until </a:t>
            </a:r>
            <a:r>
              <a:rPr sz="2100" spc="-45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4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1F487C"/>
                </a:solidFill>
                <a:latin typeface="Calibri"/>
                <a:cs typeface="Calibri"/>
              </a:rPr>
              <a:t>empty.</a:t>
            </a:r>
            <a:endParaRPr sz="21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1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operand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is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encountered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add</a:t>
            </a:r>
            <a:r>
              <a:rPr sz="21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it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100" spc="-135" dirty="0">
                <a:solidFill>
                  <a:srgbClr val="1F487C"/>
                </a:solidFill>
                <a:latin typeface="Calibri"/>
                <a:cs typeface="Calibri"/>
              </a:rPr>
              <a:t>P.</a:t>
            </a:r>
            <a:endParaRPr sz="21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1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left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parenthesis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encountered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push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it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onto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21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1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encountered,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then</a:t>
            </a:r>
            <a:endParaRPr sz="2100">
              <a:latin typeface="Calibri"/>
              <a:cs typeface="Calibri"/>
            </a:endParaRPr>
          </a:p>
          <a:p>
            <a:pPr marL="984885" marR="5080" lvl="1" indent="-571500">
              <a:lnSpc>
                <a:spcPct val="100000"/>
              </a:lnSpc>
              <a:spcBef>
                <a:spcPts val="11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Repeatedly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pop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4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add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P each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21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which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has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same </a:t>
            </a:r>
            <a:r>
              <a:rPr sz="2100" spc="-45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precedence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as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or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higher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precedence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than</a:t>
            </a:r>
            <a:r>
              <a:rPr sz="21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21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encountered.</a:t>
            </a:r>
            <a:endParaRPr sz="2100">
              <a:latin typeface="Calibri"/>
              <a:cs typeface="Calibri"/>
            </a:endParaRPr>
          </a:p>
          <a:p>
            <a:pPr marL="984885" lvl="1" indent="-572135">
              <a:lnSpc>
                <a:spcPct val="100000"/>
              </a:lnSpc>
              <a:spcBef>
                <a:spcPts val="95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Push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encountered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21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onto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40" dirty="0">
                <a:solidFill>
                  <a:srgbClr val="1F487C"/>
                </a:solidFill>
                <a:latin typeface="Calibri"/>
                <a:cs typeface="Calibri"/>
              </a:rPr>
              <a:t>STACK.</a:t>
            </a:r>
            <a:endParaRPr sz="21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84200" algn="l"/>
                <a:tab pos="584835" algn="l"/>
              </a:tabLst>
            </a:pP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1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 right</a:t>
            </a:r>
            <a:r>
              <a:rPr sz="21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parenthesis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is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encountered,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then</a:t>
            </a:r>
            <a:endParaRPr sz="2100">
              <a:latin typeface="Calibri"/>
              <a:cs typeface="Calibri"/>
            </a:endParaRPr>
          </a:p>
          <a:p>
            <a:pPr marL="984885" marR="199390" lvl="1" indent="-571500">
              <a:lnSpc>
                <a:spcPct val="100000"/>
              </a:lnSpc>
              <a:spcBef>
                <a:spcPts val="11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Repeatedly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pop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4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1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add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P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each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until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left </a:t>
            </a:r>
            <a:r>
              <a:rPr sz="2100" spc="-45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parenthesis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encountered.</a:t>
            </a:r>
            <a:endParaRPr sz="2100">
              <a:latin typeface="Calibri"/>
              <a:cs typeface="Calibri"/>
            </a:endParaRPr>
          </a:p>
          <a:p>
            <a:pPr marL="984885" lvl="1" indent="-572135">
              <a:lnSpc>
                <a:spcPct val="100000"/>
              </a:lnSpc>
              <a:spcBef>
                <a:spcPts val="10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Remove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the </a:t>
            </a:r>
            <a:r>
              <a:rPr sz="2100" spc="-15" dirty="0">
                <a:solidFill>
                  <a:srgbClr val="1F487C"/>
                </a:solidFill>
                <a:latin typeface="Calibri"/>
                <a:cs typeface="Calibri"/>
              </a:rPr>
              <a:t>left</a:t>
            </a:r>
            <a:r>
              <a:rPr sz="21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parenthesis;</a:t>
            </a:r>
            <a:r>
              <a:rPr sz="21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do not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add</a:t>
            </a:r>
            <a:r>
              <a:rPr sz="21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it </a:t>
            </a:r>
            <a:r>
              <a:rPr sz="2100" spc="-1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100" spc="-135" dirty="0">
                <a:solidFill>
                  <a:srgbClr val="1F487C"/>
                </a:solidFill>
                <a:latin typeface="Calibri"/>
                <a:cs typeface="Calibri"/>
              </a:rPr>
              <a:t>P.</a:t>
            </a:r>
            <a:endParaRPr sz="2100">
              <a:latin typeface="Calibri"/>
              <a:cs typeface="Calibri"/>
            </a:endParaRPr>
          </a:p>
          <a:p>
            <a:pPr marL="405765" indent="-3937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05765" algn="l"/>
                <a:tab pos="406400" algn="l"/>
              </a:tabLst>
            </a:pPr>
            <a:r>
              <a:rPr sz="2100" spc="-5" dirty="0">
                <a:solidFill>
                  <a:srgbClr val="1F487C"/>
                </a:solidFill>
                <a:latin typeface="Calibri"/>
                <a:cs typeface="Calibri"/>
              </a:rPr>
              <a:t>Exit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19D7-5D83-CD35-05F9-43D2B7645A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619BD0B7-A301-4807-827E-04C7A10D9971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66" y="65023"/>
          <a:ext cx="4226560" cy="806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D)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936752"/>
          <a:ext cx="4226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D)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-6350" y="1372616"/>
          <a:ext cx="4226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(B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D)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/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-6350" y="1808479"/>
          <a:ext cx="4226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(B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D)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-6350" y="2244344"/>
          <a:ext cx="4226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-6350" y="2680207"/>
          <a:ext cx="4226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-6350" y="3116072"/>
          <a:ext cx="4226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(C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D)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-6350" y="3551935"/>
          <a:ext cx="4226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D)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94148" y="1851025"/>
          <a:ext cx="4480560" cy="806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D)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94148" y="2722752"/>
          <a:ext cx="4480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D)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 –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94148" y="3158617"/>
          <a:ext cx="448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 –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494148" y="3594480"/>
          <a:ext cx="448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494148" y="4030217"/>
          <a:ext cx="4480560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494148" y="4466082"/>
          <a:ext cx="448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 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94148" y="4901946"/>
          <a:ext cx="44805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 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 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494148" y="5337809"/>
          <a:ext cx="4480560" cy="370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 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 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DB56029-9E24-7E18-0EB3-0B100D89D6C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51E6551-F145-403B-8553-83E8B49B195D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0" dirty="0"/>
              <a:t>Infix</a:t>
            </a:r>
            <a:r>
              <a:rPr spc="-25" dirty="0"/>
              <a:t> to</a:t>
            </a:r>
            <a:r>
              <a:rPr spc="-10" dirty="0"/>
              <a:t> </a:t>
            </a:r>
            <a:r>
              <a:rPr spc="-15" dirty="0"/>
              <a:t>Prefix</a:t>
            </a:r>
            <a:r>
              <a:rPr spc="-20" dirty="0"/>
              <a:t> Conversion</a:t>
            </a:r>
            <a:r>
              <a:rPr spc="-10" dirty="0"/>
              <a:t>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51429"/>
            <a:ext cx="7981315" cy="17811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Reverse</a:t>
            </a:r>
            <a:r>
              <a:rPr sz="32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given expression.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Apply algorithm</a:t>
            </a:r>
            <a:r>
              <a:rPr sz="3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infix</a:t>
            </a:r>
            <a:r>
              <a:rPr sz="3200" spc="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postfix</a:t>
            </a:r>
            <a:r>
              <a:rPr sz="3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conversion.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Reverse</a:t>
            </a:r>
            <a:r>
              <a:rPr sz="3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1F487C"/>
                </a:solidFill>
                <a:latin typeface="Calibri"/>
                <a:cs typeface="Calibri"/>
              </a:rPr>
              <a:t>expression.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BCA6-691D-D1E4-8DE8-308B78481E7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AFC59CBB-5E70-4D20-A38A-D544A6E65F08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20" dirty="0"/>
              <a:t>Postfix</a:t>
            </a:r>
            <a:r>
              <a:rPr spc="-60" dirty="0"/>
              <a:t> </a:t>
            </a:r>
            <a:r>
              <a:rPr spc="-20" dirty="0"/>
              <a:t>Evaluation</a:t>
            </a:r>
            <a:r>
              <a:rPr spc="-1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354327"/>
            <a:ext cx="8690610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Initialize</a:t>
            </a:r>
            <a:r>
              <a:rPr sz="2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empty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endParaRPr sz="23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every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token</a:t>
            </a:r>
            <a:r>
              <a:rPr sz="23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in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postfix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expression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(scanned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from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left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right):</a:t>
            </a:r>
            <a:endParaRPr sz="2300">
              <a:latin typeface="Calibri"/>
              <a:cs typeface="Calibri"/>
            </a:endParaRPr>
          </a:p>
          <a:p>
            <a:pPr marL="927100" lvl="1" indent="-393700">
              <a:lnSpc>
                <a:spcPct val="100000"/>
              </a:lnSpc>
              <a:buAutoNum type="alphaLcPeriod"/>
              <a:tabLst>
                <a:tab pos="927100" algn="l"/>
                <a:tab pos="92773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token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is an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operand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(number),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push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it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endParaRPr sz="2300">
              <a:latin typeface="Calibri"/>
              <a:cs typeface="Calibri"/>
            </a:endParaRPr>
          </a:p>
          <a:p>
            <a:pPr marL="927100" lvl="1" indent="-393700">
              <a:lnSpc>
                <a:spcPct val="100000"/>
              </a:lnSpc>
              <a:buAutoNum type="alphaLcPeriod"/>
              <a:tabLst>
                <a:tab pos="927100" algn="l"/>
                <a:tab pos="927735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Otherwise,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if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token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is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(or function):</a:t>
            </a:r>
            <a:endParaRPr sz="2300">
              <a:latin typeface="Calibri"/>
              <a:cs typeface="Calibri"/>
            </a:endParaRPr>
          </a:p>
          <a:p>
            <a:pPr marL="1273175" lvl="2" indent="-346710">
              <a:lnSpc>
                <a:spcPct val="100000"/>
              </a:lnSpc>
              <a:buAutoNum type="romanLcPeriod"/>
              <a:tabLst>
                <a:tab pos="1273175" algn="l"/>
                <a:tab pos="1273810" algn="l"/>
              </a:tabLst>
            </a:pP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Check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contains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sufficient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number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endParaRPr sz="2300">
              <a:latin typeface="Calibri"/>
              <a:cs typeface="Calibri"/>
            </a:endParaRPr>
          </a:p>
          <a:p>
            <a:pPr marL="1273175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(usually</a:t>
            </a:r>
            <a:r>
              <a:rPr sz="2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two)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for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given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endParaRPr sz="2300">
              <a:latin typeface="Calibri"/>
              <a:cs typeface="Calibri"/>
            </a:endParaRPr>
          </a:p>
          <a:p>
            <a:pPr marL="1273175" marR="777875" lvl="2" indent="-346075">
              <a:lnSpc>
                <a:spcPct val="100000"/>
              </a:lnSpc>
              <a:buAutoNum type="romanLcPeriod" startAt="2"/>
              <a:tabLst>
                <a:tab pos="1273175" algn="l"/>
                <a:tab pos="1273810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there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are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not enough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values,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finish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algorithm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with </a:t>
            </a:r>
            <a:r>
              <a:rPr sz="2300" spc="-5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error</a:t>
            </a:r>
            <a:endParaRPr sz="2300">
              <a:latin typeface="Calibri"/>
              <a:cs typeface="Calibri"/>
            </a:endParaRPr>
          </a:p>
          <a:p>
            <a:pPr marL="1273175" lvl="2" indent="-346710">
              <a:lnSpc>
                <a:spcPct val="100000"/>
              </a:lnSpc>
              <a:buAutoNum type="romanLcPeriod" startAt="2"/>
              <a:tabLst>
                <a:tab pos="1273810" algn="l"/>
              </a:tabLst>
            </a:pP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Pop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appropriate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number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of values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endParaRPr sz="2300">
              <a:latin typeface="Calibri"/>
              <a:cs typeface="Calibri"/>
            </a:endParaRPr>
          </a:p>
          <a:p>
            <a:pPr marL="1273175" marR="264795" lvl="2" indent="-346075">
              <a:lnSpc>
                <a:spcPct val="100000"/>
              </a:lnSpc>
              <a:buAutoNum type="romanLcPeriod" startAt="2"/>
              <a:tabLst>
                <a:tab pos="1273810" algn="l"/>
              </a:tabLst>
            </a:pP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Evaluate</a:t>
            </a:r>
            <a:r>
              <a:rPr sz="2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operator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using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popped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values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and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push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300" spc="-5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single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result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on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endParaRPr sz="23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If</a:t>
            </a:r>
            <a:r>
              <a:rPr sz="2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contains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only one</a:t>
            </a:r>
            <a:r>
              <a:rPr sz="23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value,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return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it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final</a:t>
            </a:r>
            <a:r>
              <a:rPr sz="2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result</a:t>
            </a:r>
            <a:r>
              <a:rPr sz="23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of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the</a:t>
            </a:r>
            <a:endParaRPr sz="23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calculation</a:t>
            </a:r>
            <a:endParaRPr sz="23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 startAt="4"/>
              <a:tabLst>
                <a:tab pos="527685" algn="l"/>
                <a:tab pos="528320" algn="l"/>
              </a:tabLst>
            </a:pP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Otherwise,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finish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algorithm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with</a:t>
            </a:r>
            <a:r>
              <a:rPr sz="23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87C"/>
                </a:solidFill>
                <a:latin typeface="Calibri"/>
                <a:cs typeface="Calibri"/>
              </a:rPr>
              <a:t>an</a:t>
            </a:r>
            <a:r>
              <a:rPr sz="2300" spc="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1F487C"/>
                </a:solidFill>
                <a:latin typeface="Calibri"/>
                <a:cs typeface="Calibri"/>
              </a:rPr>
              <a:t>error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F63A-1B76-036F-420F-189DEF59EDC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FCA20DC7-0BA4-44B8-9FFC-4347B0600986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56" y="159257"/>
            <a:ext cx="8964295" cy="1098550"/>
          </a:xfrm>
          <a:prstGeom prst="rect">
            <a:avLst/>
          </a:prstGeom>
          <a:ln w="38100">
            <a:solidFill>
              <a:srgbClr val="1F487C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40"/>
              </a:spcBef>
            </a:pP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672" y="1251429"/>
            <a:ext cx="384238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Evaluate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3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4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6 –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2</a:t>
            </a:r>
            <a:r>
              <a:rPr sz="3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*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(3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4)</a:t>
            </a:r>
            <a:r>
              <a:rPr sz="3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-</a:t>
            </a:r>
            <a:r>
              <a:rPr sz="3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6</a:t>
            </a:r>
            <a:r>
              <a:rPr sz="3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3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F487C"/>
                </a:solidFill>
                <a:latin typeface="Calibri"/>
                <a:cs typeface="Calibri"/>
              </a:rPr>
              <a:t>8.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BD0D-8159-038D-6614-B82440BF55B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794BC361-8433-44C1-826B-D0D76930663E}" type="datetime1">
              <a:rPr lang="en-US" spc="-5" smtClean="0"/>
              <a:t>9/12/2022</a:t>
            </a:fld>
            <a:endParaRPr lang="en-US"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1364</Words>
  <Application>Microsoft Office PowerPoint</Application>
  <PresentationFormat>On-screen Show (4:3)</PresentationFormat>
  <Paragraphs>219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sofia-pro</vt:lpstr>
      <vt:lpstr>Times New Roman</vt:lpstr>
      <vt:lpstr>urw-din</vt:lpstr>
      <vt:lpstr>Office Theme</vt:lpstr>
      <vt:lpstr>Applications of Stacks</vt:lpstr>
      <vt:lpstr>Applications</vt:lpstr>
      <vt:lpstr>Expression Representation</vt:lpstr>
      <vt:lpstr>Example (Infix to Postfix)</vt:lpstr>
      <vt:lpstr>Infix to Postfix Conversion Algorithm</vt:lpstr>
      <vt:lpstr>PowerPoint Presentation</vt:lpstr>
      <vt:lpstr>Infix to Prefix Conversion Algorithm</vt:lpstr>
      <vt:lpstr>Postfix Evaluation Algorithm</vt:lpstr>
      <vt:lpstr>Example</vt:lpstr>
      <vt:lpstr>PowerPoint Presentation</vt:lpstr>
      <vt:lpstr>Solve</vt:lpstr>
      <vt:lpstr>Operator Precedence</vt:lpstr>
      <vt:lpstr>Balancing parenthesis</vt:lpstr>
      <vt:lpstr>Algorithm</vt:lpstr>
      <vt:lpstr>PowerPoint Presentation</vt:lpstr>
      <vt:lpstr>Example </vt:lpstr>
      <vt:lpstr>Check whether the given string is Palindrome using Stack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Himani Kapur</cp:lastModifiedBy>
  <cp:revision>8</cp:revision>
  <dcterms:created xsi:type="dcterms:W3CDTF">2021-08-05T11:13:17Z</dcterms:created>
  <dcterms:modified xsi:type="dcterms:W3CDTF">2022-09-12T08:36:29Z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2021-08-05T00:00:00Z</vt:filetime>
  </property>
</Properties>
</file>