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71" r:id="rId3"/>
    <p:sldId id="272" r:id="rId4"/>
    <p:sldId id="273" r:id="rId5"/>
    <p:sldId id="274" r:id="rId6"/>
    <p:sldId id="275" r:id="rId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1C224-19D1-49FE-828D-2B2FDAEE74C8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95CB5-2A64-4877-A0EA-E3752FBBC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915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UCS406 - Data Structures and Algorithms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7375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UCS406 - Data Structures and Algorithms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7375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0672" y="1354328"/>
            <a:ext cx="3630929" cy="3684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UCS406 - Data Structures and Algorithms</a:t>
            </a: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7375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UCS406 - Data Structures and Algorithms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UCS406 - Data Structures and Algorithms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856" y="159257"/>
            <a:ext cx="8964053" cy="109804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07794" y="-98983"/>
            <a:ext cx="367284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7375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0672" y="1251429"/>
            <a:ext cx="6841490" cy="4708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465214"/>
            <a:ext cx="111188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94126" y="6465214"/>
            <a:ext cx="25558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UCS406 - Data Structures and Algorithms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6465214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2481148"/>
            <a:ext cx="79248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</a:t>
            </a:r>
            <a:r>
              <a:rPr spc="-50" dirty="0"/>
              <a:t>t</a:t>
            </a:r>
            <a:r>
              <a:rPr dirty="0"/>
              <a:t>ac</a:t>
            </a:r>
            <a:r>
              <a:rPr spc="-40" dirty="0"/>
              <a:t>k</a:t>
            </a:r>
            <a:r>
              <a:rPr dirty="0"/>
              <a:t>s</a:t>
            </a:r>
            <a:r>
              <a:rPr lang="en-US" dirty="0"/>
              <a:t> using Linked List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5" dirty="0"/>
              <a:t>Algorithm</a:t>
            </a:r>
            <a:r>
              <a:rPr spc="-30" dirty="0"/>
              <a:t> </a:t>
            </a:r>
            <a:r>
              <a:rPr spc="-40" dirty="0"/>
              <a:t>for</a:t>
            </a:r>
            <a:r>
              <a:rPr spc="-25" dirty="0"/>
              <a:t> </a:t>
            </a:r>
            <a:r>
              <a:rPr dirty="0"/>
              <a:t>Push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196606"/>
            <a:ext cx="8271509" cy="499491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Let,</a:t>
            </a:r>
            <a:endParaRPr sz="32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1205"/>
              </a:spcBef>
              <a:buFont typeface="Arial MT"/>
              <a:buChar char="–"/>
              <a:tabLst>
                <a:tab pos="756920" algn="l"/>
              </a:tabLst>
            </a:pPr>
            <a:r>
              <a:rPr sz="3200" spc="-35" dirty="0">
                <a:solidFill>
                  <a:srgbClr val="1F487C"/>
                </a:solidFill>
                <a:latin typeface="Calibri"/>
                <a:cs typeface="Calibri"/>
              </a:rPr>
              <a:t>TOP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the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pointer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that</a:t>
            </a:r>
            <a:r>
              <a:rPr sz="32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points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top</a:t>
            </a:r>
            <a:r>
              <a:rPr sz="32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most </a:t>
            </a:r>
            <a:r>
              <a:rPr sz="3200" spc="-7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element</a:t>
            </a:r>
            <a:r>
              <a:rPr sz="3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of the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stack.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56920" algn="l"/>
              </a:tabLst>
            </a:pPr>
            <a:r>
              <a:rPr sz="3200" spc="-140" dirty="0">
                <a:solidFill>
                  <a:srgbClr val="1F487C"/>
                </a:solidFill>
                <a:latin typeface="Calibri"/>
                <a:cs typeface="Calibri"/>
              </a:rPr>
              <a:t>DATA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data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item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pushed.</a:t>
            </a:r>
            <a:endParaRPr sz="3200">
              <a:latin typeface="Calibri"/>
              <a:cs typeface="Calibri"/>
            </a:endParaRPr>
          </a:p>
          <a:p>
            <a:pPr marL="927100" indent="-51435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Create</a:t>
            </a:r>
            <a:r>
              <a:rPr sz="32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node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pointer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(newNode).</a:t>
            </a:r>
            <a:endParaRPr sz="3200">
              <a:latin typeface="Calibri"/>
              <a:cs typeface="Calibri"/>
            </a:endParaRPr>
          </a:p>
          <a:p>
            <a:pPr marL="927100" indent="-51435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newNode[data]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10" dirty="0">
                <a:solidFill>
                  <a:srgbClr val="1F487C"/>
                </a:solidFill>
                <a:latin typeface="Calibri"/>
                <a:cs typeface="Calibri"/>
              </a:rPr>
              <a:t>DATA.</a:t>
            </a:r>
            <a:endParaRPr sz="3200">
              <a:latin typeface="Calibri"/>
              <a:cs typeface="Calibri"/>
            </a:endParaRPr>
          </a:p>
          <a:p>
            <a:pPr marL="927100" indent="-51435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newNode[next]</a:t>
            </a:r>
            <a:r>
              <a:rPr sz="32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top.</a:t>
            </a:r>
            <a:endParaRPr sz="3200">
              <a:latin typeface="Calibri"/>
              <a:cs typeface="Calibri"/>
            </a:endParaRPr>
          </a:p>
          <a:p>
            <a:pPr marL="927100" indent="-51435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top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newNode.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5" dirty="0"/>
              <a:t>Algorithm</a:t>
            </a:r>
            <a:r>
              <a:rPr spc="-30" dirty="0"/>
              <a:t> </a:t>
            </a:r>
            <a:r>
              <a:rPr spc="-40" dirty="0"/>
              <a:t>for</a:t>
            </a:r>
            <a:r>
              <a:rPr spc="-25" dirty="0"/>
              <a:t> </a:t>
            </a:r>
            <a:r>
              <a:rPr spc="-30" dirty="0"/>
              <a:t>Pop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51279"/>
            <a:ext cx="8780145" cy="514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Let,</a:t>
            </a:r>
            <a:endParaRPr sz="2800">
              <a:latin typeface="Calibri"/>
              <a:cs typeface="Calibri"/>
            </a:endParaRPr>
          </a:p>
          <a:p>
            <a:pPr marL="756285" marR="180340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800" spc="-30" dirty="0">
                <a:solidFill>
                  <a:srgbClr val="1F487C"/>
                </a:solidFill>
                <a:latin typeface="Calibri"/>
                <a:cs typeface="Calibri"/>
              </a:rPr>
              <a:t>TOP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pointer</a:t>
            </a:r>
            <a:r>
              <a:rPr sz="2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that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points</a:t>
            </a:r>
            <a:r>
              <a:rPr sz="28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top</a:t>
            </a:r>
            <a:r>
              <a:rPr sz="2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most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element </a:t>
            </a:r>
            <a:r>
              <a:rPr sz="2800" spc="-6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 the</a:t>
            </a:r>
            <a:r>
              <a:rPr sz="2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stack.</a:t>
            </a:r>
            <a:endParaRPr sz="28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temp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points</a:t>
            </a:r>
            <a:r>
              <a:rPr sz="28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 the</a:t>
            </a:r>
            <a:r>
              <a:rPr sz="2800" spc="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element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popped</a:t>
            </a:r>
            <a:r>
              <a:rPr sz="2800" spc="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top</a:t>
            </a:r>
            <a:r>
              <a:rPr sz="2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of the </a:t>
            </a:r>
            <a:r>
              <a:rPr sz="2800" spc="-6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stack.</a:t>
            </a:r>
            <a:endParaRPr sz="2800">
              <a:latin typeface="Calibri"/>
              <a:cs typeface="Calibri"/>
            </a:endParaRPr>
          </a:p>
          <a:p>
            <a:pPr marL="984885" indent="-515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1F487C"/>
                </a:solidFill>
                <a:latin typeface="Calibri"/>
                <a:cs typeface="Calibri"/>
              </a:rPr>
              <a:t>(TOP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==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NULL)</a:t>
            </a:r>
            <a:endParaRPr sz="2800">
              <a:latin typeface="Calibri"/>
              <a:cs typeface="Calibri"/>
            </a:endParaRPr>
          </a:p>
          <a:p>
            <a:pPr marL="1841500" indent="-1372235">
              <a:lnSpc>
                <a:spcPct val="100000"/>
              </a:lnSpc>
              <a:buAutoNum type="arabicPeriod"/>
              <a:tabLst>
                <a:tab pos="1841500" algn="l"/>
                <a:tab pos="1842135" algn="l"/>
              </a:tabLst>
            </a:pP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Print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[Underflow</a:t>
            </a:r>
            <a:r>
              <a:rPr sz="2800" spc="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condition].</a:t>
            </a:r>
            <a:endParaRPr sz="2800">
              <a:latin typeface="Calibri"/>
              <a:cs typeface="Calibri"/>
            </a:endParaRPr>
          </a:p>
          <a:p>
            <a:pPr marL="984885" indent="-515620">
              <a:lnSpc>
                <a:spcPct val="100000"/>
              </a:lnSpc>
              <a:buAutoNum type="arabicPeriod"/>
              <a:tabLst>
                <a:tab pos="984885" algn="l"/>
                <a:tab pos="985519" algn="l"/>
              </a:tabLst>
            </a:pP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Else</a:t>
            </a:r>
            <a:endParaRPr sz="2800">
              <a:latin typeface="Calibri"/>
              <a:cs typeface="Calibri"/>
            </a:endParaRPr>
          </a:p>
          <a:p>
            <a:pPr marL="1841500" indent="-1372235">
              <a:lnSpc>
                <a:spcPct val="100000"/>
              </a:lnSpc>
              <a:buAutoNum type="arabicPeriod"/>
              <a:tabLst>
                <a:tab pos="1841500" algn="l"/>
                <a:tab pos="1842135" algn="l"/>
              </a:tabLst>
            </a:pP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initialize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node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pointer</a:t>
            </a:r>
            <a:r>
              <a:rPr sz="2800" spc="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(temp)</a:t>
            </a:r>
            <a:r>
              <a:rPr sz="2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with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20" dirty="0">
                <a:solidFill>
                  <a:srgbClr val="1F487C"/>
                </a:solidFill>
                <a:latin typeface="Calibri"/>
                <a:cs typeface="Calibri"/>
              </a:rPr>
              <a:t>TOP.</a:t>
            </a:r>
            <a:endParaRPr sz="2800">
              <a:latin typeface="Calibri"/>
              <a:cs typeface="Calibri"/>
            </a:endParaRPr>
          </a:p>
          <a:p>
            <a:pPr marL="1841500" indent="-1372235">
              <a:lnSpc>
                <a:spcPct val="100000"/>
              </a:lnSpc>
              <a:buAutoNum type="arabicPeriod"/>
              <a:tabLst>
                <a:tab pos="1841500" algn="l"/>
                <a:tab pos="1842135" algn="l"/>
              </a:tabLst>
            </a:pPr>
            <a:r>
              <a:rPr sz="2800" spc="-35" dirty="0">
                <a:solidFill>
                  <a:srgbClr val="1F487C"/>
                </a:solidFill>
                <a:latin typeface="Calibri"/>
                <a:cs typeface="Calibri"/>
              </a:rPr>
              <a:t>TOP</a:t>
            </a:r>
            <a:r>
              <a:rPr sz="2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F487C"/>
                </a:solidFill>
                <a:latin typeface="Calibri"/>
                <a:cs typeface="Calibri"/>
              </a:rPr>
              <a:t>TOP[next]</a:t>
            </a:r>
            <a:endParaRPr sz="2800">
              <a:latin typeface="Calibri"/>
              <a:cs typeface="Calibri"/>
            </a:endParaRPr>
          </a:p>
          <a:p>
            <a:pPr marL="1841500" indent="-13722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841500" algn="l"/>
                <a:tab pos="1842135" algn="l"/>
              </a:tabLst>
            </a:pP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Release</a:t>
            </a:r>
            <a:r>
              <a:rPr sz="2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the memory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location</a:t>
            </a:r>
            <a:r>
              <a:rPr sz="2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pointed</a:t>
            </a:r>
            <a:r>
              <a:rPr sz="2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by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temp.</a:t>
            </a:r>
            <a:endParaRPr sz="2800">
              <a:latin typeface="Calibri"/>
              <a:cs typeface="Calibri"/>
            </a:endParaRPr>
          </a:p>
          <a:p>
            <a:pPr marL="984885" indent="-515620">
              <a:lnSpc>
                <a:spcPct val="100000"/>
              </a:lnSpc>
              <a:buAutoNum type="arabicPeriod"/>
              <a:tabLst>
                <a:tab pos="984885" algn="l"/>
                <a:tab pos="985519" algn="l"/>
              </a:tabLst>
            </a:pP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end</a:t>
            </a:r>
            <a:r>
              <a:rPr sz="2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5" dirty="0"/>
              <a:t>Dynamic</a:t>
            </a:r>
            <a:r>
              <a:rPr spc="-15" dirty="0"/>
              <a:t> </a:t>
            </a:r>
            <a:r>
              <a:rPr spc="-25" dirty="0"/>
              <a:t>Linked</a:t>
            </a:r>
            <a:r>
              <a:rPr spc="-10" dirty="0"/>
              <a:t> </a:t>
            </a:r>
            <a:r>
              <a:rPr spc="-15" dirty="0"/>
              <a:t>List</a:t>
            </a:r>
            <a:r>
              <a:rPr spc="-5" dirty="0"/>
              <a:t> </a:t>
            </a:r>
            <a:r>
              <a:rPr spc="-10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54328"/>
            <a:ext cx="302831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7061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1.	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struct</a:t>
            </a:r>
            <a:r>
              <a:rPr sz="24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Node </a:t>
            </a:r>
            <a:r>
              <a:rPr sz="2400" b="1" spc="-5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2.	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672465" indent="-660400">
              <a:lnSpc>
                <a:spcPct val="100000"/>
              </a:lnSpc>
              <a:buClr>
                <a:srgbClr val="C00000"/>
              </a:buClr>
              <a:buAutoNum type="arabicPeriod" startAt="3"/>
              <a:tabLst>
                <a:tab pos="672465" algn="l"/>
                <a:tab pos="673100" algn="l"/>
              </a:tabLst>
            </a:pP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int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data;</a:t>
            </a:r>
            <a:endParaRPr sz="2400">
              <a:latin typeface="Calibri"/>
              <a:cs typeface="Calibri"/>
            </a:endParaRPr>
          </a:p>
          <a:p>
            <a:pPr marL="672465" indent="-660400">
              <a:lnSpc>
                <a:spcPct val="100000"/>
              </a:lnSpc>
              <a:buClr>
                <a:srgbClr val="C00000"/>
              </a:buClr>
              <a:buAutoNum type="arabicPeriod" startAt="3"/>
              <a:tabLst>
                <a:tab pos="672465" algn="l"/>
                <a:tab pos="67310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struct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Node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*next;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Clr>
                <a:srgbClr val="C00000"/>
              </a:buClr>
              <a:buAutoNum type="arabicPeriod" startAt="3"/>
              <a:tabLst>
                <a:tab pos="469900" algn="l"/>
                <a:tab pos="470534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}*top;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672" y="3549522"/>
            <a:ext cx="22231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AutoNum type="arabicPeriod" startAt="6"/>
              <a:tabLst>
                <a:tab pos="469900" algn="l"/>
                <a:tab pos="470534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void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init()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Clr>
                <a:srgbClr val="C00000"/>
              </a:buClr>
              <a:buAutoNum type="arabicPeriod" startAt="6"/>
              <a:tabLst>
                <a:tab pos="469900" algn="l"/>
                <a:tab pos="470534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top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NULL;}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4160" y="1854453"/>
            <a:ext cx="5377180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9268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8.	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void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push(int value) </a:t>
            </a:r>
            <a:r>
              <a:rPr sz="2400" b="1" spc="-5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9.	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672465" indent="-660400">
              <a:lnSpc>
                <a:spcPct val="100000"/>
              </a:lnSpc>
              <a:buClr>
                <a:srgbClr val="C00000"/>
              </a:buClr>
              <a:buAutoNum type="arabicPeriod" startAt="10"/>
              <a:tabLst>
                <a:tab pos="672465" algn="l"/>
                <a:tab pos="67310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struct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Node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*newNode;</a:t>
            </a:r>
            <a:endParaRPr sz="2400">
              <a:latin typeface="Calibri"/>
              <a:cs typeface="Calibri"/>
            </a:endParaRPr>
          </a:p>
          <a:p>
            <a:pPr marL="672465" indent="-660400">
              <a:lnSpc>
                <a:spcPct val="100000"/>
              </a:lnSpc>
              <a:buClr>
                <a:srgbClr val="C00000"/>
              </a:buClr>
              <a:buAutoNum type="arabicPeriod" startAt="10"/>
              <a:tabLst>
                <a:tab pos="672465" algn="l"/>
                <a:tab pos="673100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newNode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(struct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Node*)malloc(sizeof(struct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Node));</a:t>
            </a:r>
            <a:endParaRPr sz="2400">
              <a:latin typeface="Calibri"/>
              <a:cs typeface="Calibri"/>
            </a:endParaRPr>
          </a:p>
          <a:p>
            <a:pPr marL="672465" indent="-660400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AutoNum type="arabicPeriod" startAt="12"/>
              <a:tabLst>
                <a:tab pos="672465" algn="l"/>
                <a:tab pos="67310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newNode-&gt;data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value;</a:t>
            </a:r>
            <a:endParaRPr sz="2400">
              <a:latin typeface="Calibri"/>
              <a:cs typeface="Calibri"/>
            </a:endParaRPr>
          </a:p>
          <a:p>
            <a:pPr marL="672465" indent="-660400">
              <a:lnSpc>
                <a:spcPct val="100000"/>
              </a:lnSpc>
              <a:buClr>
                <a:srgbClr val="C00000"/>
              </a:buClr>
              <a:buAutoNum type="arabicPeriod" startAt="12"/>
              <a:tabLst>
                <a:tab pos="672465" algn="l"/>
                <a:tab pos="67310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if(top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==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NULL)</a:t>
            </a:r>
            <a:endParaRPr sz="2400">
              <a:latin typeface="Calibri"/>
              <a:cs typeface="Calibri"/>
            </a:endParaRPr>
          </a:p>
          <a:p>
            <a:pPr marL="878205" indent="-866140">
              <a:lnSpc>
                <a:spcPct val="100000"/>
              </a:lnSpc>
              <a:buClr>
                <a:srgbClr val="C00000"/>
              </a:buClr>
              <a:buAutoNum type="arabicPeriod" startAt="12"/>
              <a:tabLst>
                <a:tab pos="878205" algn="l"/>
                <a:tab pos="87884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newNode-&gt;next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NULL;</a:t>
            </a:r>
            <a:endParaRPr sz="2400">
              <a:latin typeface="Calibri"/>
              <a:cs typeface="Calibri"/>
            </a:endParaRPr>
          </a:p>
          <a:p>
            <a:pPr marL="672465" indent="-660400">
              <a:lnSpc>
                <a:spcPct val="100000"/>
              </a:lnSpc>
              <a:buClr>
                <a:srgbClr val="C00000"/>
              </a:buClr>
              <a:buAutoNum type="arabicPeriod" startAt="12"/>
              <a:tabLst>
                <a:tab pos="672465" algn="l"/>
                <a:tab pos="673100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else</a:t>
            </a:r>
            <a:endParaRPr sz="2400">
              <a:latin typeface="Calibri"/>
              <a:cs typeface="Calibri"/>
            </a:endParaRPr>
          </a:p>
          <a:p>
            <a:pPr marL="878205" indent="-866140">
              <a:lnSpc>
                <a:spcPct val="100000"/>
              </a:lnSpc>
              <a:buClr>
                <a:srgbClr val="C00000"/>
              </a:buClr>
              <a:buAutoNum type="arabicPeriod" startAt="12"/>
              <a:tabLst>
                <a:tab pos="878205" algn="l"/>
                <a:tab pos="87884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newNode-&gt;next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top;</a:t>
            </a:r>
            <a:endParaRPr sz="2400">
              <a:latin typeface="Calibri"/>
              <a:cs typeface="Calibri"/>
            </a:endParaRPr>
          </a:p>
          <a:p>
            <a:pPr marL="672465" indent="-660400">
              <a:lnSpc>
                <a:spcPct val="100000"/>
              </a:lnSpc>
              <a:buClr>
                <a:srgbClr val="C00000"/>
              </a:buClr>
              <a:buAutoNum type="arabicPeriod" startAt="12"/>
              <a:tabLst>
                <a:tab pos="672465" algn="l"/>
                <a:tab pos="67310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top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newNode;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74160" y="5878779"/>
            <a:ext cx="587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18.</a:t>
            </a:r>
            <a:r>
              <a:rPr sz="2400" b="1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5" dirty="0"/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54328"/>
            <a:ext cx="6712584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19.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void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pop()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20.</a:t>
            </a:r>
            <a:r>
              <a:rPr sz="24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672465" indent="-660400">
              <a:lnSpc>
                <a:spcPct val="100000"/>
              </a:lnSpc>
              <a:buClr>
                <a:srgbClr val="C00000"/>
              </a:buClr>
              <a:buAutoNum type="arabicPeriod" startAt="21"/>
              <a:tabLst>
                <a:tab pos="672465" algn="l"/>
                <a:tab pos="67310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if(top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==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NULL)</a:t>
            </a:r>
            <a:endParaRPr sz="2400">
              <a:latin typeface="Calibri"/>
              <a:cs typeface="Calibri"/>
            </a:endParaRPr>
          </a:p>
          <a:p>
            <a:pPr marL="878205" indent="-866140">
              <a:lnSpc>
                <a:spcPct val="100000"/>
              </a:lnSpc>
              <a:buClr>
                <a:srgbClr val="C00000"/>
              </a:buClr>
              <a:buAutoNum type="arabicPeriod" startAt="21"/>
              <a:tabLst>
                <a:tab pos="878205" algn="l"/>
                <a:tab pos="878840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printf("\nUnderflow\n");</a:t>
            </a:r>
            <a:endParaRPr sz="2400">
              <a:latin typeface="Calibri"/>
              <a:cs typeface="Calibri"/>
            </a:endParaRPr>
          </a:p>
          <a:p>
            <a:pPr marL="672465" indent="-660400">
              <a:lnSpc>
                <a:spcPct val="100000"/>
              </a:lnSpc>
              <a:buClr>
                <a:srgbClr val="C00000"/>
              </a:buClr>
              <a:buAutoNum type="arabicPeriod" startAt="21"/>
              <a:tabLst>
                <a:tab pos="672465" algn="l"/>
                <a:tab pos="673100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else{</a:t>
            </a:r>
            <a:endParaRPr sz="2400">
              <a:latin typeface="Calibri"/>
              <a:cs typeface="Calibri"/>
            </a:endParaRPr>
          </a:p>
          <a:p>
            <a:pPr marL="878205" indent="-866140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AutoNum type="arabicPeriod" startAt="21"/>
              <a:tabLst>
                <a:tab pos="878205" algn="l"/>
                <a:tab pos="87884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struct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Node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*temp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top;</a:t>
            </a:r>
            <a:endParaRPr sz="2400">
              <a:latin typeface="Calibri"/>
              <a:cs typeface="Calibri"/>
            </a:endParaRPr>
          </a:p>
          <a:p>
            <a:pPr marL="878205" indent="-866140">
              <a:lnSpc>
                <a:spcPct val="100000"/>
              </a:lnSpc>
              <a:buClr>
                <a:srgbClr val="C00000"/>
              </a:buClr>
              <a:buAutoNum type="arabicPeriod" startAt="21"/>
              <a:tabLst>
                <a:tab pos="878205" algn="l"/>
                <a:tab pos="87884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printf("\nDeleted</a:t>
            </a:r>
            <a:r>
              <a:rPr sz="2400" b="1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element: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%d",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temp-&gt;data);</a:t>
            </a:r>
            <a:endParaRPr sz="2400">
              <a:latin typeface="Calibri"/>
              <a:cs typeface="Calibri"/>
            </a:endParaRPr>
          </a:p>
          <a:p>
            <a:pPr marL="878205" indent="-866140">
              <a:lnSpc>
                <a:spcPct val="100000"/>
              </a:lnSpc>
              <a:buClr>
                <a:srgbClr val="C00000"/>
              </a:buClr>
              <a:buAutoNum type="arabicPeriod" startAt="21"/>
              <a:tabLst>
                <a:tab pos="878205" algn="l"/>
                <a:tab pos="87884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top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temp-&gt;next;</a:t>
            </a:r>
            <a:endParaRPr sz="2400">
              <a:latin typeface="Calibri"/>
              <a:cs typeface="Calibri"/>
            </a:endParaRPr>
          </a:p>
          <a:p>
            <a:pPr marL="878205" indent="-866140">
              <a:lnSpc>
                <a:spcPct val="100000"/>
              </a:lnSpc>
              <a:buClr>
                <a:srgbClr val="C00000"/>
              </a:buClr>
              <a:buAutoNum type="arabicPeriod" startAt="21"/>
              <a:tabLst>
                <a:tab pos="878205" algn="l"/>
                <a:tab pos="87884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free(temp);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672465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28.	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29.</a:t>
            </a:r>
            <a:r>
              <a:rPr sz="24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5" dirty="0"/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54328"/>
            <a:ext cx="5168900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30.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void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display()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31.</a:t>
            </a:r>
            <a:r>
              <a:rPr sz="24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672465" indent="-660400">
              <a:lnSpc>
                <a:spcPct val="100000"/>
              </a:lnSpc>
              <a:buClr>
                <a:srgbClr val="C00000"/>
              </a:buClr>
              <a:buAutoNum type="arabicPeriod" startAt="32"/>
              <a:tabLst>
                <a:tab pos="672465" algn="l"/>
                <a:tab pos="67310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if(top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==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NULL)</a:t>
            </a:r>
            <a:endParaRPr sz="2400">
              <a:latin typeface="Calibri"/>
              <a:cs typeface="Calibri"/>
            </a:endParaRPr>
          </a:p>
          <a:p>
            <a:pPr marL="878205" indent="-866140">
              <a:lnSpc>
                <a:spcPct val="100000"/>
              </a:lnSpc>
              <a:buClr>
                <a:srgbClr val="C00000"/>
              </a:buClr>
              <a:buAutoNum type="arabicPeriod" startAt="32"/>
              <a:tabLst>
                <a:tab pos="878205" algn="l"/>
                <a:tab pos="87884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printf("\nStack</a:t>
            </a:r>
            <a:r>
              <a:rPr sz="2400" b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Empty!!!\n");</a:t>
            </a:r>
            <a:endParaRPr sz="2400">
              <a:latin typeface="Calibri"/>
              <a:cs typeface="Calibri"/>
            </a:endParaRPr>
          </a:p>
          <a:p>
            <a:pPr marL="672465" indent="-660400">
              <a:lnSpc>
                <a:spcPct val="100000"/>
              </a:lnSpc>
              <a:buClr>
                <a:srgbClr val="C00000"/>
              </a:buClr>
              <a:buAutoNum type="arabicPeriod" startAt="32"/>
              <a:tabLst>
                <a:tab pos="672465" algn="l"/>
                <a:tab pos="673100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else{</a:t>
            </a:r>
            <a:endParaRPr sz="2400">
              <a:latin typeface="Calibri"/>
              <a:cs typeface="Calibri"/>
            </a:endParaRPr>
          </a:p>
          <a:p>
            <a:pPr marL="878205" indent="-866140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AutoNum type="arabicPeriod" startAt="32"/>
              <a:tabLst>
                <a:tab pos="878205" algn="l"/>
                <a:tab pos="87884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struct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Node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*temp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top;</a:t>
            </a:r>
            <a:endParaRPr sz="2400">
              <a:latin typeface="Calibri"/>
              <a:cs typeface="Calibri"/>
            </a:endParaRPr>
          </a:p>
          <a:p>
            <a:pPr marL="878205" indent="-866140">
              <a:lnSpc>
                <a:spcPct val="100000"/>
              </a:lnSpc>
              <a:buClr>
                <a:srgbClr val="C00000"/>
              </a:buClr>
              <a:buAutoNum type="arabicPeriod" startAt="32"/>
              <a:tabLst>
                <a:tab pos="878205" algn="l"/>
                <a:tab pos="87884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while(temp-&gt;next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!=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NULL){</a:t>
            </a:r>
            <a:endParaRPr sz="2400">
              <a:latin typeface="Calibri"/>
              <a:cs typeface="Calibri"/>
            </a:endParaRPr>
          </a:p>
          <a:p>
            <a:pPr marL="994410" indent="-982344">
              <a:lnSpc>
                <a:spcPct val="100000"/>
              </a:lnSpc>
              <a:buClr>
                <a:srgbClr val="C00000"/>
              </a:buClr>
              <a:buAutoNum type="arabicPeriod" startAt="32"/>
              <a:tabLst>
                <a:tab pos="993775" algn="l"/>
                <a:tab pos="995044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printf("%d---&gt;",temp-&gt;data);</a:t>
            </a:r>
            <a:endParaRPr sz="2400">
              <a:latin typeface="Calibri"/>
              <a:cs typeface="Calibri"/>
            </a:endParaRPr>
          </a:p>
          <a:p>
            <a:pPr marL="994410" indent="-982344">
              <a:lnSpc>
                <a:spcPct val="100000"/>
              </a:lnSpc>
              <a:buClr>
                <a:srgbClr val="C00000"/>
              </a:buClr>
              <a:buAutoNum type="arabicPeriod" startAt="32"/>
              <a:tabLst>
                <a:tab pos="993775" algn="l"/>
                <a:tab pos="995044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temp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temp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-&gt;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next;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878205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39.	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878205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40.	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printf("%d---&gt;NULL",temp-&gt;data);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672465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41.	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42.</a:t>
            </a:r>
            <a:r>
              <a:rPr sz="24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364</Words>
  <Application>Microsoft Office PowerPoint</Application>
  <PresentationFormat>On-screen Show (4:3)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 MT</vt:lpstr>
      <vt:lpstr>Calibri</vt:lpstr>
      <vt:lpstr>Office Theme</vt:lpstr>
      <vt:lpstr>Stacks using Linked List </vt:lpstr>
      <vt:lpstr>Algorithm for Push</vt:lpstr>
      <vt:lpstr>Algorithm for Pop</vt:lpstr>
      <vt:lpstr>Dynamic Linked List Implementation</vt:lpstr>
      <vt:lpstr>Contd…</vt:lpstr>
      <vt:lpstr>Contd…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Himani Kapur</cp:lastModifiedBy>
  <cp:revision>4</cp:revision>
  <dcterms:created xsi:type="dcterms:W3CDTF">2021-08-05T11:13:17Z</dcterms:created>
  <dcterms:modified xsi:type="dcterms:W3CDTF">2022-09-14T12:54:53Z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2017-03-07T00:00:00Z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2021-08-05T00:00:00Z</vt:filetime>
  </property>
</Properties>
</file>