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51E1F-C460-4650-B07D-ECF8F17F4868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5CD0C-5E96-4984-8D72-6CF0D8304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495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UCS406 - Data Structures and Algorithms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7375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UCS406 - Data Structures and Algorithms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7375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UCS406 - Data Structures and Algorithms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7375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UCS406 - Data Structures and Algorithms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UCS406 - Data Structures and Algorithms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856" y="159257"/>
            <a:ext cx="8964053" cy="109804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7794" y="2481148"/>
            <a:ext cx="8268411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7375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0672" y="1348232"/>
            <a:ext cx="8616315" cy="2592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465214"/>
            <a:ext cx="111188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94126" y="6465214"/>
            <a:ext cx="25558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UCS406 - Data Structures and Algorithms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6465214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481148"/>
            <a:ext cx="88392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30" dirty="0"/>
              <a:t>Linked</a:t>
            </a:r>
            <a:r>
              <a:rPr lang="en-IN" spc="15" dirty="0"/>
              <a:t> </a:t>
            </a:r>
            <a:r>
              <a:rPr lang="en-IN" spc="-20" dirty="0"/>
              <a:t>List</a:t>
            </a:r>
            <a:r>
              <a:rPr lang="en-IN" spc="10" dirty="0"/>
              <a:t> </a:t>
            </a:r>
            <a:r>
              <a:rPr lang="en-IN" spc="-10" dirty="0"/>
              <a:t>Implementation  of </a:t>
            </a:r>
            <a:r>
              <a:rPr dirty="0"/>
              <a:t>Queues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dirty="0"/>
              <a:t>Priority</a:t>
            </a:r>
            <a:r>
              <a:rPr spc="-40" dirty="0"/>
              <a:t> </a:t>
            </a:r>
            <a:r>
              <a:rPr dirty="0"/>
              <a:t>Queues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272749"/>
            <a:ext cx="8625840" cy="490537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Another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variant</a:t>
            </a:r>
            <a:r>
              <a:rPr sz="32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of queue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data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structure.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Each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element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has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associated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1F487C"/>
                </a:solidFill>
                <a:latin typeface="Calibri"/>
                <a:cs typeface="Calibri"/>
              </a:rPr>
              <a:t>priority.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Insertion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may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32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performed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based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32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1F487C"/>
                </a:solidFill>
                <a:latin typeface="Calibri"/>
                <a:cs typeface="Calibri"/>
              </a:rPr>
              <a:t>priority.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Deletion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is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performed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based</a:t>
            </a:r>
            <a:r>
              <a:rPr sz="32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the </a:t>
            </a:r>
            <a:r>
              <a:rPr sz="3200" spc="-30" dirty="0">
                <a:solidFill>
                  <a:srgbClr val="1F487C"/>
                </a:solidFill>
                <a:latin typeface="Calibri"/>
                <a:cs typeface="Calibri"/>
              </a:rPr>
              <a:t>priority.</a:t>
            </a:r>
            <a:endParaRPr sz="3200">
              <a:latin typeface="Calibri"/>
              <a:cs typeface="Calibri"/>
            </a:endParaRPr>
          </a:p>
          <a:p>
            <a:pPr marL="354965" marR="361315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Elements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having</a:t>
            </a:r>
            <a:r>
              <a:rPr sz="32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same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priority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served</a:t>
            </a:r>
            <a:r>
              <a:rPr sz="3200" spc="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or </a:t>
            </a:r>
            <a:r>
              <a:rPr sz="3200" spc="-7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deleted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according</a:t>
            </a:r>
            <a:r>
              <a:rPr sz="32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first</a:t>
            </a:r>
            <a:r>
              <a:rPr sz="32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come</a:t>
            </a:r>
            <a:r>
              <a:rPr sz="3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first</a:t>
            </a:r>
            <a:r>
              <a:rPr sz="3200" spc="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serve </a:t>
            </a:r>
            <a:r>
              <a:rPr sz="3200" spc="-70" dirty="0">
                <a:solidFill>
                  <a:srgbClr val="1F487C"/>
                </a:solidFill>
                <a:latin typeface="Calibri"/>
                <a:cs typeface="Calibri"/>
              </a:rPr>
              <a:t>order.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5" dirty="0">
                <a:solidFill>
                  <a:srgbClr val="1F487C"/>
                </a:solidFill>
                <a:latin typeface="Calibri"/>
                <a:cs typeface="Calibri"/>
              </a:rPr>
              <a:t>Two</a:t>
            </a:r>
            <a:r>
              <a:rPr sz="32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types: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1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Min-priority</a:t>
            </a:r>
            <a:r>
              <a:rPr sz="2800" spc="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queues</a:t>
            </a:r>
            <a:r>
              <a:rPr sz="2800" spc="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(Ascending</a:t>
            </a:r>
            <a:r>
              <a:rPr sz="2800" spc="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priority</a:t>
            </a:r>
            <a:r>
              <a:rPr sz="2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queues)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Max-priority</a:t>
            </a:r>
            <a:r>
              <a:rPr sz="2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queues</a:t>
            </a:r>
            <a:r>
              <a:rPr sz="2800" spc="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(Descending</a:t>
            </a:r>
            <a:r>
              <a:rPr sz="2800" spc="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priority</a:t>
            </a:r>
            <a:r>
              <a:rPr sz="28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queues)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0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273667"/>
            <a:ext cx="8765540" cy="51320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25" dirty="0">
                <a:solidFill>
                  <a:srgbClr val="1F487C"/>
                </a:solidFill>
                <a:latin typeface="Calibri"/>
                <a:cs typeface="Calibri"/>
              </a:rPr>
              <a:t>Array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representation:</a:t>
            </a:r>
            <a:r>
              <a:rPr sz="3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Unordered</a:t>
            </a:r>
            <a:r>
              <a:rPr sz="30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Ordered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Linked-list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representations: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Unordered</a:t>
            </a:r>
            <a:r>
              <a:rPr sz="30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Ordered</a:t>
            </a:r>
            <a:endParaRPr sz="3000">
              <a:latin typeface="Calibri"/>
              <a:cs typeface="Calibri"/>
            </a:endParaRPr>
          </a:p>
          <a:p>
            <a:pPr marL="354965" marR="127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Unordered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does</a:t>
            </a:r>
            <a:r>
              <a:rPr sz="30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not 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consider</a:t>
            </a:r>
            <a:r>
              <a:rPr sz="30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priority</a:t>
            </a:r>
            <a:r>
              <a:rPr sz="30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during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insertion, </a:t>
            </a:r>
            <a:r>
              <a:rPr sz="3000" spc="-6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instead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insertion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1F487C"/>
                </a:solidFill>
                <a:latin typeface="Calibri"/>
                <a:cs typeface="Calibri"/>
              </a:rPr>
              <a:t>takes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place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at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end.</a:t>
            </a:r>
            <a:endParaRPr sz="30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Ordered considers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priority</a:t>
            </a:r>
            <a:r>
              <a:rPr sz="30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during</a:t>
            </a:r>
            <a:r>
              <a:rPr sz="30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insertion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 inserts </a:t>
            </a:r>
            <a:r>
              <a:rPr sz="3000" spc="-6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3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element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at correct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place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per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min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or max </a:t>
            </a:r>
            <a:r>
              <a:rPr sz="3000" spc="-30" dirty="0">
                <a:solidFill>
                  <a:srgbClr val="1F487C"/>
                </a:solidFill>
                <a:latin typeface="Calibri"/>
                <a:cs typeface="Calibri"/>
              </a:rPr>
              <a:t>priority.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solidFill>
                  <a:srgbClr val="C00000"/>
                </a:solidFill>
                <a:latin typeface="Calibri"/>
                <a:cs typeface="Calibri"/>
              </a:rPr>
              <a:t>Note</a:t>
            </a:r>
            <a:endParaRPr sz="3000">
              <a:latin typeface="Calibri"/>
              <a:cs typeface="Calibri"/>
            </a:endParaRPr>
          </a:p>
          <a:p>
            <a:pPr marL="756285" marR="359410" lvl="1" indent="-28702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756920" algn="l"/>
              </a:tabLst>
            </a:pP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Either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insertion</a:t>
            </a:r>
            <a:r>
              <a:rPr sz="30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or 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deletion</a:t>
            </a:r>
            <a:r>
              <a:rPr sz="30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35" dirty="0">
                <a:solidFill>
                  <a:srgbClr val="1F487C"/>
                </a:solidFill>
                <a:latin typeface="Calibri"/>
                <a:cs typeface="Calibri"/>
              </a:rPr>
              <a:t>take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linear</a:t>
            </a:r>
            <a:r>
              <a:rPr sz="30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time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in the </a:t>
            </a:r>
            <a:r>
              <a:rPr sz="3000" spc="-6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1F487C"/>
                </a:solidFill>
                <a:latin typeface="Calibri"/>
                <a:cs typeface="Calibri"/>
              </a:rPr>
              <a:t>worst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case.</a:t>
            </a:r>
            <a:endParaRPr sz="3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756920" algn="l"/>
              </a:tabLst>
            </a:pP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Priority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 queues</a:t>
            </a:r>
            <a:r>
              <a:rPr sz="30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are 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often implemented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with 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heaps.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2" y="1348232"/>
            <a:ext cx="23787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Using</a:t>
            </a:r>
            <a:r>
              <a:rPr sz="32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arrays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Contd…</a:t>
            </a:r>
          </a:p>
        </p:txBody>
      </p:sp>
      <p:sp>
        <p:nvSpPr>
          <p:cNvPr id="4" name="object 4"/>
          <p:cNvSpPr/>
          <p:nvPr/>
        </p:nvSpPr>
        <p:spPr>
          <a:xfrm>
            <a:off x="1214412" y="3143250"/>
            <a:ext cx="4311015" cy="1569720"/>
          </a:xfrm>
          <a:custGeom>
            <a:avLst/>
            <a:gdLst/>
            <a:ahLst/>
            <a:cxnLst/>
            <a:rect l="l" t="t" r="r" b="b"/>
            <a:pathLst>
              <a:path w="4311015" h="1569720">
                <a:moveTo>
                  <a:pt x="4310761" y="0"/>
                </a:moveTo>
                <a:lnTo>
                  <a:pt x="0" y="0"/>
                </a:lnTo>
                <a:lnTo>
                  <a:pt x="0" y="1569720"/>
                </a:lnTo>
                <a:lnTo>
                  <a:pt x="4310761" y="1569720"/>
                </a:lnTo>
                <a:lnTo>
                  <a:pt x="4310761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0672" y="2375001"/>
            <a:ext cx="8656955" cy="348742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Using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 linked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list</a:t>
            </a:r>
            <a:endParaRPr sz="3200">
              <a:latin typeface="Calibri"/>
              <a:cs typeface="Calibri"/>
            </a:endParaRPr>
          </a:p>
          <a:p>
            <a:pPr marL="1155065">
              <a:lnSpc>
                <a:spcPct val="100000"/>
              </a:lnSpc>
              <a:spcBef>
                <a:spcPts val="1140"/>
              </a:spcBef>
            </a:pPr>
            <a:r>
              <a:rPr sz="3200" spc="-10" dirty="0">
                <a:latin typeface="Calibri"/>
                <a:cs typeface="Calibri"/>
              </a:rPr>
              <a:t>struct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node</a:t>
            </a:r>
            <a:endParaRPr sz="3200">
              <a:latin typeface="Calibri"/>
              <a:cs typeface="Calibri"/>
            </a:endParaRPr>
          </a:p>
          <a:p>
            <a:pPr marL="1613535" marR="3413125" indent="-459105">
              <a:lnSpc>
                <a:spcPct val="100000"/>
              </a:lnSpc>
              <a:tabLst>
                <a:tab pos="1650364" algn="l"/>
                <a:tab pos="4999355" algn="l"/>
              </a:tabLst>
            </a:pPr>
            <a:r>
              <a:rPr sz="3200" dirty="0">
                <a:latin typeface="Calibri"/>
                <a:cs typeface="Calibri"/>
              </a:rPr>
              <a:t>{		</a:t>
            </a:r>
            <a:r>
              <a:rPr sz="3200" spc="-15" dirty="0">
                <a:latin typeface="Calibri"/>
                <a:cs typeface="Calibri"/>
              </a:rPr>
              <a:t>int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data,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priority;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10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ct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nod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*n</a:t>
            </a:r>
            <a:r>
              <a:rPr sz="3200" spc="-55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x</a:t>
            </a:r>
            <a:r>
              <a:rPr sz="3200" dirty="0">
                <a:latin typeface="Calibri"/>
                <a:cs typeface="Calibri"/>
              </a:rPr>
              <a:t>t;	</a:t>
            </a:r>
            <a:r>
              <a:rPr sz="3200" spc="-5" dirty="0">
                <a:latin typeface="Calibri"/>
                <a:cs typeface="Calibri"/>
              </a:rPr>
              <a:t>};</a:t>
            </a:r>
            <a:endParaRPr sz="32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19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The methods </a:t>
            </a:r>
            <a:r>
              <a:rPr sz="3200" spc="-3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insertion</a:t>
            </a:r>
            <a:r>
              <a:rPr sz="32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32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deletion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have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32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be </a:t>
            </a:r>
            <a:r>
              <a:rPr sz="3200" spc="-70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used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based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ordered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unordered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version.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4412" y="1928812"/>
            <a:ext cx="2910840" cy="584835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209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5"/>
              </a:spcBef>
            </a:pPr>
            <a:r>
              <a:rPr sz="3200" spc="-15" dirty="0">
                <a:latin typeface="Calibri"/>
                <a:cs typeface="Calibri"/>
              </a:rPr>
              <a:t>int </a:t>
            </a:r>
            <a:r>
              <a:rPr sz="3200" spc="-5" dirty="0">
                <a:latin typeface="Calibri"/>
                <a:cs typeface="Calibri"/>
              </a:rPr>
              <a:t>prioQ[10][2];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3505" y="2481148"/>
            <a:ext cx="63944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Static</a:t>
            </a:r>
            <a:r>
              <a:rPr spc="-65" dirty="0"/>
              <a:t> </a:t>
            </a:r>
            <a:r>
              <a:rPr spc="-35" dirty="0"/>
              <a:t>Array </a:t>
            </a:r>
            <a:r>
              <a:rPr spc="-10" dirty="0"/>
              <a:t>Implementation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Unordered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49755"/>
            <a:ext cx="8794115" cy="505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36385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Insertion will </a:t>
            </a:r>
            <a:r>
              <a:rPr sz="3000" spc="-30" dirty="0">
                <a:solidFill>
                  <a:srgbClr val="1F487C"/>
                </a:solidFill>
                <a:latin typeface="Calibri"/>
                <a:cs typeface="Calibri"/>
              </a:rPr>
              <a:t>take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place 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at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maximum </a:t>
            </a:r>
            <a:r>
              <a:rPr sz="3000" spc="-25" dirty="0">
                <a:solidFill>
                  <a:srgbClr val="1F487C"/>
                </a:solidFill>
                <a:latin typeface="Calibri"/>
                <a:cs typeface="Calibri"/>
              </a:rPr>
              <a:t>array 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index </a:t>
            </a:r>
            <a:r>
              <a:rPr sz="3000" spc="-6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at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 end.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Deletion</a:t>
            </a:r>
            <a:endParaRPr sz="3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Min-priority</a:t>
            </a:r>
            <a:endParaRPr sz="3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156335" algn="l"/>
              </a:tabLst>
            </a:pP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Find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0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minimum</a:t>
            </a:r>
            <a:r>
              <a:rPr sz="30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element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55" dirty="0">
                <a:solidFill>
                  <a:srgbClr val="1F487C"/>
                </a:solidFill>
                <a:latin typeface="Calibri"/>
                <a:cs typeface="Calibri"/>
              </a:rPr>
              <a:t>array.</a:t>
            </a:r>
            <a:endParaRPr sz="3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Max-priority</a:t>
            </a:r>
            <a:endParaRPr sz="3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buFont typeface="Arial MT"/>
              <a:buChar char="•"/>
              <a:tabLst>
                <a:tab pos="1156335" algn="l"/>
              </a:tabLst>
            </a:pP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Find</a:t>
            </a:r>
            <a:r>
              <a:rPr sz="3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maximum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element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 in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55" dirty="0">
                <a:solidFill>
                  <a:srgbClr val="1F487C"/>
                </a:solidFill>
                <a:latin typeface="Calibri"/>
                <a:cs typeface="Calibri"/>
              </a:rPr>
              <a:t>array.</a:t>
            </a:r>
            <a:endParaRPr sz="3000">
              <a:latin typeface="Calibri"/>
              <a:cs typeface="Calibri"/>
            </a:endParaRPr>
          </a:p>
          <a:p>
            <a:pPr marL="756285" marR="636270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Delete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element 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from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3000" spc="-25" dirty="0">
                <a:solidFill>
                  <a:srgbClr val="1F487C"/>
                </a:solidFill>
                <a:latin typeface="Calibri"/>
                <a:cs typeface="Calibri"/>
              </a:rPr>
              <a:t>array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(use 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deletion </a:t>
            </a:r>
            <a:r>
              <a:rPr sz="3000" spc="-6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algorithms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covered</a:t>
            </a:r>
            <a:r>
              <a:rPr sz="3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in </a:t>
            </a:r>
            <a:r>
              <a:rPr sz="3000" spc="-30" dirty="0">
                <a:solidFill>
                  <a:srgbClr val="1F487C"/>
                </a:solidFill>
                <a:latin typeface="Calibri"/>
                <a:cs typeface="Calibri"/>
              </a:rPr>
              <a:t>array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section).</a:t>
            </a:r>
            <a:endParaRPr sz="3000">
              <a:latin typeface="Calibri"/>
              <a:cs typeface="Calibri"/>
            </a:endParaRPr>
          </a:p>
          <a:p>
            <a:pPr marL="1155700" marR="5080" lvl="2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156335" algn="l"/>
              </a:tabLst>
            </a:pP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An 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efficient </a:t>
            </a:r>
            <a:r>
              <a:rPr sz="3000" spc="-35" dirty="0">
                <a:solidFill>
                  <a:srgbClr val="1F487C"/>
                </a:solidFill>
                <a:latin typeface="Calibri"/>
                <a:cs typeface="Calibri"/>
              </a:rPr>
              <a:t>way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is 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to replace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3000" spc="-5" dirty="0">
                <a:solidFill>
                  <a:srgbClr val="1F487C"/>
                </a:solidFill>
                <a:latin typeface="Calibri"/>
                <a:cs typeface="Calibri"/>
              </a:rPr>
              <a:t>minimum or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3000" spc="-6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maximum</a:t>
            </a:r>
            <a:r>
              <a:rPr sz="3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element</a:t>
            </a:r>
            <a:r>
              <a:rPr sz="30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with the</a:t>
            </a:r>
            <a:r>
              <a:rPr sz="3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last</a:t>
            </a:r>
            <a:r>
              <a:rPr sz="30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30" dirty="0">
                <a:solidFill>
                  <a:srgbClr val="1F487C"/>
                </a:solidFill>
                <a:latin typeface="Calibri"/>
                <a:cs typeface="Calibri"/>
              </a:rPr>
              <a:t>array</a:t>
            </a:r>
            <a:r>
              <a:rPr sz="30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1F487C"/>
                </a:solidFill>
                <a:latin typeface="Calibri"/>
                <a:cs typeface="Calibri"/>
              </a:rPr>
              <a:t>element.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20" dirty="0"/>
              <a:t>Ordered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Insertion </a:t>
            </a:r>
            <a:r>
              <a:rPr dirty="0"/>
              <a:t>will</a:t>
            </a:r>
            <a:r>
              <a:rPr spc="15" dirty="0"/>
              <a:t> </a:t>
            </a:r>
            <a:r>
              <a:rPr spc="-40" dirty="0"/>
              <a:t>take</a:t>
            </a:r>
            <a:r>
              <a:rPr dirty="0"/>
              <a:t> </a:t>
            </a:r>
            <a:r>
              <a:rPr spc="-5" dirty="0"/>
              <a:t>place</a:t>
            </a:r>
            <a:r>
              <a:rPr dirty="0"/>
              <a:t> </a:t>
            </a:r>
            <a:r>
              <a:rPr spc="-15" dirty="0"/>
              <a:t>at</a:t>
            </a:r>
            <a:r>
              <a:rPr dirty="0"/>
              <a:t> the </a:t>
            </a:r>
            <a:r>
              <a:rPr spc="-15" dirty="0"/>
              <a:t>appropriate</a:t>
            </a:r>
            <a:r>
              <a:rPr dirty="0"/>
              <a:t> </a:t>
            </a:r>
            <a:r>
              <a:rPr spc="-10" dirty="0"/>
              <a:t>index </a:t>
            </a:r>
            <a:r>
              <a:rPr spc="-5" dirty="0"/>
              <a:t> within</a:t>
            </a:r>
            <a:r>
              <a:rPr spc="5" dirty="0"/>
              <a:t> </a:t>
            </a:r>
            <a:r>
              <a:rPr dirty="0"/>
              <a:t>an</a:t>
            </a:r>
            <a:r>
              <a:rPr spc="5" dirty="0"/>
              <a:t> </a:t>
            </a:r>
            <a:r>
              <a:rPr spc="-25" dirty="0"/>
              <a:t>array</a:t>
            </a:r>
            <a:r>
              <a:rPr spc="-10" dirty="0"/>
              <a:t> </a:t>
            </a:r>
            <a:r>
              <a:rPr spc="-15" dirty="0"/>
              <a:t>following</a:t>
            </a:r>
            <a:r>
              <a:rPr spc="15" dirty="0"/>
              <a:t> </a:t>
            </a:r>
            <a:r>
              <a:rPr spc="-5" dirty="0"/>
              <a:t>ascending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5" dirty="0"/>
              <a:t>descending </a:t>
            </a:r>
            <a:r>
              <a:rPr spc="-710" dirty="0"/>
              <a:t> </a:t>
            </a:r>
            <a:r>
              <a:rPr spc="-15" dirty="0"/>
              <a:t>order </a:t>
            </a:r>
            <a:r>
              <a:rPr spc="-5" dirty="0"/>
              <a:t>of priorities</a:t>
            </a:r>
            <a:r>
              <a:rPr spc="10" dirty="0"/>
              <a:t> </a:t>
            </a:r>
            <a:r>
              <a:rPr spc="-5" dirty="0"/>
              <a:t>(use insertion</a:t>
            </a:r>
            <a:r>
              <a:rPr spc="10" dirty="0"/>
              <a:t> </a:t>
            </a:r>
            <a:r>
              <a:rPr spc="-5" dirty="0"/>
              <a:t>algorithms </a:t>
            </a:r>
            <a:r>
              <a:rPr dirty="0"/>
              <a:t> </a:t>
            </a:r>
            <a:r>
              <a:rPr spc="-15" dirty="0"/>
              <a:t>covered</a:t>
            </a:r>
            <a:r>
              <a:rPr spc="-45" dirty="0"/>
              <a:t> </a:t>
            </a:r>
            <a:r>
              <a:rPr dirty="0"/>
              <a:t>in </a:t>
            </a:r>
            <a:r>
              <a:rPr spc="-25" dirty="0"/>
              <a:t>array</a:t>
            </a:r>
            <a:r>
              <a:rPr dirty="0"/>
              <a:t> </a:t>
            </a:r>
            <a:r>
              <a:rPr spc="-5" dirty="0"/>
              <a:t>section).</a:t>
            </a: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10" dirty="0"/>
              <a:t>Deletion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9369" y="3922776"/>
          <a:ext cx="9052558" cy="2484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0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6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6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Min-priority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Max-priority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marL="91440" marR="28511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900" dirty="0">
                          <a:latin typeface="Calibri"/>
                          <a:cs typeface="Calibri"/>
                        </a:rPr>
                        <a:t>Asc</a:t>
                      </a:r>
                      <a:r>
                        <a:rPr sz="29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900" spc="-5" dirty="0">
                          <a:latin typeface="Calibri"/>
                          <a:cs typeface="Calibri"/>
                        </a:rPr>
                        <a:t>nding  </a:t>
                      </a:r>
                      <a:r>
                        <a:rPr sz="2900" spc="-15" dirty="0">
                          <a:latin typeface="Calibri"/>
                          <a:cs typeface="Calibri"/>
                        </a:rPr>
                        <a:t>order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7899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900" spc="-15" dirty="0">
                          <a:latin typeface="Calibri"/>
                          <a:cs typeface="Calibri"/>
                        </a:rPr>
                        <a:t>Delete</a:t>
                      </a:r>
                      <a:r>
                        <a:rPr sz="29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10" dirty="0">
                          <a:latin typeface="Calibri"/>
                          <a:cs typeface="Calibri"/>
                        </a:rPr>
                        <a:t>element</a:t>
                      </a:r>
                      <a:r>
                        <a:rPr sz="29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10" dirty="0">
                          <a:latin typeface="Calibri"/>
                          <a:cs typeface="Calibri"/>
                        </a:rPr>
                        <a:t>at </a:t>
                      </a:r>
                      <a:r>
                        <a:rPr sz="2900" spc="-6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10" dirty="0">
                          <a:latin typeface="Calibri"/>
                          <a:cs typeface="Calibri"/>
                        </a:rPr>
                        <a:t>index</a:t>
                      </a:r>
                      <a:r>
                        <a:rPr sz="29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'0'.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479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900" spc="-15" dirty="0">
                          <a:latin typeface="Calibri"/>
                          <a:cs typeface="Calibri"/>
                        </a:rPr>
                        <a:t>Delete </a:t>
                      </a:r>
                      <a:r>
                        <a:rPr sz="2900" spc="-10" dirty="0">
                          <a:latin typeface="Calibri"/>
                          <a:cs typeface="Calibri"/>
                        </a:rPr>
                        <a:t>element at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900" spc="-6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5" dirty="0">
                          <a:latin typeface="Calibri"/>
                          <a:cs typeface="Calibri"/>
                        </a:rPr>
                        <a:t>maximum</a:t>
                      </a:r>
                      <a:r>
                        <a:rPr sz="29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25" dirty="0">
                          <a:latin typeface="Calibri"/>
                          <a:cs typeface="Calibri"/>
                        </a:rPr>
                        <a:t>array</a:t>
                      </a:r>
                      <a:r>
                        <a:rPr sz="29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10" dirty="0">
                          <a:latin typeface="Calibri"/>
                          <a:cs typeface="Calibri"/>
                        </a:rPr>
                        <a:t>index.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296">
                <a:tc>
                  <a:txBody>
                    <a:bodyPr/>
                    <a:lstStyle/>
                    <a:p>
                      <a:pPr marL="91440" marR="908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Desc</a:t>
                      </a:r>
                      <a:r>
                        <a:rPr sz="29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900" spc="-5" dirty="0">
                          <a:latin typeface="Calibri"/>
                          <a:cs typeface="Calibri"/>
                        </a:rPr>
                        <a:t>nding  </a:t>
                      </a:r>
                      <a:r>
                        <a:rPr sz="2900" spc="-10" dirty="0">
                          <a:latin typeface="Calibri"/>
                          <a:cs typeface="Calibri"/>
                        </a:rPr>
                        <a:t>order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485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900" spc="-15" dirty="0">
                          <a:latin typeface="Calibri"/>
                          <a:cs typeface="Calibri"/>
                        </a:rPr>
                        <a:t>Delete </a:t>
                      </a:r>
                      <a:r>
                        <a:rPr sz="2900" spc="-10" dirty="0">
                          <a:latin typeface="Calibri"/>
                          <a:cs typeface="Calibri"/>
                        </a:rPr>
                        <a:t>element </a:t>
                      </a:r>
                      <a:r>
                        <a:rPr sz="2900" spc="-15" dirty="0">
                          <a:latin typeface="Calibri"/>
                          <a:cs typeface="Calibri"/>
                        </a:rPr>
                        <a:t>at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900" spc="-6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5" dirty="0">
                          <a:latin typeface="Calibri"/>
                          <a:cs typeface="Calibri"/>
                        </a:rPr>
                        <a:t>maximum</a:t>
                      </a:r>
                      <a:r>
                        <a:rPr sz="29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25" dirty="0">
                          <a:latin typeface="Calibri"/>
                          <a:cs typeface="Calibri"/>
                        </a:rPr>
                        <a:t>array</a:t>
                      </a:r>
                      <a:r>
                        <a:rPr sz="29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10" dirty="0">
                          <a:latin typeface="Calibri"/>
                          <a:cs typeface="Calibri"/>
                        </a:rPr>
                        <a:t>index.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880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900" spc="-15" dirty="0">
                          <a:latin typeface="Calibri"/>
                          <a:cs typeface="Calibri"/>
                        </a:rPr>
                        <a:t>Delete</a:t>
                      </a:r>
                      <a:r>
                        <a:rPr sz="29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10" dirty="0">
                          <a:latin typeface="Calibri"/>
                          <a:cs typeface="Calibri"/>
                        </a:rPr>
                        <a:t>element</a:t>
                      </a:r>
                      <a:r>
                        <a:rPr sz="29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15" dirty="0">
                          <a:latin typeface="Calibri"/>
                          <a:cs typeface="Calibri"/>
                        </a:rPr>
                        <a:t>at </a:t>
                      </a:r>
                      <a:r>
                        <a:rPr sz="2900" spc="-6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10" dirty="0">
                          <a:latin typeface="Calibri"/>
                          <a:cs typeface="Calibri"/>
                        </a:rPr>
                        <a:t>index</a:t>
                      </a:r>
                      <a:r>
                        <a:rPr sz="29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5" dirty="0">
                          <a:latin typeface="Calibri"/>
                          <a:cs typeface="Calibri"/>
                        </a:rPr>
                        <a:t>'0'.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Dynamic </a:t>
            </a:r>
            <a:r>
              <a:rPr spc="-25" dirty="0"/>
              <a:t>Linked</a:t>
            </a:r>
            <a:r>
              <a:rPr spc="5" dirty="0"/>
              <a:t> </a:t>
            </a:r>
            <a:r>
              <a:rPr spc="-15" dirty="0"/>
              <a:t>List</a:t>
            </a:r>
            <a:r>
              <a:rPr spc="10" dirty="0"/>
              <a:t> </a:t>
            </a:r>
            <a:r>
              <a:rPr spc="-10" dirty="0"/>
              <a:t>Implementation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Unordered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48232"/>
            <a:ext cx="8825230" cy="4935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Insertion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will</a:t>
            </a:r>
            <a:r>
              <a:rPr sz="32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1F487C"/>
                </a:solidFill>
                <a:latin typeface="Calibri"/>
                <a:cs typeface="Calibri"/>
              </a:rPr>
              <a:t>take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place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at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the end of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list.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Deletion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10"/>
              </a:spcBef>
              <a:buFont typeface="Arial MT"/>
              <a:buChar char="–"/>
              <a:tabLst>
                <a:tab pos="756920" algn="l"/>
              </a:tabLst>
            </a:pP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Min-priority</a:t>
            </a:r>
            <a:endParaRPr sz="3100">
              <a:latin typeface="Calibri"/>
              <a:cs typeface="Calibri"/>
            </a:endParaRPr>
          </a:p>
          <a:p>
            <a:pPr marL="1155700" marR="1470660" lvl="2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1156335" algn="l"/>
              </a:tabLst>
            </a:pP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Find node in </a:t>
            </a:r>
            <a:r>
              <a:rPr sz="3100" spc="-10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3100" spc="-15" dirty="0">
                <a:solidFill>
                  <a:srgbClr val="1F487C"/>
                </a:solidFill>
                <a:latin typeface="Calibri"/>
                <a:cs typeface="Calibri"/>
              </a:rPr>
              <a:t>list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with the </a:t>
            </a:r>
            <a:r>
              <a:rPr sz="3100" spc="-10" dirty="0">
                <a:solidFill>
                  <a:srgbClr val="1F487C"/>
                </a:solidFill>
                <a:latin typeface="Calibri"/>
                <a:cs typeface="Calibri"/>
              </a:rPr>
              <a:t>minimum </a:t>
            </a:r>
            <a:r>
              <a:rPr sz="3100" spc="-6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10" dirty="0">
                <a:solidFill>
                  <a:srgbClr val="1F487C"/>
                </a:solidFill>
                <a:latin typeface="Calibri"/>
                <a:cs typeface="Calibri"/>
              </a:rPr>
              <a:t>element.</a:t>
            </a:r>
            <a:endParaRPr sz="31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95"/>
              </a:spcBef>
              <a:buFont typeface="Arial MT"/>
              <a:buChar char="–"/>
              <a:tabLst>
                <a:tab pos="756920" algn="l"/>
              </a:tabLst>
            </a:pPr>
            <a:r>
              <a:rPr sz="3100" spc="-10" dirty="0">
                <a:solidFill>
                  <a:srgbClr val="1F487C"/>
                </a:solidFill>
                <a:latin typeface="Calibri"/>
                <a:cs typeface="Calibri"/>
              </a:rPr>
              <a:t>Max-priority</a:t>
            </a:r>
            <a:endParaRPr sz="3100">
              <a:latin typeface="Calibri"/>
              <a:cs typeface="Calibri"/>
            </a:endParaRPr>
          </a:p>
          <a:p>
            <a:pPr marL="1155700" marR="1409700" lvl="2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1156335" algn="l"/>
              </a:tabLst>
            </a:pP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Find node in </a:t>
            </a:r>
            <a:r>
              <a:rPr sz="3100" spc="-10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3100" spc="-15" dirty="0">
                <a:solidFill>
                  <a:srgbClr val="1F487C"/>
                </a:solidFill>
                <a:latin typeface="Calibri"/>
                <a:cs typeface="Calibri"/>
              </a:rPr>
              <a:t>list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with the </a:t>
            </a:r>
            <a:r>
              <a:rPr sz="3100" spc="-10" dirty="0">
                <a:solidFill>
                  <a:srgbClr val="1F487C"/>
                </a:solidFill>
                <a:latin typeface="Calibri"/>
                <a:cs typeface="Calibri"/>
              </a:rPr>
              <a:t>maximum </a:t>
            </a:r>
            <a:r>
              <a:rPr sz="3100" spc="-6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10" dirty="0">
                <a:solidFill>
                  <a:srgbClr val="1F487C"/>
                </a:solidFill>
                <a:latin typeface="Calibri"/>
                <a:cs typeface="Calibri"/>
              </a:rPr>
              <a:t>element.</a:t>
            </a:r>
            <a:endParaRPr sz="31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204"/>
              </a:spcBef>
              <a:buFont typeface="Arial MT"/>
              <a:buChar char="–"/>
              <a:tabLst>
                <a:tab pos="756920" algn="l"/>
              </a:tabLst>
            </a:pPr>
            <a:r>
              <a:rPr sz="3100" spc="-20" dirty="0">
                <a:solidFill>
                  <a:srgbClr val="1F487C"/>
                </a:solidFill>
                <a:latin typeface="Calibri"/>
                <a:cs typeface="Calibri"/>
              </a:rPr>
              <a:t>Delete</a:t>
            </a: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10" dirty="0">
                <a:solidFill>
                  <a:srgbClr val="1F487C"/>
                </a:solidFill>
                <a:latin typeface="Calibri"/>
                <a:cs typeface="Calibri"/>
              </a:rPr>
              <a:t>specific</a:t>
            </a:r>
            <a:r>
              <a:rPr sz="31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node</a:t>
            </a:r>
            <a:r>
              <a:rPr sz="3100" spc="-20" dirty="0">
                <a:solidFill>
                  <a:srgbClr val="1F487C"/>
                </a:solidFill>
                <a:latin typeface="Calibri"/>
                <a:cs typeface="Calibri"/>
              </a:rPr>
              <a:t> from</a:t>
            </a: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15" dirty="0">
                <a:solidFill>
                  <a:srgbClr val="1F487C"/>
                </a:solidFill>
                <a:latin typeface="Calibri"/>
                <a:cs typeface="Calibri"/>
              </a:rPr>
              <a:t>list</a:t>
            </a:r>
            <a:r>
              <a:rPr sz="31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10" dirty="0">
                <a:solidFill>
                  <a:srgbClr val="1F487C"/>
                </a:solidFill>
                <a:latin typeface="Calibri"/>
                <a:cs typeface="Calibri"/>
              </a:rPr>
              <a:t>(use</a:t>
            </a: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10" dirty="0">
                <a:solidFill>
                  <a:srgbClr val="1F487C"/>
                </a:solidFill>
                <a:latin typeface="Calibri"/>
                <a:cs typeface="Calibri"/>
              </a:rPr>
              <a:t>deletion </a:t>
            </a:r>
            <a:r>
              <a:rPr sz="3100" spc="-6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10" dirty="0">
                <a:solidFill>
                  <a:srgbClr val="1F487C"/>
                </a:solidFill>
                <a:latin typeface="Calibri"/>
                <a:cs typeface="Calibri"/>
              </a:rPr>
              <a:t>algorithms</a:t>
            </a: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20" dirty="0">
                <a:solidFill>
                  <a:srgbClr val="1F487C"/>
                </a:solidFill>
                <a:latin typeface="Calibri"/>
                <a:cs typeface="Calibri"/>
              </a:rPr>
              <a:t>covered</a:t>
            </a: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25" dirty="0">
                <a:solidFill>
                  <a:srgbClr val="1F487C"/>
                </a:solidFill>
                <a:latin typeface="Calibri"/>
                <a:cs typeface="Calibri"/>
              </a:rPr>
              <a:t>linked</a:t>
            </a: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10" dirty="0">
                <a:solidFill>
                  <a:srgbClr val="1F487C"/>
                </a:solidFill>
                <a:latin typeface="Calibri"/>
                <a:cs typeface="Calibri"/>
              </a:rPr>
              <a:t>list</a:t>
            </a:r>
            <a:r>
              <a:rPr sz="31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10" dirty="0">
                <a:solidFill>
                  <a:srgbClr val="1F487C"/>
                </a:solidFill>
                <a:latin typeface="Calibri"/>
                <a:cs typeface="Calibri"/>
              </a:rPr>
              <a:t>section).</a:t>
            </a:r>
            <a:endParaRPr sz="3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20" dirty="0"/>
              <a:t>Ordered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48232"/>
            <a:ext cx="8797925" cy="2592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Insertion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will</a:t>
            </a:r>
            <a:r>
              <a:rPr sz="32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1F487C"/>
                </a:solidFill>
                <a:latin typeface="Calibri"/>
                <a:cs typeface="Calibri"/>
              </a:rPr>
              <a:t>take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place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at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the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appropriate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position </a:t>
            </a:r>
            <a:r>
              <a:rPr sz="3200" spc="-7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list</a:t>
            </a:r>
            <a:r>
              <a:rPr sz="3200" spc="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following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ascending</a:t>
            </a:r>
            <a:r>
              <a:rPr sz="3200" spc="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or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descending</a:t>
            </a:r>
            <a:r>
              <a:rPr sz="3200" spc="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order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3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priorities</a:t>
            </a:r>
            <a:r>
              <a:rPr sz="32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(use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insertion</a:t>
            </a:r>
            <a:r>
              <a:rPr sz="32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algorithms</a:t>
            </a:r>
            <a:r>
              <a:rPr sz="3200" spc="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covered</a:t>
            </a:r>
            <a:r>
              <a:rPr sz="3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in 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linked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list</a:t>
            </a:r>
            <a:r>
              <a:rPr sz="32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section).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Deletion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2250" y="3922776"/>
          <a:ext cx="8686799" cy="2484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6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Min-priority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Max-priority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Ascending</a:t>
                      </a:r>
                      <a:r>
                        <a:rPr sz="29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10" dirty="0">
                          <a:latin typeface="Calibri"/>
                          <a:cs typeface="Calibri"/>
                        </a:rPr>
                        <a:t>order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435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900" spc="-15" dirty="0">
                          <a:latin typeface="Calibri"/>
                          <a:cs typeface="Calibri"/>
                        </a:rPr>
                        <a:t>Delete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900" spc="-5" dirty="0">
                          <a:latin typeface="Calibri"/>
                          <a:cs typeface="Calibri"/>
                        </a:rPr>
                        <a:t>node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10" dirty="0">
                          <a:latin typeface="Calibri"/>
                          <a:cs typeface="Calibri"/>
                        </a:rPr>
                        <a:t>pointed</a:t>
                      </a:r>
                      <a:r>
                        <a:rPr sz="29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1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29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5" dirty="0">
                          <a:latin typeface="Calibri"/>
                          <a:cs typeface="Calibri"/>
                        </a:rPr>
                        <a:t>'head'.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604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900" spc="-15" dirty="0">
                          <a:latin typeface="Calibri"/>
                          <a:cs typeface="Calibri"/>
                        </a:rPr>
                        <a:t>Delete</a:t>
                      </a:r>
                      <a:r>
                        <a:rPr sz="29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9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10" dirty="0">
                          <a:latin typeface="Calibri"/>
                          <a:cs typeface="Calibri"/>
                        </a:rPr>
                        <a:t>last </a:t>
                      </a:r>
                      <a:r>
                        <a:rPr sz="2900" spc="-6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5" dirty="0">
                          <a:latin typeface="Calibri"/>
                          <a:cs typeface="Calibri"/>
                        </a:rPr>
                        <a:t>node.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29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900" spc="-5" dirty="0">
                          <a:latin typeface="Calibri"/>
                          <a:cs typeface="Calibri"/>
                        </a:rPr>
                        <a:t>Descending</a:t>
                      </a:r>
                      <a:r>
                        <a:rPr sz="29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15" dirty="0">
                          <a:latin typeface="Calibri"/>
                          <a:cs typeface="Calibri"/>
                        </a:rPr>
                        <a:t>order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604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900" spc="-15" dirty="0">
                          <a:latin typeface="Calibri"/>
                          <a:cs typeface="Calibri"/>
                        </a:rPr>
                        <a:t>Delete</a:t>
                      </a:r>
                      <a:r>
                        <a:rPr sz="29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9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5" dirty="0">
                          <a:latin typeface="Calibri"/>
                          <a:cs typeface="Calibri"/>
                        </a:rPr>
                        <a:t>last </a:t>
                      </a:r>
                      <a:r>
                        <a:rPr sz="2900" spc="-6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5" dirty="0">
                          <a:latin typeface="Calibri"/>
                          <a:cs typeface="Calibri"/>
                        </a:rPr>
                        <a:t>node.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435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900" spc="-15" dirty="0">
                          <a:latin typeface="Calibri"/>
                          <a:cs typeface="Calibri"/>
                        </a:rPr>
                        <a:t>Delete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900" spc="-5" dirty="0">
                          <a:latin typeface="Calibri"/>
                          <a:cs typeface="Calibri"/>
                        </a:rPr>
                        <a:t>node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10" dirty="0">
                          <a:latin typeface="Calibri"/>
                          <a:cs typeface="Calibri"/>
                        </a:rPr>
                        <a:t>pointed</a:t>
                      </a:r>
                      <a:r>
                        <a:rPr sz="29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1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29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dirty="0">
                          <a:latin typeface="Calibri"/>
                          <a:cs typeface="Calibri"/>
                        </a:rPr>
                        <a:t>'head'.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856" y="159257"/>
            <a:ext cx="8964295" cy="1098550"/>
          </a:xfrm>
          <a:custGeom>
            <a:avLst/>
            <a:gdLst/>
            <a:ahLst/>
            <a:cxnLst/>
            <a:rect l="l" t="t" r="r" b="b"/>
            <a:pathLst>
              <a:path w="8964295" h="1098550">
                <a:moveTo>
                  <a:pt x="0" y="0"/>
                </a:moveTo>
                <a:lnTo>
                  <a:pt x="8964053" y="0"/>
                </a:lnTo>
                <a:lnTo>
                  <a:pt x="8964053" y="1098042"/>
                </a:lnTo>
                <a:lnTo>
                  <a:pt x="0" y="1098042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372" y="303657"/>
            <a:ext cx="49434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Example</a:t>
            </a:r>
            <a:r>
              <a:rPr spc="-35" dirty="0"/>
              <a:t> </a:t>
            </a:r>
            <a:r>
              <a:rPr spc="-5" dirty="0"/>
              <a:t>(Using</a:t>
            </a:r>
            <a:r>
              <a:rPr spc="-15" dirty="0"/>
              <a:t> </a:t>
            </a:r>
            <a:r>
              <a:rPr spc="-30" dirty="0"/>
              <a:t>array)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0850" y="1335150"/>
          <a:ext cx="8229595" cy="51205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4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44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644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Argument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651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Unordered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Ordered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Insert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57340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Insert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5556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Q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Q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Insert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57658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4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Q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Remove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Q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Insert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57213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Insert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56642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3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Insert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53403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8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Remove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137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Insert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57340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69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Insert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58420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Insert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57658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Remove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169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032121" y="302056"/>
            <a:ext cx="3987165" cy="769620"/>
          </a:xfrm>
          <a:custGeom>
            <a:avLst/>
            <a:gdLst/>
            <a:ahLst/>
            <a:cxnLst/>
            <a:rect l="l" t="t" r="r" b="b"/>
            <a:pathLst>
              <a:path w="3987165" h="769619">
                <a:moveTo>
                  <a:pt x="3986784" y="0"/>
                </a:moveTo>
                <a:lnTo>
                  <a:pt x="0" y="0"/>
                </a:lnTo>
                <a:lnTo>
                  <a:pt x="0" y="769442"/>
                </a:lnTo>
                <a:lnTo>
                  <a:pt x="3986784" y="769442"/>
                </a:lnTo>
                <a:lnTo>
                  <a:pt x="39867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24322" y="318338"/>
            <a:ext cx="38106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Element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deleted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replaced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with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last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array </a:t>
            </a:r>
            <a:r>
              <a:rPr sz="2200" spc="-10" dirty="0">
                <a:latin typeface="Calibri"/>
                <a:cs typeface="Calibri"/>
              </a:rPr>
              <a:t>element.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5" dirty="0"/>
              <a:t>Enqueue</a:t>
            </a:r>
            <a:r>
              <a:rPr spc="-45" dirty="0"/>
              <a:t> </a:t>
            </a:r>
            <a:r>
              <a:rPr spc="-15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52803"/>
            <a:ext cx="7904480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solidFill>
                  <a:srgbClr val="1F487C"/>
                </a:solidFill>
                <a:latin typeface="Calibri"/>
                <a:cs typeface="Calibri"/>
              </a:rPr>
              <a:t>Let,</a:t>
            </a:r>
            <a:endParaRPr sz="27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700" spc="-10" dirty="0">
                <a:solidFill>
                  <a:srgbClr val="1F487C"/>
                </a:solidFill>
                <a:latin typeface="Calibri"/>
                <a:cs typeface="Calibri"/>
              </a:rPr>
              <a:t>FRONT </a:t>
            </a: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and </a:t>
            </a:r>
            <a:r>
              <a:rPr sz="2700" spc="-10" dirty="0">
                <a:solidFill>
                  <a:srgbClr val="1F487C"/>
                </a:solidFill>
                <a:latin typeface="Calibri"/>
                <a:cs typeface="Calibri"/>
              </a:rPr>
              <a:t>REAR points </a:t>
            </a:r>
            <a:r>
              <a:rPr sz="2700" spc="-15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2700" spc="-20" dirty="0">
                <a:solidFill>
                  <a:srgbClr val="1F487C"/>
                </a:solidFill>
                <a:latin typeface="Calibri"/>
                <a:cs typeface="Calibri"/>
              </a:rPr>
              <a:t>front </a:t>
            </a: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and </a:t>
            </a:r>
            <a:r>
              <a:rPr sz="2700" spc="-15" dirty="0">
                <a:solidFill>
                  <a:srgbClr val="1F487C"/>
                </a:solidFill>
                <a:latin typeface="Calibri"/>
                <a:cs typeface="Calibri"/>
              </a:rPr>
              <a:t>rear </a:t>
            </a:r>
            <a:r>
              <a:rPr sz="2700" spc="-5" dirty="0">
                <a:solidFill>
                  <a:srgbClr val="1F487C"/>
                </a:solidFill>
                <a:latin typeface="Calibri"/>
                <a:cs typeface="Calibri"/>
              </a:rPr>
              <a:t>of </a:t>
            </a:r>
            <a:r>
              <a:rPr sz="2700" spc="-10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2700" spc="-6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1F487C"/>
                </a:solidFill>
                <a:latin typeface="Calibri"/>
                <a:cs typeface="Calibri"/>
              </a:rPr>
              <a:t>QUEUE.</a:t>
            </a:r>
            <a:endParaRPr sz="27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ITEM</a:t>
            </a:r>
            <a:r>
              <a:rPr sz="27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700" spc="-10" dirty="0">
                <a:solidFill>
                  <a:srgbClr val="1F487C"/>
                </a:solidFill>
                <a:latin typeface="Calibri"/>
                <a:cs typeface="Calibri"/>
              </a:rPr>
              <a:t> the</a:t>
            </a:r>
            <a:r>
              <a:rPr sz="27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27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2700" spc="-5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7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1F487C"/>
                </a:solidFill>
                <a:latin typeface="Calibri"/>
                <a:cs typeface="Calibri"/>
              </a:rPr>
              <a:t>inserted.</a:t>
            </a:r>
            <a:endParaRPr sz="2700">
              <a:latin typeface="Calibri"/>
              <a:cs typeface="Calibri"/>
            </a:endParaRPr>
          </a:p>
          <a:p>
            <a:pPr marL="927100" indent="-51435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700" spc="-20" dirty="0">
                <a:solidFill>
                  <a:srgbClr val="1F487C"/>
                </a:solidFill>
                <a:latin typeface="Calibri"/>
                <a:cs typeface="Calibri"/>
              </a:rPr>
              <a:t>Create</a:t>
            </a:r>
            <a:r>
              <a:rPr sz="27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7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1F487C"/>
                </a:solidFill>
                <a:latin typeface="Calibri"/>
                <a:cs typeface="Calibri"/>
              </a:rPr>
              <a:t>node</a:t>
            </a:r>
            <a:r>
              <a:rPr sz="27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1F487C"/>
                </a:solidFill>
                <a:latin typeface="Calibri"/>
                <a:cs typeface="Calibri"/>
              </a:rPr>
              <a:t>pointer</a:t>
            </a:r>
            <a:r>
              <a:rPr sz="27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1F487C"/>
                </a:solidFill>
                <a:latin typeface="Calibri"/>
                <a:cs typeface="Calibri"/>
              </a:rPr>
              <a:t>(newNode).</a:t>
            </a:r>
            <a:endParaRPr sz="2700">
              <a:latin typeface="Calibri"/>
              <a:cs typeface="Calibri"/>
            </a:endParaRPr>
          </a:p>
          <a:p>
            <a:pPr marL="927100" indent="-514350">
              <a:lnSpc>
                <a:spcPct val="100000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2700" spc="-10" dirty="0">
                <a:solidFill>
                  <a:srgbClr val="1F487C"/>
                </a:solidFill>
                <a:latin typeface="Calibri"/>
                <a:cs typeface="Calibri"/>
              </a:rPr>
              <a:t>newNode[data]</a:t>
            </a:r>
            <a:r>
              <a:rPr sz="2700" spc="-8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7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1F487C"/>
                </a:solidFill>
                <a:latin typeface="Calibri"/>
                <a:cs typeface="Calibri"/>
              </a:rPr>
              <a:t>ITEM.</a:t>
            </a:r>
            <a:endParaRPr sz="2700">
              <a:latin typeface="Calibri"/>
              <a:cs typeface="Calibri"/>
            </a:endParaRPr>
          </a:p>
          <a:p>
            <a:pPr marL="927100" indent="-514350">
              <a:lnSpc>
                <a:spcPct val="100000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2700" spc="-10" dirty="0">
                <a:solidFill>
                  <a:srgbClr val="1F487C"/>
                </a:solidFill>
                <a:latin typeface="Calibri"/>
                <a:cs typeface="Calibri"/>
              </a:rPr>
              <a:t>newNode[next]</a:t>
            </a:r>
            <a:r>
              <a:rPr sz="27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700" spc="-5" dirty="0">
                <a:solidFill>
                  <a:srgbClr val="1F487C"/>
                </a:solidFill>
                <a:latin typeface="Calibri"/>
                <a:cs typeface="Calibri"/>
              </a:rPr>
              <a:t> NULL.</a:t>
            </a:r>
            <a:endParaRPr sz="2700">
              <a:latin typeface="Calibri"/>
              <a:cs typeface="Calibri"/>
            </a:endParaRPr>
          </a:p>
          <a:p>
            <a:pPr marL="927100" indent="-514350">
              <a:lnSpc>
                <a:spcPct val="100000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7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1F487C"/>
                </a:solidFill>
                <a:latin typeface="Calibri"/>
                <a:cs typeface="Calibri"/>
              </a:rPr>
              <a:t>FRONT</a:t>
            </a:r>
            <a:r>
              <a:rPr sz="27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1F487C"/>
                </a:solidFill>
                <a:latin typeface="Calibri"/>
                <a:cs typeface="Calibri"/>
              </a:rPr>
              <a:t>==</a:t>
            </a:r>
            <a:r>
              <a:rPr sz="27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1F487C"/>
                </a:solidFill>
                <a:latin typeface="Calibri"/>
                <a:cs typeface="Calibri"/>
              </a:rPr>
              <a:t>NULL</a:t>
            </a:r>
            <a:endParaRPr sz="2700">
              <a:latin typeface="Calibri"/>
              <a:cs typeface="Calibri"/>
            </a:endParaRPr>
          </a:p>
          <a:p>
            <a:pPr marL="1841500" indent="-1428750">
              <a:lnSpc>
                <a:spcPct val="100000"/>
              </a:lnSpc>
              <a:buAutoNum type="arabicPeriod"/>
              <a:tabLst>
                <a:tab pos="1841500" algn="l"/>
                <a:tab pos="1842135" algn="l"/>
              </a:tabLst>
            </a:pPr>
            <a:r>
              <a:rPr sz="2700" spc="-10" dirty="0">
                <a:solidFill>
                  <a:srgbClr val="1F487C"/>
                </a:solidFill>
                <a:latin typeface="Calibri"/>
                <a:cs typeface="Calibri"/>
              </a:rPr>
              <a:t>FRONT</a:t>
            </a:r>
            <a:r>
              <a:rPr sz="27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7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1F487C"/>
                </a:solidFill>
                <a:latin typeface="Calibri"/>
                <a:cs typeface="Calibri"/>
              </a:rPr>
              <a:t>REAR</a:t>
            </a:r>
            <a:r>
              <a:rPr sz="27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7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1F487C"/>
                </a:solidFill>
                <a:latin typeface="Calibri"/>
                <a:cs typeface="Calibri"/>
              </a:rPr>
              <a:t>newNode.</a:t>
            </a:r>
            <a:endParaRPr sz="2700">
              <a:latin typeface="Calibri"/>
              <a:cs typeface="Calibri"/>
            </a:endParaRPr>
          </a:p>
          <a:p>
            <a:pPr marL="927100" indent="-514350">
              <a:lnSpc>
                <a:spcPct val="100000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2700" spc="-5" dirty="0">
                <a:solidFill>
                  <a:srgbClr val="1F487C"/>
                </a:solidFill>
                <a:latin typeface="Calibri"/>
                <a:cs typeface="Calibri"/>
              </a:rPr>
              <a:t>Else</a:t>
            </a:r>
            <a:endParaRPr sz="2700">
              <a:latin typeface="Calibri"/>
              <a:cs typeface="Calibri"/>
            </a:endParaRPr>
          </a:p>
          <a:p>
            <a:pPr marL="1841500" indent="-142875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841500" algn="l"/>
                <a:tab pos="1842135" algn="l"/>
              </a:tabLst>
            </a:pPr>
            <a:r>
              <a:rPr sz="2700" spc="-10" dirty="0">
                <a:solidFill>
                  <a:srgbClr val="1F487C"/>
                </a:solidFill>
                <a:latin typeface="Calibri"/>
                <a:cs typeface="Calibri"/>
              </a:rPr>
              <a:t>REAR[next]</a:t>
            </a:r>
            <a:r>
              <a:rPr sz="27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7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1F487C"/>
                </a:solidFill>
                <a:latin typeface="Calibri"/>
                <a:cs typeface="Calibri"/>
              </a:rPr>
              <a:t>newNode.</a:t>
            </a:r>
            <a:endParaRPr sz="2700">
              <a:latin typeface="Calibri"/>
              <a:cs typeface="Calibri"/>
            </a:endParaRPr>
          </a:p>
          <a:p>
            <a:pPr marL="1841500" indent="-1428750">
              <a:lnSpc>
                <a:spcPct val="100000"/>
              </a:lnSpc>
              <a:buAutoNum type="arabicPeriod"/>
              <a:tabLst>
                <a:tab pos="1841500" algn="l"/>
                <a:tab pos="1842135" algn="l"/>
              </a:tabLst>
            </a:pPr>
            <a:r>
              <a:rPr sz="2700" spc="-10" dirty="0">
                <a:solidFill>
                  <a:srgbClr val="1F487C"/>
                </a:solidFill>
                <a:latin typeface="Calibri"/>
                <a:cs typeface="Calibri"/>
              </a:rPr>
              <a:t>REAR</a:t>
            </a:r>
            <a:r>
              <a:rPr sz="27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7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1F487C"/>
                </a:solidFill>
                <a:latin typeface="Calibri"/>
                <a:cs typeface="Calibri"/>
              </a:rPr>
              <a:t>newNode.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dirty="0"/>
              <a:t>Dequeue</a:t>
            </a:r>
            <a:r>
              <a:rPr spc="-70" dirty="0"/>
              <a:t> </a:t>
            </a:r>
            <a:r>
              <a:rPr spc="-15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54328"/>
            <a:ext cx="8467725" cy="4979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Let,</a:t>
            </a:r>
            <a:endParaRPr sz="25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FRONT</a:t>
            </a:r>
            <a:r>
              <a:rPr sz="25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1F487C"/>
                </a:solidFill>
                <a:latin typeface="Calibri"/>
                <a:cs typeface="Calibri"/>
              </a:rPr>
              <a:t>REAR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points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5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1F487C"/>
                </a:solidFill>
                <a:latin typeface="Calibri"/>
                <a:cs typeface="Calibri"/>
              </a:rPr>
              <a:t>front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1F487C"/>
                </a:solidFill>
                <a:latin typeface="Calibri"/>
                <a:cs typeface="Calibri"/>
              </a:rPr>
              <a:t>and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rear</a:t>
            </a:r>
            <a:r>
              <a:rPr sz="25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QUEUE.</a:t>
            </a:r>
            <a:endParaRPr sz="2500">
              <a:latin typeface="Calibri"/>
              <a:cs typeface="Calibri"/>
            </a:endParaRPr>
          </a:p>
          <a:p>
            <a:pPr marL="756285" marR="361950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temp</a:t>
            </a:r>
            <a:r>
              <a:rPr sz="25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points</a:t>
            </a:r>
            <a:r>
              <a:rPr sz="25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2500" spc="-5" dirty="0">
                <a:solidFill>
                  <a:srgbClr val="1F487C"/>
                </a:solidFill>
                <a:latin typeface="Calibri"/>
                <a:cs typeface="Calibri"/>
              </a:rPr>
              <a:t>the element</a:t>
            </a:r>
            <a:r>
              <a:rPr sz="25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deleted</a:t>
            </a:r>
            <a:r>
              <a:rPr sz="25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2500" spc="-5" dirty="0">
                <a:solidFill>
                  <a:srgbClr val="1F487C"/>
                </a:solidFill>
                <a:latin typeface="Calibri"/>
                <a:cs typeface="Calibri"/>
              </a:rPr>
              <a:t> the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1F487C"/>
                </a:solidFill>
                <a:latin typeface="Calibri"/>
                <a:cs typeface="Calibri"/>
              </a:rPr>
              <a:t>front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1F487C"/>
                </a:solidFill>
                <a:latin typeface="Calibri"/>
                <a:cs typeface="Calibri"/>
              </a:rPr>
              <a:t>of the </a:t>
            </a:r>
            <a:r>
              <a:rPr sz="2500" spc="-5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queue.</a:t>
            </a:r>
            <a:endParaRPr sz="2500">
              <a:latin typeface="Calibri"/>
              <a:cs typeface="Calibri"/>
            </a:endParaRPr>
          </a:p>
          <a:p>
            <a:pPr marL="984885" indent="-515620">
              <a:lnSpc>
                <a:spcPct val="100000"/>
              </a:lnSpc>
              <a:buAutoNum type="arabicPeriod"/>
              <a:tabLst>
                <a:tab pos="984885" algn="l"/>
                <a:tab pos="985519" algn="l"/>
              </a:tabLst>
            </a:pPr>
            <a:r>
              <a:rPr sz="2500" spc="-5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(FRONT </a:t>
            </a:r>
            <a:r>
              <a:rPr sz="2500" spc="-5" dirty="0">
                <a:solidFill>
                  <a:srgbClr val="1F487C"/>
                </a:solidFill>
                <a:latin typeface="Calibri"/>
                <a:cs typeface="Calibri"/>
              </a:rPr>
              <a:t>==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 NULL)</a:t>
            </a:r>
            <a:endParaRPr sz="2500">
              <a:latin typeface="Calibri"/>
              <a:cs typeface="Calibri"/>
            </a:endParaRPr>
          </a:p>
          <a:p>
            <a:pPr marL="1841500" indent="-13722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841500" algn="l"/>
                <a:tab pos="1842135" algn="l"/>
              </a:tabLst>
            </a:pP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Print</a:t>
            </a:r>
            <a:r>
              <a:rPr sz="25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1F487C"/>
                </a:solidFill>
                <a:latin typeface="Calibri"/>
                <a:cs typeface="Calibri"/>
              </a:rPr>
              <a:t>[Underflow]</a:t>
            </a:r>
            <a:endParaRPr sz="2500">
              <a:latin typeface="Calibri"/>
              <a:cs typeface="Calibri"/>
            </a:endParaRPr>
          </a:p>
          <a:p>
            <a:pPr marL="984885" indent="-515620">
              <a:lnSpc>
                <a:spcPct val="100000"/>
              </a:lnSpc>
              <a:buAutoNum type="arabicPeriod"/>
              <a:tabLst>
                <a:tab pos="984885" algn="l"/>
                <a:tab pos="985519" algn="l"/>
              </a:tabLst>
            </a:pPr>
            <a:r>
              <a:rPr sz="2500" spc="-5" dirty="0">
                <a:solidFill>
                  <a:srgbClr val="1F487C"/>
                </a:solidFill>
                <a:latin typeface="Calibri"/>
                <a:cs typeface="Calibri"/>
              </a:rPr>
              <a:t>else</a:t>
            </a:r>
            <a:endParaRPr sz="2500">
              <a:latin typeface="Calibri"/>
              <a:cs typeface="Calibri"/>
            </a:endParaRPr>
          </a:p>
          <a:p>
            <a:pPr marL="1841500" indent="-1372235">
              <a:lnSpc>
                <a:spcPct val="100000"/>
              </a:lnSpc>
              <a:buAutoNum type="arabicPeriod"/>
              <a:tabLst>
                <a:tab pos="1841500" algn="l"/>
                <a:tab pos="1842135" algn="l"/>
              </a:tabLst>
            </a:pP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Initialize</a:t>
            </a:r>
            <a:r>
              <a:rPr sz="25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1F487C"/>
                </a:solidFill>
                <a:latin typeface="Calibri"/>
                <a:cs typeface="Calibri"/>
              </a:rPr>
              <a:t>a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node</a:t>
            </a:r>
            <a:r>
              <a:rPr sz="25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1F487C"/>
                </a:solidFill>
                <a:latin typeface="Calibri"/>
                <a:cs typeface="Calibri"/>
              </a:rPr>
              <a:t>pointer</a:t>
            </a:r>
            <a:r>
              <a:rPr sz="25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(temp)</a:t>
            </a:r>
            <a:r>
              <a:rPr sz="2500" spc="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1F487C"/>
                </a:solidFill>
                <a:latin typeface="Calibri"/>
                <a:cs typeface="Calibri"/>
              </a:rPr>
              <a:t>with </a:t>
            </a:r>
            <a:r>
              <a:rPr sz="2500" spc="-55" dirty="0">
                <a:solidFill>
                  <a:srgbClr val="1F487C"/>
                </a:solidFill>
                <a:latin typeface="Calibri"/>
                <a:cs typeface="Calibri"/>
              </a:rPr>
              <a:t>FRONT.</a:t>
            </a:r>
            <a:endParaRPr sz="2500">
              <a:latin typeface="Calibri"/>
              <a:cs typeface="Calibri"/>
            </a:endParaRPr>
          </a:p>
          <a:p>
            <a:pPr marL="1841500" indent="-1372235">
              <a:lnSpc>
                <a:spcPct val="100000"/>
              </a:lnSpc>
              <a:buAutoNum type="arabicPeriod"/>
              <a:tabLst>
                <a:tab pos="1841500" algn="l"/>
                <a:tab pos="1842135" algn="l"/>
              </a:tabLst>
            </a:pPr>
            <a:r>
              <a:rPr sz="2500" spc="-5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(FRONT</a:t>
            </a:r>
            <a:r>
              <a:rPr sz="25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1F487C"/>
                </a:solidFill>
                <a:latin typeface="Calibri"/>
                <a:cs typeface="Calibri"/>
              </a:rPr>
              <a:t>==</a:t>
            </a:r>
            <a:r>
              <a:rPr sz="25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1F487C"/>
                </a:solidFill>
                <a:latin typeface="Calibri"/>
                <a:cs typeface="Calibri"/>
              </a:rPr>
              <a:t>REAR)</a:t>
            </a:r>
            <a:endParaRPr sz="2500">
              <a:latin typeface="Calibri"/>
              <a:cs typeface="Calibri"/>
            </a:endParaRPr>
          </a:p>
          <a:p>
            <a:pPr marL="2755900" indent="-2286635">
              <a:lnSpc>
                <a:spcPct val="100000"/>
              </a:lnSpc>
              <a:buAutoNum type="arabicPeriod"/>
              <a:tabLst>
                <a:tab pos="2755900" algn="l"/>
                <a:tab pos="2756535" algn="l"/>
              </a:tabLst>
            </a:pP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FRONT</a:t>
            </a:r>
            <a:r>
              <a:rPr sz="25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5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REAR</a:t>
            </a:r>
            <a:r>
              <a:rPr sz="25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5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1F487C"/>
                </a:solidFill>
                <a:latin typeface="Calibri"/>
                <a:cs typeface="Calibri"/>
              </a:rPr>
              <a:t>NULL</a:t>
            </a:r>
            <a:endParaRPr sz="2500">
              <a:latin typeface="Calibri"/>
              <a:cs typeface="Calibri"/>
            </a:endParaRPr>
          </a:p>
          <a:p>
            <a:pPr marL="1841500" indent="-1372235">
              <a:lnSpc>
                <a:spcPct val="100000"/>
              </a:lnSpc>
              <a:buAutoNum type="arabicPeriod"/>
              <a:tabLst>
                <a:tab pos="1841500" algn="l"/>
                <a:tab pos="1842135" algn="l"/>
              </a:tabLst>
            </a:pPr>
            <a:r>
              <a:rPr sz="2500" spc="-5" dirty="0">
                <a:solidFill>
                  <a:srgbClr val="1F487C"/>
                </a:solidFill>
                <a:latin typeface="Calibri"/>
                <a:cs typeface="Calibri"/>
              </a:rPr>
              <a:t>else</a:t>
            </a:r>
            <a:endParaRPr sz="2500">
              <a:latin typeface="Calibri"/>
              <a:cs typeface="Calibri"/>
            </a:endParaRPr>
          </a:p>
          <a:p>
            <a:pPr marL="2755900" indent="-22866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755900" algn="l"/>
                <a:tab pos="2756535" algn="l"/>
              </a:tabLst>
            </a:pP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FRONT</a:t>
            </a:r>
            <a:r>
              <a:rPr sz="25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5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FRONT[next]</a:t>
            </a:r>
            <a:endParaRPr sz="2500">
              <a:latin typeface="Calibri"/>
              <a:cs typeface="Calibri"/>
            </a:endParaRPr>
          </a:p>
          <a:p>
            <a:pPr marL="1841500" indent="-1372235">
              <a:lnSpc>
                <a:spcPct val="100000"/>
              </a:lnSpc>
              <a:buAutoNum type="arabicPeriod"/>
              <a:tabLst>
                <a:tab pos="1841500" algn="l"/>
                <a:tab pos="1842135" algn="l"/>
              </a:tabLst>
            </a:pP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Release</a:t>
            </a:r>
            <a:r>
              <a:rPr sz="2500" spc="-5" dirty="0">
                <a:solidFill>
                  <a:srgbClr val="1F487C"/>
                </a:solidFill>
                <a:latin typeface="Calibri"/>
                <a:cs typeface="Calibri"/>
              </a:rPr>
              <a:t> the</a:t>
            </a:r>
            <a:r>
              <a:rPr sz="25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1F487C"/>
                </a:solidFill>
                <a:latin typeface="Calibri"/>
                <a:cs typeface="Calibri"/>
              </a:rPr>
              <a:t>memory</a:t>
            </a:r>
            <a:r>
              <a:rPr sz="25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location</a:t>
            </a:r>
            <a:r>
              <a:rPr sz="25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1F487C"/>
                </a:solidFill>
                <a:latin typeface="Calibri"/>
                <a:cs typeface="Calibri"/>
              </a:rPr>
              <a:t>pointed</a:t>
            </a:r>
            <a:r>
              <a:rPr sz="25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1F487C"/>
                </a:solidFill>
                <a:latin typeface="Calibri"/>
                <a:cs typeface="Calibri"/>
              </a:rPr>
              <a:t>by</a:t>
            </a:r>
            <a:r>
              <a:rPr sz="25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1F487C"/>
                </a:solidFill>
                <a:latin typeface="Calibri"/>
                <a:cs typeface="Calibri"/>
              </a:rPr>
              <a:t>temp.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5" dirty="0"/>
              <a:t>Dynamic</a:t>
            </a:r>
            <a:r>
              <a:rPr spc="-15" dirty="0"/>
              <a:t> </a:t>
            </a:r>
            <a:r>
              <a:rPr spc="-25" dirty="0"/>
              <a:t>Linked</a:t>
            </a:r>
            <a:r>
              <a:rPr spc="-10" dirty="0"/>
              <a:t> </a:t>
            </a:r>
            <a:r>
              <a:rPr spc="-15" dirty="0"/>
              <a:t>List</a:t>
            </a:r>
            <a:r>
              <a:rPr spc="-5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54328"/>
            <a:ext cx="3926204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struct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Clr>
                <a:srgbClr val="C00000"/>
              </a:buClr>
              <a:buAutoNum type="arabicPeriod"/>
              <a:tabLst>
                <a:tab pos="469900" algn="l"/>
                <a:tab pos="470534" algn="l"/>
                <a:tab pos="77787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int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data;</a:t>
            </a:r>
            <a:endParaRPr sz="2400">
              <a:latin typeface="Calibri"/>
              <a:cs typeface="Calibri"/>
            </a:endParaRPr>
          </a:p>
          <a:p>
            <a:pPr marL="741045" indent="-728980">
              <a:lnSpc>
                <a:spcPct val="100000"/>
              </a:lnSpc>
              <a:buClr>
                <a:srgbClr val="C00000"/>
              </a:buClr>
              <a:buAutoNum type="arabicPeriod"/>
              <a:tabLst>
                <a:tab pos="741045" algn="l"/>
                <a:tab pos="74168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struct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node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*next,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*prev;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Clr>
                <a:srgbClr val="C00000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*front,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*rear;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00000"/>
              </a:buClr>
              <a:buFont typeface="Calibri"/>
              <a:buAutoNum type="arabicPeriod"/>
            </a:pPr>
            <a:endParaRPr sz="235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Clr>
                <a:srgbClr val="C00000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void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init()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Clr>
                <a:srgbClr val="C00000"/>
              </a:buClr>
              <a:buAutoNum type="arabicPeriod"/>
              <a:tabLst>
                <a:tab pos="469900" algn="l"/>
                <a:tab pos="470534" algn="l"/>
                <a:tab pos="777875" algn="l"/>
                <a:tab pos="3380104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front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rear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 NULL;	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54328"/>
            <a:ext cx="873696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AutoNum type="arabicPeriod" startAt="7"/>
              <a:tabLst>
                <a:tab pos="469900" algn="l"/>
                <a:tab pos="470534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void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enqueue(int</a:t>
            </a:r>
            <a:r>
              <a:rPr sz="2400" b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num)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Clr>
                <a:srgbClr val="C00000"/>
              </a:buClr>
              <a:buAutoNum type="arabicPeriod" startAt="7"/>
              <a:tabLst>
                <a:tab pos="469900" algn="l"/>
                <a:tab pos="470534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struct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 node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*temp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 =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(struct</a:t>
            </a:r>
            <a:r>
              <a:rPr sz="24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node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*) malloc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(sizeof(struct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node));</a:t>
            </a:r>
            <a:endParaRPr sz="2400">
              <a:latin typeface="Calibri"/>
              <a:cs typeface="Calibri"/>
            </a:endParaRPr>
          </a:p>
          <a:p>
            <a:pPr marL="672465" indent="-660400">
              <a:lnSpc>
                <a:spcPct val="100000"/>
              </a:lnSpc>
              <a:buClr>
                <a:srgbClr val="C00000"/>
              </a:buClr>
              <a:buAutoNum type="arabicPeriod" startAt="7"/>
              <a:tabLst>
                <a:tab pos="672465" algn="l"/>
                <a:tab pos="67310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temp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-&gt;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num;</a:t>
            </a:r>
            <a:endParaRPr sz="2400">
              <a:latin typeface="Calibri"/>
              <a:cs typeface="Calibri"/>
            </a:endParaRPr>
          </a:p>
          <a:p>
            <a:pPr marL="672465" indent="-660400">
              <a:lnSpc>
                <a:spcPct val="100000"/>
              </a:lnSpc>
              <a:buClr>
                <a:srgbClr val="C00000"/>
              </a:buClr>
              <a:buAutoNum type="arabicPeriod" startAt="7"/>
              <a:tabLst>
                <a:tab pos="672465" algn="l"/>
                <a:tab pos="67310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if(front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==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NULL)</a:t>
            </a:r>
            <a:endParaRPr sz="2400">
              <a:latin typeface="Calibri"/>
              <a:cs typeface="Calibri"/>
            </a:endParaRPr>
          </a:p>
          <a:p>
            <a:pPr marL="672465" indent="-660400">
              <a:lnSpc>
                <a:spcPct val="100000"/>
              </a:lnSpc>
              <a:buClr>
                <a:srgbClr val="C00000"/>
              </a:buClr>
              <a:buAutoNum type="arabicPeriod" startAt="7"/>
              <a:tabLst>
                <a:tab pos="672465" algn="l"/>
                <a:tab pos="673100" algn="l"/>
                <a:tab pos="105092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temp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-&gt;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prev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temp;</a:t>
            </a:r>
            <a:endParaRPr sz="2400">
              <a:latin typeface="Calibri"/>
              <a:cs typeface="Calibri"/>
            </a:endParaRPr>
          </a:p>
          <a:p>
            <a:pPr marL="1082675" indent="-1070610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AutoNum type="arabicPeriod" startAt="7"/>
              <a:tabLst>
                <a:tab pos="1082675" algn="l"/>
                <a:tab pos="108331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temp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-&gt;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next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temp;</a:t>
            </a:r>
            <a:endParaRPr sz="2400">
              <a:latin typeface="Calibri"/>
              <a:cs typeface="Calibri"/>
            </a:endParaRPr>
          </a:p>
          <a:p>
            <a:pPr marL="1082675" indent="-1070610">
              <a:lnSpc>
                <a:spcPct val="100000"/>
              </a:lnSpc>
              <a:buClr>
                <a:srgbClr val="C00000"/>
              </a:buClr>
              <a:buAutoNum type="arabicPeriod" startAt="7"/>
              <a:tabLst>
                <a:tab pos="1082675" algn="l"/>
                <a:tab pos="1083310" algn="l"/>
                <a:tab pos="3697604" algn="l"/>
              </a:tabLst>
            </a:pP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front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rear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temp;	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672465" indent="-660400">
              <a:lnSpc>
                <a:spcPct val="100000"/>
              </a:lnSpc>
              <a:buClr>
                <a:srgbClr val="C00000"/>
              </a:buClr>
              <a:buAutoNum type="arabicPeriod" startAt="7"/>
              <a:tabLst>
                <a:tab pos="672465" algn="l"/>
                <a:tab pos="673100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else</a:t>
            </a:r>
            <a:endParaRPr sz="2400">
              <a:latin typeface="Calibri"/>
              <a:cs typeface="Calibri"/>
            </a:endParaRPr>
          </a:p>
          <a:p>
            <a:pPr marL="672465" indent="-660400">
              <a:lnSpc>
                <a:spcPct val="100000"/>
              </a:lnSpc>
              <a:buClr>
                <a:srgbClr val="C00000"/>
              </a:buClr>
              <a:buAutoNum type="arabicPeriod" startAt="7"/>
              <a:tabLst>
                <a:tab pos="672465" algn="l"/>
                <a:tab pos="673100" algn="l"/>
                <a:tab pos="112014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temp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-&gt;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prev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rear;</a:t>
            </a:r>
            <a:endParaRPr sz="2400">
              <a:latin typeface="Calibri"/>
              <a:cs typeface="Calibri"/>
            </a:endParaRPr>
          </a:p>
          <a:p>
            <a:pPr marL="1151255" indent="-1139190">
              <a:lnSpc>
                <a:spcPct val="100000"/>
              </a:lnSpc>
              <a:buClr>
                <a:srgbClr val="C00000"/>
              </a:buClr>
              <a:buAutoNum type="arabicPeriod" startAt="7"/>
              <a:tabLst>
                <a:tab pos="1151255" algn="l"/>
                <a:tab pos="115189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rear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-&gt;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next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temp;</a:t>
            </a:r>
            <a:endParaRPr sz="2400">
              <a:latin typeface="Calibri"/>
              <a:cs typeface="Calibri"/>
            </a:endParaRPr>
          </a:p>
          <a:p>
            <a:pPr marL="1151255" indent="-1139190">
              <a:lnSpc>
                <a:spcPct val="100000"/>
              </a:lnSpc>
              <a:buClr>
                <a:srgbClr val="C00000"/>
              </a:buClr>
              <a:buAutoNum type="arabicPeriod" startAt="7"/>
              <a:tabLst>
                <a:tab pos="1151255" algn="l"/>
                <a:tab pos="115189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temp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-&gt;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next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front;</a:t>
            </a:r>
            <a:endParaRPr sz="2400">
              <a:latin typeface="Calibri"/>
              <a:cs typeface="Calibri"/>
            </a:endParaRPr>
          </a:p>
          <a:p>
            <a:pPr marL="12700" marR="5025390">
              <a:lnSpc>
                <a:spcPct val="100000"/>
              </a:lnSpc>
              <a:buClr>
                <a:srgbClr val="C00000"/>
              </a:buClr>
              <a:buAutoNum type="arabicPeriod" startAt="7"/>
              <a:tabLst>
                <a:tab pos="1082675" algn="l"/>
                <a:tab pos="1083310" algn="l"/>
              </a:tabLst>
            </a:pP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front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-&gt;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prev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temp; </a:t>
            </a:r>
            <a:r>
              <a:rPr sz="2400" b="1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19.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825" y="5744667"/>
            <a:ext cx="2718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21814" algn="l"/>
                <a:tab pos="2600325" algn="l"/>
              </a:tabLst>
            </a:pP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p;	}	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54328"/>
            <a:ext cx="2395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20.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void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dequeue()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011" y="4280992"/>
            <a:ext cx="40506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rear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-&gt;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next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front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-&gt;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next;</a:t>
            </a:r>
            <a:endParaRPr sz="2400">
              <a:latin typeface="Calibri"/>
              <a:cs typeface="Calibri"/>
            </a:endParaRPr>
          </a:p>
          <a:p>
            <a:pPr marR="199390" algn="ctr">
              <a:lnSpc>
                <a:spcPct val="100000"/>
              </a:lnSpc>
            </a:pP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front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front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-&gt;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next;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9802" y="5012816"/>
            <a:ext cx="287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5900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&gt; p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;	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672" y="1720088"/>
            <a:ext cx="485584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AutoNum type="arabicPeriod" startAt="21"/>
              <a:tabLst>
                <a:tab pos="470534" algn="l"/>
                <a:tab pos="77787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if(front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==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NULL)</a:t>
            </a:r>
            <a:endParaRPr sz="2400">
              <a:latin typeface="Calibri"/>
              <a:cs typeface="Calibri"/>
            </a:endParaRPr>
          </a:p>
          <a:p>
            <a:pPr marL="946785" indent="-934719">
              <a:lnSpc>
                <a:spcPct val="100000"/>
              </a:lnSpc>
              <a:buClr>
                <a:srgbClr val="C00000"/>
              </a:buClr>
              <a:buAutoNum type="arabicPeriod" startAt="21"/>
              <a:tabLst>
                <a:tab pos="946785" algn="l"/>
                <a:tab pos="947419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printf("\nQueue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empty.\n");</a:t>
            </a:r>
            <a:endParaRPr sz="2400">
              <a:latin typeface="Calibri"/>
              <a:cs typeface="Calibri"/>
            </a:endParaRPr>
          </a:p>
          <a:p>
            <a:pPr marL="809625" indent="-797560">
              <a:lnSpc>
                <a:spcPct val="100000"/>
              </a:lnSpc>
              <a:buClr>
                <a:srgbClr val="C00000"/>
              </a:buClr>
              <a:buAutoNum type="arabicPeriod" startAt="21"/>
              <a:tabLst>
                <a:tab pos="809625" algn="l"/>
                <a:tab pos="810260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else</a:t>
            </a:r>
            <a:endParaRPr sz="2400">
              <a:latin typeface="Calibri"/>
              <a:cs typeface="Calibri"/>
            </a:endParaRPr>
          </a:p>
          <a:p>
            <a:pPr marL="809625" indent="-797560">
              <a:lnSpc>
                <a:spcPct val="100000"/>
              </a:lnSpc>
              <a:buClr>
                <a:srgbClr val="C00000"/>
              </a:buClr>
              <a:buAutoNum type="arabicPeriod" startAt="21"/>
              <a:tabLst>
                <a:tab pos="809625" algn="l"/>
                <a:tab pos="810260" algn="l"/>
                <a:tab pos="118745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struct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node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*temp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front;</a:t>
            </a:r>
            <a:endParaRPr sz="2400">
              <a:latin typeface="Calibri"/>
              <a:cs typeface="Calibri"/>
            </a:endParaRPr>
          </a:p>
          <a:p>
            <a:pPr marL="1219835" indent="-1207770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AutoNum type="arabicPeriod" startAt="21"/>
              <a:tabLst>
                <a:tab pos="1219835" algn="l"/>
                <a:tab pos="122047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(front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==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rear)</a:t>
            </a:r>
            <a:endParaRPr sz="2400">
              <a:latin typeface="Calibri"/>
              <a:cs typeface="Calibri"/>
            </a:endParaRPr>
          </a:p>
          <a:p>
            <a:pPr marL="1841500" indent="-1829435">
              <a:lnSpc>
                <a:spcPct val="100000"/>
              </a:lnSpc>
              <a:buClr>
                <a:srgbClr val="C00000"/>
              </a:buClr>
              <a:buAutoNum type="arabicPeriod" startAt="21"/>
              <a:tabLst>
                <a:tab pos="1841500" algn="l"/>
                <a:tab pos="1842135" algn="l"/>
              </a:tabLst>
            </a:pP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front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rear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NULL;</a:t>
            </a:r>
            <a:endParaRPr sz="2400">
              <a:latin typeface="Calibri"/>
              <a:cs typeface="Calibri"/>
            </a:endParaRPr>
          </a:p>
          <a:p>
            <a:pPr marL="12700" marR="3124835">
              <a:lnSpc>
                <a:spcPct val="100000"/>
              </a:lnSpc>
              <a:buClr>
                <a:srgbClr val="C00000"/>
              </a:buClr>
              <a:buAutoNum type="arabicPeriod" startAt="21"/>
              <a:tabLst>
                <a:tab pos="1219835" algn="l"/>
                <a:tab pos="1220470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else 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28.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29.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30.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741045" algn="l"/>
                <a:tab pos="2755900" algn="l"/>
                <a:tab pos="3670300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31.	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free(temp);	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}	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54328"/>
            <a:ext cx="3375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AutoNum type="arabicPeriod" startAt="33"/>
              <a:tabLst>
                <a:tab pos="470534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void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print()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Clr>
                <a:srgbClr val="C00000"/>
              </a:buClr>
              <a:buAutoNum type="arabicPeriod" startAt="33"/>
              <a:tabLst>
                <a:tab pos="470534" algn="l"/>
                <a:tab pos="71056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printf("\nfront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--&gt;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");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011" y="3549522"/>
            <a:ext cx="2915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97810" algn="l"/>
              </a:tabLst>
            </a:pP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 =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-&gt;n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xt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;	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8879" y="1299464"/>
            <a:ext cx="1784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43.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int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main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()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872" y="2086102"/>
            <a:ext cx="538670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265" indent="-6604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AutoNum type="arabicPeriod" startAt="35"/>
              <a:tabLst>
                <a:tab pos="723265" algn="l"/>
                <a:tab pos="72390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(front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!=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NULL)</a:t>
            </a:r>
            <a:endParaRPr sz="2400">
              <a:latin typeface="Calibri"/>
              <a:cs typeface="Calibri"/>
            </a:endParaRPr>
          </a:p>
          <a:p>
            <a:pPr marL="723265" indent="-660400">
              <a:lnSpc>
                <a:spcPct val="100000"/>
              </a:lnSpc>
              <a:buClr>
                <a:srgbClr val="C00000"/>
              </a:buClr>
              <a:buAutoNum type="arabicPeriod" startAt="35"/>
              <a:tabLst>
                <a:tab pos="723265" algn="l"/>
                <a:tab pos="723900" algn="l"/>
                <a:tab pos="96583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struct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node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*temp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front;</a:t>
            </a:r>
            <a:endParaRPr sz="2400">
              <a:latin typeface="Calibri"/>
              <a:cs typeface="Calibri"/>
            </a:endParaRPr>
          </a:p>
          <a:p>
            <a:pPr marL="997585" indent="-934719">
              <a:lnSpc>
                <a:spcPct val="100000"/>
              </a:lnSpc>
              <a:buClr>
                <a:srgbClr val="C00000"/>
              </a:buClr>
              <a:buAutoNum type="arabicPeriod" startAt="35"/>
              <a:tabLst>
                <a:tab pos="997585" algn="l"/>
                <a:tab pos="998219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while(temp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!=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rear)</a:t>
            </a:r>
            <a:endParaRPr sz="2400">
              <a:latin typeface="Calibri"/>
              <a:cs typeface="Calibri"/>
            </a:endParaRPr>
          </a:p>
          <a:p>
            <a:pPr marL="63500" marR="68580">
              <a:lnSpc>
                <a:spcPct val="100000"/>
              </a:lnSpc>
              <a:tabLst>
                <a:tab pos="997585" algn="l"/>
                <a:tab pos="1238250" algn="l"/>
              </a:tabLst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38.	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printf("%d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--&gt;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",temp-&gt;data);</a:t>
            </a:r>
            <a:r>
              <a:rPr sz="3600" b="1" spc="-7" baseline="10416" dirty="0">
                <a:solidFill>
                  <a:srgbClr val="C00000"/>
                </a:solidFill>
                <a:latin typeface="Calibri"/>
                <a:cs typeface="Calibri"/>
              </a:rPr>
              <a:t>48. </a:t>
            </a:r>
            <a:r>
              <a:rPr sz="3600" b="1" spc="-787" baseline="10416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39.</a:t>
            </a:r>
            <a:endParaRPr sz="2400">
              <a:latin typeface="Calibri"/>
              <a:cs typeface="Calibri"/>
            </a:endParaRPr>
          </a:p>
          <a:p>
            <a:pPr marL="997585" indent="-934719">
              <a:lnSpc>
                <a:spcPct val="100000"/>
              </a:lnSpc>
              <a:buClr>
                <a:srgbClr val="C00000"/>
              </a:buClr>
              <a:buAutoNum type="arabicPeriod" startAt="40"/>
              <a:tabLst>
                <a:tab pos="997585" algn="l"/>
                <a:tab pos="998219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printf("%d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--&gt;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",temp-&gt;data);</a:t>
            </a:r>
            <a:endParaRPr sz="2400">
              <a:latin typeface="Calibri"/>
              <a:cs typeface="Calibri"/>
            </a:endParaRPr>
          </a:p>
          <a:p>
            <a:pPr marL="723265" indent="-660400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AutoNum type="arabicPeriod" startAt="40"/>
              <a:tabLst>
                <a:tab pos="723265" algn="l"/>
                <a:tab pos="723900" algn="l"/>
                <a:tab pos="103251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}	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printf("rear\n");</a:t>
            </a:r>
            <a:endParaRPr sz="24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42.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08879" y="1665223"/>
            <a:ext cx="236474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AutoNum type="arabicPeriod" startAt="44"/>
              <a:tabLst>
                <a:tab pos="469900" algn="l"/>
                <a:tab pos="84645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{	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init();</a:t>
            </a:r>
            <a:endParaRPr sz="2400">
              <a:latin typeface="Calibri"/>
              <a:cs typeface="Calibri"/>
            </a:endParaRPr>
          </a:p>
          <a:p>
            <a:pPr marL="809625" indent="-797560">
              <a:lnSpc>
                <a:spcPct val="100000"/>
              </a:lnSpc>
              <a:buClr>
                <a:srgbClr val="C00000"/>
              </a:buClr>
              <a:buAutoNum type="arabicPeriod" startAt="44"/>
              <a:tabLst>
                <a:tab pos="809625" algn="l"/>
                <a:tab pos="810260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enqueue(5);</a:t>
            </a:r>
            <a:endParaRPr sz="2400">
              <a:latin typeface="Calibri"/>
              <a:cs typeface="Calibri"/>
            </a:endParaRPr>
          </a:p>
          <a:p>
            <a:pPr marL="809625" indent="-797560">
              <a:lnSpc>
                <a:spcPct val="100000"/>
              </a:lnSpc>
              <a:buClr>
                <a:srgbClr val="C00000"/>
              </a:buClr>
              <a:buAutoNum type="arabicPeriod" startAt="44"/>
              <a:tabLst>
                <a:tab pos="809625" algn="l"/>
                <a:tab pos="810260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dequeue();</a:t>
            </a:r>
            <a:endParaRPr sz="2400">
              <a:latin typeface="Calibri"/>
              <a:cs typeface="Calibri"/>
            </a:endParaRPr>
          </a:p>
          <a:p>
            <a:pPr marL="809625" indent="-797560">
              <a:lnSpc>
                <a:spcPct val="100000"/>
              </a:lnSpc>
              <a:buClr>
                <a:srgbClr val="C00000"/>
              </a:buClr>
              <a:buAutoNum type="arabicPeriod" startAt="44"/>
              <a:tabLst>
                <a:tab pos="809625" algn="l"/>
                <a:tab pos="810260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enqueue(7);</a:t>
            </a:r>
            <a:endParaRPr sz="2400">
              <a:latin typeface="Calibri"/>
              <a:cs typeface="Calibri"/>
            </a:endParaRPr>
          </a:p>
          <a:p>
            <a:pPr marL="809625">
              <a:lnSpc>
                <a:spcPct val="100000"/>
              </a:lnSpc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dequeue();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55738" y="2030933"/>
            <a:ext cx="15665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ue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(3);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08879" y="3494658"/>
            <a:ext cx="412115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9625" indent="-79756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AutoNum type="arabicPeriod" startAt="49"/>
              <a:tabLst>
                <a:tab pos="809625" algn="l"/>
                <a:tab pos="81026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printf("Current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queue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");</a:t>
            </a:r>
            <a:endParaRPr sz="2400">
              <a:latin typeface="Calibri"/>
              <a:cs typeface="Calibri"/>
            </a:endParaRPr>
          </a:p>
          <a:p>
            <a:pPr marL="809625" indent="-797560">
              <a:lnSpc>
                <a:spcPct val="100000"/>
              </a:lnSpc>
              <a:buClr>
                <a:srgbClr val="C00000"/>
              </a:buClr>
              <a:buAutoNum type="arabicPeriod" startAt="49"/>
              <a:tabLst>
                <a:tab pos="809625" algn="l"/>
                <a:tab pos="81026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print();</a:t>
            </a:r>
            <a:endParaRPr sz="2400">
              <a:latin typeface="Calibri"/>
              <a:cs typeface="Calibri"/>
            </a:endParaRPr>
          </a:p>
          <a:p>
            <a:pPr marL="809625" indent="-797560">
              <a:lnSpc>
                <a:spcPct val="100000"/>
              </a:lnSpc>
              <a:buClr>
                <a:srgbClr val="C00000"/>
              </a:buClr>
              <a:buAutoNum type="arabicPeriod" startAt="49"/>
              <a:tabLst>
                <a:tab pos="809625" algn="l"/>
                <a:tab pos="810260" algn="l"/>
                <a:tab pos="2559050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enqueue(9);	enqueue(3);</a:t>
            </a:r>
            <a:endParaRPr sz="2400">
              <a:latin typeface="Calibri"/>
              <a:cs typeface="Calibri"/>
            </a:endParaRPr>
          </a:p>
          <a:p>
            <a:pPr marL="809625" indent="-797560">
              <a:lnSpc>
                <a:spcPct val="100000"/>
              </a:lnSpc>
              <a:buClr>
                <a:srgbClr val="C00000"/>
              </a:buClr>
              <a:buAutoNum type="arabicPeriod" startAt="49"/>
              <a:tabLst>
                <a:tab pos="809625" algn="l"/>
                <a:tab pos="810260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enqueue(1);</a:t>
            </a:r>
            <a:endParaRPr sz="2400">
              <a:latin typeface="Calibri"/>
              <a:cs typeface="Calibri"/>
            </a:endParaRPr>
          </a:p>
          <a:p>
            <a:pPr marL="809625" indent="-797560">
              <a:lnSpc>
                <a:spcPct val="100000"/>
              </a:lnSpc>
              <a:buClr>
                <a:srgbClr val="C00000"/>
              </a:buClr>
              <a:buAutoNum type="arabicPeriod" startAt="49"/>
              <a:tabLst>
                <a:tab pos="809625" algn="l"/>
                <a:tab pos="81026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printf("Current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queue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");</a:t>
            </a:r>
            <a:endParaRPr sz="2400">
              <a:latin typeface="Calibri"/>
              <a:cs typeface="Calibri"/>
            </a:endParaRPr>
          </a:p>
          <a:p>
            <a:pPr marL="809625" indent="-797560">
              <a:lnSpc>
                <a:spcPct val="100000"/>
              </a:lnSpc>
              <a:buClr>
                <a:srgbClr val="C00000"/>
              </a:buClr>
              <a:buAutoNum type="arabicPeriod" startAt="49"/>
              <a:tabLst>
                <a:tab pos="809625" algn="l"/>
                <a:tab pos="81026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print();</a:t>
            </a:r>
            <a:endParaRPr sz="2400">
              <a:latin typeface="Calibri"/>
              <a:cs typeface="Calibri"/>
            </a:endParaRPr>
          </a:p>
          <a:p>
            <a:pPr marL="809625" indent="-797560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AutoNum type="arabicPeriod" startAt="49"/>
              <a:tabLst>
                <a:tab pos="809625" algn="l"/>
                <a:tab pos="81026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return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0;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56.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15" y="5207901"/>
            <a:ext cx="4892040" cy="10071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dirty="0"/>
              <a:t>Deque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251429"/>
            <a:ext cx="8625840" cy="441579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solidFill>
                  <a:srgbClr val="1F487C"/>
                </a:solidFill>
                <a:latin typeface="Calibri"/>
                <a:cs typeface="Calibri"/>
              </a:rPr>
              <a:t>D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ouble-</a:t>
            </a:r>
            <a:r>
              <a:rPr sz="3200" b="1" spc="-5" dirty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nded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1F487C"/>
                </a:solidFill>
                <a:latin typeface="Calibri"/>
                <a:cs typeface="Calibri"/>
              </a:rPr>
              <a:t>que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ue.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Generalization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queue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data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structure.</a:t>
            </a:r>
            <a:endParaRPr sz="32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Elements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added</a:t>
            </a:r>
            <a:r>
              <a:rPr sz="32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removed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either </a:t>
            </a:r>
            <a:r>
              <a:rPr sz="3200" spc="-70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3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two ends.</a:t>
            </a:r>
            <a:endParaRPr sz="3200">
              <a:latin typeface="Calibri"/>
              <a:cs typeface="Calibri"/>
            </a:endParaRPr>
          </a:p>
          <a:p>
            <a:pPr marL="354965" marR="32004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hybrid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linear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structure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that</a:t>
            </a:r>
            <a:r>
              <a:rPr sz="32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provides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all the 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capabilities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stacks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queues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in</a:t>
            </a:r>
            <a:r>
              <a:rPr sz="32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single</a:t>
            </a:r>
            <a:r>
              <a:rPr sz="32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data </a:t>
            </a:r>
            <a:r>
              <a:rPr sz="3200" spc="-70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structure.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Does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not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require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LIFO</a:t>
            </a:r>
            <a:r>
              <a:rPr sz="32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FIFO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orderings.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2668" y="1309369"/>
            <a:ext cx="6935581" cy="185801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Contd…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672" y="2421988"/>
            <a:ext cx="8408035" cy="366204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30" dirty="0">
                <a:solidFill>
                  <a:srgbClr val="1F487C"/>
                </a:solidFill>
                <a:latin typeface="Calibri"/>
                <a:cs typeface="Calibri"/>
              </a:rPr>
              <a:t>Types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Input-restricted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deque.</a:t>
            </a:r>
            <a:endParaRPr sz="3200">
              <a:latin typeface="Calibri"/>
              <a:cs typeface="Calibri"/>
            </a:endParaRPr>
          </a:p>
          <a:p>
            <a:pPr marL="756285" marR="158750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Deletion can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made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2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both</a:t>
            </a:r>
            <a:r>
              <a:rPr sz="2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ends,</a:t>
            </a:r>
            <a:r>
              <a:rPr sz="2800" spc="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but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insertion </a:t>
            </a:r>
            <a:r>
              <a:rPr sz="2800" spc="-6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can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be made</a:t>
            </a:r>
            <a:r>
              <a:rPr sz="2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at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 one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end</a:t>
            </a:r>
            <a:r>
              <a:rPr sz="2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1F487C"/>
                </a:solidFill>
                <a:latin typeface="Calibri"/>
                <a:cs typeface="Calibri"/>
              </a:rPr>
              <a:t>only.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Output-restricted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deque.</a:t>
            </a:r>
            <a:endParaRPr sz="32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8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Insertion</a:t>
            </a:r>
            <a:r>
              <a:rPr sz="2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can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be made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at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 both</a:t>
            </a:r>
            <a:r>
              <a:rPr sz="2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ends,</a:t>
            </a:r>
            <a:r>
              <a:rPr sz="2800" spc="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but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deletion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can </a:t>
            </a:r>
            <a:r>
              <a:rPr sz="2800" spc="-6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made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2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one</a:t>
            </a:r>
            <a:r>
              <a:rPr sz="2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end </a:t>
            </a:r>
            <a:r>
              <a:rPr sz="2800" spc="-45" dirty="0">
                <a:solidFill>
                  <a:srgbClr val="1F487C"/>
                </a:solidFill>
                <a:latin typeface="Calibri"/>
                <a:cs typeface="Calibri"/>
              </a:rPr>
              <a:t>only.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1202</Words>
  <Application>Microsoft Office PowerPoint</Application>
  <PresentationFormat>On-screen Show (4:3)</PresentationFormat>
  <Paragraphs>240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 MT</vt:lpstr>
      <vt:lpstr>Calibri</vt:lpstr>
      <vt:lpstr>Times New Roman</vt:lpstr>
      <vt:lpstr>Office Theme</vt:lpstr>
      <vt:lpstr>Linked List Implementation  of Queues</vt:lpstr>
      <vt:lpstr>Enqueue Operation</vt:lpstr>
      <vt:lpstr>Dequeue Operation</vt:lpstr>
      <vt:lpstr>Dynamic Linked List Implementation</vt:lpstr>
      <vt:lpstr>Contd…</vt:lpstr>
      <vt:lpstr>Contd…</vt:lpstr>
      <vt:lpstr>Contd…</vt:lpstr>
      <vt:lpstr>Deque</vt:lpstr>
      <vt:lpstr>Contd…</vt:lpstr>
      <vt:lpstr>Priority Queues</vt:lpstr>
      <vt:lpstr>Implementation</vt:lpstr>
      <vt:lpstr>Contd…</vt:lpstr>
      <vt:lpstr>Static Array Implementation</vt:lpstr>
      <vt:lpstr>Unordered</vt:lpstr>
      <vt:lpstr>Ordered</vt:lpstr>
      <vt:lpstr>Dynamic Linked List Implementation</vt:lpstr>
      <vt:lpstr>Unordered</vt:lpstr>
      <vt:lpstr>Ordered</vt:lpstr>
      <vt:lpstr>Example (Using array)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Himani Kapur</cp:lastModifiedBy>
  <cp:revision>3</cp:revision>
  <dcterms:created xsi:type="dcterms:W3CDTF">2021-08-05T11:23:27Z</dcterms:created>
  <dcterms:modified xsi:type="dcterms:W3CDTF">2022-09-06T06:01:41Z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2017-03-08T00:00:00Z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2021-08-05T00:00:00Z</vt:filetime>
  </property>
</Properties>
</file>