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handoutMasterIdLst>
    <p:handoutMasterId r:id="rId27"/>
  </p:handoutMasterIdLst>
  <p:sldIdLst>
    <p:sldId id="256" r:id="rId2"/>
    <p:sldId id="257" r:id="rId3"/>
    <p:sldId id="258" r:id="rId4"/>
    <p:sldId id="259" r:id="rId5"/>
    <p:sldId id="272" r:id="rId6"/>
    <p:sldId id="273" r:id="rId7"/>
    <p:sldId id="274" r:id="rId8"/>
    <p:sldId id="275" r:id="rId9"/>
    <p:sldId id="276" r:id="rId10"/>
    <p:sldId id="279" r:id="rId11"/>
    <p:sldId id="280" r:id="rId12"/>
    <p:sldId id="281" r:id="rId13"/>
    <p:sldId id="282" r:id="rId14"/>
    <p:sldId id="283" r:id="rId15"/>
    <p:sldId id="284" r:id="rId16"/>
    <p:sldId id="285" r:id="rId17"/>
    <p:sldId id="286" r:id="rId18"/>
    <p:sldId id="287" r:id="rId19"/>
    <p:sldId id="267" r:id="rId20"/>
    <p:sldId id="266" r:id="rId21"/>
    <p:sldId id="271" r:id="rId22"/>
    <p:sldId id="265" r:id="rId23"/>
    <p:sldId id="270"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2A5A1A-CF88-4C81-9ADA-CCC8C101FE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8EAE096-C08D-4FD9-B11B-068EC273E5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7E0BBB-BCAB-4D8D-BD71-914B7F7B7A2E}" type="datetimeFigureOut">
              <a:rPr lang="en-IN" smtClean="0"/>
              <a:t>16-10-2022</a:t>
            </a:fld>
            <a:endParaRPr lang="en-IN"/>
          </a:p>
        </p:txBody>
      </p:sp>
      <p:sp>
        <p:nvSpPr>
          <p:cNvPr id="4" name="Footer Placeholder 3">
            <a:extLst>
              <a:ext uri="{FF2B5EF4-FFF2-40B4-BE49-F238E27FC236}">
                <a16:creationId xmlns:a16="http://schemas.microsoft.com/office/drawing/2014/main" id="{586CE9B5-221A-4F3F-B9FF-AF0ADFD02B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A5133086-1CE5-4704-96AE-FA39B470EF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0B65A7-7053-4882-A517-0541F8073236}" type="slidenum">
              <a:rPr lang="en-IN" smtClean="0"/>
              <a:t>‹#›</a:t>
            </a:fld>
            <a:endParaRPr lang="en-IN"/>
          </a:p>
        </p:txBody>
      </p:sp>
    </p:spTree>
    <p:extLst>
      <p:ext uri="{BB962C8B-B14F-4D97-AF65-F5344CB8AC3E}">
        <p14:creationId xmlns:p14="http://schemas.microsoft.com/office/powerpoint/2010/main" val="35832947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EDFC0-F7B8-4FF2-9819-D51374AEB8F4}" type="datetimeFigureOut">
              <a:rPr lang="en-IN" smtClean="0"/>
              <a:t>16-10-2022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Dipika Jain | Department of Computer Science and Engineering</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BAF76-8233-483E-8749-87D51AAA94FC}" type="slidenum">
              <a:rPr lang="en-IN" smtClean="0"/>
              <a:t>‹#›</a:t>
            </a:fld>
            <a:endParaRPr lang="en-IN"/>
          </a:p>
        </p:txBody>
      </p:sp>
    </p:spTree>
    <p:extLst>
      <p:ext uri="{BB962C8B-B14F-4D97-AF65-F5344CB8AC3E}">
        <p14:creationId xmlns:p14="http://schemas.microsoft.com/office/powerpoint/2010/main" val="312159500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EBEAC-B792-497D-92A0-4F64DA70FE90}" type="datetime1">
              <a:rPr lang="en-IN" smtClean="0"/>
              <a:t>16-10-2022</a:t>
            </a:fld>
            <a:endParaRPr lang="en-IN"/>
          </a:p>
        </p:txBody>
      </p:sp>
      <p:sp>
        <p:nvSpPr>
          <p:cNvPr id="5" name="Footer Placeholder 4"/>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p:cNvSpPr>
            <a:spLocks noGrp="1"/>
          </p:cNvSpPr>
          <p:nvPr>
            <p:ph type="sldNum" sz="quarter" idx="12"/>
          </p:nvPr>
        </p:nvSpPr>
        <p:spPr/>
        <p:txBody>
          <a:bodyPr/>
          <a:lstStyle/>
          <a:p>
            <a:fld id="{56EF84E2-D645-40C0-828C-DD4A4F90246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3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6A169-C31E-4CE5-B341-64AF49B18A56}" type="datetime1">
              <a:rPr lang="en-IN" smtClean="0"/>
              <a:t>16-10-2022</a:t>
            </a:fld>
            <a:endParaRPr lang="en-IN"/>
          </a:p>
        </p:txBody>
      </p:sp>
      <p:sp>
        <p:nvSpPr>
          <p:cNvPr id="5" name="Footer Placeholder 4"/>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41505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E2399-76B0-4AAB-9F02-84A18D502B7C}" type="datetime1">
              <a:rPr lang="en-IN" smtClean="0"/>
              <a:t>16-10-2022</a:t>
            </a:fld>
            <a:endParaRPr lang="en-IN"/>
          </a:p>
        </p:txBody>
      </p:sp>
      <p:sp>
        <p:nvSpPr>
          <p:cNvPr id="5" name="Footer Placeholder 4"/>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105350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A4D58-3C3C-4098-89A8-4FAED778849E}" type="datetime1">
              <a:rPr lang="en-IN" smtClean="0"/>
              <a:t>16-10-2022</a:t>
            </a:fld>
            <a:endParaRPr lang="en-IN"/>
          </a:p>
        </p:txBody>
      </p:sp>
      <p:sp>
        <p:nvSpPr>
          <p:cNvPr id="5" name="Footer Placeholder 4"/>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340902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6DBD0-C6C5-4E5A-8ECE-DE8A06A52D6E}" type="datetime1">
              <a:rPr lang="en-IN" smtClean="0"/>
              <a:t>16-10-2022</a:t>
            </a:fld>
            <a:endParaRPr lang="en-IN"/>
          </a:p>
        </p:txBody>
      </p:sp>
      <p:sp>
        <p:nvSpPr>
          <p:cNvPr id="5" name="Footer Placeholder 4"/>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p:cNvSpPr>
            <a:spLocks noGrp="1"/>
          </p:cNvSpPr>
          <p:nvPr>
            <p:ph type="sldNum" sz="quarter" idx="12"/>
          </p:nvPr>
        </p:nvSpPr>
        <p:spPr/>
        <p:txBody>
          <a:bodyPr/>
          <a:lstStyle/>
          <a:p>
            <a:fld id="{56EF84E2-D645-40C0-828C-DD4A4F90246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4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166E0-231A-494A-85D8-783907EFBFBC}" type="datetime1">
              <a:rPr lang="en-IN" smtClean="0"/>
              <a:t>16-10-2022</a:t>
            </a:fld>
            <a:endParaRPr lang="en-IN"/>
          </a:p>
        </p:txBody>
      </p:sp>
      <p:sp>
        <p:nvSpPr>
          <p:cNvPr id="6" name="Footer Placeholder 5"/>
          <p:cNvSpPr>
            <a:spLocks noGrp="1"/>
          </p:cNvSpPr>
          <p:nvPr>
            <p:ph type="ftr" sz="quarter" idx="11"/>
          </p:nvPr>
        </p:nvSpPr>
        <p:spPr/>
        <p:txBody>
          <a:bodyPr/>
          <a:lstStyle/>
          <a:p>
            <a:r>
              <a:rPr lang="en-US"/>
              <a:t>Dipika Jain | Department of Computer Science and Engineering</a:t>
            </a:r>
            <a:endParaRPr lang="en-IN"/>
          </a:p>
        </p:txBody>
      </p:sp>
      <p:sp>
        <p:nvSpPr>
          <p:cNvPr id="7" name="Slide Number Placeholder 6"/>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124274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B774B-8B46-4D02-A65D-FBC97A2CA13F}" type="datetime1">
              <a:rPr lang="en-IN" smtClean="0"/>
              <a:t>16-10-2022</a:t>
            </a:fld>
            <a:endParaRPr lang="en-IN"/>
          </a:p>
        </p:txBody>
      </p:sp>
      <p:sp>
        <p:nvSpPr>
          <p:cNvPr id="8" name="Footer Placeholder 7"/>
          <p:cNvSpPr>
            <a:spLocks noGrp="1"/>
          </p:cNvSpPr>
          <p:nvPr>
            <p:ph type="ftr" sz="quarter" idx="11"/>
          </p:nvPr>
        </p:nvSpPr>
        <p:spPr/>
        <p:txBody>
          <a:bodyPr/>
          <a:lstStyle/>
          <a:p>
            <a:r>
              <a:rPr lang="en-US"/>
              <a:t>Dipika Jain | Department of Computer Science and Engineering</a:t>
            </a:r>
            <a:endParaRPr lang="en-IN"/>
          </a:p>
        </p:txBody>
      </p:sp>
      <p:sp>
        <p:nvSpPr>
          <p:cNvPr id="9" name="Slide Number Placeholder 8"/>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207467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8ECB8-D0CD-4F33-B087-462F46294147}" type="datetime1">
              <a:rPr lang="en-IN" smtClean="0"/>
              <a:t>16-10-2022</a:t>
            </a:fld>
            <a:endParaRPr lang="en-IN"/>
          </a:p>
        </p:txBody>
      </p:sp>
      <p:sp>
        <p:nvSpPr>
          <p:cNvPr id="4" name="Footer Placeholder 3"/>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23643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9DB150-6957-4065-96E2-8A68177774EB}" type="datetime1">
              <a:rPr lang="en-IN" smtClean="0"/>
              <a:t>16-10-2022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Dipika Jain | Department of Computer Science and Engineering</a:t>
            </a:r>
            <a:endParaRPr lang="en-IN"/>
          </a:p>
        </p:txBody>
      </p:sp>
      <p:sp>
        <p:nvSpPr>
          <p:cNvPr id="9" name="Slide Number Placeholder 8"/>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260780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04B67D-F19F-41E8-96A3-7DBE46B39222}" type="datetime1">
              <a:rPr lang="en-IN" smtClean="0"/>
              <a:t>16-10-2022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Dipika Jain | 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EF84E2-D645-40C0-828C-DD4A4F902466}" type="slidenum">
              <a:rPr lang="en-IN" smtClean="0"/>
              <a:t>‹#›</a:t>
            </a:fld>
            <a:endParaRPr lang="en-IN"/>
          </a:p>
        </p:txBody>
      </p:sp>
    </p:spTree>
    <p:extLst>
      <p:ext uri="{BB962C8B-B14F-4D97-AF65-F5344CB8AC3E}">
        <p14:creationId xmlns:p14="http://schemas.microsoft.com/office/powerpoint/2010/main" val="44465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8D75F-BC1F-4B85-888A-8FE18422CD3C}" type="datetime1">
              <a:rPr lang="en-IN" smtClean="0"/>
              <a:t>16-10-2022</a:t>
            </a:fld>
            <a:endParaRPr lang="en-IN"/>
          </a:p>
        </p:txBody>
      </p:sp>
      <p:sp>
        <p:nvSpPr>
          <p:cNvPr id="6" name="Footer Placeholder 5"/>
          <p:cNvSpPr>
            <a:spLocks noGrp="1"/>
          </p:cNvSpPr>
          <p:nvPr>
            <p:ph type="ftr" sz="quarter" idx="11"/>
          </p:nvPr>
        </p:nvSpPr>
        <p:spPr/>
        <p:txBody>
          <a:bodyPr/>
          <a:lstStyle/>
          <a:p>
            <a:r>
              <a:rPr lang="en-US"/>
              <a:t>Dipika Jain | Department of Computer Science and Engineering</a:t>
            </a:r>
            <a:endParaRPr lang="en-IN"/>
          </a:p>
        </p:txBody>
      </p:sp>
      <p:sp>
        <p:nvSpPr>
          <p:cNvPr id="7" name="Slide Number Placeholder 6"/>
          <p:cNvSpPr>
            <a:spLocks noGrp="1"/>
          </p:cNvSpPr>
          <p:nvPr>
            <p:ph type="sldNum" sz="quarter" idx="12"/>
          </p:nvPr>
        </p:nvSpPr>
        <p:spPr/>
        <p:txBody>
          <a:bodyPr/>
          <a:lstStyle/>
          <a:p>
            <a:fld id="{56EF84E2-D645-40C0-828C-DD4A4F902466}" type="slidenum">
              <a:rPr lang="en-IN" smtClean="0"/>
              <a:t>‹#›</a:t>
            </a:fld>
            <a:endParaRPr lang="en-IN"/>
          </a:p>
        </p:txBody>
      </p:sp>
    </p:spTree>
    <p:extLst>
      <p:ext uri="{BB962C8B-B14F-4D97-AF65-F5344CB8AC3E}">
        <p14:creationId xmlns:p14="http://schemas.microsoft.com/office/powerpoint/2010/main" val="22045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FD5520-C0B3-4A3B-8AAC-B9C1ACB3DFE1}" type="datetime1">
              <a:rPr lang="en-IN" smtClean="0"/>
              <a:t>16-10-2022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Dipika Jain | 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EF84E2-D645-40C0-828C-DD4A4F90246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793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4A68-06BC-46E9-8197-126934265768}"/>
              </a:ext>
            </a:extLst>
          </p:cNvPr>
          <p:cNvSpPr>
            <a:spLocks noGrp="1"/>
          </p:cNvSpPr>
          <p:nvPr>
            <p:ph type="ctrTitle"/>
          </p:nvPr>
        </p:nvSpPr>
        <p:spPr>
          <a:xfrm>
            <a:off x="186432" y="758952"/>
            <a:ext cx="10377996" cy="3164978"/>
          </a:xfrm>
        </p:spPr>
        <p:txBody>
          <a:bodyPr>
            <a:noAutofit/>
          </a:bodyPr>
          <a:lstStyle/>
          <a:p>
            <a:pPr algn="ctr"/>
            <a:r>
              <a:rPr lang="en-IN" sz="4800" b="1" dirty="0">
                <a:solidFill>
                  <a:schemeClr val="accent1">
                    <a:lumMod val="75000"/>
                  </a:schemeClr>
                </a:solidFill>
                <a:latin typeface="Adobe Gothic Std B" panose="020B0800000000000000" pitchFamily="34" charset="-128"/>
                <a:ea typeface="Adobe Gothic Std B" panose="020B0800000000000000" pitchFamily="34" charset="-128"/>
              </a:rPr>
              <a:t>Engineering Analysis and Design</a:t>
            </a:r>
            <a:br>
              <a:rPr lang="en-IN" sz="4800" b="1" dirty="0">
                <a:solidFill>
                  <a:schemeClr val="accent1">
                    <a:lumMod val="75000"/>
                  </a:schemeClr>
                </a:solidFill>
                <a:latin typeface="Adobe Gothic Std B" panose="020B0800000000000000" pitchFamily="34" charset="-128"/>
                <a:ea typeface="Adobe Gothic Std B" panose="020B0800000000000000" pitchFamily="34" charset="-128"/>
              </a:rPr>
            </a:br>
            <a:r>
              <a:rPr lang="en-IN" sz="4800" b="1" dirty="0">
                <a:solidFill>
                  <a:schemeClr val="accent1">
                    <a:lumMod val="75000"/>
                  </a:schemeClr>
                </a:solidFill>
                <a:latin typeface="Adobe Gothic Std B" panose="020B0800000000000000" pitchFamily="34" charset="-128"/>
                <a:ea typeface="Adobe Gothic Std B" panose="020B0800000000000000" pitchFamily="34" charset="-128"/>
              </a:rPr>
              <a:t>		</a:t>
            </a:r>
            <a:r>
              <a:rPr lang="en-IN" sz="3600" b="1" dirty="0">
                <a:solidFill>
                  <a:schemeClr val="accent1">
                    <a:lumMod val="75000"/>
                  </a:schemeClr>
                </a:solidFill>
                <a:latin typeface="Adobe Gothic Std B" panose="020B0800000000000000" pitchFamily="34" charset="-128"/>
                <a:ea typeface="Adobe Gothic Std B" panose="020B0800000000000000" pitchFamily="34" charset="-128"/>
              </a:rPr>
              <a:t>(MODELLING AND SIMULATION)</a:t>
            </a:r>
            <a:br>
              <a:rPr lang="en-IN" sz="4800" b="1" dirty="0">
                <a:solidFill>
                  <a:schemeClr val="accent1">
                    <a:lumMod val="75000"/>
                  </a:schemeClr>
                </a:solidFill>
                <a:latin typeface="Adobe Gothic Std B" panose="020B0800000000000000" pitchFamily="34" charset="-128"/>
                <a:ea typeface="Adobe Gothic Std B" panose="020B0800000000000000" pitchFamily="34" charset="-128"/>
              </a:rPr>
            </a:br>
            <a:br>
              <a:rPr lang="en-IN" sz="4800" b="1" dirty="0">
                <a:solidFill>
                  <a:schemeClr val="accent1">
                    <a:lumMod val="75000"/>
                  </a:schemeClr>
                </a:solidFill>
                <a:latin typeface="Adobe Gothic Std B" panose="020B0800000000000000" pitchFamily="34" charset="-128"/>
                <a:ea typeface="Adobe Gothic Std B" panose="020B0800000000000000" pitchFamily="34" charset="-128"/>
              </a:rPr>
            </a:br>
            <a:r>
              <a:rPr lang="en-IN" sz="2000" b="1" dirty="0">
                <a:solidFill>
                  <a:schemeClr val="accent1">
                    <a:lumMod val="75000"/>
                  </a:schemeClr>
                </a:solidFill>
                <a:latin typeface="Arial Rounded MT Bold" panose="020F0704030504030204" pitchFamily="34" charset="0"/>
              </a:rPr>
              <a:t>COURSE CODE: CO-207</a:t>
            </a:r>
            <a:br>
              <a:rPr lang="en-IN" sz="2000" b="1" dirty="0">
                <a:solidFill>
                  <a:schemeClr val="accent1">
                    <a:lumMod val="75000"/>
                  </a:schemeClr>
                </a:solidFill>
                <a:latin typeface="Arial Rounded MT Bold" panose="020F0704030504030204" pitchFamily="34" charset="0"/>
              </a:rPr>
            </a:br>
            <a:br>
              <a:rPr lang="en-IN" sz="2000" b="1" dirty="0">
                <a:solidFill>
                  <a:schemeClr val="accent1">
                    <a:lumMod val="75000"/>
                  </a:schemeClr>
                </a:solidFill>
                <a:latin typeface="Arial Rounded MT Bold" panose="020F0704030504030204" pitchFamily="34" charset="0"/>
              </a:rPr>
            </a:br>
            <a:r>
              <a:rPr lang="en-IN" sz="3600" b="1" dirty="0">
                <a:solidFill>
                  <a:schemeClr val="accent1">
                    <a:lumMod val="75000"/>
                  </a:schemeClr>
                </a:solidFill>
                <a:latin typeface="Arial Rounded MT Bold" panose="020F0704030504030204" pitchFamily="34" charset="0"/>
              </a:rPr>
              <a:t>UNIT-3</a:t>
            </a:r>
            <a:br>
              <a:rPr lang="en-IN" sz="3600" b="1" dirty="0">
                <a:solidFill>
                  <a:srgbClr val="7030A0"/>
                </a:solidFill>
                <a:latin typeface="Arial Rounded MT Bold" panose="020F0704030504030204" pitchFamily="34" charset="0"/>
              </a:rPr>
            </a:br>
            <a:endParaRPr lang="en-IN" sz="4800" dirty="0"/>
          </a:p>
        </p:txBody>
      </p:sp>
      <p:pic>
        <p:nvPicPr>
          <p:cNvPr id="1026" name="Picture 2" descr="DTU में एमबीए के लिए आवेदन शुरू - delhi technological university admission  2016 - AajTak">
            <a:extLst>
              <a:ext uri="{FF2B5EF4-FFF2-40B4-BE49-F238E27FC236}">
                <a16:creationId xmlns:a16="http://schemas.microsoft.com/office/drawing/2014/main" id="{0837C910-EE20-48A8-9B4A-ECB12D7E12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50" t="3071" r="18894" b="4650"/>
          <a:stretch/>
        </p:blipFill>
        <p:spPr bwMode="auto">
          <a:xfrm>
            <a:off x="10670959" y="88777"/>
            <a:ext cx="1481889" cy="13760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3D8098-0DF2-4309-AB99-6C1021A93B1C}"/>
              </a:ext>
            </a:extLst>
          </p:cNvPr>
          <p:cNvSpPr txBox="1"/>
          <p:nvPr/>
        </p:nvSpPr>
        <p:spPr>
          <a:xfrm>
            <a:off x="1944210" y="6409678"/>
            <a:ext cx="7865616" cy="369332"/>
          </a:xfrm>
          <a:prstGeom prst="rect">
            <a:avLst/>
          </a:prstGeom>
          <a:noFill/>
        </p:spPr>
        <p:txBody>
          <a:bodyPr wrap="square" rtlCol="0">
            <a:spAutoFit/>
          </a:bodyPr>
          <a:lstStyle/>
          <a:p>
            <a:pPr algn="ctr"/>
            <a:r>
              <a:rPr lang="en-IN" b="1" dirty="0">
                <a:solidFill>
                  <a:schemeClr val="bg1"/>
                </a:solidFill>
              </a:rPr>
              <a:t>DEPARTMENT OF COMPUTER SCIENCE AND ENGINEERING</a:t>
            </a:r>
          </a:p>
        </p:txBody>
      </p:sp>
      <p:sp>
        <p:nvSpPr>
          <p:cNvPr id="7" name="TextBox 6">
            <a:extLst>
              <a:ext uri="{FF2B5EF4-FFF2-40B4-BE49-F238E27FC236}">
                <a16:creationId xmlns:a16="http://schemas.microsoft.com/office/drawing/2014/main" id="{F9F2A433-3D78-4B68-AAA6-D51002C54B68}"/>
              </a:ext>
            </a:extLst>
          </p:cNvPr>
          <p:cNvSpPr txBox="1"/>
          <p:nvPr/>
        </p:nvSpPr>
        <p:spPr>
          <a:xfrm>
            <a:off x="2716567" y="5698938"/>
            <a:ext cx="6320901" cy="400110"/>
          </a:xfrm>
          <a:prstGeom prst="rect">
            <a:avLst/>
          </a:prstGeom>
          <a:noFill/>
        </p:spPr>
        <p:txBody>
          <a:bodyPr wrap="square" rtlCol="0">
            <a:spAutoFit/>
          </a:bodyPr>
          <a:lstStyle/>
          <a:p>
            <a:pPr algn="ctr"/>
            <a:r>
              <a:rPr lang="en-IN" sz="2000" b="1" dirty="0"/>
              <a:t>DELHI TECHNOLOGICAL UNIVERSITY, NEW DELHI</a:t>
            </a:r>
          </a:p>
        </p:txBody>
      </p:sp>
    </p:spTree>
    <p:extLst>
      <p:ext uri="{BB962C8B-B14F-4D97-AF65-F5344CB8AC3E}">
        <p14:creationId xmlns:p14="http://schemas.microsoft.com/office/powerpoint/2010/main" val="31945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ACA6-7A49-4587-933D-55EABD9C5E3E}"/>
              </a:ext>
            </a:extLst>
          </p:cNvPr>
          <p:cNvSpPr>
            <a:spLocks noGrp="1"/>
          </p:cNvSpPr>
          <p:nvPr>
            <p:ph type="title"/>
          </p:nvPr>
        </p:nvSpPr>
        <p:spPr/>
        <p:txBody>
          <a:bodyPr/>
          <a:lstStyle/>
          <a:p>
            <a:r>
              <a:rPr lang="en-IN" b="1" dirty="0">
                <a:solidFill>
                  <a:schemeClr val="tx1"/>
                </a:solidFill>
              </a:rPr>
              <a:t>IMPORTANT TERMS</a:t>
            </a:r>
          </a:p>
        </p:txBody>
      </p:sp>
      <p:sp>
        <p:nvSpPr>
          <p:cNvPr id="3" name="Content Placeholder 2">
            <a:extLst>
              <a:ext uri="{FF2B5EF4-FFF2-40B4-BE49-F238E27FC236}">
                <a16:creationId xmlns:a16="http://schemas.microsoft.com/office/drawing/2014/main" id="{F3D8CE26-1142-4CD4-87A3-91D4E34F5EBF}"/>
              </a:ext>
            </a:extLst>
          </p:cNvPr>
          <p:cNvSpPr>
            <a:spLocks noGrp="1"/>
          </p:cNvSpPr>
          <p:nvPr>
            <p:ph idx="1"/>
          </p:nvPr>
        </p:nvSpPr>
        <p:spPr/>
        <p:txBody>
          <a:bodyPr/>
          <a:lstStyle/>
          <a:p>
            <a:r>
              <a:rPr lang="en-US" altLang="en-US" i="1" dirty="0"/>
              <a:t>Event</a:t>
            </a:r>
          </a:p>
          <a:p>
            <a:pPr lvl="1"/>
            <a:r>
              <a:rPr lang="en-US" altLang="en-US" dirty="0"/>
              <a:t>A change in system state</a:t>
            </a:r>
          </a:p>
          <a:p>
            <a:pPr lvl="1"/>
            <a:r>
              <a:rPr lang="en-US" altLang="en-US" dirty="0"/>
              <a:t>Ex: Three events: arrival of job, beginning of new execution, departure of job</a:t>
            </a:r>
          </a:p>
          <a:p>
            <a:r>
              <a:rPr lang="en-US" altLang="en-US" i="1" dirty="0"/>
              <a:t>Continuous-time and discrete-time models</a:t>
            </a:r>
          </a:p>
          <a:p>
            <a:pPr lvl="1"/>
            <a:r>
              <a:rPr lang="en-US" altLang="en-US" dirty="0"/>
              <a:t>If state defined at all times </a:t>
            </a:r>
            <a:r>
              <a:rPr lang="en-US" altLang="en-US" dirty="0">
                <a:sym typeface="Wingdings" panose="05000000000000000000" pitchFamily="2" charset="2"/>
              </a:rPr>
              <a:t> continuous</a:t>
            </a:r>
          </a:p>
          <a:p>
            <a:pPr lvl="1"/>
            <a:r>
              <a:rPr lang="en-US" altLang="en-US" dirty="0">
                <a:sym typeface="Wingdings" panose="05000000000000000000" pitchFamily="2" charset="2"/>
              </a:rPr>
              <a:t>If state defined only at instants  discrete</a:t>
            </a:r>
          </a:p>
          <a:p>
            <a:pPr lvl="1"/>
            <a:r>
              <a:rPr lang="en-US" altLang="en-US" dirty="0">
                <a:sym typeface="Wingdings" panose="05000000000000000000" pitchFamily="2" charset="2"/>
              </a:rPr>
              <a:t>Ex: class that meets M-F 2-3 is discrete since not defined other times</a:t>
            </a:r>
            <a:endParaRPr lang="en-US" altLang="en-US" dirty="0"/>
          </a:p>
          <a:p>
            <a:endParaRPr lang="en-IN" dirty="0"/>
          </a:p>
        </p:txBody>
      </p:sp>
      <p:sp>
        <p:nvSpPr>
          <p:cNvPr id="4" name="Footer Placeholder 3">
            <a:extLst>
              <a:ext uri="{FF2B5EF4-FFF2-40B4-BE49-F238E27FC236}">
                <a16:creationId xmlns:a16="http://schemas.microsoft.com/office/drawing/2014/main" id="{E13A3791-B509-4655-8163-A237B2C995EC}"/>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6D4B7F10-044E-46B1-BA2C-BB301E023D78}"/>
              </a:ext>
            </a:extLst>
          </p:cNvPr>
          <p:cNvSpPr>
            <a:spLocks noGrp="1"/>
          </p:cNvSpPr>
          <p:nvPr>
            <p:ph type="sldNum" sz="quarter" idx="12"/>
          </p:nvPr>
        </p:nvSpPr>
        <p:spPr/>
        <p:txBody>
          <a:bodyPr/>
          <a:lstStyle/>
          <a:p>
            <a:fld id="{56EF84E2-D645-40C0-828C-DD4A4F902466}" type="slidenum">
              <a:rPr lang="en-IN" smtClean="0"/>
              <a:t>10</a:t>
            </a:fld>
            <a:endParaRPr lang="en-IN"/>
          </a:p>
        </p:txBody>
      </p:sp>
      <p:pic>
        <p:nvPicPr>
          <p:cNvPr id="7" name="Picture 6">
            <a:extLst>
              <a:ext uri="{FF2B5EF4-FFF2-40B4-BE49-F238E27FC236}">
                <a16:creationId xmlns:a16="http://schemas.microsoft.com/office/drawing/2014/main" id="{5D80B75C-073D-4626-BC7C-543A76EA86B5}"/>
              </a:ext>
            </a:extLst>
          </p:cNvPr>
          <p:cNvPicPr>
            <a:picLocks noChangeAspect="1"/>
          </p:cNvPicPr>
          <p:nvPr/>
        </p:nvPicPr>
        <p:blipFill>
          <a:blip r:embed="rId2"/>
          <a:stretch>
            <a:fillRect/>
          </a:stretch>
        </p:blipFill>
        <p:spPr>
          <a:xfrm>
            <a:off x="2098664" y="4301068"/>
            <a:ext cx="6410325" cy="1676400"/>
          </a:xfrm>
          <a:prstGeom prst="rect">
            <a:avLst/>
          </a:prstGeom>
        </p:spPr>
      </p:pic>
    </p:spTree>
    <p:extLst>
      <p:ext uri="{BB962C8B-B14F-4D97-AF65-F5344CB8AC3E}">
        <p14:creationId xmlns:p14="http://schemas.microsoft.com/office/powerpoint/2010/main" val="151536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CFFC9-F6AA-497F-AA7F-F8F58902F564}"/>
              </a:ext>
            </a:extLst>
          </p:cNvPr>
          <p:cNvSpPr>
            <a:spLocks noGrp="1"/>
          </p:cNvSpPr>
          <p:nvPr>
            <p:ph idx="1"/>
          </p:nvPr>
        </p:nvSpPr>
        <p:spPr>
          <a:xfrm>
            <a:off x="1097280" y="1845734"/>
            <a:ext cx="10058400" cy="2548713"/>
          </a:xfrm>
        </p:spPr>
        <p:txBody>
          <a:bodyPr/>
          <a:lstStyle/>
          <a:p>
            <a:r>
              <a:rPr lang="en-US" altLang="en-US" sz="2400" i="1" dirty="0"/>
              <a:t>Continuous-state and discrete-state models</a:t>
            </a:r>
          </a:p>
          <a:p>
            <a:pPr lvl="1"/>
            <a:r>
              <a:rPr lang="en-US" altLang="en-US" sz="2000" dirty="0"/>
              <a:t>If uncountably infinite </a:t>
            </a:r>
            <a:r>
              <a:rPr lang="en-US" altLang="en-US" sz="2000" dirty="0">
                <a:sym typeface="Wingdings" panose="05000000000000000000" pitchFamily="2" charset="2"/>
              </a:rPr>
              <a:t> </a:t>
            </a:r>
            <a:r>
              <a:rPr lang="en-US" altLang="en-US" sz="2000" i="1" dirty="0">
                <a:sym typeface="Wingdings" panose="05000000000000000000" pitchFamily="2" charset="2"/>
              </a:rPr>
              <a:t>continuous</a:t>
            </a:r>
          </a:p>
          <a:p>
            <a:pPr lvl="2"/>
            <a:r>
              <a:rPr lang="en-US" altLang="en-US" sz="1600" dirty="0"/>
              <a:t>Ex: time spent by students on </a:t>
            </a:r>
            <a:r>
              <a:rPr lang="en-US" altLang="en-US" sz="1600" dirty="0" err="1"/>
              <a:t>hw</a:t>
            </a:r>
            <a:endParaRPr lang="en-US" altLang="en-US" sz="1600" dirty="0"/>
          </a:p>
          <a:p>
            <a:pPr lvl="1"/>
            <a:r>
              <a:rPr lang="en-US" altLang="en-US" sz="2000" dirty="0"/>
              <a:t>If countable </a:t>
            </a:r>
            <a:r>
              <a:rPr lang="en-US" altLang="en-US" sz="2000" dirty="0">
                <a:sym typeface="Wingdings" panose="05000000000000000000" pitchFamily="2" charset="2"/>
              </a:rPr>
              <a:t> </a:t>
            </a:r>
            <a:r>
              <a:rPr lang="en-US" altLang="en-US" sz="2000" i="1" dirty="0">
                <a:sym typeface="Wingdings" panose="05000000000000000000" pitchFamily="2" charset="2"/>
              </a:rPr>
              <a:t>discrete</a:t>
            </a:r>
          </a:p>
          <a:p>
            <a:pPr lvl="2"/>
            <a:r>
              <a:rPr lang="en-US" altLang="en-US" sz="1600" dirty="0"/>
              <a:t>Ex: jobs in CPU queue</a:t>
            </a:r>
          </a:p>
          <a:p>
            <a:pPr lvl="1"/>
            <a:r>
              <a:rPr lang="en-US" altLang="en-US" sz="2000" dirty="0"/>
              <a:t>Note, continuous time does not necessarily imply continuous state and vice-versa</a:t>
            </a:r>
          </a:p>
          <a:p>
            <a:pPr lvl="2"/>
            <a:r>
              <a:rPr lang="en-US" altLang="en-US" sz="1600" dirty="0"/>
              <a:t>All combinations possible</a:t>
            </a:r>
          </a:p>
          <a:p>
            <a:endParaRPr lang="en-IN" dirty="0"/>
          </a:p>
        </p:txBody>
      </p:sp>
      <p:sp>
        <p:nvSpPr>
          <p:cNvPr id="4" name="Footer Placeholder 3">
            <a:extLst>
              <a:ext uri="{FF2B5EF4-FFF2-40B4-BE49-F238E27FC236}">
                <a16:creationId xmlns:a16="http://schemas.microsoft.com/office/drawing/2014/main" id="{77FE1529-1B1F-4551-8412-73A2B0EF5F9D}"/>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FF75D99D-A2FE-40D2-88CD-F8E793226717}"/>
              </a:ext>
            </a:extLst>
          </p:cNvPr>
          <p:cNvSpPr>
            <a:spLocks noGrp="1"/>
          </p:cNvSpPr>
          <p:nvPr>
            <p:ph type="sldNum" sz="quarter" idx="12"/>
          </p:nvPr>
        </p:nvSpPr>
        <p:spPr/>
        <p:txBody>
          <a:bodyPr/>
          <a:lstStyle/>
          <a:p>
            <a:fld id="{56EF84E2-D645-40C0-828C-DD4A4F902466}" type="slidenum">
              <a:rPr lang="en-IN" smtClean="0"/>
              <a:t>11</a:t>
            </a:fld>
            <a:endParaRPr lang="en-IN"/>
          </a:p>
        </p:txBody>
      </p:sp>
      <p:pic>
        <p:nvPicPr>
          <p:cNvPr id="7" name="Picture 6">
            <a:extLst>
              <a:ext uri="{FF2B5EF4-FFF2-40B4-BE49-F238E27FC236}">
                <a16:creationId xmlns:a16="http://schemas.microsoft.com/office/drawing/2014/main" id="{6A12F16D-AD01-44B7-B207-67B9F245F384}"/>
              </a:ext>
            </a:extLst>
          </p:cNvPr>
          <p:cNvPicPr>
            <a:picLocks noChangeAspect="1"/>
          </p:cNvPicPr>
          <p:nvPr/>
        </p:nvPicPr>
        <p:blipFill>
          <a:blip r:embed="rId2"/>
          <a:stretch>
            <a:fillRect/>
          </a:stretch>
        </p:blipFill>
        <p:spPr>
          <a:xfrm>
            <a:off x="2317739" y="4190537"/>
            <a:ext cx="6191250" cy="1885950"/>
          </a:xfrm>
          <a:prstGeom prst="rect">
            <a:avLst/>
          </a:prstGeom>
        </p:spPr>
      </p:pic>
    </p:spTree>
    <p:extLst>
      <p:ext uri="{BB962C8B-B14F-4D97-AF65-F5344CB8AC3E}">
        <p14:creationId xmlns:p14="http://schemas.microsoft.com/office/powerpoint/2010/main" val="208745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88ABF-7EBE-41D5-8D1A-C59311AFEB73}"/>
              </a:ext>
            </a:extLst>
          </p:cNvPr>
          <p:cNvSpPr>
            <a:spLocks noGrp="1"/>
          </p:cNvSpPr>
          <p:nvPr>
            <p:ph idx="1"/>
          </p:nvPr>
        </p:nvSpPr>
        <p:spPr>
          <a:xfrm>
            <a:off x="1097280" y="1845734"/>
            <a:ext cx="10115204" cy="1660946"/>
          </a:xfrm>
        </p:spPr>
        <p:txBody>
          <a:bodyPr/>
          <a:lstStyle/>
          <a:p>
            <a:r>
              <a:rPr lang="en-US" altLang="en-US" i="1" dirty="0"/>
              <a:t>Deterministic and probabilistic models</a:t>
            </a:r>
          </a:p>
          <a:p>
            <a:pPr lvl="1"/>
            <a:r>
              <a:rPr lang="en-US" altLang="en-US" dirty="0"/>
              <a:t>If output predicted with certainty </a:t>
            </a:r>
            <a:r>
              <a:rPr lang="en-US" altLang="en-US" dirty="0">
                <a:sym typeface="Wingdings" panose="05000000000000000000" pitchFamily="2" charset="2"/>
              </a:rPr>
              <a:t> </a:t>
            </a:r>
            <a:r>
              <a:rPr lang="en-US" altLang="en-US" i="1" dirty="0">
                <a:sym typeface="Wingdings" panose="05000000000000000000" pitchFamily="2" charset="2"/>
              </a:rPr>
              <a:t>deterministic</a:t>
            </a:r>
          </a:p>
          <a:p>
            <a:pPr lvl="1"/>
            <a:r>
              <a:rPr lang="en-US" altLang="en-US" dirty="0">
                <a:sym typeface="Wingdings" panose="05000000000000000000" pitchFamily="2" charset="2"/>
              </a:rPr>
              <a:t>If output different for different repetitions  </a:t>
            </a:r>
            <a:r>
              <a:rPr lang="en-US" altLang="en-US" i="1" dirty="0">
                <a:sym typeface="Wingdings" panose="05000000000000000000" pitchFamily="2" charset="2"/>
              </a:rPr>
              <a:t>probabilistic</a:t>
            </a:r>
          </a:p>
          <a:p>
            <a:pPr lvl="1"/>
            <a:r>
              <a:rPr lang="en-US" altLang="en-US" dirty="0">
                <a:sym typeface="Wingdings" panose="05000000000000000000" pitchFamily="2" charset="2"/>
              </a:rPr>
              <a:t>Ex: For proj1, dog type-1 makes simulation deterministic but dog type-2 makes simulation  probabilistic</a:t>
            </a:r>
            <a:endParaRPr lang="en-US" altLang="en-US" dirty="0"/>
          </a:p>
          <a:p>
            <a:endParaRPr lang="en-IN" dirty="0"/>
          </a:p>
        </p:txBody>
      </p:sp>
      <p:sp>
        <p:nvSpPr>
          <p:cNvPr id="4" name="Footer Placeholder 3">
            <a:extLst>
              <a:ext uri="{FF2B5EF4-FFF2-40B4-BE49-F238E27FC236}">
                <a16:creationId xmlns:a16="http://schemas.microsoft.com/office/drawing/2014/main" id="{63438932-F784-4C49-B279-8740606A6C08}"/>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17CCCF05-A487-410A-AE23-014EC869BFC6}"/>
              </a:ext>
            </a:extLst>
          </p:cNvPr>
          <p:cNvSpPr>
            <a:spLocks noGrp="1"/>
          </p:cNvSpPr>
          <p:nvPr>
            <p:ph type="sldNum" sz="quarter" idx="12"/>
          </p:nvPr>
        </p:nvSpPr>
        <p:spPr/>
        <p:txBody>
          <a:bodyPr/>
          <a:lstStyle/>
          <a:p>
            <a:fld id="{56EF84E2-D645-40C0-828C-DD4A4F902466}" type="slidenum">
              <a:rPr lang="en-IN" smtClean="0"/>
              <a:t>12</a:t>
            </a:fld>
            <a:endParaRPr lang="en-IN"/>
          </a:p>
        </p:txBody>
      </p:sp>
      <p:pic>
        <p:nvPicPr>
          <p:cNvPr id="7" name="Picture 6">
            <a:extLst>
              <a:ext uri="{FF2B5EF4-FFF2-40B4-BE49-F238E27FC236}">
                <a16:creationId xmlns:a16="http://schemas.microsoft.com/office/drawing/2014/main" id="{90975F5B-472B-4052-BDFC-FF729AE2EEA4}"/>
              </a:ext>
            </a:extLst>
          </p:cNvPr>
          <p:cNvPicPr>
            <a:picLocks noChangeAspect="1"/>
          </p:cNvPicPr>
          <p:nvPr/>
        </p:nvPicPr>
        <p:blipFill>
          <a:blip r:embed="rId2"/>
          <a:stretch>
            <a:fillRect/>
          </a:stretch>
        </p:blipFill>
        <p:spPr>
          <a:xfrm>
            <a:off x="2563797" y="3673274"/>
            <a:ext cx="5715000" cy="2085975"/>
          </a:xfrm>
          <a:prstGeom prst="rect">
            <a:avLst/>
          </a:prstGeom>
        </p:spPr>
      </p:pic>
    </p:spTree>
    <p:extLst>
      <p:ext uri="{BB962C8B-B14F-4D97-AF65-F5344CB8AC3E}">
        <p14:creationId xmlns:p14="http://schemas.microsoft.com/office/powerpoint/2010/main" val="382529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C22DB-994E-4EAD-9913-C9431F63590D}"/>
              </a:ext>
            </a:extLst>
          </p:cNvPr>
          <p:cNvSpPr>
            <a:spLocks noGrp="1"/>
          </p:cNvSpPr>
          <p:nvPr>
            <p:ph idx="1"/>
          </p:nvPr>
        </p:nvSpPr>
        <p:spPr>
          <a:xfrm>
            <a:off x="1097280" y="1845734"/>
            <a:ext cx="10058400" cy="2726266"/>
          </a:xfrm>
        </p:spPr>
        <p:txBody>
          <a:bodyPr/>
          <a:lstStyle/>
          <a:p>
            <a:r>
              <a:rPr lang="en-US" altLang="en-US" i="1" dirty="0"/>
              <a:t>Static and dynamic models</a:t>
            </a:r>
          </a:p>
          <a:p>
            <a:pPr lvl="1"/>
            <a:r>
              <a:rPr lang="en-US" altLang="en-US" dirty="0"/>
              <a:t>Time is not a variable </a:t>
            </a:r>
            <a:r>
              <a:rPr lang="en-US" altLang="en-US" dirty="0">
                <a:sym typeface="Wingdings" panose="05000000000000000000" pitchFamily="2" charset="2"/>
              </a:rPr>
              <a:t> </a:t>
            </a:r>
            <a:r>
              <a:rPr lang="en-US" altLang="en-US" i="1" dirty="0">
                <a:sym typeface="Wingdings" panose="05000000000000000000" pitchFamily="2" charset="2"/>
              </a:rPr>
              <a:t>static</a:t>
            </a:r>
          </a:p>
          <a:p>
            <a:pPr lvl="1"/>
            <a:r>
              <a:rPr lang="en-US" altLang="en-US" dirty="0">
                <a:sym typeface="Wingdings" panose="05000000000000000000" pitchFamily="2" charset="2"/>
              </a:rPr>
              <a:t>If changes with time  </a:t>
            </a:r>
            <a:r>
              <a:rPr lang="en-US" altLang="en-US" i="1" dirty="0">
                <a:sym typeface="Wingdings" panose="05000000000000000000" pitchFamily="2" charset="2"/>
              </a:rPr>
              <a:t>dynamic</a:t>
            </a:r>
          </a:p>
          <a:p>
            <a:pPr lvl="1"/>
            <a:r>
              <a:rPr lang="en-US" altLang="en-US" dirty="0">
                <a:sym typeface="Wingdings" panose="05000000000000000000" pitchFamily="2" charset="2"/>
              </a:rPr>
              <a:t>Ex: CPU scheduler is dynamic, while matter-to-energy model E=mc</a:t>
            </a:r>
            <a:r>
              <a:rPr lang="en-US" altLang="en-US" baseline="30000" dirty="0">
                <a:sym typeface="Wingdings" panose="05000000000000000000" pitchFamily="2" charset="2"/>
              </a:rPr>
              <a:t>2</a:t>
            </a:r>
            <a:r>
              <a:rPr lang="en-US" altLang="en-US" dirty="0">
                <a:sym typeface="Wingdings" panose="05000000000000000000" pitchFamily="2" charset="2"/>
              </a:rPr>
              <a:t> is static</a:t>
            </a:r>
          </a:p>
          <a:p>
            <a:r>
              <a:rPr lang="en-US" altLang="en-US" i="1" dirty="0"/>
              <a:t>Linear and nonlinear models</a:t>
            </a:r>
          </a:p>
          <a:p>
            <a:pPr lvl="1"/>
            <a:r>
              <a:rPr lang="en-US" altLang="en-US" dirty="0"/>
              <a:t>Output is linear combination of input </a:t>
            </a:r>
            <a:r>
              <a:rPr lang="en-US" altLang="en-US" dirty="0">
                <a:sym typeface="Wingdings" panose="05000000000000000000" pitchFamily="2" charset="2"/>
              </a:rPr>
              <a:t> </a:t>
            </a:r>
            <a:r>
              <a:rPr lang="en-US" altLang="en-US" i="1" dirty="0">
                <a:sym typeface="Wingdings" panose="05000000000000000000" pitchFamily="2" charset="2"/>
              </a:rPr>
              <a:t>linear</a:t>
            </a:r>
          </a:p>
          <a:p>
            <a:pPr lvl="1"/>
            <a:r>
              <a:rPr lang="en-US" altLang="en-US" dirty="0"/>
              <a:t>Otherwise </a:t>
            </a:r>
            <a:r>
              <a:rPr lang="en-US" altLang="en-US" dirty="0">
                <a:sym typeface="Wingdings" panose="05000000000000000000" pitchFamily="2" charset="2"/>
              </a:rPr>
              <a:t> nonlinear</a:t>
            </a:r>
            <a:endParaRPr lang="en-US" altLang="en-US" dirty="0"/>
          </a:p>
          <a:p>
            <a:endParaRPr lang="en-IN" dirty="0"/>
          </a:p>
        </p:txBody>
      </p:sp>
      <p:sp>
        <p:nvSpPr>
          <p:cNvPr id="4" name="Footer Placeholder 3">
            <a:extLst>
              <a:ext uri="{FF2B5EF4-FFF2-40B4-BE49-F238E27FC236}">
                <a16:creationId xmlns:a16="http://schemas.microsoft.com/office/drawing/2014/main" id="{E5A2356D-0752-4BDF-80A9-127B0CE12C9C}"/>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CAE551EB-28AE-4E3C-B456-6FDFB5C7B6E9}"/>
              </a:ext>
            </a:extLst>
          </p:cNvPr>
          <p:cNvSpPr>
            <a:spLocks noGrp="1"/>
          </p:cNvSpPr>
          <p:nvPr>
            <p:ph type="sldNum" sz="quarter" idx="12"/>
          </p:nvPr>
        </p:nvSpPr>
        <p:spPr/>
        <p:txBody>
          <a:bodyPr/>
          <a:lstStyle/>
          <a:p>
            <a:fld id="{56EF84E2-D645-40C0-828C-DD4A4F902466}" type="slidenum">
              <a:rPr lang="en-IN" smtClean="0"/>
              <a:t>13</a:t>
            </a:fld>
            <a:endParaRPr lang="en-IN"/>
          </a:p>
        </p:txBody>
      </p:sp>
      <p:pic>
        <p:nvPicPr>
          <p:cNvPr id="7" name="Picture 6">
            <a:extLst>
              <a:ext uri="{FF2B5EF4-FFF2-40B4-BE49-F238E27FC236}">
                <a16:creationId xmlns:a16="http://schemas.microsoft.com/office/drawing/2014/main" id="{59D4E472-70A1-499A-ABF4-522A229333FD}"/>
              </a:ext>
            </a:extLst>
          </p:cNvPr>
          <p:cNvPicPr>
            <a:picLocks noChangeAspect="1"/>
          </p:cNvPicPr>
          <p:nvPr/>
        </p:nvPicPr>
        <p:blipFill>
          <a:blip r:embed="rId2"/>
          <a:stretch>
            <a:fillRect/>
          </a:stretch>
        </p:blipFill>
        <p:spPr>
          <a:xfrm>
            <a:off x="2651114" y="4404017"/>
            <a:ext cx="5857875" cy="1743075"/>
          </a:xfrm>
          <a:prstGeom prst="rect">
            <a:avLst/>
          </a:prstGeom>
        </p:spPr>
      </p:pic>
    </p:spTree>
    <p:extLst>
      <p:ext uri="{BB962C8B-B14F-4D97-AF65-F5344CB8AC3E}">
        <p14:creationId xmlns:p14="http://schemas.microsoft.com/office/powerpoint/2010/main" val="408244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8244B-CBE1-4024-A856-6449C15A8DB5}"/>
              </a:ext>
            </a:extLst>
          </p:cNvPr>
          <p:cNvSpPr>
            <a:spLocks noGrp="1"/>
          </p:cNvSpPr>
          <p:nvPr>
            <p:ph idx="1"/>
          </p:nvPr>
        </p:nvSpPr>
        <p:spPr>
          <a:xfrm>
            <a:off x="1097280" y="1845734"/>
            <a:ext cx="10058400" cy="1583266"/>
          </a:xfrm>
        </p:spPr>
        <p:txBody>
          <a:bodyPr/>
          <a:lstStyle/>
          <a:p>
            <a:r>
              <a:rPr lang="en-US" altLang="en-US" i="1" dirty="0"/>
              <a:t>Open and closed models</a:t>
            </a:r>
          </a:p>
          <a:p>
            <a:pPr lvl="1"/>
            <a:r>
              <a:rPr lang="en-US" altLang="en-US" dirty="0"/>
              <a:t>Input is external and independent </a:t>
            </a:r>
            <a:r>
              <a:rPr lang="en-US" altLang="en-US" dirty="0">
                <a:sym typeface="Wingdings" panose="05000000000000000000" pitchFamily="2" charset="2"/>
              </a:rPr>
              <a:t> </a:t>
            </a:r>
            <a:r>
              <a:rPr lang="en-US" altLang="en-US" i="1" dirty="0">
                <a:sym typeface="Wingdings" panose="05000000000000000000" pitchFamily="2" charset="2"/>
              </a:rPr>
              <a:t>open</a:t>
            </a:r>
          </a:p>
          <a:p>
            <a:pPr lvl="1"/>
            <a:r>
              <a:rPr lang="en-US" altLang="en-US" dirty="0">
                <a:sym typeface="Wingdings" panose="05000000000000000000" pitchFamily="2" charset="2"/>
              </a:rPr>
              <a:t>Closed model has no external input</a:t>
            </a:r>
          </a:p>
          <a:p>
            <a:pPr lvl="1"/>
            <a:r>
              <a:rPr lang="en-US" altLang="en-US" dirty="0">
                <a:sym typeface="Wingdings" panose="05000000000000000000" pitchFamily="2" charset="2"/>
              </a:rPr>
              <a:t>Ex: if same jobs leave and re-enter queue then closed, while if new jobs enter system then open</a:t>
            </a:r>
            <a:endParaRPr lang="en-US" altLang="en-US" dirty="0"/>
          </a:p>
          <a:p>
            <a:endParaRPr lang="en-IN" dirty="0"/>
          </a:p>
        </p:txBody>
      </p:sp>
      <p:sp>
        <p:nvSpPr>
          <p:cNvPr id="4" name="Footer Placeholder 3">
            <a:extLst>
              <a:ext uri="{FF2B5EF4-FFF2-40B4-BE49-F238E27FC236}">
                <a16:creationId xmlns:a16="http://schemas.microsoft.com/office/drawing/2014/main" id="{5BEDEA1A-D1FC-46DC-85DA-EC250F3B5F86}"/>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2FD64BFA-8339-4B2F-9016-9BB09D96C58A}"/>
              </a:ext>
            </a:extLst>
          </p:cNvPr>
          <p:cNvSpPr>
            <a:spLocks noGrp="1"/>
          </p:cNvSpPr>
          <p:nvPr>
            <p:ph type="sldNum" sz="quarter" idx="12"/>
          </p:nvPr>
        </p:nvSpPr>
        <p:spPr/>
        <p:txBody>
          <a:bodyPr/>
          <a:lstStyle/>
          <a:p>
            <a:fld id="{56EF84E2-D645-40C0-828C-DD4A4F902466}" type="slidenum">
              <a:rPr lang="en-IN" smtClean="0"/>
              <a:t>14</a:t>
            </a:fld>
            <a:endParaRPr lang="en-IN"/>
          </a:p>
        </p:txBody>
      </p:sp>
      <p:pic>
        <p:nvPicPr>
          <p:cNvPr id="7" name="Picture 6">
            <a:extLst>
              <a:ext uri="{FF2B5EF4-FFF2-40B4-BE49-F238E27FC236}">
                <a16:creationId xmlns:a16="http://schemas.microsoft.com/office/drawing/2014/main" id="{D82776B1-3D89-4955-B375-CA8AB0BE80BC}"/>
              </a:ext>
            </a:extLst>
          </p:cNvPr>
          <p:cNvPicPr>
            <a:picLocks noChangeAspect="1"/>
          </p:cNvPicPr>
          <p:nvPr/>
        </p:nvPicPr>
        <p:blipFill>
          <a:blip r:embed="rId2"/>
          <a:stretch>
            <a:fillRect/>
          </a:stretch>
        </p:blipFill>
        <p:spPr>
          <a:xfrm>
            <a:off x="2232224" y="3656814"/>
            <a:ext cx="6981825" cy="2047875"/>
          </a:xfrm>
          <a:prstGeom prst="rect">
            <a:avLst/>
          </a:prstGeom>
        </p:spPr>
      </p:pic>
    </p:spTree>
    <p:extLst>
      <p:ext uri="{BB962C8B-B14F-4D97-AF65-F5344CB8AC3E}">
        <p14:creationId xmlns:p14="http://schemas.microsoft.com/office/powerpoint/2010/main" val="243942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781A2-CC5C-4185-BBA0-3689D9537844}"/>
              </a:ext>
            </a:extLst>
          </p:cNvPr>
          <p:cNvSpPr>
            <a:spLocks noGrp="1"/>
          </p:cNvSpPr>
          <p:nvPr>
            <p:ph idx="1"/>
          </p:nvPr>
        </p:nvSpPr>
        <p:spPr>
          <a:xfrm>
            <a:off x="1097280" y="1845734"/>
            <a:ext cx="10058400" cy="1163796"/>
          </a:xfrm>
        </p:spPr>
        <p:txBody>
          <a:bodyPr/>
          <a:lstStyle/>
          <a:p>
            <a:r>
              <a:rPr lang="en-US" altLang="en-US" i="1" dirty="0"/>
              <a:t>Stable and unstable</a:t>
            </a:r>
          </a:p>
          <a:p>
            <a:pPr lvl="1"/>
            <a:r>
              <a:rPr lang="en-US" altLang="en-US" dirty="0"/>
              <a:t>Model output settles down </a:t>
            </a:r>
            <a:r>
              <a:rPr lang="en-US" altLang="en-US" dirty="0">
                <a:sym typeface="Wingdings" panose="05000000000000000000" pitchFamily="2" charset="2"/>
              </a:rPr>
              <a:t> </a:t>
            </a:r>
            <a:r>
              <a:rPr lang="en-US" altLang="en-US" i="1" dirty="0">
                <a:sym typeface="Wingdings" panose="05000000000000000000" pitchFamily="2" charset="2"/>
              </a:rPr>
              <a:t>stable</a:t>
            </a:r>
          </a:p>
          <a:p>
            <a:pPr lvl="1"/>
            <a:r>
              <a:rPr lang="en-US" altLang="en-US" dirty="0">
                <a:sym typeface="Wingdings" panose="05000000000000000000" pitchFamily="2" charset="2"/>
              </a:rPr>
              <a:t>Model output always changes  </a:t>
            </a:r>
            <a:r>
              <a:rPr lang="en-US" altLang="en-US" i="1" dirty="0">
                <a:sym typeface="Wingdings" panose="05000000000000000000" pitchFamily="2" charset="2"/>
              </a:rPr>
              <a:t>unstable</a:t>
            </a:r>
            <a:endParaRPr lang="en-US" altLang="en-US" i="1" dirty="0"/>
          </a:p>
          <a:p>
            <a:endParaRPr lang="en-IN" dirty="0"/>
          </a:p>
        </p:txBody>
      </p:sp>
      <p:sp>
        <p:nvSpPr>
          <p:cNvPr id="4" name="Footer Placeholder 3">
            <a:extLst>
              <a:ext uri="{FF2B5EF4-FFF2-40B4-BE49-F238E27FC236}">
                <a16:creationId xmlns:a16="http://schemas.microsoft.com/office/drawing/2014/main" id="{11243519-0BB3-4C2D-AF12-4B33B7DAD4FB}"/>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688AB253-471F-43C9-A5C1-02FA5FABAF1E}"/>
              </a:ext>
            </a:extLst>
          </p:cNvPr>
          <p:cNvSpPr>
            <a:spLocks noGrp="1"/>
          </p:cNvSpPr>
          <p:nvPr>
            <p:ph type="sldNum" sz="quarter" idx="12"/>
          </p:nvPr>
        </p:nvSpPr>
        <p:spPr/>
        <p:txBody>
          <a:bodyPr/>
          <a:lstStyle/>
          <a:p>
            <a:fld id="{56EF84E2-D645-40C0-828C-DD4A4F902466}" type="slidenum">
              <a:rPr lang="en-IN" smtClean="0"/>
              <a:t>15</a:t>
            </a:fld>
            <a:endParaRPr lang="en-IN"/>
          </a:p>
        </p:txBody>
      </p:sp>
      <p:pic>
        <p:nvPicPr>
          <p:cNvPr id="7" name="Picture 6">
            <a:extLst>
              <a:ext uri="{FF2B5EF4-FFF2-40B4-BE49-F238E27FC236}">
                <a16:creationId xmlns:a16="http://schemas.microsoft.com/office/drawing/2014/main" id="{2BC5F6C3-462F-49E9-AE70-8962216637B7}"/>
              </a:ext>
            </a:extLst>
          </p:cNvPr>
          <p:cNvPicPr>
            <a:picLocks noChangeAspect="1"/>
          </p:cNvPicPr>
          <p:nvPr/>
        </p:nvPicPr>
        <p:blipFill>
          <a:blip r:embed="rId2"/>
          <a:stretch>
            <a:fillRect/>
          </a:stretch>
        </p:blipFill>
        <p:spPr>
          <a:xfrm>
            <a:off x="2394567" y="3544032"/>
            <a:ext cx="6515100" cy="2381250"/>
          </a:xfrm>
          <a:prstGeom prst="rect">
            <a:avLst/>
          </a:prstGeom>
        </p:spPr>
      </p:pic>
    </p:spTree>
    <p:extLst>
      <p:ext uri="{BB962C8B-B14F-4D97-AF65-F5344CB8AC3E}">
        <p14:creationId xmlns:p14="http://schemas.microsoft.com/office/powerpoint/2010/main" val="1610414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C236-F95F-44EA-B4AC-36A07D2F8A05}"/>
              </a:ext>
            </a:extLst>
          </p:cNvPr>
          <p:cNvSpPr>
            <a:spLocks noGrp="1"/>
          </p:cNvSpPr>
          <p:nvPr>
            <p:ph type="title"/>
          </p:nvPr>
        </p:nvSpPr>
        <p:spPr/>
        <p:txBody>
          <a:bodyPr/>
          <a:lstStyle/>
          <a:p>
            <a:r>
              <a:rPr lang="en-US" altLang="en-US" b="1" dirty="0">
                <a:solidFill>
                  <a:schemeClr val="tx1"/>
                </a:solidFill>
              </a:rPr>
              <a:t>Selecting a Simulation Language</a:t>
            </a:r>
            <a:endParaRPr lang="en-IN" b="1" dirty="0">
              <a:solidFill>
                <a:schemeClr val="tx1"/>
              </a:solidFill>
            </a:endParaRPr>
          </a:p>
        </p:txBody>
      </p:sp>
      <p:sp>
        <p:nvSpPr>
          <p:cNvPr id="3" name="Content Placeholder 2">
            <a:extLst>
              <a:ext uri="{FF2B5EF4-FFF2-40B4-BE49-F238E27FC236}">
                <a16:creationId xmlns:a16="http://schemas.microsoft.com/office/drawing/2014/main" id="{3FC65D4D-5891-4316-84A5-C0478C0566C1}"/>
              </a:ext>
            </a:extLst>
          </p:cNvPr>
          <p:cNvSpPr>
            <a:spLocks noGrp="1"/>
          </p:cNvSpPr>
          <p:nvPr>
            <p:ph idx="1"/>
          </p:nvPr>
        </p:nvSpPr>
        <p:spPr/>
        <p:txBody>
          <a:bodyPr/>
          <a:lstStyle/>
          <a:p>
            <a:pPr>
              <a:lnSpc>
                <a:spcPct val="90000"/>
              </a:lnSpc>
            </a:pPr>
            <a:r>
              <a:rPr lang="en-US" altLang="en-US" sz="2400" dirty="0"/>
              <a:t>Four choices: </a:t>
            </a:r>
            <a:r>
              <a:rPr lang="en-US" altLang="en-US" sz="2400" b="1" dirty="0"/>
              <a:t>simulation language, general-purpose language, extension of general purpose, simulation package</a:t>
            </a:r>
          </a:p>
          <a:p>
            <a:pPr>
              <a:lnSpc>
                <a:spcPct val="90000"/>
              </a:lnSpc>
            </a:pPr>
            <a:r>
              <a:rPr lang="en-US" altLang="en-US" sz="2400" b="1" i="1" dirty="0"/>
              <a:t>Simulation language</a:t>
            </a:r>
            <a:r>
              <a:rPr lang="en-US" altLang="en-US" sz="2400" b="1" dirty="0"/>
              <a:t> </a:t>
            </a:r>
            <a:r>
              <a:rPr lang="en-US" altLang="en-US" sz="2400" dirty="0"/>
              <a:t>– built in facilities for time steps, event scheduling, data collection, reporting</a:t>
            </a:r>
          </a:p>
          <a:p>
            <a:pPr>
              <a:lnSpc>
                <a:spcPct val="90000"/>
              </a:lnSpc>
            </a:pPr>
            <a:r>
              <a:rPr lang="en-US" altLang="en-US" sz="2400" b="1" i="1" dirty="0"/>
              <a:t>General-purpose</a:t>
            </a:r>
            <a:r>
              <a:rPr lang="en-US" altLang="en-US" sz="2400" b="1" dirty="0"/>
              <a:t> </a:t>
            </a:r>
            <a:r>
              <a:rPr lang="en-US" altLang="en-US" sz="2400" dirty="0"/>
              <a:t>– known to developer, available on more systems, flexible</a:t>
            </a:r>
          </a:p>
          <a:p>
            <a:pPr>
              <a:lnSpc>
                <a:spcPct val="90000"/>
              </a:lnSpc>
            </a:pPr>
            <a:r>
              <a:rPr lang="en-US" altLang="en-US" sz="2400" dirty="0"/>
              <a:t>The major difference is the </a:t>
            </a:r>
            <a:r>
              <a:rPr lang="en-US" altLang="en-US" sz="2400" i="1" dirty="0"/>
              <a:t>cost tradeoff</a:t>
            </a:r>
            <a:r>
              <a:rPr lang="en-US" altLang="en-US" sz="2400" dirty="0"/>
              <a:t> – simulation language requires startup time to learn, while general purpose may require more time to add simulation flexibility</a:t>
            </a:r>
          </a:p>
          <a:p>
            <a:pPr lvl="1">
              <a:lnSpc>
                <a:spcPct val="90000"/>
              </a:lnSpc>
            </a:pPr>
            <a:r>
              <a:rPr lang="en-US" altLang="en-US" sz="2200" dirty="0"/>
              <a:t>Recommendation may be for all analysts to learn one simulation language so understand those “costs” and can compare</a:t>
            </a:r>
          </a:p>
          <a:p>
            <a:endParaRPr lang="en-IN" dirty="0"/>
          </a:p>
        </p:txBody>
      </p:sp>
      <p:sp>
        <p:nvSpPr>
          <p:cNvPr id="4" name="Footer Placeholder 3">
            <a:extLst>
              <a:ext uri="{FF2B5EF4-FFF2-40B4-BE49-F238E27FC236}">
                <a16:creationId xmlns:a16="http://schemas.microsoft.com/office/drawing/2014/main" id="{C96A7B1C-341C-4BCA-9A79-24036CDFDF58}"/>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FC9D65AE-E59B-42B0-99CF-DAC7DBB57D2D}"/>
              </a:ext>
            </a:extLst>
          </p:cNvPr>
          <p:cNvSpPr>
            <a:spLocks noGrp="1"/>
          </p:cNvSpPr>
          <p:nvPr>
            <p:ph type="sldNum" sz="quarter" idx="12"/>
          </p:nvPr>
        </p:nvSpPr>
        <p:spPr/>
        <p:txBody>
          <a:bodyPr/>
          <a:lstStyle/>
          <a:p>
            <a:fld id="{56EF84E2-D645-40C0-828C-DD4A4F902466}" type="slidenum">
              <a:rPr lang="en-IN" smtClean="0"/>
              <a:t>16</a:t>
            </a:fld>
            <a:endParaRPr lang="en-IN"/>
          </a:p>
        </p:txBody>
      </p:sp>
    </p:spTree>
    <p:extLst>
      <p:ext uri="{BB962C8B-B14F-4D97-AF65-F5344CB8AC3E}">
        <p14:creationId xmlns:p14="http://schemas.microsoft.com/office/powerpoint/2010/main" val="326835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8859D-EAD3-416B-BA5E-7F93BB4E7F67}"/>
              </a:ext>
            </a:extLst>
          </p:cNvPr>
          <p:cNvSpPr>
            <a:spLocks noGrp="1"/>
          </p:cNvSpPr>
          <p:nvPr>
            <p:ph idx="1"/>
          </p:nvPr>
        </p:nvSpPr>
        <p:spPr>
          <a:xfrm>
            <a:off x="1097280" y="1845734"/>
            <a:ext cx="10058400" cy="1900643"/>
          </a:xfrm>
        </p:spPr>
        <p:txBody>
          <a:bodyPr/>
          <a:lstStyle/>
          <a:p>
            <a:pPr>
              <a:lnSpc>
                <a:spcPct val="90000"/>
              </a:lnSpc>
            </a:pPr>
            <a:r>
              <a:rPr lang="en-US" altLang="en-US" i="1" dirty="0">
                <a:solidFill>
                  <a:schemeClr val="tx1"/>
                </a:solidFill>
              </a:rPr>
              <a:t>Extension of general-purpose</a:t>
            </a:r>
            <a:r>
              <a:rPr lang="en-US" altLang="en-US" dirty="0">
                <a:solidFill>
                  <a:schemeClr val="tx1"/>
                </a:solidFill>
              </a:rPr>
              <a:t> – collection of routines and tasks commonly used.  Often, base language with extra libraries that can be called</a:t>
            </a:r>
          </a:p>
          <a:p>
            <a:pPr>
              <a:lnSpc>
                <a:spcPct val="90000"/>
              </a:lnSpc>
            </a:pPr>
            <a:r>
              <a:rPr lang="en-US" altLang="en-US" i="1" dirty="0">
                <a:solidFill>
                  <a:schemeClr val="tx1"/>
                </a:solidFill>
              </a:rPr>
              <a:t>Simulation packages</a:t>
            </a:r>
            <a:r>
              <a:rPr lang="en-US" altLang="en-US" dirty="0">
                <a:solidFill>
                  <a:schemeClr val="tx1"/>
                </a:solidFill>
              </a:rPr>
              <a:t> – allow definition of model in interactive fashion.  Get results in one day</a:t>
            </a:r>
          </a:p>
          <a:p>
            <a:pPr>
              <a:lnSpc>
                <a:spcPct val="90000"/>
              </a:lnSpc>
            </a:pPr>
            <a:r>
              <a:rPr lang="en-US" altLang="en-US" dirty="0">
                <a:solidFill>
                  <a:schemeClr val="tx1"/>
                </a:solidFill>
              </a:rPr>
              <a:t>Tradeoff is in </a:t>
            </a:r>
            <a:r>
              <a:rPr lang="en-US" altLang="en-US" i="1" dirty="0">
                <a:solidFill>
                  <a:schemeClr val="tx1"/>
                </a:solidFill>
              </a:rPr>
              <a:t>flexibility</a:t>
            </a:r>
            <a:r>
              <a:rPr lang="en-US" altLang="en-US" dirty="0">
                <a:solidFill>
                  <a:schemeClr val="tx1"/>
                </a:solidFill>
              </a:rPr>
              <a:t>, where packages can only do what developer envisioned, but if that is what is needed then is quicker to do so</a:t>
            </a:r>
          </a:p>
          <a:p>
            <a:endParaRPr lang="en-IN" dirty="0"/>
          </a:p>
        </p:txBody>
      </p:sp>
      <p:sp>
        <p:nvSpPr>
          <p:cNvPr id="4" name="Footer Placeholder 3">
            <a:extLst>
              <a:ext uri="{FF2B5EF4-FFF2-40B4-BE49-F238E27FC236}">
                <a16:creationId xmlns:a16="http://schemas.microsoft.com/office/drawing/2014/main" id="{6C472BA9-AAE7-4B02-9F3F-BF8C168B4F0B}"/>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5593A75D-408C-4C2D-839F-0CD014CA7919}"/>
              </a:ext>
            </a:extLst>
          </p:cNvPr>
          <p:cNvSpPr>
            <a:spLocks noGrp="1"/>
          </p:cNvSpPr>
          <p:nvPr>
            <p:ph type="sldNum" sz="quarter" idx="12"/>
          </p:nvPr>
        </p:nvSpPr>
        <p:spPr/>
        <p:txBody>
          <a:bodyPr/>
          <a:lstStyle/>
          <a:p>
            <a:fld id="{56EF84E2-D645-40C0-828C-DD4A4F902466}" type="slidenum">
              <a:rPr lang="en-IN" smtClean="0"/>
              <a:t>17</a:t>
            </a:fld>
            <a:endParaRPr lang="en-IN"/>
          </a:p>
        </p:txBody>
      </p:sp>
    </p:spTree>
    <p:extLst>
      <p:ext uri="{BB962C8B-B14F-4D97-AF65-F5344CB8AC3E}">
        <p14:creationId xmlns:p14="http://schemas.microsoft.com/office/powerpoint/2010/main" val="161972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1424-ED09-4234-8CA3-EDA0AE8C4981}"/>
              </a:ext>
            </a:extLst>
          </p:cNvPr>
          <p:cNvSpPr>
            <a:spLocks noGrp="1"/>
          </p:cNvSpPr>
          <p:nvPr>
            <p:ph type="title"/>
          </p:nvPr>
        </p:nvSpPr>
        <p:spPr/>
        <p:txBody>
          <a:bodyPr/>
          <a:lstStyle/>
          <a:p>
            <a:r>
              <a:rPr lang="en-IN" b="1" dirty="0"/>
              <a:t>TYPES OF SIMULATION</a:t>
            </a:r>
          </a:p>
        </p:txBody>
      </p:sp>
      <p:sp>
        <p:nvSpPr>
          <p:cNvPr id="3" name="Content Placeholder 2">
            <a:extLst>
              <a:ext uri="{FF2B5EF4-FFF2-40B4-BE49-F238E27FC236}">
                <a16:creationId xmlns:a16="http://schemas.microsoft.com/office/drawing/2014/main" id="{1B225142-CB00-46D8-A520-EBECC9F96AFC}"/>
              </a:ext>
            </a:extLst>
          </p:cNvPr>
          <p:cNvSpPr>
            <a:spLocks noGrp="1"/>
          </p:cNvSpPr>
          <p:nvPr>
            <p:ph idx="1"/>
          </p:nvPr>
        </p:nvSpPr>
        <p:spPr>
          <a:xfrm>
            <a:off x="1097280" y="1845734"/>
            <a:ext cx="10058400" cy="1450757"/>
          </a:xfrm>
        </p:spPr>
        <p:txBody>
          <a:bodyPr>
            <a:normAutofit lnSpcReduction="10000"/>
          </a:bodyPr>
          <a:lstStyle/>
          <a:p>
            <a:r>
              <a:rPr lang="en-US" altLang="en-US" dirty="0"/>
              <a:t>Variety of types, but main: emulation, Monte Carlo, trace driven, and discrete-event</a:t>
            </a:r>
          </a:p>
          <a:p>
            <a:r>
              <a:rPr lang="en-US" altLang="en-US" i="1" dirty="0"/>
              <a:t>Emulation</a:t>
            </a:r>
          </a:p>
          <a:p>
            <a:pPr lvl="1"/>
            <a:r>
              <a:rPr lang="en-US" altLang="en-US" dirty="0"/>
              <a:t>Simulation that runs on a computer to make it appear to be something else</a:t>
            </a:r>
          </a:p>
          <a:p>
            <a:pPr lvl="1"/>
            <a:r>
              <a:rPr lang="en-US" altLang="en-US" dirty="0"/>
              <a:t>Examples: JVM, NIST Net</a:t>
            </a:r>
          </a:p>
          <a:p>
            <a:endParaRPr lang="en-IN" dirty="0"/>
          </a:p>
        </p:txBody>
      </p:sp>
      <p:sp>
        <p:nvSpPr>
          <p:cNvPr id="4" name="Footer Placeholder 3">
            <a:extLst>
              <a:ext uri="{FF2B5EF4-FFF2-40B4-BE49-F238E27FC236}">
                <a16:creationId xmlns:a16="http://schemas.microsoft.com/office/drawing/2014/main" id="{318F0B12-30E0-4685-BB62-E1DB4E0096B0}"/>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2A23E4BF-139F-4102-AA13-8465034B9336}"/>
              </a:ext>
            </a:extLst>
          </p:cNvPr>
          <p:cNvSpPr>
            <a:spLocks noGrp="1"/>
          </p:cNvSpPr>
          <p:nvPr>
            <p:ph type="sldNum" sz="quarter" idx="12"/>
          </p:nvPr>
        </p:nvSpPr>
        <p:spPr/>
        <p:txBody>
          <a:bodyPr/>
          <a:lstStyle/>
          <a:p>
            <a:fld id="{56EF84E2-D645-40C0-828C-DD4A4F902466}" type="slidenum">
              <a:rPr lang="en-IN" smtClean="0"/>
              <a:t>18</a:t>
            </a:fld>
            <a:endParaRPr lang="en-IN"/>
          </a:p>
        </p:txBody>
      </p:sp>
      <p:grpSp>
        <p:nvGrpSpPr>
          <p:cNvPr id="6" name="Group 27">
            <a:extLst>
              <a:ext uri="{FF2B5EF4-FFF2-40B4-BE49-F238E27FC236}">
                <a16:creationId xmlns:a16="http://schemas.microsoft.com/office/drawing/2014/main" id="{67E9E1FD-99E4-4333-8547-E201B63FC51E}"/>
              </a:ext>
            </a:extLst>
          </p:cNvPr>
          <p:cNvGrpSpPr>
            <a:grpSpLocks/>
          </p:cNvGrpSpPr>
          <p:nvPr/>
        </p:nvGrpSpPr>
        <p:grpSpPr bwMode="auto">
          <a:xfrm>
            <a:off x="703308" y="3865149"/>
            <a:ext cx="3454400" cy="1416050"/>
            <a:chOff x="690" y="3072"/>
            <a:chExt cx="2670" cy="912"/>
          </a:xfrm>
        </p:grpSpPr>
        <p:grpSp>
          <p:nvGrpSpPr>
            <p:cNvPr id="7" name="Group 10">
              <a:extLst>
                <a:ext uri="{FF2B5EF4-FFF2-40B4-BE49-F238E27FC236}">
                  <a16:creationId xmlns:a16="http://schemas.microsoft.com/office/drawing/2014/main" id="{47B61B74-58F9-4BF7-AAFE-692D8300709A}"/>
                </a:ext>
              </a:extLst>
            </p:cNvPr>
            <p:cNvGrpSpPr>
              <a:grpSpLocks/>
            </p:cNvGrpSpPr>
            <p:nvPr/>
          </p:nvGrpSpPr>
          <p:grpSpPr bwMode="auto">
            <a:xfrm>
              <a:off x="710" y="3503"/>
              <a:ext cx="2650" cy="241"/>
              <a:chOff x="758" y="2533"/>
              <a:chExt cx="3702" cy="295"/>
            </a:xfrm>
          </p:grpSpPr>
          <p:sp>
            <p:nvSpPr>
              <p:cNvPr id="23" name="Rectangle 11">
                <a:extLst>
                  <a:ext uri="{FF2B5EF4-FFF2-40B4-BE49-F238E27FC236}">
                    <a16:creationId xmlns:a16="http://schemas.microsoft.com/office/drawing/2014/main" id="{E8A251DC-85E2-402F-A7A4-0EC86E6F03FF}"/>
                  </a:ext>
                </a:extLst>
              </p:cNvPr>
              <p:cNvSpPr>
                <a:spLocks noChangeArrowheads="1"/>
              </p:cNvSpPr>
              <p:nvPr/>
            </p:nvSpPr>
            <p:spPr bwMode="auto">
              <a:xfrm>
                <a:off x="772" y="2548"/>
                <a:ext cx="3688" cy="280"/>
              </a:xfrm>
              <a:prstGeom prst="rect">
                <a:avLst/>
              </a:prstGeom>
              <a:solidFill>
                <a:srgbClr val="CC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12">
                <a:extLst>
                  <a:ext uri="{FF2B5EF4-FFF2-40B4-BE49-F238E27FC236}">
                    <a16:creationId xmlns:a16="http://schemas.microsoft.com/office/drawing/2014/main" id="{B2015C6E-F0BC-427E-966E-3FDD25C88CBC}"/>
                  </a:ext>
                </a:extLst>
              </p:cNvPr>
              <p:cNvSpPr>
                <a:spLocks noChangeArrowheads="1"/>
              </p:cNvSpPr>
              <p:nvPr/>
            </p:nvSpPr>
            <p:spPr bwMode="auto">
              <a:xfrm>
                <a:off x="758" y="2533"/>
                <a:ext cx="1781" cy="266"/>
              </a:xfrm>
              <a:prstGeom prst="rect">
                <a:avLst/>
              </a:prstGeom>
              <a:solidFill>
                <a:srgbClr val="CC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chemeClr val="bg1"/>
                    </a:solidFill>
                  </a:rPr>
                  <a:t>Operating System</a:t>
                </a:r>
              </a:p>
            </p:txBody>
          </p:sp>
        </p:grpSp>
        <p:grpSp>
          <p:nvGrpSpPr>
            <p:cNvPr id="8" name="Group 25">
              <a:extLst>
                <a:ext uri="{FF2B5EF4-FFF2-40B4-BE49-F238E27FC236}">
                  <a16:creationId xmlns:a16="http://schemas.microsoft.com/office/drawing/2014/main" id="{C40C5DC9-03CE-4B4A-8C18-E512C7FAB3F0}"/>
                </a:ext>
              </a:extLst>
            </p:cNvPr>
            <p:cNvGrpSpPr>
              <a:grpSpLocks/>
            </p:cNvGrpSpPr>
            <p:nvPr/>
          </p:nvGrpSpPr>
          <p:grpSpPr bwMode="auto">
            <a:xfrm>
              <a:off x="690" y="3744"/>
              <a:ext cx="2670" cy="240"/>
              <a:chOff x="733" y="3744"/>
              <a:chExt cx="2627" cy="240"/>
            </a:xfrm>
          </p:grpSpPr>
          <p:sp>
            <p:nvSpPr>
              <p:cNvPr id="21" name="Rectangle 14">
                <a:extLst>
                  <a:ext uri="{FF2B5EF4-FFF2-40B4-BE49-F238E27FC236}">
                    <a16:creationId xmlns:a16="http://schemas.microsoft.com/office/drawing/2014/main" id="{BD2AB0D5-AC83-4011-BD38-461DA9277045}"/>
                  </a:ext>
                </a:extLst>
              </p:cNvPr>
              <p:cNvSpPr>
                <a:spLocks noChangeArrowheads="1"/>
              </p:cNvSpPr>
              <p:nvPr/>
            </p:nvSpPr>
            <p:spPr bwMode="auto">
              <a:xfrm>
                <a:off x="753" y="3755"/>
                <a:ext cx="2607" cy="229"/>
              </a:xfrm>
              <a:prstGeom prst="rect">
                <a:avLst/>
              </a:prstGeom>
              <a:solidFill>
                <a:srgbClr val="CC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Rectangle 15">
                <a:extLst>
                  <a:ext uri="{FF2B5EF4-FFF2-40B4-BE49-F238E27FC236}">
                    <a16:creationId xmlns:a16="http://schemas.microsoft.com/office/drawing/2014/main" id="{FD3F321E-5135-43C5-94FE-8147FD9C9B0A}"/>
                  </a:ext>
                </a:extLst>
              </p:cNvPr>
              <p:cNvSpPr>
                <a:spLocks noChangeArrowheads="1"/>
              </p:cNvSpPr>
              <p:nvPr/>
            </p:nvSpPr>
            <p:spPr bwMode="auto">
              <a:xfrm>
                <a:off x="733" y="3744"/>
                <a:ext cx="750" cy="21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600">
                    <a:solidFill>
                      <a:schemeClr val="bg1"/>
                    </a:solidFill>
                  </a:rPr>
                  <a:t>Hardware</a:t>
                </a:r>
              </a:p>
            </p:txBody>
          </p:sp>
        </p:grpSp>
        <p:grpSp>
          <p:nvGrpSpPr>
            <p:cNvPr id="9" name="Group 16">
              <a:extLst>
                <a:ext uri="{FF2B5EF4-FFF2-40B4-BE49-F238E27FC236}">
                  <a16:creationId xmlns:a16="http://schemas.microsoft.com/office/drawing/2014/main" id="{14045492-F765-4750-BCA7-3B3DE5CB7BF2}"/>
                </a:ext>
              </a:extLst>
            </p:cNvPr>
            <p:cNvGrpSpPr>
              <a:grpSpLocks/>
            </p:cNvGrpSpPr>
            <p:nvPr/>
          </p:nvGrpSpPr>
          <p:grpSpPr bwMode="auto">
            <a:xfrm>
              <a:off x="1633" y="3312"/>
              <a:ext cx="863" cy="217"/>
              <a:chOff x="2007" y="2246"/>
              <a:chExt cx="1253" cy="322"/>
            </a:xfrm>
          </p:grpSpPr>
          <p:sp>
            <p:nvSpPr>
              <p:cNvPr id="19" name="Rectangle 17">
                <a:extLst>
                  <a:ext uri="{FF2B5EF4-FFF2-40B4-BE49-F238E27FC236}">
                    <a16:creationId xmlns:a16="http://schemas.microsoft.com/office/drawing/2014/main" id="{C77EB61F-B22A-45D5-8098-9C47A2F6F535}"/>
                  </a:ext>
                </a:extLst>
              </p:cNvPr>
              <p:cNvSpPr>
                <a:spLocks noChangeArrowheads="1"/>
              </p:cNvSpPr>
              <p:nvPr/>
            </p:nvSpPr>
            <p:spPr bwMode="auto">
              <a:xfrm>
                <a:off x="2013" y="2260"/>
                <a:ext cx="1247" cy="2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Rectangle 18">
                <a:extLst>
                  <a:ext uri="{FF2B5EF4-FFF2-40B4-BE49-F238E27FC236}">
                    <a16:creationId xmlns:a16="http://schemas.microsoft.com/office/drawing/2014/main" id="{940F742A-5398-45E6-8C33-EF112D7ADDF9}"/>
                  </a:ext>
                </a:extLst>
              </p:cNvPr>
              <p:cNvSpPr>
                <a:spLocks noChangeArrowheads="1"/>
              </p:cNvSpPr>
              <p:nvPr/>
            </p:nvSpPr>
            <p:spPr bwMode="auto">
              <a:xfrm>
                <a:off x="2007" y="2246"/>
                <a:ext cx="905"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chemeClr val="bg1"/>
                    </a:solidFill>
                  </a:rPr>
                  <a:t>Process</a:t>
                </a:r>
              </a:p>
            </p:txBody>
          </p:sp>
        </p:grpSp>
        <p:grpSp>
          <p:nvGrpSpPr>
            <p:cNvPr id="10" name="Group 19">
              <a:extLst>
                <a:ext uri="{FF2B5EF4-FFF2-40B4-BE49-F238E27FC236}">
                  <a16:creationId xmlns:a16="http://schemas.microsoft.com/office/drawing/2014/main" id="{2515EDC6-925C-4E6F-8842-1493819460FF}"/>
                </a:ext>
              </a:extLst>
            </p:cNvPr>
            <p:cNvGrpSpPr>
              <a:grpSpLocks/>
            </p:cNvGrpSpPr>
            <p:nvPr/>
          </p:nvGrpSpPr>
          <p:grpSpPr bwMode="auto">
            <a:xfrm>
              <a:off x="2496" y="3312"/>
              <a:ext cx="864" cy="217"/>
              <a:chOff x="3254" y="2256"/>
              <a:chExt cx="1206" cy="311"/>
            </a:xfrm>
          </p:grpSpPr>
          <p:sp>
            <p:nvSpPr>
              <p:cNvPr id="17" name="Rectangle 20">
                <a:extLst>
                  <a:ext uri="{FF2B5EF4-FFF2-40B4-BE49-F238E27FC236}">
                    <a16:creationId xmlns:a16="http://schemas.microsoft.com/office/drawing/2014/main" id="{E7BF0218-9D00-4024-87C2-E0CFEB58270D}"/>
                  </a:ext>
                </a:extLst>
              </p:cNvPr>
              <p:cNvSpPr>
                <a:spLocks noChangeArrowheads="1"/>
              </p:cNvSpPr>
              <p:nvPr/>
            </p:nvSpPr>
            <p:spPr bwMode="auto">
              <a:xfrm>
                <a:off x="3261" y="2270"/>
                <a:ext cx="1199" cy="27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Rectangle 21">
                <a:extLst>
                  <a:ext uri="{FF2B5EF4-FFF2-40B4-BE49-F238E27FC236}">
                    <a16:creationId xmlns:a16="http://schemas.microsoft.com/office/drawing/2014/main" id="{E3A2B8C1-4675-42CE-ABD5-B664196C7D86}"/>
                  </a:ext>
                </a:extLst>
              </p:cNvPr>
              <p:cNvSpPr>
                <a:spLocks noChangeArrowheads="1"/>
              </p:cNvSpPr>
              <p:nvPr/>
            </p:nvSpPr>
            <p:spPr bwMode="auto">
              <a:xfrm>
                <a:off x="3254" y="2256"/>
                <a:ext cx="871"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chemeClr val="bg1"/>
                    </a:solidFill>
                  </a:rPr>
                  <a:t>Process</a:t>
                </a:r>
              </a:p>
            </p:txBody>
          </p:sp>
        </p:grpSp>
        <p:grpSp>
          <p:nvGrpSpPr>
            <p:cNvPr id="11" name="Group 22">
              <a:extLst>
                <a:ext uri="{FF2B5EF4-FFF2-40B4-BE49-F238E27FC236}">
                  <a16:creationId xmlns:a16="http://schemas.microsoft.com/office/drawing/2014/main" id="{389B74F1-7450-4B8D-B738-817D44991392}"/>
                </a:ext>
              </a:extLst>
            </p:cNvPr>
            <p:cNvGrpSpPr>
              <a:grpSpLocks/>
            </p:cNvGrpSpPr>
            <p:nvPr/>
          </p:nvGrpSpPr>
          <p:grpSpPr bwMode="auto">
            <a:xfrm>
              <a:off x="720" y="3072"/>
              <a:ext cx="995" cy="218"/>
              <a:chOff x="758" y="1728"/>
              <a:chExt cx="1368" cy="256"/>
            </a:xfrm>
          </p:grpSpPr>
          <p:sp>
            <p:nvSpPr>
              <p:cNvPr id="15" name="Rectangle 23">
                <a:extLst>
                  <a:ext uri="{FF2B5EF4-FFF2-40B4-BE49-F238E27FC236}">
                    <a16:creationId xmlns:a16="http://schemas.microsoft.com/office/drawing/2014/main" id="{2705881E-1690-4258-9B00-A0DF29593F0C}"/>
                  </a:ext>
                </a:extLst>
              </p:cNvPr>
              <p:cNvSpPr>
                <a:spLocks noChangeArrowheads="1"/>
              </p:cNvSpPr>
              <p:nvPr/>
            </p:nvSpPr>
            <p:spPr bwMode="auto">
              <a:xfrm>
                <a:off x="766" y="1740"/>
                <a:ext cx="1246" cy="244"/>
              </a:xfrm>
              <a:prstGeom prst="rect">
                <a:avLst/>
              </a:prstGeom>
              <a:solidFill>
                <a:srgbClr val="00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24">
                <a:extLst>
                  <a:ext uri="{FF2B5EF4-FFF2-40B4-BE49-F238E27FC236}">
                    <a16:creationId xmlns:a16="http://schemas.microsoft.com/office/drawing/2014/main" id="{5BE16D55-78FE-4773-8413-036B2AFB626E}"/>
                  </a:ext>
                </a:extLst>
              </p:cNvPr>
              <p:cNvSpPr>
                <a:spLocks noChangeArrowheads="1"/>
              </p:cNvSpPr>
              <p:nvPr/>
            </p:nvSpPr>
            <p:spPr bwMode="auto">
              <a:xfrm>
                <a:off x="758" y="1728"/>
                <a:ext cx="1368" cy="255"/>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chemeClr val="bg1"/>
                    </a:solidFill>
                  </a:rPr>
                  <a:t>Java program</a:t>
                </a:r>
              </a:p>
            </p:txBody>
          </p:sp>
        </p:grpSp>
        <p:grpSp>
          <p:nvGrpSpPr>
            <p:cNvPr id="12" name="Group 7">
              <a:extLst>
                <a:ext uri="{FF2B5EF4-FFF2-40B4-BE49-F238E27FC236}">
                  <a16:creationId xmlns:a16="http://schemas.microsoft.com/office/drawing/2014/main" id="{8C11C84A-7740-4304-9F2A-14CABD3331E6}"/>
                </a:ext>
              </a:extLst>
            </p:cNvPr>
            <p:cNvGrpSpPr>
              <a:grpSpLocks/>
            </p:cNvGrpSpPr>
            <p:nvPr/>
          </p:nvGrpSpPr>
          <p:grpSpPr bwMode="auto">
            <a:xfrm>
              <a:off x="710" y="3312"/>
              <a:ext cx="912" cy="217"/>
              <a:chOff x="758" y="2246"/>
              <a:chExt cx="1254" cy="322"/>
            </a:xfrm>
          </p:grpSpPr>
          <p:sp>
            <p:nvSpPr>
              <p:cNvPr id="13" name="Rectangle 8">
                <a:extLst>
                  <a:ext uri="{FF2B5EF4-FFF2-40B4-BE49-F238E27FC236}">
                    <a16:creationId xmlns:a16="http://schemas.microsoft.com/office/drawing/2014/main" id="{86AC1235-570F-488E-8373-9A5A00BD46AD}"/>
                  </a:ext>
                </a:extLst>
              </p:cNvPr>
              <p:cNvSpPr>
                <a:spLocks noChangeArrowheads="1"/>
              </p:cNvSpPr>
              <p:nvPr/>
            </p:nvSpPr>
            <p:spPr bwMode="auto">
              <a:xfrm>
                <a:off x="765" y="2260"/>
                <a:ext cx="1247" cy="28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9">
                <a:extLst>
                  <a:ext uri="{FF2B5EF4-FFF2-40B4-BE49-F238E27FC236}">
                    <a16:creationId xmlns:a16="http://schemas.microsoft.com/office/drawing/2014/main" id="{D2ED51E7-B01A-4C5A-B4DE-54E65CBEC649}"/>
                  </a:ext>
                </a:extLst>
              </p:cNvPr>
              <p:cNvSpPr>
                <a:spLocks noChangeArrowheads="1"/>
              </p:cNvSpPr>
              <p:nvPr/>
            </p:nvSpPr>
            <p:spPr bwMode="auto">
              <a:xfrm>
                <a:off x="758" y="2246"/>
                <a:ext cx="982"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a:solidFill>
                      <a:schemeClr val="bg1"/>
                    </a:solidFill>
                  </a:rPr>
                  <a:t>Java VM</a:t>
                </a:r>
              </a:p>
            </p:txBody>
          </p:sp>
        </p:grpSp>
      </p:grpSp>
      <p:pic>
        <p:nvPicPr>
          <p:cNvPr id="25" name="Picture 26">
            <a:extLst>
              <a:ext uri="{FF2B5EF4-FFF2-40B4-BE49-F238E27FC236}">
                <a16:creationId xmlns:a16="http://schemas.microsoft.com/office/drawing/2014/main" id="{3420CC8A-FF81-4189-878F-FF59CB1BD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342" y="4130100"/>
            <a:ext cx="47148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21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4349-32E8-462A-AD0F-3905F6860F29}"/>
              </a:ext>
            </a:extLst>
          </p:cNvPr>
          <p:cNvSpPr>
            <a:spLocks noGrp="1"/>
          </p:cNvSpPr>
          <p:nvPr>
            <p:ph type="title"/>
          </p:nvPr>
        </p:nvSpPr>
        <p:spPr/>
        <p:txBody>
          <a:bodyPr/>
          <a:lstStyle/>
          <a:p>
            <a:r>
              <a:rPr lang="en-IN" b="1" dirty="0"/>
              <a:t>Outline of Simulation Languages</a:t>
            </a:r>
          </a:p>
        </p:txBody>
      </p:sp>
      <p:sp>
        <p:nvSpPr>
          <p:cNvPr id="3" name="Content Placeholder 2">
            <a:extLst>
              <a:ext uri="{FF2B5EF4-FFF2-40B4-BE49-F238E27FC236}">
                <a16:creationId xmlns:a16="http://schemas.microsoft.com/office/drawing/2014/main" id="{45E1FC00-9D41-4525-8E5A-1EB9EBDC65BA}"/>
              </a:ext>
            </a:extLst>
          </p:cNvPr>
          <p:cNvSpPr>
            <a:spLocks noGrp="1"/>
          </p:cNvSpPr>
          <p:nvPr>
            <p:ph idx="1"/>
          </p:nvPr>
        </p:nvSpPr>
        <p:spPr>
          <a:xfrm>
            <a:off x="1097280" y="1845733"/>
            <a:ext cx="10058400" cy="4262103"/>
          </a:xfrm>
        </p:spPr>
        <p:txBody>
          <a:bodyPr>
            <a:normAutofit fontScale="92500" lnSpcReduction="10000"/>
          </a:bodyPr>
          <a:lstStyle/>
          <a:p>
            <a:pPr>
              <a:lnSpc>
                <a:spcPct val="150000"/>
              </a:lnSpc>
              <a:buFont typeface="Wingdings" panose="05000000000000000000" pitchFamily="2" charset="2"/>
              <a:buChar char="q"/>
            </a:pPr>
            <a:r>
              <a:rPr lang="en-IN" dirty="0"/>
              <a:t> </a:t>
            </a:r>
            <a:r>
              <a:rPr lang="en-IN" sz="2600" b="1" dirty="0"/>
              <a:t>Simulation Languages</a:t>
            </a:r>
          </a:p>
          <a:p>
            <a:pPr lvl="1">
              <a:lnSpc>
                <a:spcPct val="150000"/>
              </a:lnSpc>
              <a:buFont typeface="Wingdings" panose="05000000000000000000" pitchFamily="2" charset="2"/>
              <a:buChar char="q"/>
            </a:pPr>
            <a:r>
              <a:rPr lang="en-IN" sz="2200" b="1" dirty="0"/>
              <a:t> Continuous Simulation Languages</a:t>
            </a:r>
          </a:p>
          <a:p>
            <a:pPr lvl="2">
              <a:lnSpc>
                <a:spcPct val="150000"/>
              </a:lnSpc>
              <a:buFont typeface="Wingdings" panose="05000000000000000000" pitchFamily="2" charset="2"/>
              <a:buChar char="q"/>
            </a:pPr>
            <a:r>
              <a:rPr lang="en-IN" sz="1700" b="1" dirty="0"/>
              <a:t> </a:t>
            </a:r>
            <a:r>
              <a:rPr lang="en-IN" sz="1700" dirty="0"/>
              <a:t>Block Oriented Simulation Languages</a:t>
            </a:r>
          </a:p>
          <a:p>
            <a:pPr lvl="2">
              <a:lnSpc>
                <a:spcPct val="150000"/>
              </a:lnSpc>
              <a:buFont typeface="Wingdings" panose="05000000000000000000" pitchFamily="2" charset="2"/>
              <a:buChar char="q"/>
            </a:pPr>
            <a:r>
              <a:rPr lang="en-IN" sz="1700" dirty="0"/>
              <a:t> Expression Oriented Simulation Languages</a:t>
            </a:r>
          </a:p>
          <a:p>
            <a:pPr lvl="1">
              <a:lnSpc>
                <a:spcPct val="150000"/>
              </a:lnSpc>
              <a:buFont typeface="Wingdings" panose="05000000000000000000" pitchFamily="2" charset="2"/>
              <a:buChar char="q"/>
            </a:pPr>
            <a:r>
              <a:rPr lang="en-IN" sz="2200" b="1" dirty="0"/>
              <a:t> Discrete Simulation Languages</a:t>
            </a:r>
          </a:p>
          <a:p>
            <a:pPr lvl="2">
              <a:lnSpc>
                <a:spcPct val="150000"/>
              </a:lnSpc>
              <a:buFont typeface="Wingdings" panose="05000000000000000000" pitchFamily="2" charset="2"/>
              <a:buChar char="q"/>
            </a:pPr>
            <a:r>
              <a:rPr lang="en-IN" sz="1700" dirty="0"/>
              <a:t> Activity Oriented Language </a:t>
            </a:r>
          </a:p>
          <a:p>
            <a:pPr lvl="2">
              <a:lnSpc>
                <a:spcPct val="150000"/>
              </a:lnSpc>
              <a:buFont typeface="Wingdings" panose="05000000000000000000" pitchFamily="2" charset="2"/>
              <a:buChar char="q"/>
            </a:pPr>
            <a:r>
              <a:rPr lang="en-IN" sz="1700" dirty="0"/>
              <a:t> Event Oriented Language</a:t>
            </a:r>
          </a:p>
          <a:p>
            <a:pPr lvl="2">
              <a:lnSpc>
                <a:spcPct val="150000"/>
              </a:lnSpc>
              <a:buFont typeface="Wingdings" panose="05000000000000000000" pitchFamily="2" charset="2"/>
              <a:buChar char="q"/>
            </a:pPr>
            <a:r>
              <a:rPr lang="en-IN" sz="1700" dirty="0"/>
              <a:t> Flowchart Oriented Language</a:t>
            </a:r>
          </a:p>
          <a:p>
            <a:pPr lvl="2">
              <a:lnSpc>
                <a:spcPct val="150000"/>
              </a:lnSpc>
              <a:buFont typeface="Wingdings" panose="05000000000000000000" pitchFamily="2" charset="2"/>
              <a:buChar char="q"/>
            </a:pPr>
            <a:r>
              <a:rPr lang="en-IN" sz="1700" dirty="0"/>
              <a:t> Process Oriented Language</a:t>
            </a:r>
          </a:p>
        </p:txBody>
      </p:sp>
      <p:sp>
        <p:nvSpPr>
          <p:cNvPr id="4" name="Footer Placeholder 3">
            <a:extLst>
              <a:ext uri="{FF2B5EF4-FFF2-40B4-BE49-F238E27FC236}">
                <a16:creationId xmlns:a16="http://schemas.microsoft.com/office/drawing/2014/main" id="{DB6DFCC6-0236-489A-B18F-D2BA36163D98}"/>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413273BA-25F3-439B-BAD9-47B531F512AC}"/>
              </a:ext>
            </a:extLst>
          </p:cNvPr>
          <p:cNvSpPr>
            <a:spLocks noGrp="1"/>
          </p:cNvSpPr>
          <p:nvPr>
            <p:ph type="sldNum" sz="quarter" idx="12"/>
          </p:nvPr>
        </p:nvSpPr>
        <p:spPr/>
        <p:txBody>
          <a:bodyPr/>
          <a:lstStyle/>
          <a:p>
            <a:fld id="{56EF84E2-D645-40C0-828C-DD4A4F902466}" type="slidenum">
              <a:rPr lang="en-IN" smtClean="0"/>
              <a:t>19</a:t>
            </a:fld>
            <a:endParaRPr lang="en-IN"/>
          </a:p>
        </p:txBody>
      </p:sp>
    </p:spTree>
    <p:extLst>
      <p:ext uri="{BB962C8B-B14F-4D97-AF65-F5344CB8AC3E}">
        <p14:creationId xmlns:p14="http://schemas.microsoft.com/office/powerpoint/2010/main" val="101425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2A3-5DB8-4921-8863-28F11FDBFD66}"/>
              </a:ext>
            </a:extLst>
          </p:cNvPr>
          <p:cNvSpPr>
            <a:spLocks noGrp="1"/>
          </p:cNvSpPr>
          <p:nvPr>
            <p:ph type="title"/>
          </p:nvPr>
        </p:nvSpPr>
        <p:spPr>
          <a:xfrm>
            <a:off x="1066800" y="758456"/>
            <a:ext cx="10058400" cy="814228"/>
          </a:xfrm>
        </p:spPr>
        <p:txBody>
          <a:bodyPr/>
          <a:lstStyle/>
          <a:p>
            <a:r>
              <a:rPr lang="en-IN" b="1" dirty="0"/>
              <a:t>Syllabus – Unit:3</a:t>
            </a:r>
          </a:p>
        </p:txBody>
      </p:sp>
      <p:sp>
        <p:nvSpPr>
          <p:cNvPr id="3" name="Content Placeholder 2">
            <a:extLst>
              <a:ext uri="{FF2B5EF4-FFF2-40B4-BE49-F238E27FC236}">
                <a16:creationId xmlns:a16="http://schemas.microsoft.com/office/drawing/2014/main" id="{1D8CFB43-97D4-4B48-9CC3-1E1B10F2BC0F}"/>
              </a:ext>
            </a:extLst>
          </p:cNvPr>
          <p:cNvSpPr>
            <a:spLocks noGrp="1"/>
          </p:cNvSpPr>
          <p:nvPr>
            <p:ph idx="1"/>
          </p:nvPr>
        </p:nvSpPr>
        <p:spPr>
          <a:xfrm>
            <a:off x="1097280" y="1978899"/>
            <a:ext cx="10058400" cy="4023360"/>
          </a:xfrm>
        </p:spPr>
        <p:txBody>
          <a:bodyPr/>
          <a:lstStyle/>
          <a:p>
            <a:pPr algn="just"/>
            <a:r>
              <a:rPr lang="en-US" sz="1800" b="1" i="0" u="none" strike="noStrike" baseline="0" dirty="0">
                <a:latin typeface="ArialMT"/>
              </a:rPr>
              <a:t>UNIT-3  </a:t>
            </a:r>
            <a:r>
              <a:rPr lang="en-US" sz="1800" b="1" dirty="0">
                <a:latin typeface="ArialMT"/>
              </a:rPr>
              <a:t>: </a:t>
            </a:r>
            <a:r>
              <a:rPr lang="en-US" sz="1800" b="1" i="0" u="none" strike="noStrike" baseline="0" dirty="0">
                <a:latin typeface="ArialMT"/>
              </a:rPr>
              <a:t>SIMULATION SOFTWARE</a:t>
            </a:r>
          </a:p>
          <a:p>
            <a:pPr algn="just"/>
            <a:endParaRPr lang="en-US" sz="1800" b="0" i="0" u="none" strike="noStrike" baseline="0" dirty="0">
              <a:latin typeface="ArialMT"/>
            </a:endParaRPr>
          </a:p>
          <a:p>
            <a:pPr algn="just">
              <a:buFont typeface="Wingdings" panose="05000000000000000000" pitchFamily="2" charset="2"/>
              <a:buChar char="Ø"/>
            </a:pPr>
            <a:r>
              <a:rPr lang="en-US" sz="1800" b="0" i="0" u="none" strike="noStrike" baseline="0" dirty="0">
                <a:latin typeface="ArialMT"/>
              </a:rPr>
              <a:t>Modelling of Complex Systems</a:t>
            </a:r>
          </a:p>
          <a:p>
            <a:pPr algn="just">
              <a:buFont typeface="Wingdings" panose="05000000000000000000" pitchFamily="2" charset="2"/>
              <a:buChar char="Ø"/>
            </a:pPr>
            <a:r>
              <a:rPr lang="en-US" sz="1800" b="0" i="0" u="none" strike="noStrike" baseline="0" dirty="0">
                <a:latin typeface="ArialMT"/>
              </a:rPr>
              <a:t>Use of a Simulation Language such as GPSS, SIMSCRIPT, SLAM, GASP, and </a:t>
            </a:r>
            <a:r>
              <a:rPr lang="en-IN" sz="1800" b="0" i="0" u="none" strike="noStrike" baseline="0" dirty="0">
                <a:latin typeface="ArialMT"/>
              </a:rPr>
              <a:t>SIMULA.</a:t>
            </a:r>
          </a:p>
          <a:p>
            <a:pPr algn="just"/>
            <a:endParaRPr lang="en-IN" dirty="0"/>
          </a:p>
        </p:txBody>
      </p:sp>
      <p:sp>
        <p:nvSpPr>
          <p:cNvPr id="4" name="TextBox 3">
            <a:extLst>
              <a:ext uri="{FF2B5EF4-FFF2-40B4-BE49-F238E27FC236}">
                <a16:creationId xmlns:a16="http://schemas.microsoft.com/office/drawing/2014/main" id="{01A09C66-BBF9-4649-86D5-FE01A6F8D9C9}"/>
              </a:ext>
            </a:extLst>
          </p:cNvPr>
          <p:cNvSpPr txBox="1"/>
          <p:nvPr/>
        </p:nvSpPr>
        <p:spPr>
          <a:xfrm>
            <a:off x="1097280" y="4492101"/>
            <a:ext cx="10058400" cy="1200329"/>
          </a:xfrm>
          <a:prstGeom prst="rect">
            <a:avLst/>
          </a:prstGeom>
          <a:noFill/>
        </p:spPr>
        <p:txBody>
          <a:bodyPr wrap="square" rtlCol="0">
            <a:spAutoFit/>
          </a:bodyPr>
          <a:lstStyle/>
          <a:p>
            <a:pPr algn="just"/>
            <a:r>
              <a:rPr lang="en-IN" b="1" dirty="0"/>
              <a:t>COURSE OUTCOME COVERED:</a:t>
            </a:r>
          </a:p>
          <a:p>
            <a:pPr algn="just"/>
            <a:endParaRPr lang="en-IN" dirty="0"/>
          </a:p>
          <a:p>
            <a:pPr marL="285750" indent="-285750" algn="just">
              <a:buFont typeface="Wingdings" panose="05000000000000000000" pitchFamily="2" charset="2"/>
              <a:buChar char="ü"/>
            </a:pPr>
            <a:r>
              <a:rPr lang="en-IN" dirty="0"/>
              <a:t> </a:t>
            </a:r>
            <a:r>
              <a:rPr lang="en-US" sz="1800" dirty="0">
                <a:latin typeface="Roboto" panose="02000000000000000000" pitchFamily="2" charset="0"/>
              </a:rPr>
              <a:t>To construct a model for complex systems and experiment with simulation language.</a:t>
            </a:r>
            <a:endParaRPr lang="en-IN" dirty="0"/>
          </a:p>
          <a:p>
            <a:pPr algn="just"/>
            <a:endParaRPr lang="en-IN" dirty="0"/>
          </a:p>
        </p:txBody>
      </p:sp>
      <p:sp>
        <p:nvSpPr>
          <p:cNvPr id="5" name="Footer Placeholder 4">
            <a:extLst>
              <a:ext uri="{FF2B5EF4-FFF2-40B4-BE49-F238E27FC236}">
                <a16:creationId xmlns:a16="http://schemas.microsoft.com/office/drawing/2014/main" id="{3721E181-6BDF-416D-BA44-77592C97FD89}"/>
              </a:ext>
            </a:extLst>
          </p:cNvPr>
          <p:cNvSpPr>
            <a:spLocks noGrp="1"/>
          </p:cNvSpPr>
          <p:nvPr>
            <p:ph type="ftr" sz="quarter" idx="11"/>
          </p:nvPr>
        </p:nvSpPr>
        <p:spPr/>
        <p:txBody>
          <a:bodyPr/>
          <a:lstStyle/>
          <a:p>
            <a:r>
              <a:rPr lang="en-US"/>
              <a:t>Dipika Jain | Department of Computer Science and Engineering</a:t>
            </a:r>
            <a:endParaRPr lang="en-IN"/>
          </a:p>
        </p:txBody>
      </p:sp>
      <p:sp>
        <p:nvSpPr>
          <p:cNvPr id="6" name="Slide Number Placeholder 5">
            <a:extLst>
              <a:ext uri="{FF2B5EF4-FFF2-40B4-BE49-F238E27FC236}">
                <a16:creationId xmlns:a16="http://schemas.microsoft.com/office/drawing/2014/main" id="{9C7FDBCE-9CC7-47D0-8EBE-B2BA583D37BE}"/>
              </a:ext>
            </a:extLst>
          </p:cNvPr>
          <p:cNvSpPr>
            <a:spLocks noGrp="1"/>
          </p:cNvSpPr>
          <p:nvPr>
            <p:ph type="sldNum" sz="quarter" idx="12"/>
          </p:nvPr>
        </p:nvSpPr>
        <p:spPr/>
        <p:txBody>
          <a:bodyPr/>
          <a:lstStyle/>
          <a:p>
            <a:fld id="{56EF84E2-D645-40C0-828C-DD4A4F902466}" type="slidenum">
              <a:rPr lang="en-IN" smtClean="0"/>
              <a:t>2</a:t>
            </a:fld>
            <a:endParaRPr lang="en-IN"/>
          </a:p>
        </p:txBody>
      </p:sp>
    </p:spTree>
    <p:extLst>
      <p:ext uri="{BB962C8B-B14F-4D97-AF65-F5344CB8AC3E}">
        <p14:creationId xmlns:p14="http://schemas.microsoft.com/office/powerpoint/2010/main" val="4189153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B7AFE89-028A-4994-B256-218D4AB3BBBE}"/>
              </a:ext>
            </a:extLst>
          </p:cNvPr>
          <p:cNvSpPr/>
          <p:nvPr/>
        </p:nvSpPr>
        <p:spPr>
          <a:xfrm>
            <a:off x="4847208" y="816746"/>
            <a:ext cx="2725444" cy="923277"/>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Simulation Languages</a:t>
            </a:r>
          </a:p>
        </p:txBody>
      </p:sp>
      <p:sp>
        <p:nvSpPr>
          <p:cNvPr id="5" name="Rectangle: Rounded Corners 4">
            <a:extLst>
              <a:ext uri="{FF2B5EF4-FFF2-40B4-BE49-F238E27FC236}">
                <a16:creationId xmlns:a16="http://schemas.microsoft.com/office/drawing/2014/main" id="{11262112-E927-4FD6-B2C5-5F9BADF08D33}"/>
              </a:ext>
            </a:extLst>
          </p:cNvPr>
          <p:cNvSpPr/>
          <p:nvPr/>
        </p:nvSpPr>
        <p:spPr>
          <a:xfrm>
            <a:off x="904044" y="1991558"/>
            <a:ext cx="2725444" cy="923277"/>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Continuous Simulation Languages</a:t>
            </a:r>
          </a:p>
        </p:txBody>
      </p:sp>
      <p:sp>
        <p:nvSpPr>
          <p:cNvPr id="6" name="Rectangle: Rounded Corners 5">
            <a:extLst>
              <a:ext uri="{FF2B5EF4-FFF2-40B4-BE49-F238E27FC236}">
                <a16:creationId xmlns:a16="http://schemas.microsoft.com/office/drawing/2014/main" id="{D02A0822-FE13-4D3B-9BB9-DA0EDC43C8A4}"/>
              </a:ext>
            </a:extLst>
          </p:cNvPr>
          <p:cNvSpPr/>
          <p:nvPr/>
        </p:nvSpPr>
        <p:spPr>
          <a:xfrm>
            <a:off x="2544932" y="4373732"/>
            <a:ext cx="2169111" cy="923277"/>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Expression-Oriented</a:t>
            </a:r>
          </a:p>
          <a:p>
            <a:pPr algn="ctr"/>
            <a:r>
              <a:rPr lang="en-IN" dirty="0">
                <a:solidFill>
                  <a:schemeClr val="tx1"/>
                </a:solidFill>
              </a:rPr>
              <a:t>Simulation Languages</a:t>
            </a:r>
          </a:p>
        </p:txBody>
      </p:sp>
      <p:sp>
        <p:nvSpPr>
          <p:cNvPr id="7" name="Rectangle: Rounded Corners 6">
            <a:extLst>
              <a:ext uri="{FF2B5EF4-FFF2-40B4-BE49-F238E27FC236}">
                <a16:creationId xmlns:a16="http://schemas.microsoft.com/office/drawing/2014/main" id="{7E00AE7C-ADD1-4942-BE85-D9FEBF2A81FC}"/>
              </a:ext>
            </a:extLst>
          </p:cNvPr>
          <p:cNvSpPr/>
          <p:nvPr/>
        </p:nvSpPr>
        <p:spPr>
          <a:xfrm>
            <a:off x="8864354" y="1991557"/>
            <a:ext cx="2725444" cy="923277"/>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Discrete Simulation Languages</a:t>
            </a:r>
          </a:p>
        </p:txBody>
      </p:sp>
      <p:sp>
        <p:nvSpPr>
          <p:cNvPr id="8" name="Rectangle: Rounded Corners 7">
            <a:extLst>
              <a:ext uri="{FF2B5EF4-FFF2-40B4-BE49-F238E27FC236}">
                <a16:creationId xmlns:a16="http://schemas.microsoft.com/office/drawing/2014/main" id="{3021347B-5A56-488E-BD4D-0CF473373A0F}"/>
              </a:ext>
            </a:extLst>
          </p:cNvPr>
          <p:cNvSpPr/>
          <p:nvPr/>
        </p:nvSpPr>
        <p:spPr>
          <a:xfrm>
            <a:off x="44388" y="4373733"/>
            <a:ext cx="2169111" cy="923277"/>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Block-Oriented Simulation Languages</a:t>
            </a:r>
          </a:p>
        </p:txBody>
      </p:sp>
      <p:cxnSp>
        <p:nvCxnSpPr>
          <p:cNvPr id="15" name="Connector: Elbow 14">
            <a:extLst>
              <a:ext uri="{FF2B5EF4-FFF2-40B4-BE49-F238E27FC236}">
                <a16:creationId xmlns:a16="http://schemas.microsoft.com/office/drawing/2014/main" id="{05F2410A-964E-4007-AE53-EF25BD92C4DB}"/>
              </a:ext>
            </a:extLst>
          </p:cNvPr>
          <p:cNvCxnSpPr>
            <a:stCxn id="4" idx="1"/>
            <a:endCxn id="5" idx="3"/>
          </p:cNvCxnSpPr>
          <p:nvPr/>
        </p:nvCxnSpPr>
        <p:spPr>
          <a:xfrm rot="10800000" flipV="1">
            <a:off x="3629488" y="1278385"/>
            <a:ext cx="1217720" cy="11748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8BD641E-2C3E-4AC8-965B-8B0EBF71AA3F}"/>
              </a:ext>
            </a:extLst>
          </p:cNvPr>
          <p:cNvCxnSpPr>
            <a:stCxn id="4" idx="3"/>
            <a:endCxn id="7" idx="1"/>
          </p:cNvCxnSpPr>
          <p:nvPr/>
        </p:nvCxnSpPr>
        <p:spPr>
          <a:xfrm>
            <a:off x="7572652" y="1278385"/>
            <a:ext cx="1291702" cy="11748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F59558B-1940-4ECE-BDC2-07C35A2D075E}"/>
              </a:ext>
            </a:extLst>
          </p:cNvPr>
          <p:cNvCxnSpPr>
            <a:stCxn id="5" idx="2"/>
            <a:endCxn id="8" idx="0"/>
          </p:cNvCxnSpPr>
          <p:nvPr/>
        </p:nvCxnSpPr>
        <p:spPr>
          <a:xfrm flipH="1">
            <a:off x="1128944" y="2914835"/>
            <a:ext cx="1137822" cy="1458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EA8D2A-AE8D-47AD-ADC8-82514E753D8B}"/>
              </a:ext>
            </a:extLst>
          </p:cNvPr>
          <p:cNvCxnSpPr>
            <a:stCxn id="5" idx="2"/>
            <a:endCxn id="6" idx="0"/>
          </p:cNvCxnSpPr>
          <p:nvPr/>
        </p:nvCxnSpPr>
        <p:spPr>
          <a:xfrm>
            <a:off x="2266766" y="2914835"/>
            <a:ext cx="1362722" cy="1458897"/>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3BCAC8E-96AA-4917-8703-E0F60C7BD05D}"/>
              </a:ext>
            </a:extLst>
          </p:cNvPr>
          <p:cNvSpPr/>
          <p:nvPr/>
        </p:nvSpPr>
        <p:spPr>
          <a:xfrm>
            <a:off x="5557422" y="3771530"/>
            <a:ext cx="2169111" cy="628835"/>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Flowchart-Oriented Languages</a:t>
            </a:r>
          </a:p>
        </p:txBody>
      </p:sp>
      <p:sp>
        <p:nvSpPr>
          <p:cNvPr id="29" name="Rectangle: Rounded Corners 28">
            <a:extLst>
              <a:ext uri="{FF2B5EF4-FFF2-40B4-BE49-F238E27FC236}">
                <a16:creationId xmlns:a16="http://schemas.microsoft.com/office/drawing/2014/main" id="{06B2A650-3A2A-4282-A9BE-3B33EF028488}"/>
              </a:ext>
            </a:extLst>
          </p:cNvPr>
          <p:cNvSpPr/>
          <p:nvPr/>
        </p:nvSpPr>
        <p:spPr>
          <a:xfrm>
            <a:off x="10173810" y="3773010"/>
            <a:ext cx="1973802" cy="627355"/>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Activity-Oriented Languages</a:t>
            </a:r>
          </a:p>
        </p:txBody>
      </p:sp>
      <p:sp>
        <p:nvSpPr>
          <p:cNvPr id="30" name="Rectangle: Rounded Corners 29">
            <a:extLst>
              <a:ext uri="{FF2B5EF4-FFF2-40B4-BE49-F238E27FC236}">
                <a16:creationId xmlns:a16="http://schemas.microsoft.com/office/drawing/2014/main" id="{9A90E2BC-2B47-463C-B0A0-E3B2F6D27BE3}"/>
              </a:ext>
            </a:extLst>
          </p:cNvPr>
          <p:cNvSpPr/>
          <p:nvPr/>
        </p:nvSpPr>
        <p:spPr>
          <a:xfrm>
            <a:off x="6644937" y="4663735"/>
            <a:ext cx="1907219" cy="628835"/>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Event-Oriented Languages</a:t>
            </a:r>
          </a:p>
        </p:txBody>
      </p:sp>
      <p:sp>
        <p:nvSpPr>
          <p:cNvPr id="31" name="Rectangle: Rounded Corners 30">
            <a:extLst>
              <a:ext uri="{FF2B5EF4-FFF2-40B4-BE49-F238E27FC236}">
                <a16:creationId xmlns:a16="http://schemas.microsoft.com/office/drawing/2014/main" id="{DEC3A9C8-5CA4-494E-B686-24998CDDFE7A}"/>
              </a:ext>
            </a:extLst>
          </p:cNvPr>
          <p:cNvSpPr/>
          <p:nvPr/>
        </p:nvSpPr>
        <p:spPr>
          <a:xfrm>
            <a:off x="8910222" y="4663734"/>
            <a:ext cx="1973802" cy="627355"/>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Process-Oriented</a:t>
            </a:r>
          </a:p>
          <a:p>
            <a:pPr algn="ctr"/>
            <a:r>
              <a:rPr lang="en-IN" dirty="0">
                <a:solidFill>
                  <a:schemeClr val="tx1"/>
                </a:solidFill>
              </a:rPr>
              <a:t>Languages</a:t>
            </a:r>
          </a:p>
        </p:txBody>
      </p:sp>
      <p:cxnSp>
        <p:nvCxnSpPr>
          <p:cNvPr id="33" name="Straight Connector 32">
            <a:extLst>
              <a:ext uri="{FF2B5EF4-FFF2-40B4-BE49-F238E27FC236}">
                <a16:creationId xmlns:a16="http://schemas.microsoft.com/office/drawing/2014/main" id="{A46356CE-D613-4571-BDCD-D5F1FD441F2C}"/>
              </a:ext>
            </a:extLst>
          </p:cNvPr>
          <p:cNvCxnSpPr>
            <a:stCxn id="7" idx="2"/>
            <a:endCxn id="29" idx="0"/>
          </p:cNvCxnSpPr>
          <p:nvPr/>
        </p:nvCxnSpPr>
        <p:spPr>
          <a:xfrm>
            <a:off x="10227076" y="2914834"/>
            <a:ext cx="933635" cy="858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603748-945C-48FA-B6A0-B250052DC7AE}"/>
              </a:ext>
            </a:extLst>
          </p:cNvPr>
          <p:cNvCxnSpPr>
            <a:cxnSpLocks/>
            <a:stCxn id="7" idx="2"/>
            <a:endCxn id="31" idx="0"/>
          </p:cNvCxnSpPr>
          <p:nvPr/>
        </p:nvCxnSpPr>
        <p:spPr>
          <a:xfrm flipH="1">
            <a:off x="9897123" y="2914834"/>
            <a:ext cx="329953" cy="174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F6CD6C7-DC51-4E8C-B610-1074764B8215}"/>
              </a:ext>
            </a:extLst>
          </p:cNvPr>
          <p:cNvCxnSpPr>
            <a:cxnSpLocks/>
            <a:stCxn id="7" idx="2"/>
            <a:endCxn id="30" idx="0"/>
          </p:cNvCxnSpPr>
          <p:nvPr/>
        </p:nvCxnSpPr>
        <p:spPr>
          <a:xfrm flipH="1">
            <a:off x="7598547" y="2914834"/>
            <a:ext cx="2628529" cy="1748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0AE52F5-D64D-4E87-91F9-02945DB0FE61}"/>
              </a:ext>
            </a:extLst>
          </p:cNvPr>
          <p:cNvCxnSpPr>
            <a:stCxn id="7" idx="2"/>
            <a:endCxn id="28" idx="0"/>
          </p:cNvCxnSpPr>
          <p:nvPr/>
        </p:nvCxnSpPr>
        <p:spPr>
          <a:xfrm flipH="1">
            <a:off x="6641978" y="2914834"/>
            <a:ext cx="3585098" cy="856696"/>
          </a:xfrm>
          <a:prstGeom prst="line">
            <a:avLst/>
          </a:prstGeom>
        </p:spPr>
        <p:style>
          <a:lnRef idx="1">
            <a:schemeClr val="accent1"/>
          </a:lnRef>
          <a:fillRef idx="0">
            <a:schemeClr val="accent1"/>
          </a:fillRef>
          <a:effectRef idx="0">
            <a:schemeClr val="accent1"/>
          </a:effectRef>
          <a:fontRef idx="minor">
            <a:schemeClr val="tx1"/>
          </a:fontRef>
        </p:style>
      </p:cxnSp>
      <p:sp>
        <p:nvSpPr>
          <p:cNvPr id="53" name="Footer Placeholder 52">
            <a:extLst>
              <a:ext uri="{FF2B5EF4-FFF2-40B4-BE49-F238E27FC236}">
                <a16:creationId xmlns:a16="http://schemas.microsoft.com/office/drawing/2014/main" id="{AB86423C-3276-466F-AEFC-3B2BCC246FBA}"/>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4" name="Slide Number Placeholder 53">
            <a:extLst>
              <a:ext uri="{FF2B5EF4-FFF2-40B4-BE49-F238E27FC236}">
                <a16:creationId xmlns:a16="http://schemas.microsoft.com/office/drawing/2014/main" id="{871BA33D-7676-4ABE-8E1A-74E7BA7EDD35}"/>
              </a:ext>
            </a:extLst>
          </p:cNvPr>
          <p:cNvSpPr>
            <a:spLocks noGrp="1"/>
          </p:cNvSpPr>
          <p:nvPr>
            <p:ph type="sldNum" sz="quarter" idx="12"/>
          </p:nvPr>
        </p:nvSpPr>
        <p:spPr/>
        <p:txBody>
          <a:bodyPr/>
          <a:lstStyle/>
          <a:p>
            <a:fld id="{56EF84E2-D645-40C0-828C-DD4A4F902466}" type="slidenum">
              <a:rPr lang="en-IN" smtClean="0"/>
              <a:t>20</a:t>
            </a:fld>
            <a:endParaRPr lang="en-IN"/>
          </a:p>
        </p:txBody>
      </p:sp>
    </p:spTree>
    <p:extLst>
      <p:ext uri="{BB962C8B-B14F-4D97-AF65-F5344CB8AC3E}">
        <p14:creationId xmlns:p14="http://schemas.microsoft.com/office/powerpoint/2010/main" val="217828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8943-AD70-4960-8DF1-6EC728645C72}"/>
              </a:ext>
            </a:extLst>
          </p:cNvPr>
          <p:cNvSpPr>
            <a:spLocks noGrp="1"/>
          </p:cNvSpPr>
          <p:nvPr>
            <p:ph type="title"/>
          </p:nvPr>
        </p:nvSpPr>
        <p:spPr/>
        <p:txBody>
          <a:bodyPr/>
          <a:lstStyle/>
          <a:p>
            <a:r>
              <a:rPr lang="en-IN" b="1" dirty="0"/>
              <a:t>SELF-ASSESSMENT QUESTIONS</a:t>
            </a:r>
          </a:p>
        </p:txBody>
      </p:sp>
      <p:sp>
        <p:nvSpPr>
          <p:cNvPr id="3" name="Content Placeholder 2">
            <a:extLst>
              <a:ext uri="{FF2B5EF4-FFF2-40B4-BE49-F238E27FC236}">
                <a16:creationId xmlns:a16="http://schemas.microsoft.com/office/drawing/2014/main" id="{B4332545-BA5B-4DC2-8403-D97A3887D19B}"/>
              </a:ext>
            </a:extLst>
          </p:cNvPr>
          <p:cNvSpPr>
            <a:spLocks noGrp="1"/>
          </p:cNvSpPr>
          <p:nvPr>
            <p:ph idx="1"/>
          </p:nvPr>
        </p:nvSpPr>
        <p:spPr/>
        <p:txBody>
          <a:bodyPr/>
          <a:lstStyle/>
          <a:p>
            <a:pPr algn="just">
              <a:lnSpc>
                <a:spcPct val="150000"/>
              </a:lnSpc>
            </a:pPr>
            <a:r>
              <a:rPr lang="en-US" sz="1800" b="0" i="0" u="none" strike="noStrike" baseline="0" dirty="0">
                <a:latin typeface="TimesNewRomanPSMT"/>
              </a:rPr>
              <a:t>Q.1 What is the Simulation language? Discuss the different kinds of simulation language.</a:t>
            </a:r>
          </a:p>
          <a:p>
            <a:pPr algn="just">
              <a:lnSpc>
                <a:spcPct val="150000"/>
              </a:lnSpc>
            </a:pPr>
            <a:r>
              <a:rPr lang="en-US" sz="1800" b="0" i="0" u="none" strike="noStrike" baseline="0" dirty="0">
                <a:latin typeface="TimesNewRomanPSMT"/>
              </a:rPr>
              <a:t>Q.2 Flow chart simulation language comes in which category? Give an example of it.</a:t>
            </a:r>
          </a:p>
          <a:p>
            <a:pPr algn="just">
              <a:lnSpc>
                <a:spcPct val="150000"/>
              </a:lnSpc>
            </a:pPr>
            <a:r>
              <a:rPr lang="en-US" sz="1800" b="0" i="0" u="none" strike="noStrike" baseline="0" dirty="0">
                <a:latin typeface="TimesNewRomanPSMT"/>
              </a:rPr>
              <a:t>Q.3 Describe the discrete and continuous simulation language with one daily life </a:t>
            </a:r>
            <a:r>
              <a:rPr lang="en-IN" sz="1800" b="0" i="0" u="none" strike="noStrike" baseline="0" dirty="0">
                <a:latin typeface="TimesNewRomanPSMT"/>
              </a:rPr>
              <a:t>example.</a:t>
            </a:r>
            <a:endParaRPr lang="en-IN" dirty="0"/>
          </a:p>
        </p:txBody>
      </p:sp>
      <p:sp>
        <p:nvSpPr>
          <p:cNvPr id="4" name="Footer Placeholder 3">
            <a:extLst>
              <a:ext uri="{FF2B5EF4-FFF2-40B4-BE49-F238E27FC236}">
                <a16:creationId xmlns:a16="http://schemas.microsoft.com/office/drawing/2014/main" id="{03436022-5685-48AF-932D-962E9CA6D117}"/>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0D483C46-BE20-4221-90D2-F61EF05F2CF6}"/>
              </a:ext>
            </a:extLst>
          </p:cNvPr>
          <p:cNvSpPr>
            <a:spLocks noGrp="1"/>
          </p:cNvSpPr>
          <p:nvPr>
            <p:ph type="sldNum" sz="quarter" idx="12"/>
          </p:nvPr>
        </p:nvSpPr>
        <p:spPr/>
        <p:txBody>
          <a:bodyPr/>
          <a:lstStyle/>
          <a:p>
            <a:fld id="{56EF84E2-D645-40C0-828C-DD4A4F902466}" type="slidenum">
              <a:rPr lang="en-IN" smtClean="0"/>
              <a:t>21</a:t>
            </a:fld>
            <a:endParaRPr lang="en-IN"/>
          </a:p>
        </p:txBody>
      </p:sp>
    </p:spTree>
    <p:extLst>
      <p:ext uri="{BB962C8B-B14F-4D97-AF65-F5344CB8AC3E}">
        <p14:creationId xmlns:p14="http://schemas.microsoft.com/office/powerpoint/2010/main" val="309603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9E5A-E69D-4C5C-8E8B-45FE0354EE8A}"/>
              </a:ext>
            </a:extLst>
          </p:cNvPr>
          <p:cNvSpPr>
            <a:spLocks noGrp="1"/>
          </p:cNvSpPr>
          <p:nvPr>
            <p:ph type="title"/>
          </p:nvPr>
        </p:nvSpPr>
        <p:spPr/>
        <p:txBody>
          <a:bodyPr/>
          <a:lstStyle/>
          <a:p>
            <a:r>
              <a:rPr lang="en-IN" b="1" dirty="0"/>
              <a:t>SIMULA</a:t>
            </a:r>
          </a:p>
        </p:txBody>
      </p:sp>
      <p:sp>
        <p:nvSpPr>
          <p:cNvPr id="3" name="Content Placeholder 2">
            <a:extLst>
              <a:ext uri="{FF2B5EF4-FFF2-40B4-BE49-F238E27FC236}">
                <a16:creationId xmlns:a16="http://schemas.microsoft.com/office/drawing/2014/main" id="{44D80AD6-4B03-456A-A8E3-EB9D5E995E2A}"/>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Ø"/>
            </a:pPr>
            <a:r>
              <a:rPr lang="en-US" sz="1800" b="0" i="0" u="none" strike="noStrike" baseline="0" dirty="0">
                <a:latin typeface="TimesNewRomanPSMT"/>
              </a:rPr>
              <a:t> The first Object Oriented Language (OOL) Simula 67 was officially introduced by </a:t>
            </a:r>
            <a:r>
              <a:rPr lang="en-US" sz="1800" b="1" i="0" u="none" strike="noStrike" baseline="0" dirty="0">
                <a:latin typeface="TimesNewRomanPSMT"/>
              </a:rPr>
              <a:t>Ole Johan Dahl </a:t>
            </a:r>
            <a:r>
              <a:rPr lang="en-US" sz="1800" b="0" i="0" u="none" strike="noStrike" baseline="0" dirty="0">
                <a:latin typeface="TimesNewRomanPSMT"/>
              </a:rPr>
              <a:t>and </a:t>
            </a:r>
            <a:r>
              <a:rPr lang="en-US" sz="1800" b="1" i="0" u="none" strike="noStrike" baseline="0" dirty="0">
                <a:latin typeface="TimesNewRomanPSMT"/>
              </a:rPr>
              <a:t>Kristen Nygaard </a:t>
            </a:r>
            <a:r>
              <a:rPr lang="en-US" sz="1800" b="0" i="0" u="none" strike="noStrike" baseline="0" dirty="0">
                <a:latin typeface="TimesNewRomanPSMT"/>
              </a:rPr>
              <a:t>at the IFIP TC 2 Working Conference on Simulation Languages in Lysebu near Oslo in May 1967.</a:t>
            </a:r>
          </a:p>
          <a:p>
            <a:pPr algn="just">
              <a:lnSpc>
                <a:spcPct val="150000"/>
              </a:lnSpc>
              <a:buFont typeface="Wingdings" panose="05000000000000000000" pitchFamily="2" charset="2"/>
              <a:buChar char="Ø"/>
            </a:pPr>
            <a:r>
              <a:rPr lang="en-US" sz="1800" dirty="0">
                <a:latin typeface="TimesNewRomanPSMT"/>
              </a:rPr>
              <a:t> </a:t>
            </a:r>
            <a:r>
              <a:rPr lang="en-US" sz="1800" b="1" i="0" u="none" strike="noStrike" baseline="0" dirty="0">
                <a:latin typeface="TimesNewRomanPSMT"/>
              </a:rPr>
              <a:t>SIMULA program is made up of sequences of instructions known as blocks</a:t>
            </a:r>
            <a:r>
              <a:rPr lang="en-US" sz="1800" b="0" i="0" u="none" strike="noStrike" baseline="0" dirty="0">
                <a:latin typeface="TimesNewRomanPSMT"/>
              </a:rPr>
              <a:t>, which act independently to varying degrees, but which are combined to produce the desired overall </a:t>
            </a:r>
            <a:r>
              <a:rPr lang="en-IN" sz="1800" b="0" i="0" u="none" strike="noStrike" baseline="0" dirty="0">
                <a:latin typeface="TimesNewRomanPSMT"/>
              </a:rPr>
              <a:t>effect.</a:t>
            </a:r>
          </a:p>
          <a:p>
            <a:pPr algn="just">
              <a:lnSpc>
                <a:spcPct val="150000"/>
              </a:lnSpc>
              <a:buFont typeface="Wingdings" panose="05000000000000000000" pitchFamily="2" charset="2"/>
              <a:buChar char="Ø"/>
            </a:pPr>
            <a:r>
              <a:rPr lang="en-IN" sz="1800" dirty="0">
                <a:latin typeface="TimesNewRomanPSMT"/>
              </a:rPr>
              <a:t> </a:t>
            </a:r>
            <a:r>
              <a:rPr lang="en-US" sz="1800" b="0" i="0" u="none" strike="noStrike" baseline="0" dirty="0">
                <a:latin typeface="TimesNewRomanPSMT"/>
              </a:rPr>
              <a:t>The simplest programs contain only one </a:t>
            </a:r>
            <a:r>
              <a:rPr lang="en-US" sz="1800" b="1" i="0" u="none" strike="noStrike" baseline="0" dirty="0">
                <a:latin typeface="TimesNewRomanPS-BoldMT"/>
              </a:rPr>
              <a:t>block, </a:t>
            </a:r>
            <a:r>
              <a:rPr lang="en-US" sz="1800" b="0" i="0" u="none" strike="noStrike" baseline="0" dirty="0">
                <a:latin typeface="TimesNewRomanPSMT"/>
              </a:rPr>
              <a:t>known as the program block</a:t>
            </a:r>
            <a:r>
              <a:rPr lang="en-IN" sz="1800" b="0" i="0" u="none" strike="noStrike" baseline="0" dirty="0">
                <a:latin typeface="TimesNewRomanPSMT"/>
              </a:rPr>
              <a:t>.</a:t>
            </a:r>
          </a:p>
          <a:p>
            <a:pPr algn="just">
              <a:lnSpc>
                <a:spcPct val="150000"/>
              </a:lnSpc>
              <a:buFont typeface="Wingdings" panose="05000000000000000000" pitchFamily="2" charset="2"/>
              <a:buChar char="Ø"/>
            </a:pPr>
            <a:r>
              <a:rPr lang="en-IN" sz="1800" dirty="0">
                <a:latin typeface="TimesNewRomanPSMT"/>
              </a:rPr>
              <a:t> </a:t>
            </a:r>
            <a:r>
              <a:rPr lang="en-US" sz="1800" b="0" i="0" u="none" strike="noStrike" baseline="0" dirty="0">
                <a:latin typeface="TimesNewRomanPSMT"/>
              </a:rPr>
              <a:t>SIMULA is </a:t>
            </a:r>
            <a:r>
              <a:rPr lang="en-US" sz="1800" b="1" i="0" u="none" strike="noStrike" baseline="0" dirty="0">
                <a:latin typeface="TimesNewRomanPSMT"/>
              </a:rPr>
              <a:t>NOT</a:t>
            </a:r>
            <a:r>
              <a:rPr lang="en-US" sz="1800" b="0" i="0" u="none" strike="noStrike" baseline="0" dirty="0">
                <a:latin typeface="TimesNewRomanPSMT"/>
              </a:rPr>
              <a:t> a case sensitive language.</a:t>
            </a:r>
          </a:p>
          <a:p>
            <a:pPr algn="just">
              <a:lnSpc>
                <a:spcPct val="150000"/>
              </a:lnSpc>
              <a:buFont typeface="Wingdings" panose="05000000000000000000" pitchFamily="2" charset="2"/>
              <a:buChar char="Ø"/>
            </a:pPr>
            <a:r>
              <a:rPr lang="en-US" sz="1800" dirty="0">
                <a:latin typeface="TimesNewRomanPSMT"/>
              </a:rPr>
              <a:t> </a:t>
            </a:r>
            <a:r>
              <a:rPr lang="en-US" sz="1800" b="1" i="0" u="none" strike="noStrike" baseline="0" dirty="0">
                <a:latin typeface="TimesNewRomanPS-BoldMT"/>
              </a:rPr>
              <a:t>Instructions </a:t>
            </a:r>
            <a:r>
              <a:rPr lang="en-US" sz="1800" b="0" i="0" u="none" strike="noStrike" baseline="0" dirty="0">
                <a:latin typeface="TimesNewRomanPSMT"/>
              </a:rPr>
              <a:t>in the SIMULA are of two types: </a:t>
            </a:r>
            <a:r>
              <a:rPr lang="en-IN" sz="1800" b="1" i="0" u="none" strike="noStrike" baseline="0" dirty="0">
                <a:latin typeface="TimesNewRomanPS-BoldMT"/>
              </a:rPr>
              <a:t>DECLARATIONS </a:t>
            </a:r>
            <a:r>
              <a:rPr lang="en-IN" sz="1800" b="0" i="0" u="none" strike="noStrike" baseline="0" dirty="0">
                <a:latin typeface="TimesNewRomanPSMT"/>
              </a:rPr>
              <a:t>and </a:t>
            </a:r>
            <a:r>
              <a:rPr lang="en-IN" sz="1800" b="1" i="0" u="none" strike="noStrike" baseline="0" dirty="0">
                <a:latin typeface="TimesNewRomanPS-BoldMT"/>
              </a:rPr>
              <a:t>STATEMENTS.</a:t>
            </a:r>
          </a:p>
          <a:p>
            <a:pPr algn="just">
              <a:lnSpc>
                <a:spcPct val="150000"/>
              </a:lnSpc>
              <a:buFont typeface="Wingdings" panose="05000000000000000000" pitchFamily="2" charset="2"/>
              <a:buChar char="Ø"/>
            </a:pPr>
            <a:r>
              <a:rPr lang="en-IN" sz="1800" b="1" dirty="0">
                <a:latin typeface="TimesNewRomanPS-BoldMT"/>
              </a:rPr>
              <a:t> </a:t>
            </a:r>
            <a:r>
              <a:rPr lang="en-US" sz="1800" b="0" i="0" u="none" strike="noStrike" baseline="0" dirty="0">
                <a:latin typeface="TimesNewRomanPSMT"/>
              </a:rPr>
              <a:t>Every executable statements in SIMULA </a:t>
            </a:r>
            <a:r>
              <a:rPr lang="en-US" sz="1800" b="1" i="0" u="none" strike="noStrike" baseline="0" dirty="0">
                <a:latin typeface="TimesNewRomanPSMT"/>
              </a:rPr>
              <a:t>end </a:t>
            </a:r>
            <a:r>
              <a:rPr lang="en-IN" sz="1800" b="1" i="0" u="none" strike="noStrike" baseline="0" dirty="0">
                <a:latin typeface="TimesNewRomanPSMT"/>
              </a:rPr>
              <a:t>with a semicolon</a:t>
            </a:r>
            <a:r>
              <a:rPr lang="en-IN" sz="1800" b="0" i="0" u="none" strike="noStrike" baseline="0" dirty="0">
                <a:latin typeface="TimesNewRomanPSMT"/>
              </a:rPr>
              <a:t>.</a:t>
            </a:r>
          </a:p>
          <a:p>
            <a:pPr marL="0" indent="0" algn="just">
              <a:lnSpc>
                <a:spcPct val="150000"/>
              </a:lnSpc>
              <a:buNone/>
            </a:pPr>
            <a:endParaRPr lang="en-IN" dirty="0"/>
          </a:p>
        </p:txBody>
      </p:sp>
      <p:sp>
        <p:nvSpPr>
          <p:cNvPr id="4" name="Footer Placeholder 3">
            <a:extLst>
              <a:ext uri="{FF2B5EF4-FFF2-40B4-BE49-F238E27FC236}">
                <a16:creationId xmlns:a16="http://schemas.microsoft.com/office/drawing/2014/main" id="{374CDAB2-AA7D-4096-86D4-4E819FDEFD37}"/>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950AD060-4AB8-40BA-B6DA-4AFF0142D4B9}"/>
              </a:ext>
            </a:extLst>
          </p:cNvPr>
          <p:cNvSpPr>
            <a:spLocks noGrp="1"/>
          </p:cNvSpPr>
          <p:nvPr>
            <p:ph type="sldNum" sz="quarter" idx="12"/>
          </p:nvPr>
        </p:nvSpPr>
        <p:spPr/>
        <p:txBody>
          <a:bodyPr/>
          <a:lstStyle/>
          <a:p>
            <a:fld id="{56EF84E2-D645-40C0-828C-DD4A4F902466}" type="slidenum">
              <a:rPr lang="en-IN" smtClean="0"/>
              <a:t>22</a:t>
            </a:fld>
            <a:endParaRPr lang="en-IN"/>
          </a:p>
        </p:txBody>
      </p:sp>
    </p:spTree>
    <p:extLst>
      <p:ext uri="{BB962C8B-B14F-4D97-AF65-F5344CB8AC3E}">
        <p14:creationId xmlns:p14="http://schemas.microsoft.com/office/powerpoint/2010/main" val="161170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B7FA-50D5-4F04-B657-6BAC40B20D32}"/>
              </a:ext>
            </a:extLst>
          </p:cNvPr>
          <p:cNvSpPr>
            <a:spLocks noGrp="1"/>
          </p:cNvSpPr>
          <p:nvPr>
            <p:ph type="title"/>
          </p:nvPr>
        </p:nvSpPr>
        <p:spPr/>
        <p:txBody>
          <a:bodyPr/>
          <a:lstStyle/>
          <a:p>
            <a:r>
              <a:rPr lang="en-IN" b="1" dirty="0"/>
              <a:t>Disadvantages of SIMULA</a:t>
            </a:r>
          </a:p>
        </p:txBody>
      </p:sp>
      <p:pic>
        <p:nvPicPr>
          <p:cNvPr id="6" name="Content Placeholder 5">
            <a:extLst>
              <a:ext uri="{FF2B5EF4-FFF2-40B4-BE49-F238E27FC236}">
                <a16:creationId xmlns:a16="http://schemas.microsoft.com/office/drawing/2014/main" id="{13336BE4-E20B-481B-9F87-0276F6D5389D}"/>
              </a:ext>
            </a:extLst>
          </p:cNvPr>
          <p:cNvPicPr>
            <a:picLocks noGrp="1" noChangeAspect="1"/>
          </p:cNvPicPr>
          <p:nvPr>
            <p:ph idx="1"/>
          </p:nvPr>
        </p:nvPicPr>
        <p:blipFill>
          <a:blip r:embed="rId2"/>
          <a:stretch>
            <a:fillRect/>
          </a:stretch>
        </p:blipFill>
        <p:spPr>
          <a:xfrm>
            <a:off x="1097280" y="1801875"/>
            <a:ext cx="7904677" cy="4502340"/>
          </a:xfrm>
        </p:spPr>
      </p:pic>
      <p:sp>
        <p:nvSpPr>
          <p:cNvPr id="4" name="Footer Placeholder 3">
            <a:extLst>
              <a:ext uri="{FF2B5EF4-FFF2-40B4-BE49-F238E27FC236}">
                <a16:creationId xmlns:a16="http://schemas.microsoft.com/office/drawing/2014/main" id="{730D2E4B-1341-4120-AC90-D620D06EE1E4}"/>
              </a:ext>
            </a:extLst>
          </p:cNvPr>
          <p:cNvSpPr>
            <a:spLocks noGrp="1"/>
          </p:cNvSpPr>
          <p:nvPr>
            <p:ph type="ftr" sz="quarter" idx="11"/>
          </p:nvPr>
        </p:nvSpPr>
        <p:spPr/>
        <p:txBody>
          <a:bodyPr/>
          <a:lstStyle/>
          <a:p>
            <a:r>
              <a:rPr lang="en-US"/>
              <a:t>Dipika Jain | Department of Computer Science and Engineering</a:t>
            </a:r>
            <a:endParaRPr lang="en-IN"/>
          </a:p>
        </p:txBody>
      </p:sp>
      <p:sp>
        <p:nvSpPr>
          <p:cNvPr id="7" name="Slide Number Placeholder 6">
            <a:extLst>
              <a:ext uri="{FF2B5EF4-FFF2-40B4-BE49-F238E27FC236}">
                <a16:creationId xmlns:a16="http://schemas.microsoft.com/office/drawing/2014/main" id="{34F16761-5DB7-43C3-A364-76408C776561}"/>
              </a:ext>
            </a:extLst>
          </p:cNvPr>
          <p:cNvSpPr>
            <a:spLocks noGrp="1"/>
          </p:cNvSpPr>
          <p:nvPr>
            <p:ph type="sldNum" sz="quarter" idx="12"/>
          </p:nvPr>
        </p:nvSpPr>
        <p:spPr/>
        <p:txBody>
          <a:bodyPr/>
          <a:lstStyle/>
          <a:p>
            <a:fld id="{56EF84E2-D645-40C0-828C-DD4A4F902466}" type="slidenum">
              <a:rPr lang="en-IN" smtClean="0"/>
              <a:t>23</a:t>
            </a:fld>
            <a:endParaRPr lang="en-IN"/>
          </a:p>
        </p:txBody>
      </p:sp>
    </p:spTree>
    <p:extLst>
      <p:ext uri="{BB962C8B-B14F-4D97-AF65-F5344CB8AC3E}">
        <p14:creationId xmlns:p14="http://schemas.microsoft.com/office/powerpoint/2010/main" val="314653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BC35-209A-4DEB-800C-D374BB188225}"/>
              </a:ext>
            </a:extLst>
          </p:cNvPr>
          <p:cNvSpPr>
            <a:spLocks noGrp="1"/>
          </p:cNvSpPr>
          <p:nvPr>
            <p:ph type="title"/>
          </p:nvPr>
        </p:nvSpPr>
        <p:spPr/>
        <p:txBody>
          <a:bodyPr>
            <a:normAutofit/>
          </a:bodyPr>
          <a:lstStyle/>
          <a:p>
            <a:r>
              <a:rPr lang="en-IN" sz="3000" b="1" i="0" u="none" strike="noStrike" baseline="0" dirty="0">
                <a:latin typeface="TimesNewRomanPS-BoldMT"/>
              </a:rPr>
              <a:t>TRY TO SIMULATE: BUNGEE JUMPING MODEL</a:t>
            </a:r>
            <a:endParaRPr lang="en-IN" sz="3000" dirty="0"/>
          </a:p>
        </p:txBody>
      </p:sp>
      <p:sp>
        <p:nvSpPr>
          <p:cNvPr id="3" name="Content Placeholder 2">
            <a:extLst>
              <a:ext uri="{FF2B5EF4-FFF2-40B4-BE49-F238E27FC236}">
                <a16:creationId xmlns:a16="http://schemas.microsoft.com/office/drawing/2014/main" id="{1DAD96E9-FA13-4F56-8C50-43EF3A2ECCE7}"/>
              </a:ext>
            </a:extLst>
          </p:cNvPr>
          <p:cNvSpPr>
            <a:spLocks noGrp="1"/>
          </p:cNvSpPr>
          <p:nvPr>
            <p:ph idx="1"/>
          </p:nvPr>
        </p:nvSpPr>
        <p:spPr>
          <a:xfrm>
            <a:off x="1097280" y="1845734"/>
            <a:ext cx="10257260" cy="4120060"/>
          </a:xfrm>
        </p:spPr>
        <p:txBody>
          <a:bodyPr>
            <a:normAutofit lnSpcReduction="10000"/>
          </a:bodyPr>
          <a:lstStyle/>
          <a:p>
            <a:pPr algn="just">
              <a:lnSpc>
                <a:spcPct val="150000"/>
              </a:lnSpc>
            </a:pPr>
            <a:r>
              <a:rPr lang="en-US" sz="1800" b="0" i="0" u="none" strike="noStrike" baseline="0" dirty="0">
                <a:latin typeface="TimesNewRomanPSMT"/>
              </a:rPr>
              <a:t>A bungee jumper jumps from 240 ft above the ground. The length of the unstretched bungee cord is 90 feet. The differential equation of motion is :</a:t>
            </a:r>
          </a:p>
          <a:p>
            <a:pPr algn="just">
              <a:lnSpc>
                <a:spcPct val="150000"/>
              </a:lnSpc>
            </a:pPr>
            <a:endParaRPr lang="en-US" sz="1800" dirty="0">
              <a:latin typeface="TimesNewRomanPSMT"/>
            </a:endParaRPr>
          </a:p>
          <a:p>
            <a:pPr algn="just">
              <a:lnSpc>
                <a:spcPct val="150000"/>
              </a:lnSpc>
            </a:pPr>
            <a:endParaRPr lang="en-US" sz="1800" b="0" i="0" u="none" strike="noStrike" baseline="0" dirty="0">
              <a:latin typeface="TimesNewRomanPSMT"/>
            </a:endParaRPr>
          </a:p>
          <a:p>
            <a:pPr algn="just">
              <a:lnSpc>
                <a:spcPct val="150000"/>
              </a:lnSpc>
            </a:pPr>
            <a:r>
              <a:rPr lang="en-US" sz="1800" b="0" i="0" u="none" strike="noStrike" baseline="0" dirty="0">
                <a:latin typeface="TimesNewRomanPSMT"/>
              </a:rPr>
              <a:t>where F(x) = </a:t>
            </a:r>
            <a:r>
              <a:rPr lang="en-US" sz="1800" b="0" i="0" u="none" strike="noStrike" baseline="0" dirty="0" err="1">
                <a:latin typeface="TimesNewRomanPSMT"/>
              </a:rPr>
              <a:t>kx</a:t>
            </a:r>
            <a:r>
              <a:rPr lang="en-US" sz="1800" b="0" i="0" u="none" strike="noStrike" baseline="0" dirty="0">
                <a:latin typeface="TimesNewRomanPSMT"/>
              </a:rPr>
              <a:t> is the force on the jumper exerted by the bungee cord, and R(v) = cv is air resistance with velocity v. Notice that v = x0(t). A cord we plan to use has k = 2.5 pounds per foot. Is this cord good enough?</a:t>
            </a:r>
          </a:p>
          <a:p>
            <a:pPr algn="ctr">
              <a:lnSpc>
                <a:spcPct val="150000"/>
              </a:lnSpc>
            </a:pPr>
            <a:endParaRPr lang="en-US" sz="1800" b="1" i="0" u="none" strike="noStrike" baseline="0" dirty="0">
              <a:latin typeface="TimesNewRomanPSMT"/>
            </a:endParaRPr>
          </a:p>
          <a:p>
            <a:pPr algn="ctr">
              <a:lnSpc>
                <a:spcPct val="150000"/>
              </a:lnSpc>
            </a:pPr>
            <a:r>
              <a:rPr lang="en-US" sz="1800" b="1" i="0" u="none" strike="noStrike" baseline="0" dirty="0">
                <a:latin typeface="TimesNewRomanPSMT"/>
              </a:rPr>
              <a:t>Simulate the Bungee Jumping Model in a suitable language and analysis the results.</a:t>
            </a:r>
            <a:endParaRPr lang="en-US" sz="1800" b="1" dirty="0">
              <a:latin typeface="TimesNewRomanPSMT"/>
            </a:endParaRPr>
          </a:p>
          <a:p>
            <a:pPr algn="just">
              <a:lnSpc>
                <a:spcPct val="150000"/>
              </a:lnSpc>
            </a:pPr>
            <a:endParaRPr lang="en-IN" dirty="0"/>
          </a:p>
        </p:txBody>
      </p:sp>
      <p:sp>
        <p:nvSpPr>
          <p:cNvPr id="4" name="Footer Placeholder 3">
            <a:extLst>
              <a:ext uri="{FF2B5EF4-FFF2-40B4-BE49-F238E27FC236}">
                <a16:creationId xmlns:a16="http://schemas.microsoft.com/office/drawing/2014/main" id="{38C2CE34-128A-4955-8BDE-4201A81922AB}"/>
              </a:ext>
            </a:extLst>
          </p:cNvPr>
          <p:cNvSpPr>
            <a:spLocks noGrp="1"/>
          </p:cNvSpPr>
          <p:nvPr>
            <p:ph type="ftr" sz="quarter" idx="11"/>
          </p:nvPr>
        </p:nvSpPr>
        <p:spPr/>
        <p:txBody>
          <a:bodyPr/>
          <a:lstStyle/>
          <a:p>
            <a:r>
              <a:rPr lang="en-US"/>
              <a:t>Dipika Jain | Department of Computer Science and Engineering</a:t>
            </a:r>
            <a:endParaRPr lang="en-IN"/>
          </a:p>
        </p:txBody>
      </p:sp>
      <p:pic>
        <p:nvPicPr>
          <p:cNvPr id="6" name="Picture 5">
            <a:extLst>
              <a:ext uri="{FF2B5EF4-FFF2-40B4-BE49-F238E27FC236}">
                <a16:creationId xmlns:a16="http://schemas.microsoft.com/office/drawing/2014/main" id="{7C1A81D2-3647-444D-A382-5EF1DCF3CC99}"/>
              </a:ext>
            </a:extLst>
          </p:cNvPr>
          <p:cNvPicPr>
            <a:picLocks noChangeAspect="1"/>
          </p:cNvPicPr>
          <p:nvPr/>
        </p:nvPicPr>
        <p:blipFill>
          <a:blip r:embed="rId2"/>
          <a:stretch>
            <a:fillRect/>
          </a:stretch>
        </p:blipFill>
        <p:spPr>
          <a:xfrm>
            <a:off x="2028825" y="2760263"/>
            <a:ext cx="4067175" cy="1000125"/>
          </a:xfrm>
          <a:prstGeom prst="rect">
            <a:avLst/>
          </a:prstGeom>
        </p:spPr>
      </p:pic>
      <p:sp>
        <p:nvSpPr>
          <p:cNvPr id="7" name="Slide Number Placeholder 6">
            <a:extLst>
              <a:ext uri="{FF2B5EF4-FFF2-40B4-BE49-F238E27FC236}">
                <a16:creationId xmlns:a16="http://schemas.microsoft.com/office/drawing/2014/main" id="{A5FA06FB-4361-4284-B4BA-8BDC0D744EB7}"/>
              </a:ext>
            </a:extLst>
          </p:cNvPr>
          <p:cNvSpPr>
            <a:spLocks noGrp="1"/>
          </p:cNvSpPr>
          <p:nvPr>
            <p:ph type="sldNum" sz="quarter" idx="12"/>
          </p:nvPr>
        </p:nvSpPr>
        <p:spPr/>
        <p:txBody>
          <a:bodyPr/>
          <a:lstStyle/>
          <a:p>
            <a:fld id="{56EF84E2-D645-40C0-828C-DD4A4F902466}" type="slidenum">
              <a:rPr lang="en-IN" smtClean="0"/>
              <a:t>24</a:t>
            </a:fld>
            <a:endParaRPr lang="en-IN"/>
          </a:p>
        </p:txBody>
      </p:sp>
    </p:spTree>
    <p:extLst>
      <p:ext uri="{BB962C8B-B14F-4D97-AF65-F5344CB8AC3E}">
        <p14:creationId xmlns:p14="http://schemas.microsoft.com/office/powerpoint/2010/main" val="303833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21CD-D276-4482-9E2E-9C8E4CEA5DC9}"/>
              </a:ext>
            </a:extLst>
          </p:cNvPr>
          <p:cNvSpPr>
            <a:spLocks noGrp="1"/>
          </p:cNvSpPr>
          <p:nvPr>
            <p:ph type="title"/>
          </p:nvPr>
        </p:nvSpPr>
        <p:spPr>
          <a:xfrm>
            <a:off x="1097280" y="748243"/>
            <a:ext cx="10058400" cy="965148"/>
          </a:xfrm>
        </p:spPr>
        <p:txBody>
          <a:bodyPr/>
          <a:lstStyle/>
          <a:p>
            <a:r>
              <a:rPr lang="en-IN" b="1" dirty="0"/>
              <a:t>Introduction</a:t>
            </a:r>
          </a:p>
        </p:txBody>
      </p:sp>
      <p:sp>
        <p:nvSpPr>
          <p:cNvPr id="3" name="Content Placeholder 2">
            <a:extLst>
              <a:ext uri="{FF2B5EF4-FFF2-40B4-BE49-F238E27FC236}">
                <a16:creationId xmlns:a16="http://schemas.microsoft.com/office/drawing/2014/main" id="{CF8DA610-2231-41FE-BC35-DBF358A49368}"/>
              </a:ext>
            </a:extLst>
          </p:cNvPr>
          <p:cNvSpPr>
            <a:spLocks noGrp="1"/>
          </p:cNvSpPr>
          <p:nvPr>
            <p:ph idx="1"/>
          </p:nvPr>
        </p:nvSpPr>
        <p:spPr/>
        <p:txBody>
          <a:bodyPr>
            <a:normAutofit lnSpcReduction="10000"/>
          </a:bodyPr>
          <a:lstStyle/>
          <a:p>
            <a:r>
              <a:rPr lang="en-IN" dirty="0"/>
              <a:t>In this unit we will cover:</a:t>
            </a:r>
          </a:p>
          <a:p>
            <a:endParaRPr lang="en-IN" dirty="0"/>
          </a:p>
          <a:p>
            <a:pPr>
              <a:buFont typeface="Wingdings" panose="05000000000000000000" pitchFamily="2" charset="2"/>
              <a:buChar char="q"/>
            </a:pPr>
            <a:r>
              <a:rPr lang="en-IN" dirty="0"/>
              <a:t> Mathematical Modelling of Complex Systems</a:t>
            </a:r>
          </a:p>
          <a:p>
            <a:pPr lvl="1">
              <a:buFont typeface="Wingdings" panose="05000000000000000000" pitchFamily="2" charset="2"/>
              <a:buChar char="q"/>
            </a:pPr>
            <a:r>
              <a:rPr lang="en-IN" dirty="0"/>
              <a:t> Database</a:t>
            </a:r>
          </a:p>
          <a:p>
            <a:pPr lvl="1">
              <a:buFont typeface="Wingdings" panose="05000000000000000000" pitchFamily="2" charset="2"/>
              <a:buChar char="q"/>
            </a:pPr>
            <a:r>
              <a:rPr lang="en-IN" dirty="0"/>
              <a:t> Brief of AI in Modelling and Simulation</a:t>
            </a:r>
          </a:p>
          <a:p>
            <a:pPr lvl="1">
              <a:buFont typeface="Wingdings" panose="05000000000000000000" pitchFamily="2" charset="2"/>
              <a:buChar char="q"/>
            </a:pPr>
            <a:r>
              <a:rPr lang="en-IN" dirty="0"/>
              <a:t> Brief of Neural Networks in Modelling and Simulation</a:t>
            </a:r>
          </a:p>
          <a:p>
            <a:pPr>
              <a:buFont typeface="Wingdings" panose="05000000000000000000" pitchFamily="2" charset="2"/>
              <a:buChar char="q"/>
            </a:pPr>
            <a:r>
              <a:rPr lang="en-IN" dirty="0"/>
              <a:t> Simulation Languages</a:t>
            </a:r>
          </a:p>
          <a:p>
            <a:pPr lvl="1">
              <a:buFont typeface="Wingdings" panose="05000000000000000000" pitchFamily="2" charset="2"/>
              <a:buChar char="q"/>
            </a:pPr>
            <a:r>
              <a:rPr lang="en-IN" dirty="0"/>
              <a:t> SIMULA</a:t>
            </a:r>
          </a:p>
          <a:p>
            <a:pPr lvl="1">
              <a:buFont typeface="Wingdings" panose="05000000000000000000" pitchFamily="2" charset="2"/>
              <a:buChar char="q"/>
            </a:pPr>
            <a:r>
              <a:rPr lang="en-IN" dirty="0"/>
              <a:t> GASP</a:t>
            </a:r>
          </a:p>
          <a:p>
            <a:pPr lvl="1">
              <a:buFont typeface="Wingdings" panose="05000000000000000000" pitchFamily="2" charset="2"/>
              <a:buChar char="q"/>
            </a:pPr>
            <a:r>
              <a:rPr lang="en-IN" dirty="0"/>
              <a:t> GPSS</a:t>
            </a:r>
          </a:p>
          <a:p>
            <a:pPr lvl="1">
              <a:buFont typeface="Wingdings" panose="05000000000000000000" pitchFamily="2" charset="2"/>
              <a:buChar char="q"/>
            </a:pPr>
            <a:r>
              <a:rPr lang="en-IN" dirty="0"/>
              <a:t> SIMSCRIPT</a:t>
            </a:r>
          </a:p>
          <a:p>
            <a:pPr lvl="1">
              <a:buFont typeface="Wingdings" panose="05000000000000000000" pitchFamily="2" charset="2"/>
              <a:buChar char="q"/>
            </a:pPr>
            <a:r>
              <a:rPr lang="en-IN" dirty="0"/>
              <a:t>SLAM</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84E6BBCE-4263-46C2-B3E6-C3C21D11379B}"/>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7559848F-78A6-408D-8594-E820ABB5C4B6}"/>
              </a:ext>
            </a:extLst>
          </p:cNvPr>
          <p:cNvSpPr>
            <a:spLocks noGrp="1"/>
          </p:cNvSpPr>
          <p:nvPr>
            <p:ph type="sldNum" sz="quarter" idx="12"/>
          </p:nvPr>
        </p:nvSpPr>
        <p:spPr/>
        <p:txBody>
          <a:bodyPr/>
          <a:lstStyle/>
          <a:p>
            <a:fld id="{56EF84E2-D645-40C0-828C-DD4A4F902466}" type="slidenum">
              <a:rPr lang="en-IN" smtClean="0"/>
              <a:t>3</a:t>
            </a:fld>
            <a:endParaRPr lang="en-IN"/>
          </a:p>
        </p:txBody>
      </p:sp>
    </p:spTree>
    <p:extLst>
      <p:ext uri="{BB962C8B-B14F-4D97-AF65-F5344CB8AC3E}">
        <p14:creationId xmlns:p14="http://schemas.microsoft.com/office/powerpoint/2010/main" val="181469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5726-42F2-4F18-8FC8-6395FF482BC5}"/>
              </a:ext>
            </a:extLst>
          </p:cNvPr>
          <p:cNvSpPr>
            <a:spLocks noGrp="1"/>
          </p:cNvSpPr>
          <p:nvPr>
            <p:ph type="title"/>
          </p:nvPr>
        </p:nvSpPr>
        <p:spPr>
          <a:xfrm>
            <a:off x="1097280" y="1428483"/>
            <a:ext cx="10058400" cy="834501"/>
          </a:xfrm>
        </p:spPr>
        <p:txBody>
          <a:bodyPr>
            <a:normAutofit fontScale="90000"/>
          </a:bodyPr>
          <a:lstStyle/>
          <a:p>
            <a:br>
              <a:rPr lang="en-US" sz="4800" b="0" i="0" u="none" strike="noStrike" baseline="0" dirty="0">
                <a:latin typeface="ArialMT"/>
              </a:rPr>
            </a:br>
            <a:r>
              <a:rPr lang="en-US" sz="4800" b="0" i="0" u="none" strike="noStrike" baseline="0" dirty="0">
                <a:latin typeface="ArialMT"/>
              </a:rPr>
              <a:t>Modelling of Complex Systems</a:t>
            </a:r>
            <a:br>
              <a:rPr lang="en-US" sz="4800" b="0" i="0" u="none" strike="noStrike" baseline="0" dirty="0">
                <a:latin typeface="ArialMT"/>
              </a:rPr>
            </a:br>
            <a:endParaRPr lang="en-IN" dirty="0"/>
          </a:p>
        </p:txBody>
      </p:sp>
      <p:sp>
        <p:nvSpPr>
          <p:cNvPr id="3" name="Content Placeholder 2">
            <a:extLst>
              <a:ext uri="{FF2B5EF4-FFF2-40B4-BE49-F238E27FC236}">
                <a16:creationId xmlns:a16="http://schemas.microsoft.com/office/drawing/2014/main" id="{8720ACE2-0633-41C0-AF20-225FAE2A2FE8}"/>
              </a:ext>
            </a:extLst>
          </p:cNvPr>
          <p:cNvSpPr>
            <a:spLocks noGrp="1"/>
          </p:cNvSpPr>
          <p:nvPr>
            <p:ph idx="1"/>
          </p:nvPr>
        </p:nvSpPr>
        <p:spPr>
          <a:xfrm>
            <a:off x="1097280" y="1685936"/>
            <a:ext cx="10479202" cy="4023360"/>
          </a:xfrm>
        </p:spPr>
        <p:txBody>
          <a:bodyPr/>
          <a:lstStyle/>
          <a:p>
            <a:pPr algn="just">
              <a:lnSpc>
                <a:spcPct val="150000"/>
              </a:lnSpc>
              <a:buFont typeface="Wingdings" panose="05000000000000000000" pitchFamily="2" charset="2"/>
              <a:buChar char="Ø"/>
            </a:pPr>
            <a:r>
              <a:rPr lang="en-US" sz="1800" b="0" i="0" u="none" strike="noStrike" baseline="0" dirty="0">
                <a:latin typeface="TimesNewRomanPSMT"/>
              </a:rPr>
              <a:t> The application of Artificial Intelligence (A.I.) concepts like Fuzzy Sets to solve complex partial differential equations, and application of neural networks in </a:t>
            </a:r>
            <a:r>
              <a:rPr lang="en-US" sz="1800" b="1" i="0" u="none" strike="noStrike" baseline="0" dirty="0">
                <a:latin typeface="TimesNewRomanPSMT"/>
              </a:rPr>
              <a:t>modeling of complex system</a:t>
            </a:r>
            <a:r>
              <a:rPr lang="en-US" sz="1800" b="0" i="0" u="none" strike="noStrike" baseline="0" dirty="0">
                <a:latin typeface="TimesNewRomanPSMT"/>
              </a:rPr>
              <a:t>.</a:t>
            </a:r>
          </a:p>
          <a:p>
            <a:pPr algn="just">
              <a:lnSpc>
                <a:spcPct val="150000"/>
              </a:lnSpc>
              <a:buFont typeface="Wingdings" panose="05000000000000000000" pitchFamily="2" charset="2"/>
              <a:buChar char="Ø"/>
            </a:pPr>
            <a:r>
              <a:rPr lang="en-US" sz="1800" dirty="0">
                <a:latin typeface="TimesNewRomanPSMT"/>
              </a:rPr>
              <a:t> </a:t>
            </a:r>
            <a:r>
              <a:rPr lang="en-IN" sz="1800" b="0" i="0" u="none" strike="noStrike" baseline="0" dirty="0">
                <a:latin typeface="TimesNewRomanPSMT"/>
              </a:rPr>
              <a:t>A complex system </a:t>
            </a:r>
            <a:r>
              <a:rPr lang="en-US" sz="1800" b="0" i="0" u="none" strike="noStrike" baseline="0" dirty="0">
                <a:latin typeface="TimesNewRomanPSMT"/>
              </a:rPr>
              <a:t>requires a </a:t>
            </a:r>
            <a:r>
              <a:rPr lang="en-US" sz="1800" b="1" i="0" u="none" strike="noStrike" baseline="0" dirty="0">
                <a:latin typeface="TimesNewRomanPSMT"/>
              </a:rPr>
              <a:t>large amount of input data </a:t>
            </a:r>
            <a:r>
              <a:rPr lang="en-US" sz="1800" b="0" i="0" u="none" strike="noStrike" baseline="0" dirty="0">
                <a:latin typeface="TimesNewRomanPSMT"/>
              </a:rPr>
              <a:t>and simultaneously produce large output data for analysis purpose. </a:t>
            </a:r>
          </a:p>
          <a:p>
            <a:pPr algn="just">
              <a:lnSpc>
                <a:spcPct val="150000"/>
              </a:lnSpc>
              <a:buFont typeface="Wingdings" panose="05000000000000000000" pitchFamily="2" charset="2"/>
              <a:buChar char="Ø"/>
            </a:pPr>
            <a:r>
              <a:rPr lang="en-US" sz="1800" dirty="0">
                <a:latin typeface="TimesNewRomanPSMT"/>
              </a:rPr>
              <a:t> The figure below represents the basic database concepts for simulation.</a:t>
            </a:r>
            <a:endParaRPr lang="en-IN" dirty="0"/>
          </a:p>
        </p:txBody>
      </p:sp>
      <p:sp>
        <p:nvSpPr>
          <p:cNvPr id="4" name="Footer Placeholder 3">
            <a:extLst>
              <a:ext uri="{FF2B5EF4-FFF2-40B4-BE49-F238E27FC236}">
                <a16:creationId xmlns:a16="http://schemas.microsoft.com/office/drawing/2014/main" id="{85D11429-E75F-4736-9A5D-0D76022FB61D}"/>
              </a:ext>
            </a:extLst>
          </p:cNvPr>
          <p:cNvSpPr>
            <a:spLocks noGrp="1"/>
          </p:cNvSpPr>
          <p:nvPr>
            <p:ph type="ftr" sz="quarter" idx="11"/>
          </p:nvPr>
        </p:nvSpPr>
        <p:spPr/>
        <p:txBody>
          <a:bodyPr/>
          <a:lstStyle/>
          <a:p>
            <a:r>
              <a:rPr lang="en-US"/>
              <a:t>Dipika Jain | Department of Computer Science and Engineering</a:t>
            </a:r>
            <a:endParaRPr lang="en-IN"/>
          </a:p>
        </p:txBody>
      </p:sp>
      <p:pic>
        <p:nvPicPr>
          <p:cNvPr id="6" name="Picture 5">
            <a:extLst>
              <a:ext uri="{FF2B5EF4-FFF2-40B4-BE49-F238E27FC236}">
                <a16:creationId xmlns:a16="http://schemas.microsoft.com/office/drawing/2014/main" id="{0BF6ADC2-C3D3-473D-9992-C8577428BAA0}"/>
              </a:ext>
            </a:extLst>
          </p:cNvPr>
          <p:cNvPicPr>
            <a:picLocks noChangeAspect="1"/>
          </p:cNvPicPr>
          <p:nvPr/>
        </p:nvPicPr>
        <p:blipFill rotWithShape="1">
          <a:blip r:embed="rId2"/>
          <a:srcRect l="2111" t="6347" r="3245" b="2526"/>
          <a:stretch/>
        </p:blipFill>
        <p:spPr>
          <a:xfrm>
            <a:off x="3645978" y="4119240"/>
            <a:ext cx="7767961" cy="2167106"/>
          </a:xfrm>
          <a:prstGeom prst="rect">
            <a:avLst/>
          </a:prstGeom>
        </p:spPr>
      </p:pic>
      <p:sp>
        <p:nvSpPr>
          <p:cNvPr id="7" name="Slide Number Placeholder 6">
            <a:extLst>
              <a:ext uri="{FF2B5EF4-FFF2-40B4-BE49-F238E27FC236}">
                <a16:creationId xmlns:a16="http://schemas.microsoft.com/office/drawing/2014/main" id="{D49BAB26-D030-486F-8199-D25892099009}"/>
              </a:ext>
            </a:extLst>
          </p:cNvPr>
          <p:cNvSpPr>
            <a:spLocks noGrp="1"/>
          </p:cNvSpPr>
          <p:nvPr>
            <p:ph type="sldNum" sz="quarter" idx="12"/>
          </p:nvPr>
        </p:nvSpPr>
        <p:spPr/>
        <p:txBody>
          <a:bodyPr/>
          <a:lstStyle/>
          <a:p>
            <a:fld id="{56EF84E2-D645-40C0-828C-DD4A4F902466}" type="slidenum">
              <a:rPr lang="en-IN" smtClean="0"/>
              <a:t>4</a:t>
            </a:fld>
            <a:endParaRPr lang="en-IN"/>
          </a:p>
        </p:txBody>
      </p:sp>
    </p:spTree>
    <p:extLst>
      <p:ext uri="{BB962C8B-B14F-4D97-AF65-F5344CB8AC3E}">
        <p14:creationId xmlns:p14="http://schemas.microsoft.com/office/powerpoint/2010/main" val="369432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41FF0-47D3-4BDE-A9E8-12D292812991}"/>
              </a:ext>
            </a:extLst>
          </p:cNvPr>
          <p:cNvSpPr>
            <a:spLocks noGrp="1"/>
          </p:cNvSpPr>
          <p:nvPr>
            <p:ph idx="1"/>
          </p:nvPr>
        </p:nvSpPr>
        <p:spPr/>
        <p:txBody>
          <a:bodyPr/>
          <a:lstStyle/>
          <a:p>
            <a:pPr algn="just">
              <a:lnSpc>
                <a:spcPct val="150000"/>
              </a:lnSpc>
              <a:buFont typeface="Wingdings" panose="05000000000000000000" pitchFamily="2" charset="2"/>
              <a:buChar char="Ø"/>
            </a:pPr>
            <a:r>
              <a:rPr lang="en-US" sz="1800" b="0" i="0" u="none" strike="noStrike" baseline="0" dirty="0">
                <a:latin typeface="TimesNewRomanPSMT"/>
              </a:rPr>
              <a:t> In the figure, </a:t>
            </a:r>
            <a:r>
              <a:rPr lang="en-IN" sz="1800" dirty="0">
                <a:latin typeface="TimesNewRomanPSMT"/>
              </a:rPr>
              <a:t>t</a:t>
            </a:r>
            <a:r>
              <a:rPr lang="en-IN" sz="1800" b="0" i="0" u="none" strike="noStrike" baseline="0" dirty="0">
                <a:latin typeface="TimesNewRomanPSMT"/>
              </a:rPr>
              <a:t>he primary concepts are </a:t>
            </a:r>
            <a:r>
              <a:rPr lang="en-US" sz="1800" b="0" i="0" u="none" strike="noStrike" baseline="0" dirty="0">
                <a:latin typeface="TimesNewRomanPSMT"/>
              </a:rPr>
              <a:t>a simulation event, input files that may be parameterized, and output files produced by a </a:t>
            </a:r>
            <a:r>
              <a:rPr lang="en-IN" sz="1800" b="0" i="0" u="none" strike="noStrike" baseline="0" dirty="0">
                <a:latin typeface="TimesNewRomanPSMT"/>
              </a:rPr>
              <a:t>software program</a:t>
            </a:r>
            <a:r>
              <a:rPr lang="en-US" sz="1800" dirty="0">
                <a:latin typeface="TimesNewRomanPSMT"/>
              </a:rPr>
              <a:t>.</a:t>
            </a:r>
            <a:endParaRPr lang="en-US" sz="1800" b="0" i="0" u="none" strike="noStrike" baseline="0" dirty="0">
              <a:latin typeface="TimesNewRomanPSMT"/>
            </a:endParaRPr>
          </a:p>
          <a:p>
            <a:pPr algn="just">
              <a:buFont typeface="Wingdings" panose="05000000000000000000" pitchFamily="2" charset="2"/>
              <a:buChar char="Ø"/>
            </a:pPr>
            <a:r>
              <a:rPr lang="en-US" sz="1800" b="0" i="0" u="none" strike="noStrike" baseline="0" dirty="0">
                <a:latin typeface="TimesNewRomanPSMT"/>
              </a:rPr>
              <a:t> Database is very important in modeling and simulation ,when developed model is used large number of</a:t>
            </a:r>
          </a:p>
          <a:p>
            <a:pPr algn="just"/>
            <a:r>
              <a:rPr lang="en-US" sz="1800" b="0" i="0" u="none" strike="noStrike" baseline="0" dirty="0">
                <a:latin typeface="TimesNewRomanPSMT"/>
              </a:rPr>
              <a:t>inputs data and produce large number of output.</a:t>
            </a:r>
            <a:endParaRPr lang="en-IN" dirty="0"/>
          </a:p>
        </p:txBody>
      </p:sp>
      <p:sp>
        <p:nvSpPr>
          <p:cNvPr id="4" name="Footer Placeholder 3">
            <a:extLst>
              <a:ext uri="{FF2B5EF4-FFF2-40B4-BE49-F238E27FC236}">
                <a16:creationId xmlns:a16="http://schemas.microsoft.com/office/drawing/2014/main" id="{FAEA0FBB-B132-49CD-9A4D-BC253CD79701}"/>
              </a:ext>
            </a:extLst>
          </p:cNvPr>
          <p:cNvSpPr>
            <a:spLocks noGrp="1"/>
          </p:cNvSpPr>
          <p:nvPr>
            <p:ph type="ftr" sz="quarter" idx="11"/>
          </p:nvPr>
        </p:nvSpPr>
        <p:spPr/>
        <p:txBody>
          <a:bodyPr/>
          <a:lstStyle/>
          <a:p>
            <a:r>
              <a:rPr lang="en-US" dirty="0"/>
              <a:t>Dipika Jain | Department of Computer Science and Engineering</a:t>
            </a:r>
            <a:endParaRPr lang="en-IN" dirty="0"/>
          </a:p>
        </p:txBody>
      </p:sp>
      <p:sp>
        <p:nvSpPr>
          <p:cNvPr id="5" name="Slide Number Placeholder 4">
            <a:extLst>
              <a:ext uri="{FF2B5EF4-FFF2-40B4-BE49-F238E27FC236}">
                <a16:creationId xmlns:a16="http://schemas.microsoft.com/office/drawing/2014/main" id="{F9CE6666-6FC8-429E-B635-13890664D8A8}"/>
              </a:ext>
            </a:extLst>
          </p:cNvPr>
          <p:cNvSpPr>
            <a:spLocks noGrp="1"/>
          </p:cNvSpPr>
          <p:nvPr>
            <p:ph type="sldNum" sz="quarter" idx="12"/>
          </p:nvPr>
        </p:nvSpPr>
        <p:spPr/>
        <p:txBody>
          <a:bodyPr/>
          <a:lstStyle/>
          <a:p>
            <a:fld id="{56EF84E2-D645-40C0-828C-DD4A4F902466}" type="slidenum">
              <a:rPr lang="en-IN" smtClean="0"/>
              <a:t>5</a:t>
            </a:fld>
            <a:endParaRPr lang="en-IN"/>
          </a:p>
        </p:txBody>
      </p:sp>
    </p:spTree>
    <p:extLst>
      <p:ext uri="{BB962C8B-B14F-4D97-AF65-F5344CB8AC3E}">
        <p14:creationId xmlns:p14="http://schemas.microsoft.com/office/powerpoint/2010/main" val="11423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5D49-E032-40A6-AB9A-1676781A599B}"/>
              </a:ext>
            </a:extLst>
          </p:cNvPr>
          <p:cNvSpPr>
            <a:spLocks noGrp="1"/>
          </p:cNvSpPr>
          <p:nvPr>
            <p:ph type="title"/>
          </p:nvPr>
        </p:nvSpPr>
        <p:spPr/>
        <p:txBody>
          <a:bodyPr/>
          <a:lstStyle/>
          <a:p>
            <a:r>
              <a:rPr lang="en-IN" b="1" dirty="0"/>
              <a:t>AI in Modelling and Simulation</a:t>
            </a:r>
          </a:p>
        </p:txBody>
      </p:sp>
      <p:sp>
        <p:nvSpPr>
          <p:cNvPr id="3" name="Content Placeholder 2">
            <a:extLst>
              <a:ext uri="{FF2B5EF4-FFF2-40B4-BE49-F238E27FC236}">
                <a16:creationId xmlns:a16="http://schemas.microsoft.com/office/drawing/2014/main" id="{392ED2CB-8C12-4353-B2F1-6D1356B513FE}"/>
              </a:ext>
            </a:extLst>
          </p:cNvPr>
          <p:cNvSpPr>
            <a:spLocks noGrp="1"/>
          </p:cNvSpPr>
          <p:nvPr>
            <p:ph idx="1"/>
          </p:nvPr>
        </p:nvSpPr>
        <p:spPr/>
        <p:txBody>
          <a:bodyPr>
            <a:normAutofit fontScale="92500"/>
          </a:bodyPr>
          <a:lstStyle/>
          <a:p>
            <a:pPr algn="just">
              <a:lnSpc>
                <a:spcPct val="150000"/>
              </a:lnSpc>
              <a:buFont typeface="Wingdings" panose="05000000000000000000" pitchFamily="2" charset="2"/>
              <a:buChar char="v"/>
            </a:pPr>
            <a:r>
              <a:rPr lang="en-US" sz="1800" b="0" i="0" u="none" strike="noStrike" baseline="0" dirty="0">
                <a:latin typeface="TimesNewRomanPSMT"/>
              </a:rPr>
              <a:t> A.I. has an equally valuable role to play in avoiding misunderstandings between human and machine so that the two can be real partners in planning not only for efficient and safe routine operations, but also for recovering from unavoidable faults in simulation.</a:t>
            </a:r>
          </a:p>
          <a:p>
            <a:pPr algn="just">
              <a:lnSpc>
                <a:spcPct val="150000"/>
              </a:lnSpc>
              <a:buFont typeface="Wingdings" panose="05000000000000000000" pitchFamily="2" charset="2"/>
              <a:buChar char="v"/>
            </a:pPr>
            <a:r>
              <a:rPr lang="en-US" sz="1800" b="0" i="0" u="none" strike="noStrike" baseline="0" dirty="0">
                <a:latin typeface="TimesNewRomanPSMT"/>
              </a:rPr>
              <a:t> A.I. techniques, such as evolutionary algorithms and influence diagrams, can be used to detect kind of incremental degradation in the automated process of simulation before it rises up to bite us.</a:t>
            </a:r>
          </a:p>
          <a:p>
            <a:pPr algn="just">
              <a:lnSpc>
                <a:spcPct val="150000"/>
              </a:lnSpc>
              <a:buFont typeface="Wingdings" panose="05000000000000000000" pitchFamily="2" charset="2"/>
              <a:buChar char="v"/>
            </a:pPr>
            <a:r>
              <a:rPr lang="en-US" sz="1800" b="0" i="0" u="none" strike="noStrike" baseline="0" dirty="0">
                <a:latin typeface="TimesNewRomanPSMT"/>
              </a:rPr>
              <a:t> </a:t>
            </a:r>
            <a:r>
              <a:rPr lang="en-US" sz="1800" dirty="0">
                <a:latin typeface="TimesNewRomanPSMT"/>
              </a:rPr>
              <a:t> </a:t>
            </a:r>
            <a:r>
              <a:rPr lang="en-US" sz="1800" b="0" i="0" u="none" strike="noStrike" baseline="0" dirty="0">
                <a:latin typeface="TimesNewRomanPSMT"/>
              </a:rPr>
              <a:t>AI techniques such as procedural heuristics and constraint resolution can be used to guide the simulation in deciding when and if automatic protective devices can be overridden, in planning restart and workaround, As recovery proceeds, planning should always be working toward optimization (using evolutionary algorithms or other hill-climbing techniques), while engaging in a continual trade-off with the demands of reliable </a:t>
            </a:r>
            <a:r>
              <a:rPr lang="en-IN" sz="1800" b="0" i="0" u="none" strike="noStrike" baseline="0" dirty="0">
                <a:latin typeface="TimesNewRomanPSMT"/>
              </a:rPr>
              <a:t>operation.</a:t>
            </a:r>
            <a:endParaRPr lang="en-IN" dirty="0"/>
          </a:p>
        </p:txBody>
      </p:sp>
      <p:sp>
        <p:nvSpPr>
          <p:cNvPr id="4" name="Footer Placeholder 3">
            <a:extLst>
              <a:ext uri="{FF2B5EF4-FFF2-40B4-BE49-F238E27FC236}">
                <a16:creationId xmlns:a16="http://schemas.microsoft.com/office/drawing/2014/main" id="{60D1FA3A-B308-4234-B1B0-5D4E4F649F0A}"/>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4DD16FD5-69C5-442D-AC51-78D8C1D69A3A}"/>
              </a:ext>
            </a:extLst>
          </p:cNvPr>
          <p:cNvSpPr>
            <a:spLocks noGrp="1"/>
          </p:cNvSpPr>
          <p:nvPr>
            <p:ph type="sldNum" sz="quarter" idx="12"/>
          </p:nvPr>
        </p:nvSpPr>
        <p:spPr/>
        <p:txBody>
          <a:bodyPr/>
          <a:lstStyle/>
          <a:p>
            <a:fld id="{56EF84E2-D645-40C0-828C-DD4A4F902466}" type="slidenum">
              <a:rPr lang="en-IN" smtClean="0"/>
              <a:t>6</a:t>
            </a:fld>
            <a:endParaRPr lang="en-IN"/>
          </a:p>
        </p:txBody>
      </p:sp>
    </p:spTree>
    <p:extLst>
      <p:ext uri="{BB962C8B-B14F-4D97-AF65-F5344CB8AC3E}">
        <p14:creationId xmlns:p14="http://schemas.microsoft.com/office/powerpoint/2010/main" val="10446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181D1-07F4-4E2B-85F4-995440209040}"/>
              </a:ext>
            </a:extLst>
          </p:cNvPr>
          <p:cNvSpPr>
            <a:spLocks noGrp="1"/>
          </p:cNvSpPr>
          <p:nvPr>
            <p:ph idx="1"/>
          </p:nvPr>
        </p:nvSpPr>
        <p:spPr>
          <a:xfrm>
            <a:off x="1097279" y="1845734"/>
            <a:ext cx="10292771" cy="4023360"/>
          </a:xfrm>
        </p:spPr>
        <p:txBody>
          <a:bodyPr>
            <a:normAutofit lnSpcReduction="10000"/>
          </a:bodyPr>
          <a:lstStyle/>
          <a:p>
            <a:pPr algn="just">
              <a:lnSpc>
                <a:spcPct val="150000"/>
              </a:lnSpc>
              <a:buFont typeface="Wingdings" panose="05000000000000000000" pitchFamily="2" charset="2"/>
              <a:buChar char="v"/>
            </a:pPr>
            <a:r>
              <a:rPr lang="en-US" sz="1800" b="0" i="0" u="none" strike="noStrike" baseline="0" dirty="0">
                <a:latin typeface="TimesNewRomanPSMT"/>
              </a:rPr>
              <a:t> The design motivation is what distinguishes neural networks from other mathematical techniques: A neural network is a processing device, either an </a:t>
            </a:r>
            <a:r>
              <a:rPr lang="en-US" sz="1800" b="1" i="0" u="none" strike="noStrike" baseline="0" dirty="0">
                <a:latin typeface="TimesNewRomanPS-BoldMT"/>
              </a:rPr>
              <a:t>algorithm</a:t>
            </a:r>
            <a:r>
              <a:rPr lang="en-US" sz="1800" b="0" i="0" u="none" strike="noStrike" baseline="0" dirty="0">
                <a:latin typeface="TimesNewRomanPSMT"/>
              </a:rPr>
              <a:t>, or </a:t>
            </a:r>
            <a:r>
              <a:rPr lang="en-US" sz="1800" b="1" i="0" u="none" strike="noStrike" baseline="0" dirty="0">
                <a:latin typeface="TimesNewRomanPS-BoldMT"/>
              </a:rPr>
              <a:t>actual hardware</a:t>
            </a:r>
            <a:r>
              <a:rPr lang="en-US" sz="1800" b="0" i="0" u="none" strike="noStrike" baseline="0" dirty="0">
                <a:latin typeface="TimesNewRomanPSMT"/>
              </a:rPr>
              <a:t>, whose design was motivated by the design and functioning of human brains </a:t>
            </a:r>
            <a:r>
              <a:rPr lang="en-IN" sz="1800" b="0" i="0" u="none" strike="noStrike" baseline="0" dirty="0">
                <a:latin typeface="TimesNewRomanPSMT"/>
              </a:rPr>
              <a:t>and components thereof.</a:t>
            </a:r>
          </a:p>
          <a:p>
            <a:pPr algn="just">
              <a:lnSpc>
                <a:spcPct val="150000"/>
              </a:lnSpc>
              <a:buFont typeface="Wingdings" panose="05000000000000000000" pitchFamily="2" charset="2"/>
              <a:buChar char="v"/>
            </a:pPr>
            <a:r>
              <a:rPr lang="en-US" sz="1800" b="0" i="0" u="none" strike="noStrike" baseline="0" dirty="0">
                <a:latin typeface="TimesNewRomanPSMT"/>
              </a:rPr>
              <a:t> Neural Networks offer improved performance over conventional technologies in areas which includes: Machine Vision, Robust Pattern Detection, Signal Filtering, Virtual </a:t>
            </a:r>
            <a:r>
              <a:rPr lang="en-IN" sz="1800" b="0" i="0" u="none" strike="noStrike" baseline="0" dirty="0">
                <a:latin typeface="TimesNewRomanPSMT"/>
              </a:rPr>
              <a:t>Reality, Data Segmentation, Data  Compression, Data Mining, Text Mining, Artificial </a:t>
            </a:r>
            <a:r>
              <a:rPr lang="en-US" sz="1800" b="0" i="0" u="none" strike="noStrike" baseline="0" dirty="0">
                <a:latin typeface="TimesNewRomanPSMT"/>
              </a:rPr>
              <a:t>Life, Adaptive Control, Optimization and Scheduling, Complex Mapping and more.</a:t>
            </a:r>
          </a:p>
          <a:p>
            <a:pPr algn="just">
              <a:lnSpc>
                <a:spcPct val="150000"/>
              </a:lnSpc>
              <a:buFont typeface="Wingdings" panose="05000000000000000000" pitchFamily="2" charset="2"/>
              <a:buChar char="v"/>
            </a:pPr>
            <a:r>
              <a:rPr lang="en-US" sz="1800" b="0" i="0" u="none" strike="noStrike" baseline="0" dirty="0">
                <a:latin typeface="TimesNewRomanPSMT"/>
              </a:rPr>
              <a:t> Neural networks have been applied to a wide variety of different areas including speech synthesis, pattern recognition, diagnostic problems, medical illnesses, robotic control and </a:t>
            </a:r>
            <a:r>
              <a:rPr lang="en-IN" sz="1800" b="0" i="0" u="none" strike="noStrike" baseline="0" dirty="0">
                <a:latin typeface="TimesNewRomanPSMT"/>
              </a:rPr>
              <a:t>computer vision.</a:t>
            </a:r>
            <a:endParaRPr lang="en-IN" dirty="0"/>
          </a:p>
        </p:txBody>
      </p:sp>
      <p:sp>
        <p:nvSpPr>
          <p:cNvPr id="4" name="Footer Placeholder 3">
            <a:extLst>
              <a:ext uri="{FF2B5EF4-FFF2-40B4-BE49-F238E27FC236}">
                <a16:creationId xmlns:a16="http://schemas.microsoft.com/office/drawing/2014/main" id="{FF34BDE6-4BD2-4462-9726-87A3741D1D97}"/>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B1157310-BB64-4587-A216-5E9C38FC69E8}"/>
              </a:ext>
            </a:extLst>
          </p:cNvPr>
          <p:cNvSpPr>
            <a:spLocks noGrp="1"/>
          </p:cNvSpPr>
          <p:nvPr>
            <p:ph type="sldNum" sz="quarter" idx="12"/>
          </p:nvPr>
        </p:nvSpPr>
        <p:spPr/>
        <p:txBody>
          <a:bodyPr/>
          <a:lstStyle/>
          <a:p>
            <a:fld id="{56EF84E2-D645-40C0-828C-DD4A4F902466}" type="slidenum">
              <a:rPr lang="en-IN" smtClean="0"/>
              <a:t>7</a:t>
            </a:fld>
            <a:endParaRPr lang="en-IN"/>
          </a:p>
        </p:txBody>
      </p:sp>
    </p:spTree>
    <p:extLst>
      <p:ext uri="{BB962C8B-B14F-4D97-AF65-F5344CB8AC3E}">
        <p14:creationId xmlns:p14="http://schemas.microsoft.com/office/powerpoint/2010/main" val="167926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93EC-CEE4-4F06-B4E7-ECFAF747B909}"/>
              </a:ext>
            </a:extLst>
          </p:cNvPr>
          <p:cNvSpPr>
            <a:spLocks noGrp="1"/>
          </p:cNvSpPr>
          <p:nvPr>
            <p:ph type="title"/>
          </p:nvPr>
        </p:nvSpPr>
        <p:spPr/>
        <p:txBody>
          <a:bodyPr/>
          <a:lstStyle/>
          <a:p>
            <a:r>
              <a:rPr lang="en-IN" b="1" dirty="0"/>
              <a:t>Application – Case Study</a:t>
            </a:r>
          </a:p>
        </p:txBody>
      </p:sp>
      <p:sp>
        <p:nvSpPr>
          <p:cNvPr id="3" name="Content Placeholder 2">
            <a:extLst>
              <a:ext uri="{FF2B5EF4-FFF2-40B4-BE49-F238E27FC236}">
                <a16:creationId xmlns:a16="http://schemas.microsoft.com/office/drawing/2014/main" id="{4AA840C2-9BD0-4913-8590-906485CF04F2}"/>
              </a:ext>
            </a:extLst>
          </p:cNvPr>
          <p:cNvSpPr>
            <a:spLocks noGrp="1"/>
          </p:cNvSpPr>
          <p:nvPr>
            <p:ph idx="1"/>
          </p:nvPr>
        </p:nvSpPr>
        <p:spPr/>
        <p:txBody>
          <a:bodyPr/>
          <a:lstStyle/>
          <a:p>
            <a:pPr algn="just">
              <a:lnSpc>
                <a:spcPct val="150000"/>
              </a:lnSpc>
            </a:pPr>
            <a:r>
              <a:rPr lang="en-US" sz="1800" b="0" i="0" u="none" strike="noStrike" baseline="0" dirty="0">
                <a:latin typeface="TimesNewRomanPSMT"/>
              </a:rPr>
              <a:t>At </a:t>
            </a:r>
            <a:r>
              <a:rPr lang="en-US" sz="1800" b="1" i="0" u="none" strike="noStrike" baseline="0" dirty="0">
                <a:latin typeface="TimesNewRomanPSMT"/>
              </a:rPr>
              <a:t>Boeing Aircraft Company</a:t>
            </a:r>
            <a:r>
              <a:rPr lang="en-US" sz="1800" b="0" i="0" u="none" strike="noStrike" baseline="0" dirty="0">
                <a:latin typeface="TimesNewRomanPSMT"/>
              </a:rPr>
              <a:t>, researchers have been developing a neural network to </a:t>
            </a:r>
            <a:r>
              <a:rPr lang="en-US" sz="1800" b="1" i="0" u="none" strike="noStrike" baseline="0" dirty="0">
                <a:latin typeface="TimesNewRomanPSMT"/>
              </a:rPr>
              <a:t>identify aircraft parts </a:t>
            </a:r>
            <a:r>
              <a:rPr lang="en-US" sz="1800" b="0" i="0" u="none" strike="noStrike" baseline="0" dirty="0">
                <a:latin typeface="TimesNewRomanPSMT"/>
              </a:rPr>
              <a:t>that have already been designed and manufactured, in efforts to help them with the production of new parts. </a:t>
            </a:r>
            <a:r>
              <a:rPr lang="en-US" sz="1800" b="1" i="0" u="none" strike="noStrike" baseline="0" dirty="0">
                <a:latin typeface="TimesNewRomanPSMT"/>
              </a:rPr>
              <a:t>Given a new design, the system attempts to identify a previously designed part that resembles the new one. </a:t>
            </a:r>
            <a:r>
              <a:rPr lang="en-US" sz="1800" b="0" i="0" u="none" strike="noStrike" baseline="0" dirty="0">
                <a:latin typeface="TimesNewRomanPSMT"/>
              </a:rPr>
              <a:t>If one is found, it may be able to be modified to conform to the new specifications, thus saving time and money in </a:t>
            </a:r>
            <a:r>
              <a:rPr lang="en-IN" sz="1800" b="0" i="0" u="none" strike="noStrike" baseline="0" dirty="0">
                <a:latin typeface="TimesNewRomanPSMT"/>
              </a:rPr>
              <a:t>the manufacturing process.</a:t>
            </a:r>
            <a:endParaRPr lang="en-IN" dirty="0"/>
          </a:p>
        </p:txBody>
      </p:sp>
      <p:sp>
        <p:nvSpPr>
          <p:cNvPr id="4" name="Footer Placeholder 3">
            <a:extLst>
              <a:ext uri="{FF2B5EF4-FFF2-40B4-BE49-F238E27FC236}">
                <a16:creationId xmlns:a16="http://schemas.microsoft.com/office/drawing/2014/main" id="{63F942E5-C112-43D0-907C-86DDB211E471}"/>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813C2420-D541-4E08-B273-E655E0649628}"/>
              </a:ext>
            </a:extLst>
          </p:cNvPr>
          <p:cNvSpPr>
            <a:spLocks noGrp="1"/>
          </p:cNvSpPr>
          <p:nvPr>
            <p:ph type="sldNum" sz="quarter" idx="12"/>
          </p:nvPr>
        </p:nvSpPr>
        <p:spPr/>
        <p:txBody>
          <a:bodyPr/>
          <a:lstStyle/>
          <a:p>
            <a:fld id="{56EF84E2-D645-40C0-828C-DD4A4F902466}" type="slidenum">
              <a:rPr lang="en-IN" smtClean="0"/>
              <a:t>8</a:t>
            </a:fld>
            <a:endParaRPr lang="en-IN"/>
          </a:p>
        </p:txBody>
      </p:sp>
    </p:spTree>
    <p:extLst>
      <p:ext uri="{BB962C8B-B14F-4D97-AF65-F5344CB8AC3E}">
        <p14:creationId xmlns:p14="http://schemas.microsoft.com/office/powerpoint/2010/main" val="379405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A7D5-70D1-4DDE-8AD6-1E065A8E3B32}"/>
              </a:ext>
            </a:extLst>
          </p:cNvPr>
          <p:cNvSpPr>
            <a:spLocks noGrp="1"/>
          </p:cNvSpPr>
          <p:nvPr>
            <p:ph type="title"/>
          </p:nvPr>
        </p:nvSpPr>
        <p:spPr/>
        <p:txBody>
          <a:bodyPr/>
          <a:lstStyle/>
          <a:p>
            <a:r>
              <a:rPr lang="en-IN" b="1" dirty="0"/>
              <a:t>SELF- ASSESSMENT TEST</a:t>
            </a:r>
          </a:p>
        </p:txBody>
      </p:sp>
      <p:sp>
        <p:nvSpPr>
          <p:cNvPr id="3" name="Content Placeholder 2">
            <a:extLst>
              <a:ext uri="{FF2B5EF4-FFF2-40B4-BE49-F238E27FC236}">
                <a16:creationId xmlns:a16="http://schemas.microsoft.com/office/drawing/2014/main" id="{3E69C2A2-B97F-4B51-8A00-FB94CF5D83AC}"/>
              </a:ext>
            </a:extLst>
          </p:cNvPr>
          <p:cNvSpPr>
            <a:spLocks noGrp="1"/>
          </p:cNvSpPr>
          <p:nvPr>
            <p:ph idx="1"/>
          </p:nvPr>
        </p:nvSpPr>
        <p:spPr/>
        <p:txBody>
          <a:bodyPr/>
          <a:lstStyle/>
          <a:p>
            <a:pPr algn="just">
              <a:lnSpc>
                <a:spcPct val="150000"/>
              </a:lnSpc>
            </a:pPr>
            <a:r>
              <a:rPr lang="en-US" sz="1800" b="0" i="0" u="none" strike="noStrike" baseline="0" dirty="0">
                <a:latin typeface="TimesNewRomanPSMT"/>
              </a:rPr>
              <a:t>Q.1 Why we used database in Modelling and Simulation?. Explain with suitable example.</a:t>
            </a:r>
          </a:p>
          <a:p>
            <a:pPr algn="just">
              <a:lnSpc>
                <a:spcPct val="150000"/>
              </a:lnSpc>
            </a:pPr>
            <a:r>
              <a:rPr lang="en-US" sz="1800" b="0" i="0" u="none" strike="noStrike" baseline="0" dirty="0">
                <a:latin typeface="TimesNewRomanPSMT"/>
              </a:rPr>
              <a:t>Q.2 Discuss the role of Artificial Intelligence in Modelling and Simulation.</a:t>
            </a:r>
          </a:p>
          <a:p>
            <a:pPr algn="just">
              <a:lnSpc>
                <a:spcPct val="150000"/>
              </a:lnSpc>
            </a:pPr>
            <a:r>
              <a:rPr lang="en-US" sz="1800" b="0" i="0" u="none" strike="noStrike" baseline="0" dirty="0">
                <a:latin typeface="TimesNewRomanPSMT"/>
              </a:rPr>
              <a:t>Q.3 How Neural Network is applied in Modelling and Simulation of a complex system.</a:t>
            </a:r>
            <a:endParaRPr lang="en-IN" dirty="0"/>
          </a:p>
        </p:txBody>
      </p:sp>
      <p:sp>
        <p:nvSpPr>
          <p:cNvPr id="4" name="Footer Placeholder 3">
            <a:extLst>
              <a:ext uri="{FF2B5EF4-FFF2-40B4-BE49-F238E27FC236}">
                <a16:creationId xmlns:a16="http://schemas.microsoft.com/office/drawing/2014/main" id="{3477298F-EB38-4B4F-ABB5-6D89CBD15221}"/>
              </a:ext>
            </a:extLst>
          </p:cNvPr>
          <p:cNvSpPr>
            <a:spLocks noGrp="1"/>
          </p:cNvSpPr>
          <p:nvPr>
            <p:ph type="ftr" sz="quarter" idx="11"/>
          </p:nvPr>
        </p:nvSpPr>
        <p:spPr/>
        <p:txBody>
          <a:bodyPr/>
          <a:lstStyle/>
          <a:p>
            <a:r>
              <a:rPr lang="en-US"/>
              <a:t>Dipika Jain | Department of Computer Science and Engineering</a:t>
            </a:r>
            <a:endParaRPr lang="en-IN"/>
          </a:p>
        </p:txBody>
      </p:sp>
      <p:sp>
        <p:nvSpPr>
          <p:cNvPr id="5" name="Slide Number Placeholder 4">
            <a:extLst>
              <a:ext uri="{FF2B5EF4-FFF2-40B4-BE49-F238E27FC236}">
                <a16:creationId xmlns:a16="http://schemas.microsoft.com/office/drawing/2014/main" id="{6BCF3922-743A-43BE-9E2A-811CF8DA9AAC}"/>
              </a:ext>
            </a:extLst>
          </p:cNvPr>
          <p:cNvSpPr>
            <a:spLocks noGrp="1"/>
          </p:cNvSpPr>
          <p:nvPr>
            <p:ph type="sldNum" sz="quarter" idx="12"/>
          </p:nvPr>
        </p:nvSpPr>
        <p:spPr/>
        <p:txBody>
          <a:bodyPr/>
          <a:lstStyle/>
          <a:p>
            <a:fld id="{56EF84E2-D645-40C0-828C-DD4A4F902466}" type="slidenum">
              <a:rPr lang="en-IN" smtClean="0"/>
              <a:t>9</a:t>
            </a:fld>
            <a:endParaRPr lang="en-IN"/>
          </a:p>
        </p:txBody>
      </p:sp>
    </p:spTree>
    <p:extLst>
      <p:ext uri="{BB962C8B-B14F-4D97-AF65-F5344CB8AC3E}">
        <p14:creationId xmlns:p14="http://schemas.microsoft.com/office/powerpoint/2010/main" val="30768700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21352</TotalTime>
  <Words>1715</Words>
  <Application>Microsoft Office PowerPoint</Application>
  <PresentationFormat>Widescreen</PresentationFormat>
  <Paragraphs>184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Adobe Gothic Std B</vt:lpstr>
      <vt:lpstr>Arial Rounded MT Bold</vt:lpstr>
      <vt:lpstr>ArialMT</vt:lpstr>
      <vt:lpstr>Calibri</vt:lpstr>
      <vt:lpstr>Calibri Light</vt:lpstr>
      <vt:lpstr>Roboto</vt:lpstr>
      <vt:lpstr>TimesNewRomanPS-BoldMT</vt:lpstr>
      <vt:lpstr>TimesNewRomanPSMT</vt:lpstr>
      <vt:lpstr>Wingdings</vt:lpstr>
      <vt:lpstr>Retrospect</vt:lpstr>
      <vt:lpstr>Engineering Analysis and Design   (MODELLING AND SIMULATION)  COURSE CODE: CO-207  UNIT-3 </vt:lpstr>
      <vt:lpstr>Syllabus – Unit:3</vt:lpstr>
      <vt:lpstr>Introduction</vt:lpstr>
      <vt:lpstr> Modelling of Complex Systems </vt:lpstr>
      <vt:lpstr>PowerPoint Presentation</vt:lpstr>
      <vt:lpstr>AI in Modelling and Simulation</vt:lpstr>
      <vt:lpstr>PowerPoint Presentation</vt:lpstr>
      <vt:lpstr>Application – Case Study</vt:lpstr>
      <vt:lpstr>SELF- ASSESSMENT TEST</vt:lpstr>
      <vt:lpstr>IMPORTANT TERMS</vt:lpstr>
      <vt:lpstr>PowerPoint Presentation</vt:lpstr>
      <vt:lpstr>PowerPoint Presentation</vt:lpstr>
      <vt:lpstr>PowerPoint Presentation</vt:lpstr>
      <vt:lpstr>PowerPoint Presentation</vt:lpstr>
      <vt:lpstr>PowerPoint Presentation</vt:lpstr>
      <vt:lpstr>Selecting a Simulation Language</vt:lpstr>
      <vt:lpstr>PowerPoint Presentation</vt:lpstr>
      <vt:lpstr>TYPES OF SIMULATION</vt:lpstr>
      <vt:lpstr>Outline of Simulation Languages</vt:lpstr>
      <vt:lpstr>PowerPoint Presentation</vt:lpstr>
      <vt:lpstr>SELF-ASSESSMENT QUESTIONS</vt:lpstr>
      <vt:lpstr>SIMULA</vt:lpstr>
      <vt:lpstr>Disadvantages of SIMULA</vt:lpstr>
      <vt:lpstr>TRY TO SIMULATE: BUNGEE JUMPING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Analysis and Design   (MODELLING AND SIMULATION)  COURSE CODE: CO-207  UNIT-3</dc:title>
  <dc:creator>Dipika Jain</dc:creator>
  <cp:lastModifiedBy>Dipika Jain</cp:lastModifiedBy>
  <cp:revision>63</cp:revision>
  <dcterms:created xsi:type="dcterms:W3CDTF">2021-07-31T08:09:34Z</dcterms:created>
  <dcterms:modified xsi:type="dcterms:W3CDTF">2022-10-16T07:16:20Z</dcterms:modified>
</cp:coreProperties>
</file>