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24" r:id="rId2"/>
    <p:sldId id="825" r:id="rId3"/>
    <p:sldId id="857" r:id="rId4"/>
    <p:sldId id="858" r:id="rId5"/>
    <p:sldId id="852" r:id="rId6"/>
    <p:sldId id="860" r:id="rId7"/>
    <p:sldId id="861" r:id="rId8"/>
    <p:sldId id="862" r:id="rId9"/>
    <p:sldId id="863" r:id="rId10"/>
    <p:sldId id="864" r:id="rId11"/>
    <p:sldId id="875" r:id="rId12"/>
    <p:sldId id="876" r:id="rId13"/>
    <p:sldId id="877" r:id="rId14"/>
    <p:sldId id="878" r:id="rId15"/>
    <p:sldId id="871" r:id="rId16"/>
    <p:sldId id="873" r:id="rId17"/>
    <p:sldId id="874" r:id="rId18"/>
    <p:sldId id="882" r:id="rId19"/>
    <p:sldId id="879" r:id="rId20"/>
    <p:sldId id="883" r:id="rId21"/>
    <p:sldId id="890" r:id="rId22"/>
    <p:sldId id="891" r:id="rId23"/>
    <p:sldId id="889" r:id="rId24"/>
    <p:sldId id="888" r:id="rId25"/>
    <p:sldId id="892" r:id="rId26"/>
    <p:sldId id="893" r:id="rId27"/>
    <p:sldId id="894" r:id="rId28"/>
  </p:sldIdLst>
  <p:sldSz cx="9144000" cy="6858000" type="screen4x3"/>
  <p:notesSz cx="69469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ahoma" pitchFamily="-109" charset="0"/>
        <a:ea typeface="ＭＳ Ｐゴシック" pitchFamily="-109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ahoma" pitchFamily="-109" charset="0"/>
        <a:ea typeface="ＭＳ Ｐゴシック" pitchFamily="-109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ahoma" pitchFamily="-109" charset="0"/>
        <a:ea typeface="ＭＳ Ｐゴシック" pitchFamily="-109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ahoma" pitchFamily="-109" charset="0"/>
        <a:ea typeface="ＭＳ Ｐゴシック" pitchFamily="-109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ahoma" pitchFamily="-109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ahoma" pitchFamily="-109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ahoma" pitchFamily="-109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ahoma" pitchFamily="-109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ahoma" pitchFamily="-109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C. Ramirez" initials="JC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FFF"/>
    <a:srgbClr val="00FFFF"/>
    <a:srgbClr val="FF0000"/>
    <a:srgbClr val="003399"/>
    <a:srgbClr val="336699"/>
    <a:srgbClr val="FF00FF"/>
    <a:srgbClr val="80008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3" tIns="46181" rIns="92363" bIns="46181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114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3" tIns="46181" rIns="92363" bIns="46181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11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3" tIns="46181" rIns="92363" bIns="46181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9825"/>
            <a:ext cx="30114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3" tIns="46181" rIns="92363" bIns="46181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fld id="{577BFB2D-59FA-46CB-92EC-9D6A08CCDF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3" tIns="46181" rIns="92363" bIns="46181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14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3" tIns="46181" rIns="92363" bIns="46181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79913"/>
            <a:ext cx="50927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3" tIns="46181" rIns="92363" bIns="461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11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3" tIns="46181" rIns="92363" bIns="46181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9825"/>
            <a:ext cx="30114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3" tIns="46181" rIns="92363" bIns="46181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fld id="{2DC359F2-1C0C-4247-A4F9-1491F7F4EC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936BC-5E97-4100-84BD-2766D1E2F8F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latin typeface="Times New Roman" pitchFamily="-106" charset="0"/>
                <a:ea typeface="+mn-ea"/>
              </a:rPr>
              <a:t>Course Notes for</a:t>
            </a:r>
          </a:p>
          <a:p>
            <a:pPr>
              <a:defRPr/>
            </a:pPr>
            <a:r>
              <a:rPr lang="en-US" sz="4400" b="1">
                <a:latin typeface="Times New Roman" pitchFamily="-106" charset="0"/>
                <a:ea typeface="+mn-ea"/>
              </a:rPr>
              <a:t>CS 1538</a:t>
            </a:r>
          </a:p>
          <a:p>
            <a:pPr>
              <a:defRPr/>
            </a:pPr>
            <a:r>
              <a:rPr lang="en-US" sz="4400" b="1">
                <a:latin typeface="Times New Roman" pitchFamily="-106" charset="0"/>
                <a:ea typeface="+mn-ea"/>
              </a:rPr>
              <a:t>Introduction to Simulation</a:t>
            </a:r>
          </a:p>
          <a:p>
            <a:pPr>
              <a:defRPr/>
            </a:pPr>
            <a:endParaRPr lang="en-US" sz="2400">
              <a:latin typeface="Times New Roman" pitchFamily="-106" charset="0"/>
              <a:ea typeface="+mn-ea"/>
            </a:endParaRPr>
          </a:p>
          <a:p>
            <a:pPr>
              <a:defRPr/>
            </a:pPr>
            <a:r>
              <a:rPr lang="en-US" sz="2400" b="1">
                <a:latin typeface="Times New Roman" pitchFamily="-106" charset="0"/>
                <a:ea typeface="+mn-ea"/>
              </a:rPr>
              <a:t>By</a:t>
            </a:r>
          </a:p>
          <a:p>
            <a:pPr>
              <a:defRPr/>
            </a:pPr>
            <a:r>
              <a:rPr lang="en-US" sz="2400" b="1">
                <a:latin typeface="Times New Roman" pitchFamily="-106" charset="0"/>
                <a:ea typeface="+mn-ea"/>
              </a:rPr>
              <a:t>John C. Ramirez</a:t>
            </a:r>
          </a:p>
          <a:p>
            <a:pPr>
              <a:defRPr/>
            </a:pPr>
            <a:r>
              <a:rPr lang="en-US" sz="2400" b="1">
                <a:latin typeface="Times New Roman" pitchFamily="-106" charset="0"/>
                <a:ea typeface="+mn-ea"/>
              </a:rPr>
              <a:t>Department of Computer Science</a:t>
            </a:r>
          </a:p>
          <a:p>
            <a:pPr>
              <a:defRPr/>
            </a:pPr>
            <a:r>
              <a:rPr lang="en-US" sz="2400" b="1">
                <a:latin typeface="Times New Roman" pitchFamily="-106" charset="0"/>
                <a:ea typeface="+mn-ea"/>
              </a:rPr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7C66622-6134-45BB-96E8-3C60DB5E12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994A7-B0C2-4A83-A90E-EDE701300A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19812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9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C9C7F-35A2-4541-B6EA-182D1EB260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924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886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86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174C5-1FB9-409F-8E77-B622F4F913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924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886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38862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38862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20AE8-5FF9-45EE-8CEB-30C477C6A8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9177-B421-4C41-B25A-78CAEDAE52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01D1A-3E9D-4A9D-B7B0-6A31F1BC41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F6526-890A-4F09-9106-1A3B4372A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1A8D5-BDBC-432F-9EAE-C0AA342725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D3D3B-00AE-47D4-A735-E6002F7880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35A04-28F7-4F86-AB18-2C0115898A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A6682-523C-4B15-A8F8-02C8A616FC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2B196-DAB9-4F9F-BDAB-A33AFAC1F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EBFE"/>
            </a:gs>
            <a:gs pos="100000">
              <a:srgbClr val="C5D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80323E8F-F6C1-4AED-B1D0-61040A756A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  <a:p>
            <a:pPr lvl="4"/>
            <a:endParaRPr lang="en-US"/>
          </a:p>
          <a:p>
            <a:pPr lvl="3"/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92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7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3000">
          <a:solidFill>
            <a:schemeClr val="bg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-109" charset="0"/>
        <a:buChar char="4"/>
        <a:defRPr sz="2600">
          <a:solidFill>
            <a:schemeClr val="bg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2200">
          <a:solidFill>
            <a:schemeClr val="bg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itchFamily="-106" charset="0"/>
        <a:buChar char="&gt;"/>
        <a:defRPr>
          <a:solidFill>
            <a:schemeClr val="bg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itchFamily="-106" charset="0"/>
        <a:buChar char="&gt;"/>
        <a:defRPr>
          <a:solidFill>
            <a:schemeClr val="bg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itchFamily="-106" charset="0"/>
        <a:buChar char="&gt;"/>
        <a:defRPr>
          <a:solidFill>
            <a:schemeClr val="bg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itchFamily="-106" charset="0"/>
        <a:buChar char="&gt;"/>
        <a:defRPr>
          <a:solidFill>
            <a:schemeClr val="bg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19812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Introduction to Simulation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349E-059F-49C0-8EF1-AD5915B2753C}" type="slidenum">
              <a:rPr lang="en-US"/>
              <a:pPr/>
              <a:t>10</a:t>
            </a:fld>
            <a:endParaRPr lang="en-US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 eaLnBrk="1" hangingPunct="1"/>
            <a:r>
              <a:rPr lang="en-US" sz="2000" b="1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Why (or when) do we use simulation?</a:t>
            </a:r>
          </a:p>
          <a:p>
            <a:pPr lvl="2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Option 2: Model system X, simulate the conditions and use the simulation results to decide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Continuing with the same first example: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Model both possibilities for increasing production and simulate them both</a:t>
            </a:r>
          </a:p>
          <a:p>
            <a:pPr lvl="4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We then choose the solution that is most economically feasible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Continuing with the Space Shuttle example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Model the damage and the stress that re-entry imparts on the shuttle</a:t>
            </a:r>
          </a:p>
          <a:p>
            <a:pPr lvl="4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Determine via a simulation if the damage will threaten the shuttle or not</a:t>
            </a:r>
          </a:p>
          <a:p>
            <a:pPr lvl="3" eaLnBrk="1" hangingPunct="1">
              <a:buNone/>
            </a:pPr>
            <a:endParaRPr lang="en-US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  <a:p>
            <a:pPr lvl="4" eaLnBrk="1" hangingPunct="1"/>
            <a:endParaRPr lang="en-US" sz="2000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15400" cy="5486400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Application Areas of Simulation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Designing and analyzing manufacturing systems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Evaluating hardware and software requirements for a computer system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Evaluating a new military weapons system or tactic 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Determining ordering policies for an inventory system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Designing communications systems and message protocols for them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Designing and operating transportation facilities such as freeways, airports, subways, or ports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Evaluating designs for service organizations such as hospitals, post offices, or fast -food restaurants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Analyzing financial or economic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STEPS IN A SIMULATION STUDY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Formulate problem and plan the study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Collect data and define a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534400" cy="63246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15400" cy="5486400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Issues in Simulation</a:t>
            </a:r>
          </a:p>
          <a:p>
            <a:r>
              <a:rPr lang="en-US" sz="2400" dirty="0"/>
              <a:t>Writing computer programs to execute them can be an difficult task.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simulation of complex systems is that a large amount of computer time is often required.</a:t>
            </a:r>
          </a:p>
          <a:p>
            <a:r>
              <a:rPr lang="en-US" sz="2400" dirty="0"/>
              <a:t>Simulation </a:t>
            </a:r>
            <a:r>
              <a:rPr lang="en-US" sz="2400" i="1" dirty="0"/>
              <a:t>methodology </a:t>
            </a:r>
            <a:r>
              <a:rPr lang="en-US" sz="2400" dirty="0"/>
              <a:t> is largely independent of the software and hardware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580A-72F1-4F95-895A-B21C8C5850D5}" type="slidenum">
              <a:rPr lang="en-US"/>
              <a:pPr/>
              <a:t>15</a:t>
            </a:fld>
            <a:endParaRPr 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solidFill>
                  <a:srgbClr val="FF0000"/>
                </a:solidFill>
                <a:ea typeface="ＭＳ Ｐゴシック" pitchFamily="-109" charset="-128"/>
              </a:rPr>
              <a:t>Don't use a simulation if the system is too complex to model correctly / accurately</a:t>
            </a:r>
          </a:p>
          <a:p>
            <a:pPr lvl="3" eaLnBrk="1" hangingPunct="1"/>
            <a:r>
              <a:rPr lang="en-US" dirty="0">
                <a:ea typeface="ＭＳ Ｐゴシック" pitchFamily="-109" charset="-128"/>
              </a:rPr>
              <a:t>This is often not obvious</a:t>
            </a:r>
          </a:p>
          <a:p>
            <a:pPr lvl="3" eaLnBrk="1" hangingPunct="1"/>
            <a:r>
              <a:rPr lang="en-US" dirty="0">
                <a:ea typeface="ＭＳ Ｐゴシック" pitchFamily="-109" charset="-128"/>
              </a:rPr>
              <a:t>Can depend on cost and alternatives as well</a:t>
            </a:r>
          </a:p>
          <a:p>
            <a:pPr lvl="4" eaLnBrk="1" hangingPunct="1"/>
            <a:r>
              <a:rPr lang="en-US" dirty="0">
                <a:ea typeface="ＭＳ Ｐゴシック" pitchFamily="-109" charset="-128"/>
              </a:rPr>
              <a:t>However, a bad model may not be helpful and could actually be harmful</a:t>
            </a:r>
          </a:p>
          <a:p>
            <a:pPr lvl="4" eaLnBrk="1" hangingPunct="1"/>
            <a:r>
              <a:rPr lang="en-US" dirty="0">
                <a:ea typeface="ＭＳ Ｐゴシック" pitchFamily="-109" charset="-128"/>
              </a:rPr>
              <a:t>Ex: With the Space Shuttle, lives were at risk – if the model predicts incorrectly the results are catastrophic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8A77-AB1E-4BBF-8660-52ED0BC1CBDD}" type="slidenum">
              <a:rPr lang="en-US"/>
              <a:pPr/>
              <a:t>16</a:t>
            </a:fld>
            <a:endParaRPr lang="en-US"/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 lvl="1" eaLnBrk="1" hangingPunct="1"/>
            <a:r>
              <a:rPr lang="en-US" dirty="0">
                <a:ea typeface="ＭＳ Ｐゴシック" pitchFamily="-109" charset="-128"/>
              </a:rPr>
              <a:t>When is simulation NOT a good idea?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ea typeface="ＭＳ Ｐゴシック" pitchFamily="-109" charset="-128"/>
              </a:rPr>
              <a:t>Don't use a simulation when the problem can be solved in a "simpler" or more exact way</a:t>
            </a:r>
          </a:p>
          <a:p>
            <a:pPr lvl="3" eaLnBrk="1" hangingPunct="1"/>
            <a:r>
              <a:rPr lang="en-US" dirty="0">
                <a:ea typeface="ＭＳ Ｐゴシック" pitchFamily="-109" charset="-128"/>
              </a:rPr>
              <a:t>Some things that we think may have to be simulated can be solved analytically</a:t>
            </a:r>
          </a:p>
          <a:p>
            <a:pPr lvl="3" eaLnBrk="1" hangingPunct="1"/>
            <a:r>
              <a:rPr lang="en-US" dirty="0">
                <a:ea typeface="ＭＳ Ｐゴシック" pitchFamily="-109" charset="-128"/>
              </a:rPr>
              <a:t>Ex: Given N rolls of a fair pair of dice, what are the relative expected frequencies of each of the possible values {2, 3, 4, … 12} ?</a:t>
            </a:r>
          </a:p>
          <a:p>
            <a:pPr lvl="4" eaLnBrk="1" hangingPunct="1"/>
            <a:r>
              <a:rPr lang="en-US" dirty="0">
                <a:ea typeface="ＭＳ Ｐゴシック" pitchFamily="-109" charset="-128"/>
              </a:rPr>
              <a:t>We could certainly simulate this, "rolling" the dice N times and counting</a:t>
            </a:r>
          </a:p>
          <a:p>
            <a:pPr lvl="4" eaLnBrk="1" hangingPunct="1"/>
            <a:r>
              <a:rPr lang="en-US" dirty="0">
                <a:ea typeface="ＭＳ Ｐゴシック" pitchFamily="-109" charset="-128"/>
              </a:rPr>
              <a:t>However, based on the probability of each possible result, we can derive a more exact answer analytically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4FB-F482-43A4-AB75-DEEE97F961B0}" type="slidenum">
              <a:rPr lang="en-US"/>
              <a:pPr/>
              <a:t>17</a:t>
            </a:fld>
            <a:endParaRPr lang="en-US"/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solidFill>
                  <a:srgbClr val="FF0000"/>
                </a:solidFill>
                <a:ea typeface="ＭＳ Ｐゴシック" pitchFamily="-109" charset="-128"/>
              </a:rPr>
              <a:t>Don't use a simulation if it is easier or cheaper to experiment directly on a real system</a:t>
            </a:r>
          </a:p>
          <a:p>
            <a:pPr lvl="3" eaLnBrk="1" hangingPunct="1"/>
            <a:r>
              <a:rPr lang="en-US" dirty="0">
                <a:ea typeface="ＭＳ Ｐゴシック" pitchFamily="-109" charset="-128"/>
              </a:rPr>
              <a:t>Ex: A 24 hour supermarket manager wants to know how to best handle the cash register during the "midnight shift":</a:t>
            </a:r>
          </a:p>
          <a:p>
            <a:pPr lvl="4" eaLnBrk="1" hangingPunct="1"/>
            <a:r>
              <a:rPr lang="en-US" dirty="0">
                <a:ea typeface="ＭＳ Ｐゴシック" pitchFamily="-109" charset="-128"/>
              </a:rPr>
              <a:t>Have one cashier at all times</a:t>
            </a:r>
          </a:p>
          <a:p>
            <a:pPr lvl="4" eaLnBrk="1" hangingPunct="1"/>
            <a:r>
              <a:rPr lang="en-US" dirty="0">
                <a:ea typeface="ＭＳ Ｐゴシック" pitchFamily="-109" charset="-128"/>
              </a:rPr>
              <a:t>Have two cashiers at all times</a:t>
            </a:r>
          </a:p>
          <a:p>
            <a:pPr lvl="4" eaLnBrk="1" hangingPunct="1"/>
            <a:r>
              <a:rPr lang="en-US" dirty="0">
                <a:ea typeface="ＭＳ Ｐゴシック" pitchFamily="-109" charset="-128"/>
              </a:rPr>
              <a:t>Have one cashier at all times, and a second cashier available (but only working as cashier if the line gets too long)</a:t>
            </a:r>
          </a:p>
          <a:p>
            <a:pPr lvl="3" eaLnBrk="1" hangingPunct="1"/>
            <a:r>
              <a:rPr lang="en-US" dirty="0">
                <a:ea typeface="ＭＳ Ｐゴシック" pitchFamily="-109" charset="-128"/>
              </a:rPr>
              <a:t>Each of these can be done during operating hours</a:t>
            </a:r>
          </a:p>
          <a:p>
            <a:pPr lvl="4" eaLnBrk="1" hangingPunct="1"/>
            <a:r>
              <a:rPr lang="en-US" dirty="0">
                <a:ea typeface="ＭＳ Ｐゴシック" pitchFamily="-109" charset="-128"/>
              </a:rPr>
              <a:t>An extra employee can be used to keep track of queue data (and would not be too expensive)</a:t>
            </a:r>
          </a:p>
          <a:p>
            <a:pPr lvl="4" eaLnBrk="1" hangingPunct="1"/>
            <a:r>
              <a:rPr lang="en-US" dirty="0">
                <a:ea typeface="ＭＳ Ｐゴシック" pitchFamily="-109" charset="-128"/>
              </a:rPr>
              <a:t>Differences are (likely) not that drastic so that customers will be alienated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7D732E-5C51-408F-90D2-2789C5A8E480}" type="slidenum">
              <a:rPr lang="en-US"/>
              <a:pPr/>
              <a:t>18</a:t>
            </a:fld>
            <a:endParaRPr lang="en-US"/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Type of Simulation Model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Static Model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Models a system at a single point in time, rather than over a period of time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Sometimes called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Monte Carlo</a:t>
            </a: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 simulations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Dynamic Model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Models a system over time</a:t>
            </a:r>
          </a:p>
          <a:p>
            <a:pPr lvl="1" eaLnBrk="1" hangingPunct="1">
              <a:buFont typeface="Marlett" pitchFamily="-106" charset="0"/>
              <a:buChar char="4"/>
              <a:defRPr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Deterministic Model</a:t>
            </a:r>
          </a:p>
          <a:p>
            <a:pPr lvl="2" eaLnBrk="1" hangingPunct="1">
              <a:buFont typeface="Arial" pitchFamily="-106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Inputs to the simulation are known values</a:t>
            </a:r>
          </a:p>
          <a:p>
            <a:pPr lvl="3"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 random variables are used</a:t>
            </a:r>
          </a:p>
          <a:p>
            <a:pPr lvl="3"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Ex: Customer arrivals to a store are monitored over a period of days and the arrival times are used as input to the simulation</a:t>
            </a:r>
          </a:p>
          <a:p>
            <a:pPr lvl="1" eaLnBrk="1" hangingPunct="1">
              <a:buFont typeface="Marlett" pitchFamily="-106" charset="0"/>
              <a:buChar char="4"/>
              <a:defRPr/>
            </a:pPr>
            <a:r>
              <a:rPr lang="en-US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Stochastic Model</a:t>
            </a:r>
          </a:p>
          <a:p>
            <a:pPr lvl="2" eaLnBrk="1" hangingPunct="1">
              <a:buFont typeface="Arial" pitchFamily="-106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or more random variables are used in the simulation</a:t>
            </a:r>
          </a:p>
          <a:p>
            <a:pPr lvl="3"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Results can only be interpreted as estimates (or educated guesses) of the true behavior of the system</a:t>
            </a:r>
          </a:p>
          <a:p>
            <a:pPr lvl="3"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Quality of the simulation depends heavily on the correctness of the random data distribution</a:t>
            </a:r>
          </a:p>
          <a:p>
            <a:pPr lvl="2" eaLnBrk="1" hangingPunct="1">
              <a:buNone/>
              <a:defRPr/>
            </a:pPr>
            <a:endParaRPr lang="en-US" sz="2000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Static vs. Dynamic Simulation Models: A static simulation model is a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representation of a system at a particular time, or one that may be used to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represent a system in which time simply plays no role; examples of static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 the other hand,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dynamic simulation model represents a system as it evolves over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Deterministic vs. Stochastic Simulation Models: If a simulation model does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 contain any probabilistic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.e., random) components, it is called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deterministic;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complicated (and analytically intractable) system of differential equations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describing a chemical reaction might be such a model. In deterministic models,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output is "determined" once the set of input quantities and relationships in the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 have been specified, even though it might take a lot of computer time to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evaluate what it is. Many systems, however, must be modeled as having at least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random input components, and these give rise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stochastic simulation</a:t>
            </a:r>
          </a:p>
          <a:p>
            <a:pPr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models.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simulation models produce output that is itself random, and must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Therefore be treated as only an estimate of the true characteristics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System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Process or facility is called system. 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A system is defined to be a collection of entities, e.g., people or machines, that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act and interact together toward the accomplishment of some logical end.</a:t>
            </a:r>
          </a:p>
          <a:p>
            <a:pPr algn="l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"A group of objects that are joined together in some regular interaction or interdependence toward the accomplishment of some purpose" (Banks et al)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State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of variables necessary to describe a system at a particular time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The state of a system is the variables (and their values) at one instance in time</a:t>
            </a:r>
          </a:p>
          <a:p>
            <a:pPr algn="l" eaLnBrk="1" hangingPunct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Components</a:t>
            </a:r>
          </a:p>
          <a:p>
            <a:pPr lvl="1" algn="l" eaLnBrk="1" hangingPunct="1"/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Entities</a:t>
            </a:r>
          </a:p>
          <a:p>
            <a:pPr lvl="2" algn="l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Objects of interest within a system</a:t>
            </a:r>
          </a:p>
          <a:p>
            <a:pPr lvl="3" algn="l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Typically "active" in some way</a:t>
            </a:r>
          </a:p>
          <a:p>
            <a:pPr lvl="3" algn="l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Ex: Customers, Employees, Devices, Machines, etc</a:t>
            </a:r>
          </a:p>
          <a:p>
            <a:pPr lvl="2" algn="l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Contain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store information about them</a:t>
            </a:r>
          </a:p>
          <a:p>
            <a:pPr lvl="3" algn="l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Ex: For Customer: items purchased, total bill</a:t>
            </a:r>
          </a:p>
          <a:p>
            <a:pPr lvl="2" algn="l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May perform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while in the system</a:t>
            </a:r>
          </a:p>
          <a:p>
            <a:pPr lvl="3" algn="l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Ex: For Customer: shopping, paying bill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Simulating a Single-Server Queue</a:t>
            </a:r>
            <a:endParaRPr lang="en-US" sz="5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7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335" t="679" r="1017" b="22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9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195" name="AutoShape 3" descr="{\displaystyle X_{n+1}=\left(aX_{n}+c\right){\bmod {m}}}"/>
          <p:cNvSpPr>
            <a:spLocks noChangeAspect="1" noChangeArrowheads="1"/>
          </p:cNvSpPr>
          <p:nvPr/>
        </p:nvSpPr>
        <p:spPr bwMode="auto">
          <a:xfrm>
            <a:off x="288925" y="1603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0772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381000"/>
            <a:ext cx="8342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Random Sequence Generator using Linear </a:t>
            </a:r>
            <a:r>
              <a:rPr lang="en-US" b="1" u="sng" dirty="0" err="1"/>
              <a:t>congruential</a:t>
            </a:r>
            <a:r>
              <a:rPr lang="en-US" b="1" u="sng" dirty="0"/>
              <a:t> Method</a:t>
            </a:r>
          </a:p>
          <a:p>
            <a:endParaRPr lang="en-US" dirty="0"/>
          </a:p>
          <a:p>
            <a:r>
              <a:rPr lang="en-US" dirty="0"/>
              <a:t>This Method is defined by given Recurrence Relation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195" name="AutoShape 3" descr="{\displaystyle X_{n+1}=\left(aX_{n}+c\right){\bmod {m}}}"/>
          <p:cNvSpPr>
            <a:spLocks noChangeAspect="1" noChangeArrowheads="1"/>
          </p:cNvSpPr>
          <p:nvPr/>
        </p:nvSpPr>
        <p:spPr bwMode="auto">
          <a:xfrm>
            <a:off x="288925" y="1603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834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Random Sequence Generator using Linear </a:t>
            </a:r>
            <a:r>
              <a:rPr lang="en-US" b="1" u="sng" dirty="0" err="1"/>
              <a:t>congruential</a:t>
            </a:r>
            <a:r>
              <a:rPr lang="en-US" b="1" u="sng" dirty="0"/>
              <a:t> Method</a:t>
            </a:r>
          </a:p>
        </p:txBody>
      </p:sp>
      <p:pic>
        <p:nvPicPr>
          <p:cNvPr id="6" name="Picture 5" descr="r1_page-0001.jpg"/>
          <p:cNvPicPr>
            <a:picLocks noChangeAspect="1"/>
          </p:cNvPicPr>
          <p:nvPr/>
        </p:nvPicPr>
        <p:blipFill>
          <a:blip r:embed="rId2"/>
          <a:srcRect t="30508"/>
          <a:stretch>
            <a:fillRect/>
          </a:stretch>
        </p:blipFill>
        <p:spPr>
          <a:xfrm>
            <a:off x="228600" y="1143000"/>
            <a:ext cx="8686800" cy="548640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b="79874"/>
          <a:stretch>
            <a:fillRect/>
          </a:stretch>
        </p:blipFill>
        <p:spPr bwMode="auto">
          <a:xfrm>
            <a:off x="304800" y="3810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19600" y="533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=27, a=17, c=43 and m=100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Category of System : Discrete and Continuous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discrete system is one for which the state variables change instantaneously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separated points in time</a:t>
            </a:r>
          </a:p>
          <a:p>
            <a:pPr algn="l"/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Example1: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bank is an example of a discrete system , since state variables--e.g., the number of customers in the bank change only when a customer arrives or when a customer finishes being served and departs.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Example2: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students in MSIT When a registration or add is completed, number of students increases, and when a drop is completed, number of students decreases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continuous system is one for which the state variables change continuously with respect to time. 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Example1: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airplane moving through the air is an example of a continuous system, since state variables such as position and velocity can change continuously with respect to time</a:t>
            </a:r>
          </a:p>
          <a:p>
            <a:pPr algn="l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Example2: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Volume of CO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the atmosphere CO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being generated via people (breathing), industries and natural events and is being consumed by plants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Study the System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Experiment with the Actual System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. Experiment with a Model of the System: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If it is possible (and cost-effective) to alter the system physically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let it operate under the new conditions, it is probably desirable to do so, for in this case there is no question about whether what we study is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Model: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representation of the system to be used / studied in place of the actual system Allows us to study a system without actually building it. The assumptions that is used to study a system scientifically about how it works. These assumptions are called Models and can be in the form of mathematical or logical relationships</a:t>
            </a:r>
          </a:p>
          <a:p>
            <a:pPr algn="l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Physical Model vs. Mathematical Model : </a:t>
            </a:r>
          </a:p>
          <a:p>
            <a:pPr algn="l"/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0" lvl="2" algn="l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Physical Model: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physical representation of the system (often scaled down) that is actually constructed</a:t>
            </a:r>
          </a:p>
          <a:p>
            <a:pPr algn="l"/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images of clay cars in wind tunnels, cockpits disconnected from their airplanes to be used in pilot training,  miniature supertankers.</a:t>
            </a:r>
          </a:p>
          <a:p>
            <a:pPr algn="l"/>
            <a:r>
              <a:rPr lang="en-US" i="1" dirty="0">
                <a:solidFill>
                  <a:srgbClr val="FF0000"/>
                </a:solidFill>
              </a:rPr>
              <a:t>Most real-world systems are too complex to allow realistic models to be evaluated analytically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C36-8301-4607-8AEA-080222B16067}" type="slidenum">
              <a:rPr lang="en-US"/>
              <a:pPr/>
              <a:t>5</a:t>
            </a:fld>
            <a:endParaRPr lang="en-US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324600"/>
          </a:xfrm>
        </p:spPr>
        <p:txBody>
          <a:bodyPr/>
          <a:lstStyle/>
          <a:p>
            <a:pPr marL="342900" lvl="2" indent="-342900"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Mathematical Model: </a:t>
            </a: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Representing the system using logical and mathematical</a:t>
            </a:r>
          </a:p>
          <a:p>
            <a:pPr marL="342900" lvl="2" indent="-342900">
              <a:buNone/>
            </a:pP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relationships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Algebra, Calculus, or probability theory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Example: relation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where r is the rate of travel, t is the time</a:t>
            </a:r>
          </a:p>
          <a:p>
            <a:pPr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spent traveling, and d is the distance traveled.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None/>
            </a:pPr>
            <a:endParaRPr lang="en-US" b="1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-109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7391400" cy="40386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372600" cy="6705600"/>
          </a:xfrm>
        </p:spPr>
        <p:txBody>
          <a:bodyPr/>
          <a:lstStyle/>
          <a:p>
            <a:pPr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Analytical Solution </a:t>
            </a:r>
          </a:p>
          <a:p>
            <a:pPr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After Building a mathematical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 examined  the model to answer the question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interest about the system it is supposed represent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analytical solution. </a:t>
            </a:r>
          </a:p>
          <a:p>
            <a:pPr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In the d =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 example, if 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know the distance to be traveled and the velocity, then we can  work with the model to get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dlr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 systems are highly complex, so that valid mathematical models of them are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themselves complex and possibility of an analytical solution is difficult. </a:t>
            </a:r>
          </a:p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 this case, the model must be studied by means of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simulation, i.e. 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numerically exercising the model for the inputs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question to see how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they affect the output measures of performance</a:t>
            </a:r>
          </a:p>
          <a:p>
            <a:pPr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/>
              <a:t>Simulation:</a:t>
            </a:r>
            <a:r>
              <a:rPr lang="en-US" sz="2000" dirty="0"/>
              <a:t> using computers to imitate, or simulate, the system. </a:t>
            </a:r>
            <a:endParaRPr lang="en-US" sz="20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9177-B421-4C41-B25A-78CAEDAE525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CAD-50C3-4255-8B05-888CD148B054}" type="slidenum">
              <a:rPr lang="en-US"/>
              <a:pPr/>
              <a:t>7</a:t>
            </a:fld>
            <a:endParaRPr 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What is simulation?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Banks, et al: </a:t>
            </a:r>
          </a:p>
          <a:p>
            <a:pPr lvl="2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"A simulation is the imitation of the operation of a real-world process or system over time".  It "involves the generation of an artificial history of a system, and the observation of that artificial history to draw inferences … "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Law &amp; </a:t>
            </a:r>
            <a:r>
              <a:rPr lang="en-US" sz="2000" dirty="0" err="1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Kelton</a:t>
            </a: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: </a:t>
            </a:r>
          </a:p>
          <a:p>
            <a:pPr lvl="2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"In a simulation we use a computer to evaluate a model (of a system) numerically, and data are gathered in order to estimate the desired true characteristics of the model”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More specifically (but still superficially)</a:t>
            </a:r>
          </a:p>
          <a:p>
            <a:pPr lvl="2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We develop a </a:t>
            </a:r>
            <a:r>
              <a:rPr lang="en-US" sz="2000" b="1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model</a:t>
            </a: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 of some real-world system that (we hope) represents the essential characteristics of that system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Does not need to exactly represent the system – just the relevant parts</a:t>
            </a:r>
          </a:p>
          <a:p>
            <a:pPr lvl="2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We use a </a:t>
            </a:r>
            <a:r>
              <a:rPr lang="en-US" sz="2000" b="1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program</a:t>
            </a: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 (usually) to test / analyze that model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Carefully choosing input and output</a:t>
            </a:r>
          </a:p>
          <a:p>
            <a:pPr lvl="2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We use the </a:t>
            </a:r>
            <a:r>
              <a:rPr lang="en-US" sz="2000" b="1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results</a:t>
            </a: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 of the program to make some deductions about the real-world system</a:t>
            </a:r>
          </a:p>
          <a:p>
            <a:pPr lvl="2" eaLnBrk="1" hangingPunct="1">
              <a:buNone/>
            </a:pPr>
            <a:endParaRPr lang="en-US" sz="2000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  <a:p>
            <a:pPr lvl="2" eaLnBrk="1" hangingPunct="1"/>
            <a:endParaRPr lang="en-US" sz="2000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  <a:p>
            <a:pPr lvl="2" eaLnBrk="1" hangingPunct="1">
              <a:buNone/>
            </a:pPr>
            <a:endParaRPr lang="en-US" sz="2000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  <a:p>
            <a:pPr lvl="2" eaLnBrk="1" hangingPunct="1"/>
            <a:endParaRPr lang="en-US" sz="2000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  <a:p>
            <a:pPr lvl="2" eaLnBrk="1" hangingPunct="1">
              <a:buNone/>
            </a:pPr>
            <a:endParaRPr lang="en-US" sz="2000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349E-059F-49C0-8EF1-AD5915B2753C}" type="slidenum">
              <a:rPr lang="en-US"/>
              <a:pPr/>
              <a:t>8</a:t>
            </a:fld>
            <a:endParaRPr lang="en-US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 eaLnBrk="1" hangingPunct="1"/>
            <a:r>
              <a:rPr lang="en-US" sz="2000" b="1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Why (or when) do we use simulation?</a:t>
            </a:r>
            <a:endParaRPr lang="en-US" sz="2000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  <a:p>
            <a:pPr lvl="1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Consider arbitrary large system X</a:t>
            </a:r>
          </a:p>
          <a:p>
            <a:pPr lvl="2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Could be a computer system, a highway, a factory, a space probe, etc.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We'd like to evaluate X under different conditions</a:t>
            </a:r>
          </a:p>
          <a:p>
            <a:pPr lvl="2" eaLnBrk="1" hangingPunct="1"/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Option 1:</a:t>
            </a:r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 Build system X and generate the conditions, then examine the results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This is not always feasible for many reasons:</a:t>
            </a:r>
          </a:p>
          <a:p>
            <a:pPr lvl="4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X may be difficult to build</a:t>
            </a:r>
          </a:p>
          <a:p>
            <a:pPr lvl="4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X may be expensive to build</a:t>
            </a:r>
          </a:p>
          <a:p>
            <a:pPr lvl="4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We may not want to build X unless it is "worthwhile"</a:t>
            </a:r>
          </a:p>
          <a:p>
            <a:pPr lvl="4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The conditions that we are testing may be difficult or expensive to generate for the real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349E-059F-49C0-8EF1-AD5915B2753C}" type="slidenum">
              <a:rPr lang="en-US"/>
              <a:pPr/>
              <a:t>9</a:t>
            </a:fld>
            <a:endParaRPr lang="en-US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 eaLnBrk="1" hangingPunct="1"/>
            <a:r>
              <a:rPr lang="en-US" sz="2000" b="1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Why (or when) do we use simulation?</a:t>
            </a:r>
          </a:p>
          <a:p>
            <a:pPr lvl="2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For example: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A company needs to increase its production and needs to decide whether it should build a new plant or it should try to increase production in the plants it already has</a:t>
            </a:r>
          </a:p>
          <a:p>
            <a:pPr lvl="4" eaLnBrk="1" hangingPunct="1"/>
            <a:r>
              <a:rPr lang="en-US" sz="2000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Which option is more cost-effective for the company?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Clearly, building the new plant would be very expensive and would not be desirable to do unless it is the more cost-effective solution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But how can we know this unless we have built the new plant?</a:t>
            </a:r>
          </a:p>
          <a:p>
            <a:pPr lvl="2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Another (ongoing) example: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NASA wants to know if damage on the Space Shuttle will threaten it upon re-entry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If they wait until re-entry to make a judgment, it is already too late</a:t>
            </a:r>
          </a:p>
          <a:p>
            <a:pPr lvl="3" eaLnBrk="1" hangingPunct="1"/>
            <a:r>
              <a:rPr lang="en-US" dirty="0">
                <a:latin typeface="Times New Roman" pitchFamily="18" charset="0"/>
                <a:ea typeface="ＭＳ Ｐゴシック" pitchFamily="-109" charset="-128"/>
                <a:cs typeface="Times New Roman" pitchFamily="18" charset="0"/>
              </a:rPr>
              <a:t>In this case it is not feasible to do the real-world test</a:t>
            </a:r>
          </a:p>
          <a:p>
            <a:pPr lvl="3" eaLnBrk="1" hangingPunct="1">
              <a:buNone/>
            </a:pPr>
            <a:endParaRPr lang="en-US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  <a:p>
            <a:pPr lvl="4" eaLnBrk="1" hangingPunct="1"/>
            <a:endParaRPr lang="en-US" sz="2000" dirty="0">
              <a:latin typeface="Times New Roman" pitchFamily="18" charset="0"/>
              <a:ea typeface="ＭＳ Ｐゴシック" pitchFamily="-109" charset="-128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ahoma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ahoma" pitchFamily="-106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Office\Templates\1033\Generic.pot</Template>
  <TotalTime>28206</TotalTime>
  <Words>2020</Words>
  <Application>Microsoft Office PowerPoint</Application>
  <PresentationFormat>On-screen Show (4:3)</PresentationFormat>
  <Paragraphs>206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Marlett</vt:lpstr>
      <vt:lpstr>Tahoma</vt:lpstr>
      <vt:lpstr>Times New Roman</vt:lpstr>
      <vt:lpstr>Generic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Sandesh Shrestha</cp:lastModifiedBy>
  <cp:revision>2255</cp:revision>
  <cp:lastPrinted>2009-10-27T17:03:54Z</cp:lastPrinted>
  <dcterms:created xsi:type="dcterms:W3CDTF">1601-01-01T00:00:00Z</dcterms:created>
  <dcterms:modified xsi:type="dcterms:W3CDTF">2022-09-29T11:38:50Z</dcterms:modified>
</cp:coreProperties>
</file>