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63" r:id="rId3"/>
    <p:sldId id="513" r:id="rId4"/>
    <p:sldId id="514" r:id="rId5"/>
    <p:sldId id="515" r:id="rId6"/>
    <p:sldId id="516" r:id="rId7"/>
    <p:sldId id="518" r:id="rId8"/>
    <p:sldId id="517" r:id="rId9"/>
    <p:sldId id="519" r:id="rId10"/>
    <p:sldId id="520" r:id="rId11"/>
    <p:sldId id="521" r:id="rId12"/>
    <p:sldId id="522" r:id="rId13"/>
    <p:sldId id="523" r:id="rId14"/>
    <p:sldId id="427" r:id="rId15"/>
    <p:sldId id="511" r:id="rId16"/>
    <p:sldId id="464" r:id="rId17"/>
    <p:sldId id="512" r:id="rId18"/>
    <p:sldId id="468" r:id="rId19"/>
    <p:sldId id="470" r:id="rId20"/>
    <p:sldId id="396" r:id="rId21"/>
    <p:sldId id="398" r:id="rId22"/>
    <p:sldId id="491" r:id="rId23"/>
    <p:sldId id="524" r:id="rId24"/>
    <p:sldId id="439" r:id="rId25"/>
    <p:sldId id="497" r:id="rId26"/>
    <p:sldId id="498" r:id="rId27"/>
    <p:sldId id="436" r:id="rId28"/>
    <p:sldId id="438" r:id="rId29"/>
    <p:sldId id="525" r:id="rId30"/>
    <p:sldId id="526" r:id="rId31"/>
    <p:sldId id="527" r:id="rId32"/>
    <p:sldId id="528" r:id="rId33"/>
    <p:sldId id="529" r:id="rId34"/>
    <p:sldId id="530" r:id="rId35"/>
    <p:sldId id="531" r:id="rId36"/>
    <p:sldId id="532" r:id="rId37"/>
    <p:sldId id="533" r:id="rId38"/>
    <p:sldId id="53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7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32"/>
  </p:normalViewPr>
  <p:slideViewPr>
    <p:cSldViewPr snapToGrid="0">
      <p:cViewPr varScale="1">
        <p:scale>
          <a:sx n="82" d="100"/>
          <a:sy n="82" d="100"/>
        </p:scale>
        <p:origin x="11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BDD1C-CA30-4E5A-BB1E-37DACCEB094E}" type="datetimeFigureOut">
              <a:rPr lang="en-IN" smtClean="0"/>
              <a:t>16-10-2022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E1052-03FF-4A73-86D5-2463F52A3ECE}" type="slidenum">
              <a:rPr lang="en-IN" smtClean="0"/>
              <a:t>‹#›</a:t>
            </a:fld>
            <a:endParaRPr lang="en-IN"/>
          </a:p>
        </p:txBody>
      </p:sp>
    </p:spTree>
    <p:extLst>
      <p:ext uri="{BB962C8B-B14F-4D97-AF65-F5344CB8AC3E}">
        <p14:creationId xmlns:p14="http://schemas.microsoft.com/office/powerpoint/2010/main" val="27360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ABE1052-03FF-4A73-86D5-2463F52A3ECE}" type="slidenum">
              <a:rPr lang="en-IN" smtClean="0"/>
              <a:t>1</a:t>
            </a:fld>
            <a:endParaRPr lang="en-IN"/>
          </a:p>
        </p:txBody>
      </p:sp>
    </p:spTree>
    <p:extLst>
      <p:ext uri="{BB962C8B-B14F-4D97-AF65-F5344CB8AC3E}">
        <p14:creationId xmlns:p14="http://schemas.microsoft.com/office/powerpoint/2010/main" val="1196768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3CEB49-2106-4189-9DAA-6AE917BBBED9}" type="datetime1">
              <a:rPr lang="en-IN" smtClean="0"/>
              <a:t>16-10-2022</a:t>
            </a:fld>
            <a:endParaRPr lang="en-IN"/>
          </a:p>
        </p:txBody>
      </p:sp>
      <p:sp>
        <p:nvSpPr>
          <p:cNvPr id="5" name="Footer Placeholder 4"/>
          <p:cNvSpPr>
            <a:spLocks noGrp="1"/>
          </p:cNvSpPr>
          <p:nvPr>
            <p:ph type="ftr" sz="quarter" idx="11"/>
          </p:nvPr>
        </p:nvSpPr>
        <p:spPr/>
        <p:txBody>
          <a:bodyPr/>
          <a:lstStyle/>
          <a:p>
            <a:r>
              <a:rPr lang="en-IN"/>
              <a:t>Dr. Pawan Singh Mehra</a:t>
            </a:r>
          </a:p>
        </p:txBody>
      </p:sp>
      <p:sp>
        <p:nvSpPr>
          <p:cNvPr id="6" name="Slide Number Placeholder 5"/>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242193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F65A0F0-1AE5-414C-BDDE-0533A3F7E276}" type="datetime1">
              <a:rPr lang="en-IN" smtClean="0"/>
              <a:t>16-10-2022</a:t>
            </a:fld>
            <a:endParaRPr lang="en-IN"/>
          </a:p>
        </p:txBody>
      </p:sp>
      <p:sp>
        <p:nvSpPr>
          <p:cNvPr id="5" name="Footer Placeholder 4"/>
          <p:cNvSpPr>
            <a:spLocks noGrp="1"/>
          </p:cNvSpPr>
          <p:nvPr>
            <p:ph type="ftr" sz="quarter" idx="11"/>
          </p:nvPr>
        </p:nvSpPr>
        <p:spPr/>
        <p:txBody>
          <a:bodyPr/>
          <a:lstStyle/>
          <a:p>
            <a:r>
              <a:rPr lang="en-IN"/>
              <a:t>Dr. Pawan Singh Mehra</a:t>
            </a:r>
          </a:p>
        </p:txBody>
      </p:sp>
      <p:sp>
        <p:nvSpPr>
          <p:cNvPr id="6" name="Slide Number Placeholder 5"/>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41106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3E63EA-EB5C-4268-930E-82A8D7FFEFD2}" type="datetime1">
              <a:rPr lang="en-IN" smtClean="0"/>
              <a:t>16-10-2022</a:t>
            </a:fld>
            <a:endParaRPr lang="en-IN"/>
          </a:p>
        </p:txBody>
      </p:sp>
      <p:sp>
        <p:nvSpPr>
          <p:cNvPr id="5" name="Footer Placeholder 4"/>
          <p:cNvSpPr>
            <a:spLocks noGrp="1"/>
          </p:cNvSpPr>
          <p:nvPr>
            <p:ph type="ftr" sz="quarter" idx="11"/>
          </p:nvPr>
        </p:nvSpPr>
        <p:spPr/>
        <p:txBody>
          <a:bodyPr/>
          <a:lstStyle/>
          <a:p>
            <a:r>
              <a:rPr lang="en-IN"/>
              <a:t>Dr. Pawan Singh Mehra</a:t>
            </a:r>
          </a:p>
        </p:txBody>
      </p:sp>
      <p:sp>
        <p:nvSpPr>
          <p:cNvPr id="6" name="Slide Number Placeholder 5"/>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26418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8849F4-4177-410D-8AE4-512C7FC11FBB}" type="datetime1">
              <a:rPr lang="en-IN" smtClean="0"/>
              <a:t>16-10-2022</a:t>
            </a:fld>
            <a:endParaRPr lang="en-IN"/>
          </a:p>
        </p:txBody>
      </p:sp>
      <p:sp>
        <p:nvSpPr>
          <p:cNvPr id="5" name="Footer Placeholder 4"/>
          <p:cNvSpPr>
            <a:spLocks noGrp="1"/>
          </p:cNvSpPr>
          <p:nvPr>
            <p:ph type="ftr" sz="quarter" idx="11"/>
          </p:nvPr>
        </p:nvSpPr>
        <p:spPr/>
        <p:txBody>
          <a:bodyPr/>
          <a:lstStyle/>
          <a:p>
            <a:r>
              <a:rPr lang="en-IN"/>
              <a:t>Dr. Pawan Singh Mehra</a:t>
            </a:r>
          </a:p>
        </p:txBody>
      </p:sp>
      <p:sp>
        <p:nvSpPr>
          <p:cNvPr id="6" name="Slide Number Placeholder 5"/>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400671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FBD48-B3FE-4FE3-A5FA-7B9896DEA05E}" type="datetime1">
              <a:rPr lang="en-IN" smtClean="0"/>
              <a:t>16-10-2022</a:t>
            </a:fld>
            <a:endParaRPr lang="en-IN"/>
          </a:p>
        </p:txBody>
      </p:sp>
      <p:sp>
        <p:nvSpPr>
          <p:cNvPr id="5" name="Footer Placeholder 4"/>
          <p:cNvSpPr>
            <a:spLocks noGrp="1"/>
          </p:cNvSpPr>
          <p:nvPr>
            <p:ph type="ftr" sz="quarter" idx="11"/>
          </p:nvPr>
        </p:nvSpPr>
        <p:spPr/>
        <p:txBody>
          <a:bodyPr/>
          <a:lstStyle/>
          <a:p>
            <a:r>
              <a:rPr lang="en-IN"/>
              <a:t>Dr. Pawan Singh Mehra</a:t>
            </a:r>
          </a:p>
        </p:txBody>
      </p:sp>
      <p:sp>
        <p:nvSpPr>
          <p:cNvPr id="6" name="Slide Number Placeholder 5"/>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387450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ED134E-1A76-488D-AC73-8CB83DFE10AB}" type="datetime1">
              <a:rPr lang="en-IN" smtClean="0"/>
              <a:t>16-10-2022</a:t>
            </a:fld>
            <a:endParaRPr lang="en-IN"/>
          </a:p>
        </p:txBody>
      </p:sp>
      <p:sp>
        <p:nvSpPr>
          <p:cNvPr id="6" name="Footer Placeholder 5"/>
          <p:cNvSpPr>
            <a:spLocks noGrp="1"/>
          </p:cNvSpPr>
          <p:nvPr>
            <p:ph type="ftr" sz="quarter" idx="11"/>
          </p:nvPr>
        </p:nvSpPr>
        <p:spPr/>
        <p:txBody>
          <a:bodyPr/>
          <a:lstStyle/>
          <a:p>
            <a:r>
              <a:rPr lang="en-IN"/>
              <a:t>Dr. Pawan Singh Mehra</a:t>
            </a:r>
          </a:p>
        </p:txBody>
      </p:sp>
      <p:sp>
        <p:nvSpPr>
          <p:cNvPr id="7" name="Slide Number Placeholder 6"/>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249884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F47CDC-E043-416E-AA99-BB9702C28CF0}" type="datetime1">
              <a:rPr lang="en-IN" smtClean="0"/>
              <a:t>16-10-2022</a:t>
            </a:fld>
            <a:endParaRPr lang="en-IN"/>
          </a:p>
        </p:txBody>
      </p:sp>
      <p:sp>
        <p:nvSpPr>
          <p:cNvPr id="8" name="Footer Placeholder 7"/>
          <p:cNvSpPr>
            <a:spLocks noGrp="1"/>
          </p:cNvSpPr>
          <p:nvPr>
            <p:ph type="ftr" sz="quarter" idx="11"/>
          </p:nvPr>
        </p:nvSpPr>
        <p:spPr/>
        <p:txBody>
          <a:bodyPr/>
          <a:lstStyle/>
          <a:p>
            <a:r>
              <a:rPr lang="en-IN"/>
              <a:t>Dr. Pawan Singh Mehra</a:t>
            </a:r>
          </a:p>
        </p:txBody>
      </p:sp>
      <p:sp>
        <p:nvSpPr>
          <p:cNvPr id="9" name="Slide Number Placeholder 8"/>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17667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C95FFE8-2DE5-47A3-8B48-3C6D1AF585F2}" type="datetime1">
              <a:rPr lang="en-IN" smtClean="0"/>
              <a:t>16-10-2022</a:t>
            </a:fld>
            <a:endParaRPr lang="en-IN"/>
          </a:p>
        </p:txBody>
      </p:sp>
      <p:sp>
        <p:nvSpPr>
          <p:cNvPr id="4" name="Footer Placeholder 3"/>
          <p:cNvSpPr>
            <a:spLocks noGrp="1"/>
          </p:cNvSpPr>
          <p:nvPr>
            <p:ph type="ftr" sz="quarter" idx="11"/>
          </p:nvPr>
        </p:nvSpPr>
        <p:spPr/>
        <p:txBody>
          <a:bodyPr/>
          <a:lstStyle/>
          <a:p>
            <a:r>
              <a:rPr lang="en-IN"/>
              <a:t>Dr. Pawan Singh Mehra</a:t>
            </a:r>
          </a:p>
        </p:txBody>
      </p:sp>
      <p:sp>
        <p:nvSpPr>
          <p:cNvPr id="5" name="Slide Number Placeholder 4"/>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309040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D724F-F87B-4134-A6A1-85E6A53107BD}" type="datetime1">
              <a:rPr lang="en-IN" smtClean="0"/>
              <a:t>16-10-2022</a:t>
            </a:fld>
            <a:endParaRPr lang="en-IN"/>
          </a:p>
        </p:txBody>
      </p:sp>
      <p:sp>
        <p:nvSpPr>
          <p:cNvPr id="3" name="Footer Placeholder 2"/>
          <p:cNvSpPr>
            <a:spLocks noGrp="1"/>
          </p:cNvSpPr>
          <p:nvPr>
            <p:ph type="ftr" sz="quarter" idx="11"/>
          </p:nvPr>
        </p:nvSpPr>
        <p:spPr/>
        <p:txBody>
          <a:bodyPr/>
          <a:lstStyle/>
          <a:p>
            <a:r>
              <a:rPr lang="en-IN"/>
              <a:t>Dr. Pawan Singh Mehra</a:t>
            </a:r>
          </a:p>
        </p:txBody>
      </p:sp>
      <p:sp>
        <p:nvSpPr>
          <p:cNvPr id="4" name="Slide Number Placeholder 3"/>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200330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B607D-D031-4C8F-9113-E497C948F729}" type="datetime1">
              <a:rPr lang="en-IN" smtClean="0"/>
              <a:t>16-10-2022</a:t>
            </a:fld>
            <a:endParaRPr lang="en-IN"/>
          </a:p>
        </p:txBody>
      </p:sp>
      <p:sp>
        <p:nvSpPr>
          <p:cNvPr id="6" name="Footer Placeholder 5"/>
          <p:cNvSpPr>
            <a:spLocks noGrp="1"/>
          </p:cNvSpPr>
          <p:nvPr>
            <p:ph type="ftr" sz="quarter" idx="11"/>
          </p:nvPr>
        </p:nvSpPr>
        <p:spPr/>
        <p:txBody>
          <a:bodyPr/>
          <a:lstStyle/>
          <a:p>
            <a:r>
              <a:rPr lang="en-IN"/>
              <a:t>Dr. Pawan Singh Mehra</a:t>
            </a:r>
          </a:p>
        </p:txBody>
      </p:sp>
      <p:sp>
        <p:nvSpPr>
          <p:cNvPr id="7" name="Slide Number Placeholder 6"/>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203000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1A4C-5A01-49F1-97A7-E67F7D7BF2EE}" type="datetime1">
              <a:rPr lang="en-IN" smtClean="0"/>
              <a:t>16-10-2022</a:t>
            </a:fld>
            <a:endParaRPr lang="en-IN"/>
          </a:p>
        </p:txBody>
      </p:sp>
      <p:sp>
        <p:nvSpPr>
          <p:cNvPr id="6" name="Footer Placeholder 5"/>
          <p:cNvSpPr>
            <a:spLocks noGrp="1"/>
          </p:cNvSpPr>
          <p:nvPr>
            <p:ph type="ftr" sz="quarter" idx="11"/>
          </p:nvPr>
        </p:nvSpPr>
        <p:spPr/>
        <p:txBody>
          <a:bodyPr/>
          <a:lstStyle/>
          <a:p>
            <a:r>
              <a:rPr lang="en-IN"/>
              <a:t>Dr. Pawan Singh Mehra</a:t>
            </a:r>
          </a:p>
        </p:txBody>
      </p:sp>
      <p:sp>
        <p:nvSpPr>
          <p:cNvPr id="7" name="Slide Number Placeholder 6"/>
          <p:cNvSpPr>
            <a:spLocks noGrp="1"/>
          </p:cNvSpPr>
          <p:nvPr>
            <p:ph type="sldNum" sz="quarter" idx="12"/>
          </p:nvPr>
        </p:nvSpPr>
        <p:spPr/>
        <p:txBody>
          <a:bodyPr/>
          <a:lstStyle/>
          <a:p>
            <a:fld id="{665AE4C4-D3AC-47CA-82DE-E78F1BF6BAF1}" type="slidenum">
              <a:rPr lang="en-IN" smtClean="0"/>
              <a:t>‹#›</a:t>
            </a:fld>
            <a:endParaRPr lang="en-IN"/>
          </a:p>
        </p:txBody>
      </p:sp>
    </p:spTree>
    <p:extLst>
      <p:ext uri="{BB962C8B-B14F-4D97-AF65-F5344CB8AC3E}">
        <p14:creationId xmlns:p14="http://schemas.microsoft.com/office/powerpoint/2010/main" val="201052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D0344-53EA-4C84-9BC1-2E34C1A578EE}" type="datetime1">
              <a:rPr lang="en-IN" smtClean="0"/>
              <a:t>16-10-2022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Pawan Singh Mehra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AE4C4-D3AC-47CA-82DE-E78F1BF6BAF1}" type="slidenum">
              <a:rPr lang="en-IN" smtClean="0"/>
              <a:t>‹#›</a:t>
            </a:fld>
            <a:endParaRPr lang="en-IN"/>
          </a:p>
        </p:txBody>
      </p:sp>
    </p:spTree>
    <p:extLst>
      <p:ext uri="{BB962C8B-B14F-4D97-AF65-F5344CB8AC3E}">
        <p14:creationId xmlns:p14="http://schemas.microsoft.com/office/powerpoint/2010/main" val="404938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01" y="1465386"/>
            <a:ext cx="12192000" cy="3134188"/>
          </a:xfrm>
        </p:spPr>
        <p:txBody>
          <a:bodyPr>
            <a:normAutofit fontScale="90000"/>
          </a:bodyPr>
          <a:lstStyle/>
          <a:p>
            <a:r>
              <a:rPr lang="en-US" b="1" dirty="0">
                <a:solidFill>
                  <a:srgbClr val="FF0000"/>
                </a:solidFill>
                <a:latin typeface="Times New Roman" charset="0"/>
                <a:ea typeface="Times New Roman" charset="0"/>
                <a:cs typeface="Times New Roman" charset="0"/>
              </a:rPr>
              <a:t>Engineering Analysis &amp; Design </a:t>
            </a:r>
            <a:br>
              <a:rPr lang="en-US" b="1" dirty="0">
                <a:solidFill>
                  <a:srgbClr val="FF0000"/>
                </a:solidFill>
                <a:latin typeface="Times New Roman" charset="0"/>
                <a:ea typeface="Times New Roman" charset="0"/>
                <a:cs typeface="Times New Roman" charset="0"/>
              </a:rPr>
            </a:br>
            <a:r>
              <a:rPr lang="en-US" b="1" dirty="0">
                <a:solidFill>
                  <a:srgbClr val="FF0000"/>
                </a:solidFill>
                <a:latin typeface="Times New Roman" charset="0"/>
                <a:ea typeface="Times New Roman" charset="0"/>
                <a:cs typeface="Times New Roman" charset="0"/>
              </a:rPr>
              <a:t>(Modelling &amp; Simulation)</a:t>
            </a:r>
            <a:br>
              <a:rPr lang="en-IN" b="1" dirty="0">
                <a:solidFill>
                  <a:srgbClr val="FF0000"/>
                </a:solidFill>
                <a:latin typeface="Times New Roman" charset="0"/>
                <a:ea typeface="Times New Roman" charset="0"/>
                <a:cs typeface="Times New Roman" charset="0"/>
              </a:rPr>
            </a:br>
            <a:r>
              <a:rPr lang="en-IN" sz="2800" b="1" dirty="0">
                <a:solidFill>
                  <a:srgbClr val="002060"/>
                </a:solidFill>
                <a:latin typeface="Times New Roman" charset="0"/>
                <a:ea typeface="Times New Roman" charset="0"/>
                <a:cs typeface="Times New Roman" charset="0"/>
              </a:rPr>
              <a:t>Course Code: CO207</a:t>
            </a:r>
            <a:br>
              <a:rPr lang="en-IN" sz="2800" b="1" dirty="0">
                <a:solidFill>
                  <a:srgbClr val="002060"/>
                </a:solidFill>
                <a:latin typeface="Arial Rounded MT Bold" panose="020F0704030504030204" pitchFamily="34" charset="0"/>
              </a:rPr>
            </a:br>
            <a:br>
              <a:rPr lang="en-IN" sz="2800" b="1" dirty="0">
                <a:solidFill>
                  <a:srgbClr val="002060"/>
                </a:solidFill>
                <a:latin typeface="Arial Rounded MT Bold" panose="020F0704030504030204" pitchFamily="34" charset="0"/>
              </a:rPr>
            </a:br>
            <a:r>
              <a:rPr lang="en-IN" sz="4400" b="1" dirty="0">
                <a:solidFill>
                  <a:srgbClr val="7030A0"/>
                </a:solidFill>
                <a:latin typeface="Times New Roman" charset="0"/>
                <a:ea typeface="Times New Roman" charset="0"/>
                <a:cs typeface="Times New Roman" charset="0"/>
              </a:rPr>
              <a:t>Unit -4:Evaluation of Simulation Output</a:t>
            </a:r>
            <a:br>
              <a:rPr lang="en-IN" sz="2800" b="1" dirty="0">
                <a:solidFill>
                  <a:srgbClr val="002060"/>
                </a:solidFill>
                <a:latin typeface="Times New Roman" charset="0"/>
                <a:ea typeface="Times New Roman" charset="0"/>
                <a:cs typeface="Times New Roman" charset="0"/>
              </a:rPr>
            </a:br>
            <a:endParaRPr lang="en-IN" sz="2800" b="1" dirty="0">
              <a:solidFill>
                <a:srgbClr val="00B050"/>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a:t>
            </a:fld>
            <a:endParaRPr lang="en-IN"/>
          </a:p>
        </p:txBody>
      </p:sp>
    </p:spTree>
    <p:extLst>
      <p:ext uri="{BB962C8B-B14F-4D97-AF65-F5344CB8AC3E}">
        <p14:creationId xmlns:p14="http://schemas.microsoft.com/office/powerpoint/2010/main" val="141300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18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Representation of sample space </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10</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4168"/>
            <a:ext cx="12192000" cy="5461444"/>
          </a:xfrm>
          <a:prstGeom prst="rect">
            <a:avLst/>
          </a:prstGeom>
        </p:spPr>
      </p:pic>
    </p:spTree>
    <p:extLst>
      <p:ext uri="{BB962C8B-B14F-4D97-AF65-F5344CB8AC3E}">
        <p14:creationId xmlns:p14="http://schemas.microsoft.com/office/powerpoint/2010/main" val="256713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038"/>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 Representation of sample space </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11</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2103"/>
            <a:ext cx="12192000" cy="5959221"/>
          </a:xfrm>
          <a:prstGeom prst="rect">
            <a:avLst/>
          </a:prstGeom>
        </p:spPr>
      </p:pic>
    </p:spTree>
    <p:extLst>
      <p:ext uri="{BB962C8B-B14F-4D97-AF65-F5344CB8AC3E}">
        <p14:creationId xmlns:p14="http://schemas.microsoft.com/office/powerpoint/2010/main" val="94047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038"/>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Event </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12</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6" y="969264"/>
            <a:ext cx="12158227" cy="5752211"/>
          </a:xfrm>
          <a:prstGeom prst="rect">
            <a:avLst/>
          </a:prstGeom>
        </p:spPr>
      </p:pic>
    </p:spTree>
    <p:extLst>
      <p:ext uri="{BB962C8B-B14F-4D97-AF65-F5344CB8AC3E}">
        <p14:creationId xmlns:p14="http://schemas.microsoft.com/office/powerpoint/2010/main" val="125346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038"/>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Event </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13</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0120"/>
            <a:ext cx="12192000" cy="5859780"/>
          </a:xfrm>
          <a:prstGeom prst="rect">
            <a:avLst/>
          </a:prstGeom>
        </p:spPr>
      </p:pic>
    </p:spTree>
    <p:extLst>
      <p:ext uri="{BB962C8B-B14F-4D97-AF65-F5344CB8AC3E}">
        <p14:creationId xmlns:p14="http://schemas.microsoft.com/office/powerpoint/2010/main" val="80529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576889"/>
          </a:xfrm>
          <a:solidFill>
            <a:srgbClr val="002060"/>
          </a:solidFill>
        </p:spPr>
        <p:txBody>
          <a:bodyPr>
            <a:normAutofit fontScale="90000"/>
          </a:bodyPr>
          <a:lstStyle/>
          <a:p>
            <a:r>
              <a:rPr lang="en-GB" b="1" dirty="0">
                <a:solidFill>
                  <a:schemeClr val="bg1"/>
                </a:solidFill>
                <a:latin typeface="Times New Roman" charset="0"/>
                <a:ea typeface="Times New Roman" charset="0"/>
                <a:cs typeface="Times New Roman" charset="0"/>
              </a:rPr>
              <a:t>Random Variable</a:t>
            </a:r>
            <a:endParaRPr lang="en-IN" b="1" dirty="0">
              <a:solidFill>
                <a:schemeClr val="bg1"/>
              </a:solidFill>
              <a:latin typeface="Times New Roman" charset="0"/>
              <a:ea typeface="Times New Roman" charset="0"/>
              <a:cs typeface="Times New Roman" charset="0"/>
            </a:endParaRPr>
          </a:p>
        </p:txBody>
      </p:sp>
      <p:sp>
        <p:nvSpPr>
          <p:cNvPr id="3" name="Content Placeholder 2"/>
          <p:cNvSpPr>
            <a:spLocks noGrp="1"/>
          </p:cNvSpPr>
          <p:nvPr>
            <p:ph idx="1"/>
          </p:nvPr>
        </p:nvSpPr>
        <p:spPr>
          <a:xfrm>
            <a:off x="747764" y="1036320"/>
            <a:ext cx="11089193" cy="5562600"/>
          </a:xfrm>
        </p:spPr>
        <p:txBody>
          <a:bodyPr>
            <a:noAutofit/>
          </a:bodyPr>
          <a:lstStyle/>
          <a:p>
            <a:pPr>
              <a:buFont typeface="Wingdings" panose="05000000000000000000" pitchFamily="2" charset="2"/>
              <a:buChar char="q"/>
            </a:pPr>
            <a:r>
              <a:rPr lang="en-IN" dirty="0"/>
              <a:t>The range of all possible  outcomes of an experiment is known as the </a:t>
            </a:r>
            <a:r>
              <a:rPr lang="en-IN" b="1" dirty="0"/>
              <a:t>“Sample Space (S)”.</a:t>
            </a:r>
          </a:p>
          <a:p>
            <a:pPr>
              <a:buFont typeface="Wingdings" panose="05000000000000000000" pitchFamily="2" charset="2"/>
              <a:buChar char="q"/>
            </a:pPr>
            <a:r>
              <a:rPr lang="en-GB" b="1" dirty="0"/>
              <a:t> </a:t>
            </a:r>
            <a:r>
              <a:rPr lang="en-IN" dirty="0"/>
              <a:t>A </a:t>
            </a:r>
            <a:r>
              <a:rPr lang="en-IN" b="1" dirty="0"/>
              <a:t>Random variable </a:t>
            </a:r>
            <a:r>
              <a:rPr lang="en-IN" dirty="0"/>
              <a:t>is a function which can take on any value from the sample space and having range of some set of real number is known as random variable</a:t>
            </a:r>
          </a:p>
          <a:p>
            <a:pPr>
              <a:buFont typeface="Wingdings" panose="05000000000000000000" pitchFamily="2" charset="2"/>
              <a:buChar char="q"/>
            </a:pPr>
            <a:r>
              <a:rPr lang="en-GB" b="1" dirty="0"/>
              <a:t> </a:t>
            </a:r>
            <a:r>
              <a:rPr lang="en-IN" b="1" dirty="0"/>
              <a:t>Random variable: </a:t>
            </a:r>
            <a:r>
              <a:rPr lang="en-IN" dirty="0"/>
              <a:t>Real value of random experiment is called random variable.</a:t>
            </a:r>
          </a:p>
          <a:p>
            <a:pPr>
              <a:buFont typeface="Wingdings" panose="05000000000000000000" pitchFamily="2" charset="2"/>
              <a:buChar char="q"/>
            </a:pPr>
            <a:r>
              <a:rPr lang="en-IN" dirty="0"/>
              <a:t>A </a:t>
            </a:r>
            <a:r>
              <a:rPr lang="en-IN" b="1" dirty="0"/>
              <a:t>Random variable </a:t>
            </a:r>
            <a:r>
              <a:rPr lang="en-IN" dirty="0"/>
              <a:t>is a variable that assumes numerical values associated with the random outcome of an experiment, where one (and only one) numerical value is assigned to each sample point.</a:t>
            </a:r>
          </a:p>
          <a:p>
            <a:pPr>
              <a:buFont typeface="Wingdings" panose="05000000000000000000" pitchFamily="2" charset="2"/>
              <a:buChar char="q"/>
            </a:pPr>
            <a:endParaRPr lang="en-IN" dirty="0"/>
          </a:p>
          <a:p>
            <a:pPr>
              <a:buFont typeface="Wingdings" panose="05000000000000000000" pitchFamily="2" charset="2"/>
              <a:buChar char="q"/>
            </a:pPr>
            <a:endParaRPr lang="en-IN" b="1" dirty="0"/>
          </a:p>
          <a:p>
            <a:pPr>
              <a:buFont typeface="Wingdings" panose="05000000000000000000" pitchFamily="2" charset="2"/>
              <a:buChar char="q"/>
            </a:pPr>
            <a:endParaRPr lang="en-IN" dirty="0"/>
          </a:p>
          <a:p>
            <a:pPr marL="0" indent="0">
              <a:buNone/>
            </a:pPr>
            <a:endParaRPr lang="en-IN" dirty="0"/>
          </a:p>
          <a:p>
            <a:pPr marL="0" indent="0">
              <a:buNone/>
            </a:pPr>
            <a:endParaRPr lang="en-IN" dirty="0"/>
          </a:p>
          <a:p>
            <a:pPr marL="285750" indent="-285750"/>
            <a:endParaRPr lang="en-IN" dirty="0"/>
          </a:p>
        </p:txBody>
      </p:sp>
      <p:sp>
        <p:nvSpPr>
          <p:cNvPr id="5" name="Slide Number Placeholder 4"/>
          <p:cNvSpPr>
            <a:spLocks noGrp="1"/>
          </p:cNvSpPr>
          <p:nvPr>
            <p:ph type="sldNum" sz="quarter" idx="12"/>
          </p:nvPr>
        </p:nvSpPr>
        <p:spPr/>
        <p:txBody>
          <a:bodyPr/>
          <a:lstStyle/>
          <a:p>
            <a:fld id="{665AE4C4-D3AC-47CA-82DE-E78F1BF6BAF1}" type="slidenum">
              <a:rPr lang="en-IN" smtClean="0"/>
              <a:t>14</a:t>
            </a:fld>
            <a:endParaRPr lang="en-IN"/>
          </a:p>
        </p:txBody>
      </p:sp>
    </p:spTree>
    <p:extLst>
      <p:ext uri="{BB962C8B-B14F-4D97-AF65-F5344CB8AC3E}">
        <p14:creationId xmlns:p14="http://schemas.microsoft.com/office/powerpoint/2010/main" val="75161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18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Random Variable Continued….</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15</a:t>
            </a:fld>
            <a:endParaRPr lang="en-IN"/>
          </a:p>
        </p:txBody>
      </p:sp>
      <p:pic>
        <p:nvPicPr>
          <p:cNvPr id="6" name="Content Placeholder 5"/>
          <p:cNvPicPr>
            <a:picLocks noGrp="1" noChangeAspect="1"/>
          </p:cNvPicPr>
          <p:nvPr>
            <p:ph idx="1"/>
          </p:nvPr>
        </p:nvPicPr>
        <p:blipFill>
          <a:blip r:embed="rId2"/>
          <a:stretch>
            <a:fillRect/>
          </a:stretch>
        </p:blipFill>
        <p:spPr>
          <a:xfrm>
            <a:off x="1261872" y="1530795"/>
            <a:ext cx="8311895" cy="971550"/>
          </a:xfrm>
          <a:prstGeom prst="rect">
            <a:avLst/>
          </a:prstGeom>
        </p:spPr>
      </p:pic>
      <p:pic>
        <p:nvPicPr>
          <p:cNvPr id="7" name="Picture 6"/>
          <p:cNvPicPr>
            <a:picLocks noChangeAspect="1"/>
          </p:cNvPicPr>
          <p:nvPr/>
        </p:nvPicPr>
        <p:blipFill>
          <a:blip r:embed="rId3"/>
          <a:stretch>
            <a:fillRect/>
          </a:stretch>
        </p:blipFill>
        <p:spPr>
          <a:xfrm>
            <a:off x="1892808" y="3329352"/>
            <a:ext cx="6466205" cy="753418"/>
          </a:xfrm>
          <a:prstGeom prst="rect">
            <a:avLst/>
          </a:prstGeom>
        </p:spPr>
      </p:pic>
    </p:spTree>
    <p:extLst>
      <p:ext uri="{BB962C8B-B14F-4D97-AF65-F5344CB8AC3E}">
        <p14:creationId xmlns:p14="http://schemas.microsoft.com/office/powerpoint/2010/main" val="36681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0677"/>
            <a:ext cx="12039600" cy="644769"/>
          </a:xfrm>
          <a:solidFill>
            <a:srgbClr val="002060"/>
          </a:solidFill>
        </p:spPr>
        <p:txBody>
          <a:bodyPr>
            <a:normAutofit fontScale="90000"/>
          </a:bodyPr>
          <a:lstStyle/>
          <a:p>
            <a:r>
              <a:rPr lang="en-GB" b="1" dirty="0">
                <a:solidFill>
                  <a:schemeClr val="bg1"/>
                </a:solidFill>
                <a:latin typeface="Times New Roman" charset="0"/>
                <a:ea typeface="Times New Roman" charset="0"/>
                <a:cs typeface="Times New Roman" charset="0"/>
              </a:rPr>
              <a:t>Example of Random Variable </a:t>
            </a:r>
            <a:endParaRPr lang="en-IN" b="1" dirty="0">
              <a:solidFill>
                <a:schemeClr val="bg1"/>
              </a:solidFill>
              <a:latin typeface="Times New Roman" charset="0"/>
              <a:ea typeface="Times New Roman" charset="0"/>
              <a:cs typeface="Times New Roman" charset="0"/>
            </a:endParaRPr>
          </a:p>
        </p:txBody>
      </p:sp>
      <p:sp>
        <p:nvSpPr>
          <p:cNvPr id="3" name="Content Placeholder 2"/>
          <p:cNvSpPr>
            <a:spLocks noGrp="1"/>
          </p:cNvSpPr>
          <p:nvPr>
            <p:ph idx="1"/>
          </p:nvPr>
        </p:nvSpPr>
        <p:spPr>
          <a:xfrm>
            <a:off x="747764" y="1036320"/>
            <a:ext cx="11089193" cy="5562600"/>
          </a:xfrm>
        </p:spPr>
        <p:txBody>
          <a:bodyPr>
            <a:normAutofit fontScale="77500" lnSpcReduction="20000"/>
          </a:bodyPr>
          <a:lstStyle/>
          <a:p>
            <a:pPr marL="457200" indent="-457200" algn="just">
              <a:lnSpc>
                <a:spcPct val="120000"/>
              </a:lnSpc>
              <a:buFont typeface="Wingdings" panose="05000000000000000000" pitchFamily="2" charset="2"/>
              <a:buChar char="q"/>
            </a:pPr>
            <a:r>
              <a:rPr lang="en-GB" sz="3600" dirty="0"/>
              <a:t>A typical example of a random variable is the outcome of a coin toss. Consider a probability distribution in which the outcomes of a random event are not equally likely to happen. If random variable, Y, is the number of heads we get from tossing two coins, then Y could be 0, 1, or 2. This means that we could have no heads, one head, or both heads on a two-coin toss.</a:t>
            </a:r>
          </a:p>
          <a:p>
            <a:pPr marL="457200" indent="-457200" algn="just">
              <a:lnSpc>
                <a:spcPct val="120000"/>
              </a:lnSpc>
              <a:buFont typeface="Wingdings" panose="05000000000000000000" pitchFamily="2" charset="2"/>
              <a:buChar char="q"/>
            </a:pPr>
            <a:r>
              <a:rPr lang="en-GB" sz="3600" dirty="0"/>
              <a:t>However, the two coins land in four different ways: TT, HT, TH, and HH. Therefore, the P(Y=0) = 1/4 since we have one chance of getting no heads (i.e., two tails [TT] when the coins are tossed). Similarly, the probability of getting two heads (HH) is also 1/4. Notice that getting one head has a likelihood of occurring twice: in HT and TH. In this case, P (Y=1) = 2/4 = 1/2.</a:t>
            </a:r>
            <a:endParaRPr lang="en-US" sz="3600" dirty="0">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16</a:t>
            </a:fld>
            <a:endParaRPr lang="en-IN"/>
          </a:p>
        </p:txBody>
      </p:sp>
    </p:spTree>
    <p:extLst>
      <p:ext uri="{BB962C8B-B14F-4D97-AF65-F5344CB8AC3E}">
        <p14:creationId xmlns:p14="http://schemas.microsoft.com/office/powerpoint/2010/main" val="117513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90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Types of   Random Variable </a:t>
            </a:r>
            <a:endParaRPr lang="en-IN" b="1" dirty="0">
              <a:solidFill>
                <a:schemeClr val="bg1"/>
              </a:solidFill>
              <a:latin typeface="Times New Roman" charset="0"/>
              <a:ea typeface="Times New Roman" charset="0"/>
              <a:cs typeface="Times New Roman" charset="0"/>
            </a:endParaRPr>
          </a:p>
        </p:txBody>
      </p:sp>
      <p:sp>
        <p:nvSpPr>
          <p:cNvPr id="3" name="Content Placeholder 2"/>
          <p:cNvSpPr>
            <a:spLocks noGrp="1"/>
          </p:cNvSpPr>
          <p:nvPr>
            <p:ph idx="1"/>
          </p:nvPr>
        </p:nvSpPr>
        <p:spPr>
          <a:xfrm>
            <a:off x="747764" y="1036320"/>
            <a:ext cx="11089193" cy="5562600"/>
          </a:xfrm>
        </p:spPr>
        <p:txBody>
          <a:bodyPr>
            <a:normAutofit/>
          </a:bodyPr>
          <a:lstStyle/>
          <a:p>
            <a:pPr marL="0" indent="0">
              <a:buNone/>
            </a:pPr>
            <a:r>
              <a:rPr lang="en-GB" sz="3200" dirty="0"/>
              <a:t>There are three types of random variables:</a:t>
            </a:r>
            <a:endParaRPr lang="en-IN" sz="3200" dirty="0"/>
          </a:p>
          <a:p>
            <a:pPr marL="0" indent="0">
              <a:buNone/>
            </a:pPr>
            <a:endParaRPr lang="en-IN" sz="3200" dirty="0"/>
          </a:p>
          <a:p>
            <a:pPr marL="0" indent="0">
              <a:buNone/>
            </a:pPr>
            <a:r>
              <a:rPr lang="en-IN" sz="3200" dirty="0"/>
              <a:t>(1)Discrete random variable</a:t>
            </a:r>
          </a:p>
          <a:p>
            <a:pPr marL="12065" marR="449580" indent="0">
              <a:lnSpc>
                <a:spcPct val="129800"/>
              </a:lnSpc>
              <a:spcBef>
                <a:spcPts val="100"/>
              </a:spcBef>
              <a:buClr>
                <a:srgbClr val="330066"/>
              </a:buClr>
              <a:buSzPct val="69230"/>
              <a:buNone/>
              <a:tabLst>
                <a:tab pos="379095" algn="l"/>
                <a:tab pos="379730" algn="l"/>
              </a:tabLst>
            </a:pPr>
            <a:r>
              <a:rPr lang="en-GB" sz="3200" dirty="0">
                <a:latin typeface="Arial"/>
                <a:cs typeface="Arial"/>
              </a:rPr>
              <a:t>(2) </a:t>
            </a:r>
            <a:r>
              <a:rPr lang="en-IN" sz="3200" dirty="0"/>
              <a:t>Continuous random variable </a:t>
            </a:r>
          </a:p>
          <a:p>
            <a:pPr marL="12065" marR="449580" indent="0">
              <a:lnSpc>
                <a:spcPct val="129800"/>
              </a:lnSpc>
              <a:spcBef>
                <a:spcPts val="100"/>
              </a:spcBef>
              <a:buClr>
                <a:srgbClr val="330066"/>
              </a:buClr>
              <a:buSzPct val="69230"/>
              <a:buNone/>
              <a:tabLst>
                <a:tab pos="379095" algn="l"/>
                <a:tab pos="379730" algn="l"/>
              </a:tabLst>
            </a:pPr>
            <a:r>
              <a:rPr lang="en-GB" sz="3200" dirty="0">
                <a:latin typeface="Arial"/>
                <a:cs typeface="Arial"/>
              </a:rPr>
              <a:t>(3) Mixed random variable</a:t>
            </a:r>
            <a:endParaRPr lang="en-US" sz="3200" dirty="0">
              <a:latin typeface="Arial"/>
              <a:cs typeface="Arial"/>
            </a:endParaRPr>
          </a:p>
          <a:p>
            <a:pPr marL="457200" indent="-457200" algn="just">
              <a:lnSpc>
                <a:spcPct val="120000"/>
              </a:lnSpc>
              <a:buFont typeface="Wingdings" panose="05000000000000000000" pitchFamily="2" charset="2"/>
              <a:buChar char="q"/>
            </a:pPr>
            <a:endParaRPr lang="en-US" sz="3200" dirty="0">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17</a:t>
            </a:fld>
            <a:endParaRPr lang="en-IN"/>
          </a:p>
        </p:txBody>
      </p:sp>
    </p:spTree>
    <p:extLst>
      <p:ext uri="{BB962C8B-B14F-4D97-AF65-F5344CB8AC3E}">
        <p14:creationId xmlns:p14="http://schemas.microsoft.com/office/powerpoint/2010/main" val="419754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90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Discrete  Random Variable </a:t>
            </a:r>
            <a:endParaRPr lang="en-IN" b="1" dirty="0">
              <a:solidFill>
                <a:schemeClr val="bg1"/>
              </a:solidFill>
              <a:latin typeface="Times New Roman" charset="0"/>
              <a:ea typeface="Times New Roman" charset="0"/>
              <a:cs typeface="Times New Roman" charset="0"/>
            </a:endParaRPr>
          </a:p>
        </p:txBody>
      </p:sp>
      <p:sp>
        <p:nvSpPr>
          <p:cNvPr id="3" name="Content Placeholder 2"/>
          <p:cNvSpPr>
            <a:spLocks noGrp="1"/>
          </p:cNvSpPr>
          <p:nvPr>
            <p:ph idx="1"/>
          </p:nvPr>
        </p:nvSpPr>
        <p:spPr>
          <a:xfrm>
            <a:off x="747764" y="1036320"/>
            <a:ext cx="11089193" cy="5562600"/>
          </a:xfrm>
        </p:spPr>
        <p:txBody>
          <a:bodyPr>
            <a:normAutofit/>
          </a:bodyPr>
          <a:lstStyle/>
          <a:p>
            <a:pPr>
              <a:buFont typeface="Wingdings" panose="05000000000000000000" pitchFamily="2" charset="2"/>
              <a:buChar char="q"/>
            </a:pPr>
            <a:r>
              <a:rPr lang="en-IN" sz="3200" dirty="0"/>
              <a:t> A</a:t>
            </a:r>
            <a:r>
              <a:rPr lang="en-IN" sz="3200" b="1" dirty="0"/>
              <a:t> discrete random variable </a:t>
            </a:r>
            <a:r>
              <a:rPr lang="en-IN" sz="3200" dirty="0"/>
              <a:t>is a variable which can take on only finite number of values in a finite observation interval. So, we can say that discrete random variable has distinct values that can be counted.</a:t>
            </a:r>
          </a:p>
          <a:p>
            <a:r>
              <a:rPr lang="en-IN" sz="3200" dirty="0"/>
              <a:t>	Ex.: Number of steps to the top of the Eiffel tower.</a:t>
            </a:r>
          </a:p>
          <a:p>
            <a:endParaRPr lang="en-IN" sz="3200" dirty="0"/>
          </a:p>
          <a:p>
            <a:pPr marL="469265" marR="449580" indent="-457200">
              <a:lnSpc>
                <a:spcPct val="129800"/>
              </a:lnSpc>
              <a:spcBef>
                <a:spcPts val="100"/>
              </a:spcBef>
              <a:buClr>
                <a:srgbClr val="330066"/>
              </a:buClr>
              <a:buSzPct val="69230"/>
              <a:buFont typeface="Wingdings" panose="05000000000000000000" pitchFamily="2" charset="2"/>
              <a:buChar char="q"/>
              <a:tabLst>
                <a:tab pos="379095" algn="l"/>
                <a:tab pos="379730" algn="l"/>
              </a:tabLst>
            </a:pPr>
            <a:endParaRPr lang="en-US" sz="3200" dirty="0">
              <a:latin typeface="Arial"/>
              <a:cs typeface="Arial"/>
            </a:endParaRPr>
          </a:p>
          <a:p>
            <a:pPr marL="457200" indent="-457200" algn="just">
              <a:lnSpc>
                <a:spcPct val="120000"/>
              </a:lnSpc>
              <a:buFont typeface="Wingdings" panose="05000000000000000000" pitchFamily="2" charset="2"/>
              <a:buChar char="q"/>
            </a:pPr>
            <a:endParaRPr lang="en-US" sz="3200" dirty="0">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18</a:t>
            </a:fld>
            <a:endParaRPr lang="en-IN"/>
          </a:p>
        </p:txBody>
      </p:sp>
    </p:spTree>
    <p:extLst>
      <p:ext uri="{BB962C8B-B14F-4D97-AF65-F5344CB8AC3E}">
        <p14:creationId xmlns:p14="http://schemas.microsoft.com/office/powerpoint/2010/main" val="907064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911"/>
            <a:ext cx="12192000" cy="659568"/>
          </a:xfrm>
          <a:solidFill>
            <a:srgbClr val="002060"/>
          </a:solidFill>
        </p:spPr>
        <p:txBody>
          <a:bodyPr>
            <a:normAutofit fontScale="90000"/>
          </a:bodyPr>
          <a:lstStyle/>
          <a:p>
            <a:r>
              <a:rPr lang="en-US" b="1" spc="-100" dirty="0">
                <a:solidFill>
                  <a:schemeClr val="bg1"/>
                </a:solidFill>
                <a:latin typeface="Times New Roman" charset="0"/>
                <a:ea typeface="Times New Roman" charset="0"/>
                <a:cs typeface="Times New Roman" charset="0"/>
              </a:rPr>
              <a:t> </a:t>
            </a:r>
            <a:r>
              <a:rPr lang="en-US" b="1" spc="-5" dirty="0">
                <a:solidFill>
                  <a:schemeClr val="bg1"/>
                </a:solidFill>
                <a:latin typeface="Times New Roman" charset="0"/>
                <a:ea typeface="Times New Roman" charset="0"/>
                <a:cs typeface="Times New Roman" charset="0"/>
              </a:rPr>
              <a:t>Continuous  random variable</a:t>
            </a:r>
            <a:endParaRPr lang="en-IN" b="1" dirty="0">
              <a:solidFill>
                <a:schemeClr val="bg1"/>
              </a:solidFill>
              <a:latin typeface="Times New Roman" charset="0"/>
              <a:ea typeface="Times New Roman" charset="0"/>
              <a:cs typeface="Times New Roman" charset="0"/>
            </a:endParaRPr>
          </a:p>
        </p:txBody>
      </p:sp>
      <p:sp>
        <p:nvSpPr>
          <p:cNvPr id="3" name="Content Placeholder 2"/>
          <p:cNvSpPr>
            <a:spLocks noGrp="1"/>
          </p:cNvSpPr>
          <p:nvPr>
            <p:ph idx="1"/>
          </p:nvPr>
        </p:nvSpPr>
        <p:spPr>
          <a:xfrm>
            <a:off x="747764" y="1036320"/>
            <a:ext cx="11089193" cy="5562600"/>
          </a:xfrm>
        </p:spPr>
        <p:txBody>
          <a:bodyPr>
            <a:normAutofit/>
          </a:bodyPr>
          <a:lstStyle/>
          <a:p>
            <a:pPr>
              <a:buFont typeface="Wingdings" panose="05000000000000000000" pitchFamily="2" charset="2"/>
              <a:buChar char="q"/>
            </a:pPr>
            <a:r>
              <a:rPr lang="en-IN" dirty="0"/>
              <a:t>A </a:t>
            </a:r>
            <a:r>
              <a:rPr lang="en-IN" b="1" dirty="0"/>
              <a:t>continuous random variable that takes </a:t>
            </a:r>
            <a:r>
              <a:rPr lang="en-IN" dirty="0"/>
              <a:t>can assume any value along a given interval of a number line. Such as length, depth, volume, time, weight and so on. </a:t>
            </a:r>
          </a:p>
          <a:p>
            <a:endParaRPr lang="en-IN" dirty="0"/>
          </a:p>
          <a:p>
            <a:pPr>
              <a:buFont typeface="Wingdings" panose="05000000000000000000" pitchFamily="2" charset="2"/>
              <a:buChar char="q"/>
            </a:pPr>
            <a:r>
              <a:rPr lang="en-IN" dirty="0"/>
              <a:t>Many physical systems (experiments) can produce infinite number of outputs in a finite time of observation. In such cases, we use continuous random variables to define outputs of such systems.</a:t>
            </a:r>
          </a:p>
          <a:p>
            <a:pPr marL="285750" indent="-285750"/>
            <a:r>
              <a:rPr lang="en-IN" dirty="0"/>
              <a:t>Ex.: The time a tourist stays at the top once he/she gets there.</a:t>
            </a:r>
          </a:p>
          <a:p>
            <a:pPr lvl="2"/>
            <a:endParaRPr lang="en-IN" dirty="0"/>
          </a:p>
          <a:p>
            <a:pPr marL="457200" indent="-457200" algn="just">
              <a:lnSpc>
                <a:spcPct val="120000"/>
              </a:lnSpc>
              <a:buFont typeface="Wingdings" panose="05000000000000000000" pitchFamily="2" charset="2"/>
              <a:buChar char="q"/>
            </a:pPr>
            <a:endParaRPr lang="en-US" sz="3200" dirty="0">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19</a:t>
            </a:fld>
            <a:endParaRPr lang="en-IN"/>
          </a:p>
        </p:txBody>
      </p:sp>
    </p:spTree>
    <p:extLst>
      <p:ext uri="{BB962C8B-B14F-4D97-AF65-F5344CB8AC3E}">
        <p14:creationId xmlns:p14="http://schemas.microsoft.com/office/powerpoint/2010/main" val="44129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a:solidFill>
                  <a:schemeClr val="bg1"/>
                </a:solidFill>
                <a:latin typeface="Times New Roman" charset="0"/>
                <a:ea typeface="Times New Roman" charset="0"/>
                <a:cs typeface="Times New Roman" charset="0"/>
              </a:rPr>
              <a:t>Contents of Module 4</a:t>
            </a:r>
          </a:p>
        </p:txBody>
      </p:sp>
      <p:sp>
        <p:nvSpPr>
          <p:cNvPr id="3" name="Content Placeholder 2"/>
          <p:cNvSpPr>
            <a:spLocks noGrp="1"/>
          </p:cNvSpPr>
          <p:nvPr>
            <p:ph idx="1"/>
          </p:nvPr>
        </p:nvSpPr>
        <p:spPr>
          <a:xfrm>
            <a:off x="747764" y="1036320"/>
            <a:ext cx="11089193" cy="5562600"/>
          </a:xfrm>
        </p:spPr>
        <p:txBody>
          <a:bodyPr>
            <a:normAutofit/>
          </a:bodyPr>
          <a:lstStyle/>
          <a:p>
            <a:pPr marL="457200" indent="-457200" algn="just">
              <a:lnSpc>
                <a:spcPct val="120000"/>
              </a:lnSpc>
              <a:buFont typeface="Wingdings" panose="05000000000000000000" pitchFamily="2" charset="2"/>
              <a:buChar char="q"/>
            </a:pPr>
            <a:r>
              <a:rPr lang="en-US" sz="3600" dirty="0">
                <a:latin typeface="Times New Roman" charset="0"/>
                <a:ea typeface="Times New Roman" charset="0"/>
                <a:cs typeface="Times New Roman" charset="0"/>
              </a:rPr>
              <a:t>Random Variable and their properties</a:t>
            </a:r>
          </a:p>
          <a:p>
            <a:pPr marL="457200" indent="-457200" algn="just">
              <a:lnSpc>
                <a:spcPct val="120000"/>
              </a:lnSpc>
              <a:buFont typeface="Wingdings" panose="05000000000000000000" pitchFamily="2" charset="2"/>
              <a:buChar char="q"/>
            </a:pPr>
            <a:r>
              <a:rPr lang="en-US" sz="3600" dirty="0">
                <a:latin typeface="Times New Roman" charset="0"/>
                <a:ea typeface="Times New Roman" charset="0"/>
                <a:cs typeface="Times New Roman" charset="0"/>
              </a:rPr>
              <a:t>Estimation Methods, Goodness of Fit, Confidence Intervals</a:t>
            </a:r>
          </a:p>
          <a:p>
            <a:pPr marL="457200" indent="-457200" algn="just">
              <a:lnSpc>
                <a:spcPct val="120000"/>
              </a:lnSpc>
              <a:buFont typeface="Wingdings" panose="05000000000000000000" pitchFamily="2" charset="2"/>
              <a:buChar char="q"/>
            </a:pPr>
            <a:r>
              <a:rPr lang="en-US" sz="3600" dirty="0">
                <a:latin typeface="Times New Roman" charset="0"/>
                <a:ea typeface="Times New Roman" charset="0"/>
                <a:cs typeface="Times New Roman" charset="0"/>
              </a:rPr>
              <a:t>Variance Reduction Techniques ,Validation of Simulation Models</a:t>
            </a:r>
            <a:endParaRPr lang="en-US" sz="3600" dirty="0">
              <a:solidFill>
                <a:srgbClr val="002060"/>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2</a:t>
            </a:fld>
            <a:endParaRPr lang="en-IN"/>
          </a:p>
        </p:txBody>
      </p:sp>
    </p:spTree>
    <p:extLst>
      <p:ext uri="{BB962C8B-B14F-4D97-AF65-F5344CB8AC3E}">
        <p14:creationId xmlns:p14="http://schemas.microsoft.com/office/powerpoint/2010/main" val="3520284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8016" y="149104"/>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20</a:t>
            </a:fld>
            <a:endParaRPr lang="en-IN"/>
          </a:p>
        </p:txBody>
      </p:sp>
      <p:sp>
        <p:nvSpPr>
          <p:cNvPr id="7" name="Content Placeholder 6"/>
          <p:cNvSpPr>
            <a:spLocks noGrp="1"/>
          </p:cNvSpPr>
          <p:nvPr>
            <p:ph idx="4294967295"/>
          </p:nvPr>
        </p:nvSpPr>
        <p:spPr>
          <a:xfrm>
            <a:off x="374904" y="1242646"/>
            <a:ext cx="10140696" cy="4934317"/>
          </a:xfrm>
        </p:spPr>
        <p:txBody>
          <a:bodyPr>
            <a:normAutofit/>
          </a:bodyPr>
          <a:lstStyle/>
          <a:p>
            <a:pPr lvl="2"/>
            <a:r>
              <a:rPr lang="en-IN" dirty="0"/>
              <a:t>Note: </a:t>
            </a:r>
          </a:p>
          <a:p>
            <a:pPr lvl="2">
              <a:buFont typeface="Wingdings" panose="05000000000000000000" pitchFamily="2" charset="2"/>
              <a:buChar char="q"/>
            </a:pPr>
            <a:r>
              <a:rPr lang="en-IN" dirty="0"/>
              <a:t>A random variable that may assume only a finite number or an infinite sequence of values is said to be discrete; one that may assume any value in some interval on the real number line is said to be continuous.</a:t>
            </a:r>
          </a:p>
          <a:p>
            <a:pPr lvl="2"/>
            <a:endParaRPr lang="en-IN" dirty="0"/>
          </a:p>
          <a:p>
            <a:pPr lvl="2">
              <a:buFont typeface="Wingdings" panose="05000000000000000000" pitchFamily="2" charset="2"/>
              <a:buChar char="q"/>
            </a:pPr>
            <a:r>
              <a:rPr lang="en-IN" dirty="0"/>
              <a:t> For instance, a random variable representing the number of automobiles sold at a particular dealership on one day would be discrete, while a random variable representing the weight of a person in kilograms (or pounds) would be continuous.</a:t>
            </a:r>
          </a:p>
          <a:p>
            <a:pPr marL="0" indent="0">
              <a:buNone/>
            </a:pPr>
            <a:endParaRPr lang="en-US" sz="3200" b="1" dirty="0">
              <a:latin typeface="Times New Roman" charset="0"/>
              <a:ea typeface="Times New Roman" charset="0"/>
              <a:cs typeface="Times New Roman" charset="0"/>
            </a:endParaRPr>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84636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581309"/>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charset="0"/>
                <a:ea typeface="Times New Roman" charset="0"/>
                <a:cs typeface="Times New Roman" charset="0"/>
              </a:rPr>
              <a:t>Mixed Random Variable:</a:t>
            </a:r>
            <a:endParaRPr lang="en-IN" b="1" dirty="0">
              <a:solidFill>
                <a:schemeClr val="bg1"/>
              </a:solidFill>
              <a:latin typeface="Adobe Garamond Pro Bold" panose="02020702060506020403" pitchFamily="18" charset="0"/>
            </a:endParaRPr>
          </a:p>
        </p:txBody>
      </p:sp>
      <p:sp>
        <p:nvSpPr>
          <p:cNvPr id="7" name="Content Placeholder 6"/>
          <p:cNvSpPr>
            <a:spLocks noGrp="1"/>
          </p:cNvSpPr>
          <p:nvPr>
            <p:ph idx="1"/>
          </p:nvPr>
        </p:nvSpPr>
        <p:spPr>
          <a:xfrm>
            <a:off x="838200" y="1319134"/>
            <a:ext cx="10515600" cy="4857829"/>
          </a:xfrm>
        </p:spPr>
        <p:txBody>
          <a:bodyPr>
            <a:normAutofit/>
          </a:bodyPr>
          <a:lstStyle/>
          <a:p>
            <a:pPr>
              <a:buFont typeface="Wingdings" panose="05000000000000000000" pitchFamily="2" charset="2"/>
              <a:buChar char="q"/>
            </a:pPr>
            <a:r>
              <a:rPr lang="en-IN" sz="3200" dirty="0"/>
              <a:t>A </a:t>
            </a:r>
            <a:r>
              <a:rPr lang="en-IN" sz="3200" b="1" dirty="0"/>
              <a:t>mixed random variable </a:t>
            </a:r>
            <a:r>
              <a:rPr lang="en-IN" sz="3200" dirty="0"/>
              <a:t>is one for which some of its values are discrete and some are continuous.</a:t>
            </a:r>
          </a:p>
          <a:p>
            <a:endParaRPr lang="en-IN" sz="3200" dirty="0"/>
          </a:p>
          <a:p>
            <a:pPr>
              <a:buFont typeface="Wingdings" panose="05000000000000000000" pitchFamily="2" charset="2"/>
              <a:buChar char="q"/>
            </a:pPr>
            <a:r>
              <a:rPr lang="en-IN" sz="3200" dirty="0"/>
              <a:t>The mixed case is usually the least important type of random variable, but it occurs in some problems.</a:t>
            </a:r>
          </a:p>
          <a:p>
            <a:pPr marL="0" indent="0" algn="just">
              <a:buNone/>
            </a:pPr>
            <a:endParaRPr lang="en-US" sz="3200" dirty="0"/>
          </a:p>
          <a:p>
            <a:pPr marL="0" indent="0" algn="just">
              <a:buNone/>
            </a:pPr>
            <a:endParaRPr lang="en-US" sz="3200" dirty="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21</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533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911"/>
            <a:ext cx="12192000" cy="622922"/>
          </a:xfrm>
          <a:solidFill>
            <a:srgbClr val="002060"/>
          </a:solidFill>
        </p:spPr>
        <p:txBody>
          <a:bodyPr>
            <a:normAutofit fontScale="90000"/>
          </a:bodyPr>
          <a:lstStyle/>
          <a:p>
            <a:r>
              <a:rPr lang="en-GB" b="1" dirty="0">
                <a:solidFill>
                  <a:schemeClr val="bg1"/>
                </a:solidFill>
                <a:latin typeface="Times New Roman" charset="0"/>
                <a:ea typeface="Times New Roman" charset="0"/>
                <a:cs typeface="Times New Roman" charset="0"/>
              </a:rPr>
              <a:t>Practice Question </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22</a:t>
            </a:fld>
            <a:endParaRPr lang="en-IN"/>
          </a:p>
        </p:txBody>
      </p:sp>
      <p:sp>
        <p:nvSpPr>
          <p:cNvPr id="7" name="Content Placeholder 6"/>
          <p:cNvSpPr>
            <a:spLocks noGrp="1"/>
          </p:cNvSpPr>
          <p:nvPr>
            <p:ph idx="1"/>
          </p:nvPr>
        </p:nvSpPr>
        <p:spPr>
          <a:xfrm>
            <a:off x="838200" y="1319134"/>
            <a:ext cx="10515600" cy="4857829"/>
          </a:xfrm>
        </p:spPr>
        <p:txBody>
          <a:bodyPr>
            <a:normAutofit/>
          </a:bodyPr>
          <a:lstStyle/>
          <a:p>
            <a:pPr marL="0" indent="0" algn="just">
              <a:buNone/>
            </a:pPr>
            <a:r>
              <a:rPr lang="en-US" sz="3200" dirty="0">
                <a:latin typeface="Times New Roman" charset="0"/>
                <a:ea typeface="Times New Roman" charset="0"/>
                <a:cs typeface="Times New Roman" charset="0"/>
              </a:rPr>
              <a:t>Ques : Given a random variable x has following possible values ,state if X is discrete ,continuous ,or mixed </a:t>
            </a:r>
          </a:p>
          <a:p>
            <a:pPr marL="514350" indent="-514350" algn="just">
              <a:buAutoNum type="alphaLcParenBoth"/>
            </a:pPr>
            <a:r>
              <a:rPr lang="en-US" sz="3200" dirty="0">
                <a:latin typeface="Times New Roman" charset="0"/>
                <a:ea typeface="Times New Roman" charset="0"/>
                <a:cs typeface="Times New Roman" charset="0"/>
              </a:rPr>
              <a:t>{-20 &lt; x &lt; -5}</a:t>
            </a:r>
          </a:p>
          <a:p>
            <a:pPr marL="514350" indent="-514350" algn="just">
              <a:buAutoNum type="alphaLcParenBoth"/>
            </a:pPr>
            <a:r>
              <a:rPr lang="en-US" sz="3200" dirty="0">
                <a:latin typeface="Times New Roman" charset="0"/>
                <a:ea typeface="Times New Roman" charset="0"/>
                <a:cs typeface="Times New Roman" charset="0"/>
              </a:rPr>
              <a:t>{10,12&lt;x&lt;= 14,15,17}</a:t>
            </a:r>
          </a:p>
          <a:p>
            <a:pPr marL="514350" indent="-514350" algn="just">
              <a:buAutoNum type="alphaLcParenBoth"/>
            </a:pPr>
            <a:r>
              <a:rPr lang="en-US" sz="3200" dirty="0">
                <a:latin typeface="Times New Roman" charset="0"/>
                <a:ea typeface="Times New Roman" charset="0"/>
                <a:cs typeface="Times New Roman" charset="0"/>
              </a:rPr>
              <a:t>{-10 for x &gt; 2 and 5 for x&lt;=2 where 1 &lt; x&lt;=6}</a:t>
            </a:r>
          </a:p>
          <a:p>
            <a:pPr marL="514350" indent="-514350" algn="just">
              <a:buAutoNum type="alphaLcParenBoth"/>
            </a:pPr>
            <a:r>
              <a:rPr lang="en-US" sz="3200" dirty="0">
                <a:latin typeface="Times New Roman" charset="0"/>
                <a:ea typeface="Times New Roman" charset="0"/>
                <a:cs typeface="Times New Roman" charset="0"/>
              </a:rPr>
              <a:t>{4,3,1,1,-2}</a:t>
            </a:r>
          </a:p>
          <a:p>
            <a:pPr algn="just"/>
            <a:endParaRPr lang="en-US" sz="3200" dirty="0"/>
          </a:p>
        </p:txBody>
      </p:sp>
    </p:spTree>
    <p:extLst>
      <p:ext uri="{BB962C8B-B14F-4D97-AF65-F5344CB8AC3E}">
        <p14:creationId xmlns:p14="http://schemas.microsoft.com/office/powerpoint/2010/main" val="123356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038"/>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 </a:t>
            </a:r>
            <a:r>
              <a:rPr lang="en-IN" dirty="0">
                <a:solidFill>
                  <a:schemeClr val="bg1"/>
                </a:solidFill>
              </a:rPr>
              <a:t>Goodness of Fit</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23</a:t>
            </a:fld>
            <a:endParaRPr lang="en-IN"/>
          </a:p>
        </p:txBody>
      </p:sp>
      <p:pic>
        <p:nvPicPr>
          <p:cNvPr id="7" name="Picture 6"/>
          <p:cNvPicPr>
            <a:picLocks noChangeAspect="1"/>
          </p:cNvPicPr>
          <p:nvPr/>
        </p:nvPicPr>
        <p:blipFill>
          <a:blip r:embed="rId2"/>
          <a:stretch>
            <a:fillRect/>
          </a:stretch>
        </p:blipFill>
        <p:spPr>
          <a:xfrm>
            <a:off x="814622" y="1072362"/>
            <a:ext cx="10288436" cy="5649113"/>
          </a:xfrm>
          <a:prstGeom prst="rect">
            <a:avLst/>
          </a:prstGeom>
        </p:spPr>
      </p:pic>
    </p:spTree>
    <p:extLst>
      <p:ext uri="{BB962C8B-B14F-4D97-AF65-F5344CB8AC3E}">
        <p14:creationId xmlns:p14="http://schemas.microsoft.com/office/powerpoint/2010/main" val="2114015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latin typeface="Adobe Garamond Pro Bold" panose="02020702060506020403" pitchFamily="18" charset="0"/>
              </a:rPr>
              <a:t>Cont..</a:t>
            </a:r>
          </a:p>
        </p:txBody>
      </p:sp>
      <p:sp>
        <p:nvSpPr>
          <p:cNvPr id="4" name="Slide Number Placeholder 3"/>
          <p:cNvSpPr>
            <a:spLocks noGrp="1"/>
          </p:cNvSpPr>
          <p:nvPr>
            <p:ph type="sldNum" sz="quarter" idx="12"/>
          </p:nvPr>
        </p:nvSpPr>
        <p:spPr/>
        <p:txBody>
          <a:bodyPr/>
          <a:lstStyle/>
          <a:p>
            <a:fld id="{665AE4C4-D3AC-47CA-82DE-E78F1BF6BAF1}" type="slidenum">
              <a:rPr lang="en-IN" smtClean="0"/>
              <a:t>24</a:t>
            </a:fld>
            <a:endParaRPr lang="en-IN"/>
          </a:p>
        </p:txBody>
      </p:sp>
      <p:pic>
        <p:nvPicPr>
          <p:cNvPr id="3" name="Content Placeholder 2"/>
          <p:cNvPicPr>
            <a:picLocks noGrp="1" noChangeAspect="1"/>
          </p:cNvPicPr>
          <p:nvPr>
            <p:ph idx="4294967295"/>
          </p:nvPr>
        </p:nvPicPr>
        <p:blipFill>
          <a:blip r:embed="rId2"/>
          <a:stretch>
            <a:fillRect/>
          </a:stretch>
        </p:blipFill>
        <p:spPr>
          <a:xfrm>
            <a:off x="356616" y="1088136"/>
            <a:ext cx="11439144" cy="5088827"/>
          </a:xfrm>
          <a:prstGeom prst="rect">
            <a:avLst/>
          </a:prstGeom>
        </p:spPr>
      </p:pic>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29445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201"/>
            <a:ext cx="12192000" cy="637912"/>
          </a:xfrm>
          <a:solidFill>
            <a:srgbClr val="002060"/>
          </a:solidFill>
        </p:spPr>
        <p:txBody>
          <a:bodyPr>
            <a:normAutofit fontScale="90000"/>
          </a:bodyPr>
          <a:lstStyle/>
          <a:p>
            <a:r>
              <a:rPr lang="en-GB" b="1" dirty="0">
                <a:solidFill>
                  <a:schemeClr val="bg1"/>
                </a:solidFill>
                <a:latin typeface="Times New Roman" charset="0"/>
                <a:ea typeface="Times New Roman" charset="0"/>
                <a:cs typeface="Times New Roman" charset="0"/>
              </a:rPr>
              <a:t>CONT..</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25</a:t>
            </a:fld>
            <a:endParaRPr lang="en-IN"/>
          </a:p>
        </p:txBody>
      </p:sp>
      <p:sp>
        <p:nvSpPr>
          <p:cNvPr id="7" name="Content Placeholder 6"/>
          <p:cNvSpPr>
            <a:spLocks noGrp="1"/>
          </p:cNvSpPr>
          <p:nvPr>
            <p:ph idx="1"/>
          </p:nvPr>
        </p:nvSpPr>
        <p:spPr>
          <a:xfrm>
            <a:off x="838200" y="1177636"/>
            <a:ext cx="10515600" cy="4999327"/>
          </a:xfrm>
        </p:spPr>
        <p:txBody>
          <a:bodyPr>
            <a:normAutofit/>
          </a:bodyPr>
          <a:lstStyle/>
          <a:p>
            <a:r>
              <a:rPr lang="en-US" dirty="0">
                <a:solidFill>
                  <a:schemeClr val="bg1"/>
                </a:solidFill>
                <a:latin typeface="Times New Roman" charset="0"/>
                <a:ea typeface="Times New Roman" charset="0"/>
                <a:cs typeface="Times New Roman" charset="0"/>
              </a:rPr>
              <a:t>Consider a service facility with a single server </a:t>
            </a:r>
            <a:br>
              <a:rPr lang="en-US" dirty="0">
                <a:solidFill>
                  <a:schemeClr val="bg1"/>
                </a:solidFill>
                <a:latin typeface="Times New Roman" charset="0"/>
                <a:ea typeface="Times New Roman" charset="0"/>
                <a:cs typeface="Times New Roman" charset="0"/>
              </a:rPr>
            </a:br>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pic>
        <p:nvPicPr>
          <p:cNvPr id="3" name="Picture 2"/>
          <p:cNvPicPr>
            <a:picLocks noChangeAspect="1"/>
          </p:cNvPicPr>
          <p:nvPr/>
        </p:nvPicPr>
        <p:blipFill>
          <a:blip r:embed="rId2"/>
          <a:stretch>
            <a:fillRect/>
          </a:stretch>
        </p:blipFill>
        <p:spPr>
          <a:xfrm>
            <a:off x="0" y="789728"/>
            <a:ext cx="12192000" cy="6068272"/>
          </a:xfrm>
          <a:prstGeom prst="rect">
            <a:avLst/>
          </a:prstGeom>
        </p:spPr>
      </p:pic>
    </p:spTree>
    <p:extLst>
      <p:ext uri="{BB962C8B-B14F-4D97-AF65-F5344CB8AC3E}">
        <p14:creationId xmlns:p14="http://schemas.microsoft.com/office/powerpoint/2010/main" val="991636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921"/>
            <a:ext cx="12192000" cy="689548"/>
          </a:xfrm>
          <a:solidFill>
            <a:srgbClr val="002060"/>
          </a:solidFill>
        </p:spPr>
        <p:txBody>
          <a:bodyPr>
            <a:normAutofit fontScale="90000"/>
          </a:bodyPr>
          <a:lstStyle/>
          <a:p>
            <a:r>
              <a:rPr lang="en-IN" b="1" dirty="0">
                <a:solidFill>
                  <a:schemeClr val="bg1"/>
                </a:solidFill>
                <a:latin typeface="Times New Roman" charset="0"/>
                <a:ea typeface="Times New Roman" charset="0"/>
                <a:cs typeface="Times New Roman" charset="0"/>
              </a:rPr>
              <a:t>CONT…..</a:t>
            </a:r>
          </a:p>
        </p:txBody>
      </p:sp>
      <p:sp>
        <p:nvSpPr>
          <p:cNvPr id="5" name="Slide Number Placeholder 4"/>
          <p:cNvSpPr>
            <a:spLocks noGrp="1"/>
          </p:cNvSpPr>
          <p:nvPr>
            <p:ph type="sldNum" sz="quarter" idx="12"/>
          </p:nvPr>
        </p:nvSpPr>
        <p:spPr/>
        <p:txBody>
          <a:bodyPr/>
          <a:lstStyle/>
          <a:p>
            <a:fld id="{665AE4C4-D3AC-47CA-82DE-E78F1BF6BAF1}" type="slidenum">
              <a:rPr lang="en-IN" smtClean="0"/>
              <a:t>26</a:t>
            </a:fld>
            <a:endParaRPr lang="en-IN"/>
          </a:p>
        </p:txBody>
      </p:sp>
      <p:pic>
        <p:nvPicPr>
          <p:cNvPr id="3" name="Content Placeholder 2"/>
          <p:cNvPicPr>
            <a:picLocks noGrp="1" noChangeAspect="1"/>
          </p:cNvPicPr>
          <p:nvPr>
            <p:ph idx="1"/>
          </p:nvPr>
        </p:nvPicPr>
        <p:blipFill>
          <a:blip r:embed="rId2"/>
          <a:stretch>
            <a:fillRect/>
          </a:stretch>
        </p:blipFill>
        <p:spPr>
          <a:xfrm>
            <a:off x="925211" y="1439862"/>
            <a:ext cx="10341578" cy="4916488"/>
          </a:xfrm>
          <a:prstGeom prst="rect">
            <a:avLst/>
          </a:prstGeom>
        </p:spPr>
      </p:pic>
    </p:spTree>
    <p:extLst>
      <p:ext uri="{BB962C8B-B14F-4D97-AF65-F5344CB8AC3E}">
        <p14:creationId xmlns:p14="http://schemas.microsoft.com/office/powerpoint/2010/main" val="1705412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latin typeface="Times New Roman" charset="0"/>
                <a:ea typeface="Times New Roman" charset="0"/>
                <a:cs typeface="Times New Roman" charset="0"/>
              </a:rPr>
              <a:t>CONT..</a:t>
            </a:r>
          </a:p>
        </p:txBody>
      </p:sp>
      <p:sp>
        <p:nvSpPr>
          <p:cNvPr id="4" name="Slide Number Placeholder 3"/>
          <p:cNvSpPr>
            <a:spLocks noGrp="1"/>
          </p:cNvSpPr>
          <p:nvPr>
            <p:ph type="sldNum" sz="quarter" idx="12"/>
          </p:nvPr>
        </p:nvSpPr>
        <p:spPr/>
        <p:txBody>
          <a:bodyPr/>
          <a:lstStyle/>
          <a:p>
            <a:fld id="{665AE4C4-D3AC-47CA-82DE-E78F1BF6BAF1}" type="slidenum">
              <a:rPr lang="en-IN" smtClean="0"/>
              <a:t>27</a:t>
            </a:fld>
            <a:endParaRPr lang="en-IN"/>
          </a:p>
        </p:txBody>
      </p:sp>
      <p:sp>
        <p:nvSpPr>
          <p:cNvPr id="7" name="Content Placeholder 6"/>
          <p:cNvSpPr>
            <a:spLocks noGrp="1"/>
          </p:cNvSpPr>
          <p:nvPr>
            <p:ph idx="4294967295"/>
          </p:nvPr>
        </p:nvSpPr>
        <p:spPr>
          <a:xfrm>
            <a:off x="1312984" y="1477108"/>
            <a:ext cx="10257693" cy="4699855"/>
          </a:xfrm>
        </p:spPr>
        <p:txBody>
          <a:bodyPr>
            <a:normAutofit/>
          </a:bodyPr>
          <a:lstStyle/>
          <a:p>
            <a:pPr marL="0" indent="0">
              <a:buNone/>
            </a:pPr>
            <a:r>
              <a:rPr lang="en-US" b="1" dirty="0">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stretch>
            <a:fillRect/>
          </a:stretch>
        </p:blipFill>
        <p:spPr>
          <a:xfrm>
            <a:off x="556439" y="937219"/>
            <a:ext cx="11079121" cy="5535443"/>
          </a:xfrm>
          <a:prstGeom prst="rect">
            <a:avLst/>
          </a:prstGeom>
        </p:spPr>
      </p:pic>
    </p:spTree>
    <p:extLst>
      <p:ext uri="{BB962C8B-B14F-4D97-AF65-F5344CB8AC3E}">
        <p14:creationId xmlns:p14="http://schemas.microsoft.com/office/powerpoint/2010/main" val="1044677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err="1">
                <a:solidFill>
                  <a:schemeClr val="bg1"/>
                </a:solidFill>
                <a:latin typeface="Adobe Garamond Pro Bold" panose="02020702060506020403" pitchFamily="18" charset="0"/>
              </a:rPr>
              <a:t>Cont</a:t>
            </a:r>
            <a:r>
              <a:rPr lang="en-IN" b="1" dirty="0">
                <a:solidFill>
                  <a:schemeClr val="bg1"/>
                </a:solidFill>
                <a:latin typeface="Adobe Garamond Pro Bold" panose="02020702060506020403" pitchFamily="18" charset="0"/>
              </a:rPr>
              <a:t>…</a:t>
            </a:r>
          </a:p>
        </p:txBody>
      </p:sp>
      <p:sp>
        <p:nvSpPr>
          <p:cNvPr id="4" name="Slide Number Placeholder 3"/>
          <p:cNvSpPr>
            <a:spLocks noGrp="1"/>
          </p:cNvSpPr>
          <p:nvPr>
            <p:ph type="sldNum" sz="quarter" idx="12"/>
          </p:nvPr>
        </p:nvSpPr>
        <p:spPr/>
        <p:txBody>
          <a:bodyPr/>
          <a:lstStyle/>
          <a:p>
            <a:fld id="{665AE4C4-D3AC-47CA-82DE-E78F1BF6BAF1}" type="slidenum">
              <a:rPr lang="en-IN" smtClean="0"/>
              <a:t>28</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stretch>
            <a:fillRect/>
          </a:stretch>
        </p:blipFill>
        <p:spPr>
          <a:xfrm>
            <a:off x="91441" y="757832"/>
            <a:ext cx="11262360" cy="6154009"/>
          </a:xfrm>
          <a:prstGeom prst="rect">
            <a:avLst/>
          </a:prstGeom>
        </p:spPr>
      </p:pic>
    </p:spTree>
    <p:extLst>
      <p:ext uri="{BB962C8B-B14F-4D97-AF65-F5344CB8AC3E}">
        <p14:creationId xmlns:p14="http://schemas.microsoft.com/office/powerpoint/2010/main" val="441059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29</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sp>
        <p:nvSpPr>
          <p:cNvPr id="5" name="Rectangle 4"/>
          <p:cNvSpPr/>
          <p:nvPr/>
        </p:nvSpPr>
        <p:spPr>
          <a:xfrm>
            <a:off x="531446" y="1654827"/>
            <a:ext cx="9276862" cy="2272673"/>
          </a:xfrm>
          <a:prstGeom prst="rect">
            <a:avLst/>
          </a:prstGeom>
        </p:spPr>
        <p:txBody>
          <a:bodyPr wrap="square">
            <a:spAutoFit/>
          </a:bodyPr>
          <a:lstStyle/>
          <a:p>
            <a:pPr marL="1051560" marR="112395" indent="-975360">
              <a:lnSpc>
                <a:spcPct val="107000"/>
              </a:lnSpc>
              <a:spcBef>
                <a:spcPts val="395"/>
              </a:spcBef>
              <a:spcAft>
                <a:spcPts val="0"/>
              </a:spcAft>
              <a:tabLst>
                <a:tab pos="1059180" algn="l"/>
              </a:tabLst>
            </a:pPr>
            <a:r>
              <a:rPr lang="en-US" b="1" u="sng" dirty="0">
                <a:latin typeface="Cambria" panose="02040503050406030204" pitchFamily="18" charset="0"/>
                <a:ea typeface="Cambria" panose="02040503050406030204" pitchFamily="18" charset="0"/>
                <a:cs typeface="Cambria" panose="02040503050406030204" pitchFamily="18" charset="0"/>
              </a:rPr>
              <a:t>Variable</a:t>
            </a:r>
            <a:r>
              <a:rPr lang="en-US" dirty="0">
                <a:latin typeface="Cambria" panose="02040503050406030204" pitchFamily="18" charset="0"/>
                <a:ea typeface="Cambria" panose="02040503050406030204" pitchFamily="18" charset="0"/>
                <a:cs typeface="Cambria" panose="02040503050406030204" pitchFamily="18" charset="0"/>
              </a:rPr>
              <a:t>:		</a:t>
            </a:r>
            <a:r>
              <a:rPr lang="en-US" spc="-5" dirty="0">
                <a:latin typeface="Cambria" panose="02040503050406030204" pitchFamily="18" charset="0"/>
                <a:ea typeface="Cambria" panose="02040503050406030204" pitchFamily="18" charset="0"/>
                <a:cs typeface="Cambria" panose="02040503050406030204" pitchFamily="18" charset="0"/>
              </a:rPr>
              <a:t>Is</a:t>
            </a:r>
            <a:r>
              <a:rPr lang="en-US" spc="-70" dirty="0">
                <a:latin typeface="Cambria" panose="02040503050406030204" pitchFamily="18" charset="0"/>
                <a:ea typeface="Cambria" panose="02040503050406030204" pitchFamily="18" charset="0"/>
                <a:cs typeface="Cambria" panose="02040503050406030204" pitchFamily="18" charset="0"/>
              </a:rPr>
              <a:t> </a:t>
            </a:r>
            <a:r>
              <a:rPr lang="en-US" spc="-5" dirty="0">
                <a:latin typeface="Cambria" panose="02040503050406030204" pitchFamily="18" charset="0"/>
                <a:ea typeface="Cambria" panose="02040503050406030204" pitchFamily="18" charset="0"/>
                <a:cs typeface="Cambria" panose="02040503050406030204" pitchFamily="18" charset="0"/>
              </a:rPr>
              <a:t>a</a:t>
            </a:r>
            <a:r>
              <a:rPr lang="en-US" spc="-60" dirty="0">
                <a:latin typeface="Cambria" panose="02040503050406030204" pitchFamily="18" charset="0"/>
                <a:ea typeface="Cambria" panose="02040503050406030204" pitchFamily="18" charset="0"/>
                <a:cs typeface="Cambria" panose="02040503050406030204" pitchFamily="18" charset="0"/>
              </a:rPr>
              <a:t> </a:t>
            </a:r>
            <a:r>
              <a:rPr lang="en-US" spc="-5" dirty="0">
                <a:latin typeface="Cambria" panose="02040503050406030204" pitchFamily="18" charset="0"/>
                <a:ea typeface="Cambria" panose="02040503050406030204" pitchFamily="18" charset="0"/>
                <a:cs typeface="Cambria" panose="02040503050406030204" pitchFamily="18" charset="0"/>
              </a:rPr>
              <a:t>parameter</a:t>
            </a:r>
            <a:r>
              <a:rPr lang="en-US" spc="-60" dirty="0">
                <a:latin typeface="Cambria" panose="02040503050406030204" pitchFamily="18" charset="0"/>
                <a:ea typeface="Cambria" panose="02040503050406030204" pitchFamily="18" charset="0"/>
                <a:cs typeface="Cambria" panose="02040503050406030204" pitchFamily="18" charset="0"/>
              </a:rPr>
              <a:t> </a:t>
            </a:r>
            <a:r>
              <a:rPr lang="en-US" spc="-5" dirty="0">
                <a:latin typeface="Cambria" panose="02040503050406030204" pitchFamily="18" charset="0"/>
                <a:ea typeface="Cambria" panose="02040503050406030204" pitchFamily="18" charset="0"/>
                <a:cs typeface="Cambria" panose="02040503050406030204" pitchFamily="18" charset="0"/>
              </a:rPr>
              <a:t>which</a:t>
            </a:r>
            <a:r>
              <a:rPr lang="en-US" spc="-60" dirty="0">
                <a:latin typeface="Cambria" panose="02040503050406030204" pitchFamily="18" charset="0"/>
                <a:ea typeface="Cambria" panose="02040503050406030204" pitchFamily="18" charset="0"/>
                <a:cs typeface="Cambria" panose="02040503050406030204" pitchFamily="18" charset="0"/>
              </a:rPr>
              <a:t> </a:t>
            </a:r>
            <a:r>
              <a:rPr lang="en-US" spc="-5" dirty="0">
                <a:latin typeface="Cambria" panose="02040503050406030204" pitchFamily="18" charset="0"/>
                <a:ea typeface="Cambria" panose="02040503050406030204" pitchFamily="18" charset="0"/>
                <a:cs typeface="Cambria" panose="02040503050406030204" pitchFamily="18" charset="0"/>
              </a:rPr>
              <a:t>is</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spc="-5" dirty="0">
                <a:latin typeface="Cambria" panose="02040503050406030204" pitchFamily="18" charset="0"/>
                <a:ea typeface="Cambria" panose="02040503050406030204" pitchFamily="18" charset="0"/>
                <a:cs typeface="Cambria" panose="02040503050406030204" pitchFamily="18" charset="0"/>
              </a:rPr>
              <a:t>changing</a:t>
            </a:r>
            <a:r>
              <a:rPr lang="en-US" spc="-60" dirty="0">
                <a:latin typeface="Cambria" panose="02040503050406030204" pitchFamily="18" charset="0"/>
                <a:ea typeface="Cambria" panose="02040503050406030204" pitchFamily="18" charset="0"/>
                <a:cs typeface="Cambria" panose="02040503050406030204" pitchFamily="18" charset="0"/>
              </a:rPr>
              <a:t> </a:t>
            </a:r>
            <a:r>
              <a:rPr lang="en-US" spc="-5" dirty="0">
                <a:latin typeface="Cambria" panose="02040503050406030204" pitchFamily="18" charset="0"/>
                <a:ea typeface="Cambria" panose="02040503050406030204" pitchFamily="18" charset="0"/>
                <a:cs typeface="Cambria" panose="02040503050406030204" pitchFamily="18" charset="0"/>
              </a:rPr>
              <a:t>with</a:t>
            </a:r>
            <a:r>
              <a:rPr lang="en-US" spc="-60" dirty="0">
                <a:latin typeface="Cambria" panose="02040503050406030204" pitchFamily="18" charset="0"/>
                <a:ea typeface="Cambria" panose="02040503050406030204" pitchFamily="18" charset="0"/>
                <a:cs typeface="Cambria" panose="02040503050406030204" pitchFamily="18" charset="0"/>
              </a:rPr>
              <a:t> </a:t>
            </a:r>
            <a:r>
              <a:rPr lang="en-US" spc="-5" dirty="0">
                <a:latin typeface="Cambria" panose="02040503050406030204" pitchFamily="18" charset="0"/>
                <a:ea typeface="Cambria" panose="02040503050406030204" pitchFamily="18" charset="0"/>
                <a:cs typeface="Cambria" panose="02040503050406030204" pitchFamily="18" charset="0"/>
              </a:rPr>
              <a:t>outcome</a:t>
            </a:r>
            <a:r>
              <a:rPr lang="en-US" spc="-6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for</a:t>
            </a:r>
            <a:r>
              <a:rPr lang="en-US" spc="-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and</a:t>
            </a:r>
            <a:r>
              <a:rPr lang="en-US" spc="-6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observed</a:t>
            </a:r>
            <a:r>
              <a:rPr lang="en-US" spc="-28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phenomena.</a:t>
            </a:r>
          </a:p>
          <a:p>
            <a:pPr marL="1051560" marR="112395" indent="-975360">
              <a:lnSpc>
                <a:spcPct val="107000"/>
              </a:lnSpc>
              <a:spcBef>
                <a:spcPts val="395"/>
              </a:spcBef>
              <a:spcAft>
                <a:spcPts val="0"/>
              </a:spcAft>
              <a:tabLst>
                <a:tab pos="1059180" algn="l"/>
              </a:tabLst>
            </a:pPr>
            <a:endParaRPr lang="en-IN" dirty="0">
              <a:latin typeface="Cambria" panose="02040503050406030204" pitchFamily="18" charset="0"/>
              <a:ea typeface="Cambria" panose="02040503050406030204" pitchFamily="18" charset="0"/>
              <a:cs typeface="Cambria" panose="02040503050406030204" pitchFamily="18" charset="0"/>
            </a:endParaRPr>
          </a:p>
          <a:p>
            <a:pPr marL="76200">
              <a:lnSpc>
                <a:spcPts val="1405"/>
              </a:lnSpc>
              <a:spcAft>
                <a:spcPts val="0"/>
              </a:spcAft>
              <a:tabLst>
                <a:tab pos="1063625" algn="l"/>
              </a:tabLst>
            </a:pPr>
            <a:r>
              <a:rPr lang="en-US" b="1" u="sng" dirty="0">
                <a:latin typeface="Cambria" panose="02040503050406030204" pitchFamily="18" charset="0"/>
                <a:ea typeface="Cambria" panose="02040503050406030204" pitchFamily="18" charset="0"/>
                <a:cs typeface="Cambria" panose="02040503050406030204" pitchFamily="18" charset="0"/>
              </a:rPr>
              <a:t>Data</a:t>
            </a:r>
            <a:r>
              <a:rPr lang="en-US" b="1" u="sng" spc="80" dirty="0">
                <a:latin typeface="Cambria" panose="02040503050406030204" pitchFamily="18" charset="0"/>
                <a:ea typeface="Cambria" panose="02040503050406030204" pitchFamily="18" charset="0"/>
                <a:cs typeface="Cambria" panose="02040503050406030204" pitchFamily="18" charset="0"/>
              </a:rPr>
              <a:t> </a:t>
            </a:r>
            <a:r>
              <a:rPr lang="en-US" b="1" u="sng" dirty="0">
                <a:latin typeface="Cambria" panose="02040503050406030204" pitchFamily="18" charset="0"/>
                <a:ea typeface="Cambria" panose="02040503050406030204" pitchFamily="18" charset="0"/>
                <a:cs typeface="Cambria" panose="02040503050406030204" pitchFamily="18" charset="0"/>
              </a:rPr>
              <a:t>:</a:t>
            </a:r>
            <a:r>
              <a:rPr lang="en-US" dirty="0">
                <a:latin typeface="Cambria" panose="02040503050406030204" pitchFamily="18" charset="0"/>
                <a:ea typeface="Cambria" panose="02040503050406030204" pitchFamily="18" charset="0"/>
                <a:cs typeface="Cambria" panose="02040503050406030204" pitchFamily="18" charset="0"/>
              </a:rPr>
              <a:t>The</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particular</a:t>
            </a:r>
            <a:r>
              <a:rPr lang="en-US" spc="2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value</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of</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a:t>
            </a:r>
            <a:r>
              <a:rPr lang="en-US" spc="3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variable</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is</a:t>
            </a:r>
            <a:r>
              <a:rPr lang="en-US" spc="2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data-value.</a:t>
            </a:r>
          </a:p>
          <a:p>
            <a:pPr marL="76200">
              <a:lnSpc>
                <a:spcPts val="1405"/>
              </a:lnSpc>
              <a:spcAft>
                <a:spcPts val="0"/>
              </a:spcAft>
              <a:tabLst>
                <a:tab pos="1063625" algn="l"/>
              </a:tabLst>
            </a:pPr>
            <a:endParaRPr lang="en-IN" dirty="0">
              <a:latin typeface="Cambria" panose="02040503050406030204" pitchFamily="18" charset="0"/>
              <a:ea typeface="Cambria" panose="02040503050406030204" pitchFamily="18" charset="0"/>
              <a:cs typeface="Cambria" panose="02040503050406030204" pitchFamily="18" charset="0"/>
            </a:endParaRPr>
          </a:p>
          <a:p>
            <a:pPr marL="76200">
              <a:spcBef>
                <a:spcPts val="920"/>
              </a:spcBef>
              <a:spcAft>
                <a:spcPts val="0"/>
              </a:spcAft>
            </a:pPr>
            <a:r>
              <a:rPr lang="en-US" b="1" u="sng" dirty="0">
                <a:latin typeface="Cambria" panose="02040503050406030204" pitchFamily="18" charset="0"/>
                <a:ea typeface="Cambria" panose="02040503050406030204" pitchFamily="18" charset="0"/>
                <a:cs typeface="Cambria" panose="02040503050406030204" pitchFamily="18" charset="0"/>
              </a:rPr>
              <a:t>Population:</a:t>
            </a:r>
            <a:r>
              <a:rPr lang="en-US" b="1" spc="17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a:t>
            </a:r>
            <a:r>
              <a:rPr lang="en-US" spc="1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collection</a:t>
            </a:r>
            <a:r>
              <a:rPr lang="en-US" spc="15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of</a:t>
            </a:r>
            <a:r>
              <a:rPr lang="en-US" spc="1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all</a:t>
            </a:r>
            <a:r>
              <a:rPr lang="en-US" spc="1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data</a:t>
            </a:r>
            <a:r>
              <a:rPr lang="en-US" spc="1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is</a:t>
            </a:r>
            <a:r>
              <a:rPr lang="en-US" spc="15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called</a:t>
            </a:r>
            <a:r>
              <a:rPr lang="en-US" spc="1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population.</a:t>
            </a:r>
          </a:p>
          <a:p>
            <a:pPr marL="76200">
              <a:spcBef>
                <a:spcPts val="910"/>
              </a:spcBef>
              <a:spcAft>
                <a:spcPts val="0"/>
              </a:spcAft>
              <a:tabLst>
                <a:tab pos="1069975" algn="l"/>
              </a:tabLst>
            </a:pPr>
            <a:endParaRPr lang="en-IN" dirty="0">
              <a:latin typeface="Cambria" panose="02040503050406030204" pitchFamily="18" charset="0"/>
              <a:ea typeface="Cambria" panose="02040503050406030204" pitchFamily="18" charset="0"/>
              <a:cs typeface="Cambria" panose="02040503050406030204" pitchFamily="18" charset="0"/>
            </a:endParaRPr>
          </a:p>
          <a:p>
            <a:pPr marL="76200">
              <a:spcBef>
                <a:spcPts val="910"/>
              </a:spcBef>
              <a:spcAft>
                <a:spcPts val="0"/>
              </a:spcAft>
              <a:tabLst>
                <a:tab pos="1069975" algn="l"/>
              </a:tabLst>
            </a:pPr>
            <a:r>
              <a:rPr lang="en-US" b="1" u="sng" dirty="0">
                <a:latin typeface="Cambria" panose="02040503050406030204" pitchFamily="18" charset="0"/>
                <a:ea typeface="Cambria" panose="02040503050406030204" pitchFamily="18" charset="0"/>
                <a:cs typeface="Cambria" panose="02040503050406030204" pitchFamily="18" charset="0"/>
              </a:rPr>
              <a:t>Sample:</a:t>
            </a:r>
            <a:r>
              <a:rPr lang="en-US" b="1"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subset</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of</a:t>
            </a:r>
            <a:r>
              <a:rPr lang="en-US" spc="4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population</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is</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called</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sample.</a:t>
            </a:r>
            <a:endParaRPr lang="en-IN"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42296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18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Experiment</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3</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2012"/>
            <a:ext cx="12192000" cy="5676900"/>
          </a:xfrm>
          <a:prstGeom prst="rect">
            <a:avLst/>
          </a:prstGeom>
        </p:spPr>
      </p:pic>
    </p:spTree>
    <p:extLst>
      <p:ext uri="{BB962C8B-B14F-4D97-AF65-F5344CB8AC3E}">
        <p14:creationId xmlns:p14="http://schemas.microsoft.com/office/powerpoint/2010/main" val="495242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bg1"/>
                </a:solidFill>
                <a:latin typeface="Times New Roman" charset="0"/>
                <a:ea typeface="Times New Roman" charset="0"/>
                <a:cs typeface="Times New Roman" charset="0"/>
              </a:rPr>
              <a:t>Examples</a:t>
            </a:r>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30</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06467352"/>
              </p:ext>
            </p:extLst>
          </p:nvPr>
        </p:nvGraphicFramePr>
        <p:xfrm>
          <a:off x="2942028" y="2374414"/>
          <a:ext cx="4107450" cy="2557094"/>
        </p:xfrm>
        <a:graphic>
          <a:graphicData uri="http://schemas.openxmlformats.org/drawingml/2006/table">
            <a:tbl>
              <a:tblPr firstRow="1" firstCol="1" lastRow="1" lastCol="1" bandRow="1" bandCol="1">
                <a:tableStyleId>{5C22544A-7EE6-4342-B048-85BDC9FD1C3A}</a:tableStyleId>
              </a:tblPr>
              <a:tblGrid>
                <a:gridCol w="1375675">
                  <a:extLst>
                    <a:ext uri="{9D8B030D-6E8A-4147-A177-3AD203B41FA5}">
                      <a16:colId xmlns:a16="http://schemas.microsoft.com/office/drawing/2014/main" val="20000"/>
                    </a:ext>
                  </a:extLst>
                </a:gridCol>
                <a:gridCol w="455675">
                  <a:extLst>
                    <a:ext uri="{9D8B030D-6E8A-4147-A177-3AD203B41FA5}">
                      <a16:colId xmlns:a16="http://schemas.microsoft.com/office/drawing/2014/main" val="20001"/>
                    </a:ext>
                  </a:extLst>
                </a:gridCol>
                <a:gridCol w="454765">
                  <a:extLst>
                    <a:ext uri="{9D8B030D-6E8A-4147-A177-3AD203B41FA5}">
                      <a16:colId xmlns:a16="http://schemas.microsoft.com/office/drawing/2014/main" val="20002"/>
                    </a:ext>
                  </a:extLst>
                </a:gridCol>
                <a:gridCol w="454765">
                  <a:extLst>
                    <a:ext uri="{9D8B030D-6E8A-4147-A177-3AD203B41FA5}">
                      <a16:colId xmlns:a16="http://schemas.microsoft.com/office/drawing/2014/main" val="20003"/>
                    </a:ext>
                  </a:extLst>
                </a:gridCol>
                <a:gridCol w="455220">
                  <a:extLst>
                    <a:ext uri="{9D8B030D-6E8A-4147-A177-3AD203B41FA5}">
                      <a16:colId xmlns:a16="http://schemas.microsoft.com/office/drawing/2014/main" val="20004"/>
                    </a:ext>
                  </a:extLst>
                </a:gridCol>
                <a:gridCol w="456130">
                  <a:extLst>
                    <a:ext uri="{9D8B030D-6E8A-4147-A177-3AD203B41FA5}">
                      <a16:colId xmlns:a16="http://schemas.microsoft.com/office/drawing/2014/main" val="20005"/>
                    </a:ext>
                  </a:extLst>
                </a:gridCol>
                <a:gridCol w="455220">
                  <a:extLst>
                    <a:ext uri="{9D8B030D-6E8A-4147-A177-3AD203B41FA5}">
                      <a16:colId xmlns:a16="http://schemas.microsoft.com/office/drawing/2014/main" val="20006"/>
                    </a:ext>
                  </a:extLst>
                </a:gridCol>
              </a:tblGrid>
              <a:tr h="638163">
                <a:tc>
                  <a:txBody>
                    <a:bodyPr/>
                    <a:lstStyle/>
                    <a:p>
                      <a:pPr marL="548005">
                        <a:lnSpc>
                          <a:spcPts val="1405"/>
                        </a:lnSpc>
                        <a:spcAft>
                          <a:spcPts val="0"/>
                        </a:spcAft>
                      </a:pPr>
                      <a:r>
                        <a:rPr lang="en-US" sz="1200" dirty="0">
                          <a:effectLst/>
                        </a:rPr>
                        <a:t>𝑥</a:t>
                      </a:r>
                      <a:r>
                        <a:rPr lang="en-US" sz="1200" spc="100" dirty="0">
                          <a:effectLst/>
                        </a:rPr>
                        <a:t> </a:t>
                      </a:r>
                      <a:r>
                        <a:rPr lang="en-US" sz="1200" dirty="0">
                          <a:effectLst/>
                        </a:rPr>
                        <a:t>=</a:t>
                      </a:r>
                      <a:r>
                        <a:rPr lang="en-US" sz="1200" spc="70" dirty="0">
                          <a:effectLst/>
                        </a:rPr>
                        <a:t> </a:t>
                      </a:r>
                      <a:r>
                        <a:rPr lang="en-US" sz="1200" dirty="0">
                          <a:effectLst/>
                        </a:rPr>
                        <a:t>𝑛𝑢𝑚𝑏𝑒𝑟</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ts val="1395"/>
                        </a:lnSpc>
                        <a:spcAft>
                          <a:spcPts val="0"/>
                        </a:spcAft>
                      </a:pPr>
                      <a:r>
                        <a:rPr lang="en-US" sz="1200">
                          <a:effectLst/>
                        </a:rPr>
                        <a:t>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395"/>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ts val="1395"/>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310">
                        <a:lnSpc>
                          <a:spcPts val="1395"/>
                        </a:lnSpc>
                        <a:spcAft>
                          <a:spcPts val="0"/>
                        </a:spcAft>
                      </a:pPr>
                      <a:r>
                        <a:rPr lang="en-US" sz="12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395"/>
                        </a:lnSpc>
                        <a:spcAft>
                          <a:spcPts val="0"/>
                        </a:spcAft>
                      </a:pPr>
                      <a:r>
                        <a:rPr lang="en-US" sz="1200">
                          <a:effectLst/>
                        </a:rPr>
                        <a:t>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040">
                        <a:lnSpc>
                          <a:spcPts val="1395"/>
                        </a:lnSpc>
                        <a:spcAft>
                          <a:spcPts val="0"/>
                        </a:spcAft>
                      </a:pPr>
                      <a:r>
                        <a:rPr lang="en-US" sz="1200">
                          <a:effectLst/>
                        </a:rPr>
                        <a:t>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0000"/>
                  </a:ext>
                </a:extLst>
              </a:tr>
              <a:tr h="638163">
                <a:tc>
                  <a:txBody>
                    <a:bodyPr/>
                    <a:lstStyle/>
                    <a:p>
                      <a:pPr marL="67945">
                        <a:lnSpc>
                          <a:spcPts val="1395"/>
                        </a:lnSpc>
                        <a:spcAft>
                          <a:spcPts val="0"/>
                        </a:spcAft>
                      </a:pPr>
                      <a:r>
                        <a:rPr lang="en-US" sz="1200">
                          <a:effectLst/>
                        </a:rPr>
                        <a:t>frequency</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ts val="1395"/>
                        </a:lnSpc>
                        <a:spcAft>
                          <a:spcPts val="0"/>
                        </a:spcAft>
                      </a:pPr>
                      <a:r>
                        <a:rPr lang="en-US" sz="1200">
                          <a:effectLst/>
                        </a:rPr>
                        <a:t>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395"/>
                        </a:lnSpc>
                        <a:spcAft>
                          <a:spcPts val="0"/>
                        </a:spcAft>
                      </a:pPr>
                      <a:r>
                        <a:rPr lang="en-US" sz="1200">
                          <a:effectLst/>
                        </a:rPr>
                        <a:t>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ts val="1395"/>
                        </a:lnSpc>
                        <a:spcAft>
                          <a:spcPts val="0"/>
                        </a:spcAft>
                      </a:pPr>
                      <a:r>
                        <a:rPr lang="en-US" sz="1200">
                          <a:effectLst/>
                        </a:rPr>
                        <a:t>9</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310">
                        <a:lnSpc>
                          <a:spcPts val="1395"/>
                        </a:lnSpc>
                        <a:spcAft>
                          <a:spcPts val="0"/>
                        </a:spcAft>
                      </a:pPr>
                      <a:r>
                        <a:rPr lang="en-US" sz="1200">
                          <a:effectLst/>
                        </a:rPr>
                        <a:t>10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395"/>
                        </a:lnSpc>
                        <a:spcAft>
                          <a:spcPts val="0"/>
                        </a:spcAft>
                      </a:pPr>
                      <a:r>
                        <a:rPr lang="en-US" sz="1200">
                          <a:effectLst/>
                        </a:rPr>
                        <a:t>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040">
                        <a:lnSpc>
                          <a:spcPts val="1395"/>
                        </a:lnSpc>
                        <a:spcAft>
                          <a:spcPts val="0"/>
                        </a:spcAft>
                      </a:pPr>
                      <a:r>
                        <a:rPr lang="en-US" sz="1200">
                          <a:effectLst/>
                        </a:rPr>
                        <a:t>11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0001"/>
                  </a:ext>
                </a:extLst>
              </a:tr>
              <a:tr h="642605">
                <a:tc>
                  <a:txBody>
                    <a:bodyPr/>
                    <a:lstStyle/>
                    <a:p>
                      <a:pPr marL="67945">
                        <a:lnSpc>
                          <a:spcPts val="1145"/>
                        </a:lnSpc>
                        <a:spcBef>
                          <a:spcPts val="10"/>
                        </a:spcBef>
                        <a:spcAft>
                          <a:spcPts val="0"/>
                        </a:spcAft>
                      </a:pPr>
                      <a:r>
                        <a:rPr lang="en-US" sz="1200">
                          <a:effectLst/>
                        </a:rPr>
                        <a:t>Cumulative</a:t>
                      </a:r>
                      <a:r>
                        <a:rPr lang="en-US" sz="1200" spc="85">
                          <a:effectLst/>
                        </a:rPr>
                        <a:t> </a:t>
                      </a:r>
                      <a:r>
                        <a:rPr lang="en-US" sz="1200">
                          <a:effectLst/>
                        </a:rPr>
                        <a:t>freq.</a:t>
                      </a:r>
                      <a:r>
                        <a:rPr lang="en-US" sz="1200" spc="185">
                          <a:effectLst/>
                        </a:rPr>
                        <a:t> </a:t>
                      </a: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ts val="1405"/>
                        </a:lnSpc>
                        <a:spcAft>
                          <a:spcPts val="0"/>
                        </a:spcAft>
                      </a:pPr>
                      <a:r>
                        <a:rPr lang="en-US" sz="1200">
                          <a:effectLst/>
                        </a:rPr>
                        <a:t>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405"/>
                        </a:lnSpc>
                        <a:spcAft>
                          <a:spcPts val="0"/>
                        </a:spcAft>
                      </a:pPr>
                      <a:r>
                        <a:rPr lang="en-US" sz="1200">
                          <a:effectLst/>
                        </a:rPr>
                        <a:t>10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ts val="1405"/>
                        </a:lnSpc>
                        <a:spcAft>
                          <a:spcPts val="0"/>
                        </a:spcAft>
                      </a:pPr>
                      <a:r>
                        <a:rPr lang="en-US" sz="1200">
                          <a:effectLst/>
                        </a:rPr>
                        <a:t>19</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310">
                        <a:lnSpc>
                          <a:spcPts val="1405"/>
                        </a:lnSpc>
                        <a:spcAft>
                          <a:spcPts val="0"/>
                        </a:spcAft>
                      </a:pPr>
                      <a:r>
                        <a:rPr lang="en-US" sz="1200">
                          <a:effectLst/>
                        </a:rPr>
                        <a:t>29</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405"/>
                        </a:lnSpc>
                        <a:spcAft>
                          <a:spcPts val="0"/>
                        </a:spcAft>
                      </a:pPr>
                      <a:r>
                        <a:rPr lang="en-US" sz="1200">
                          <a:effectLst/>
                        </a:rPr>
                        <a:t>34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040">
                        <a:lnSpc>
                          <a:spcPts val="1405"/>
                        </a:lnSpc>
                        <a:spcAft>
                          <a:spcPts val="0"/>
                        </a:spcAft>
                      </a:pPr>
                      <a:r>
                        <a:rPr lang="en-US" sz="1200">
                          <a:effectLst/>
                        </a:rPr>
                        <a:t>45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0002"/>
                  </a:ext>
                </a:extLst>
              </a:tr>
              <a:tr h="638163">
                <a:tc>
                  <a:txBody>
                    <a:bodyPr/>
                    <a:lstStyle/>
                    <a:p>
                      <a:pPr marL="67945">
                        <a:lnSpc>
                          <a:spcPts val="1405"/>
                        </a:lnSpc>
                        <a:spcAft>
                          <a:spcPts val="0"/>
                        </a:spcAft>
                      </a:pPr>
                      <a:r>
                        <a:rPr lang="en-US" sz="1200">
                          <a:effectLst/>
                        </a:rPr>
                        <a:t>Cumulative</a:t>
                      </a:r>
                      <a:r>
                        <a:rPr lang="en-US" sz="1200" spc="90">
                          <a:effectLst/>
                        </a:rPr>
                        <a:t> </a:t>
                      </a:r>
                      <a:r>
                        <a:rPr lang="en-US" sz="1200">
                          <a:effectLst/>
                        </a:rPr>
                        <a:t>freq.</a:t>
                      </a:r>
                      <a:r>
                        <a:rPr lang="en-US" sz="1200" spc="90">
                          <a:effectLst/>
                        </a:rPr>
                        <a:t> </a:t>
                      </a: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ts val="1395"/>
                        </a:lnSpc>
                        <a:spcAft>
                          <a:spcPts val="0"/>
                        </a:spcAft>
                      </a:pPr>
                      <a:r>
                        <a:rPr lang="en-US" sz="1200">
                          <a:effectLst/>
                        </a:rPr>
                        <a:t>45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395"/>
                        </a:lnSpc>
                        <a:spcAft>
                          <a:spcPts val="0"/>
                        </a:spcAft>
                      </a:pPr>
                      <a:r>
                        <a:rPr lang="en-US" sz="1200" dirty="0">
                          <a:effectLst/>
                        </a:rPr>
                        <a:t>40</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ts val="1395"/>
                        </a:lnSpc>
                        <a:spcAft>
                          <a:spcPts val="0"/>
                        </a:spcAft>
                      </a:pPr>
                      <a:r>
                        <a:rPr lang="en-US" sz="1200">
                          <a:effectLst/>
                        </a:rPr>
                        <a:t>35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310">
                        <a:lnSpc>
                          <a:spcPts val="1395"/>
                        </a:lnSpc>
                        <a:spcAft>
                          <a:spcPts val="0"/>
                        </a:spcAft>
                      </a:pPr>
                      <a:r>
                        <a:rPr lang="en-US" sz="1200">
                          <a:effectLst/>
                        </a:rPr>
                        <a:t>26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395"/>
                        </a:lnSpc>
                        <a:spcAft>
                          <a:spcPts val="0"/>
                        </a:spcAft>
                      </a:pPr>
                      <a:r>
                        <a:rPr lang="en-US" sz="1200">
                          <a:effectLst/>
                        </a:rPr>
                        <a:t>16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040">
                        <a:lnSpc>
                          <a:spcPts val="1395"/>
                        </a:lnSpc>
                        <a:spcAft>
                          <a:spcPts val="0"/>
                        </a:spcAft>
                      </a:pPr>
                      <a:r>
                        <a:rPr lang="en-US" sz="1200" dirty="0">
                          <a:effectLst/>
                        </a:rPr>
                        <a:t>11</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0003"/>
                  </a:ext>
                </a:extLst>
              </a:tr>
            </a:tbl>
          </a:graphicData>
        </a:graphic>
      </p:graphicFrame>
      <p:sp>
        <p:nvSpPr>
          <p:cNvPr id="7" name="Rectangle 1"/>
          <p:cNvSpPr>
            <a:spLocks noChangeArrowheads="1"/>
          </p:cNvSpPr>
          <p:nvPr/>
        </p:nvSpPr>
        <p:spPr bwMode="auto">
          <a:xfrm rot="10800000" flipV="1">
            <a:off x="839679" y="1432392"/>
            <a:ext cx="100862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65763" algn="l"/>
              </a:tabLst>
              <a:defRPr>
                <a:solidFill>
                  <a:schemeClr val="tx1"/>
                </a:solidFill>
                <a:latin typeface="Arial" panose="020B0604020202020204" pitchFamily="34" charset="0"/>
              </a:defRPr>
            </a:lvl1pPr>
            <a:lvl2pPr eaLnBrk="0" fontAlgn="base" hangingPunct="0">
              <a:spcBef>
                <a:spcPct val="0"/>
              </a:spcBef>
              <a:spcAft>
                <a:spcPct val="0"/>
              </a:spcAft>
              <a:tabLst>
                <a:tab pos="5465763" algn="l"/>
              </a:tabLst>
              <a:defRPr>
                <a:solidFill>
                  <a:schemeClr val="tx1"/>
                </a:solidFill>
                <a:latin typeface="Arial" panose="020B0604020202020204" pitchFamily="34" charset="0"/>
              </a:defRPr>
            </a:lvl2pPr>
            <a:lvl3pPr eaLnBrk="0" fontAlgn="base" hangingPunct="0">
              <a:spcBef>
                <a:spcPct val="0"/>
              </a:spcBef>
              <a:spcAft>
                <a:spcPct val="0"/>
              </a:spcAft>
              <a:tabLst>
                <a:tab pos="5465763" algn="l"/>
              </a:tabLst>
              <a:defRPr>
                <a:solidFill>
                  <a:schemeClr val="tx1"/>
                </a:solidFill>
                <a:latin typeface="Arial" panose="020B0604020202020204" pitchFamily="34" charset="0"/>
              </a:defRPr>
            </a:lvl3pPr>
            <a:lvl4pPr eaLnBrk="0" fontAlgn="base" hangingPunct="0">
              <a:spcBef>
                <a:spcPct val="0"/>
              </a:spcBef>
              <a:spcAft>
                <a:spcPct val="0"/>
              </a:spcAft>
              <a:tabLst>
                <a:tab pos="5465763" algn="l"/>
              </a:tabLst>
              <a:defRPr>
                <a:solidFill>
                  <a:schemeClr val="tx1"/>
                </a:solidFill>
                <a:latin typeface="Arial" panose="020B0604020202020204" pitchFamily="34" charset="0"/>
              </a:defRPr>
            </a:lvl4pPr>
            <a:lvl5pPr eaLnBrk="0" fontAlgn="base" hangingPunct="0">
              <a:spcBef>
                <a:spcPct val="0"/>
              </a:spcBef>
              <a:spcAft>
                <a:spcPct val="0"/>
              </a:spcAft>
              <a:tabLst>
                <a:tab pos="5465763" algn="l"/>
              </a:tabLst>
              <a:defRPr>
                <a:solidFill>
                  <a:schemeClr val="tx1"/>
                </a:solidFill>
                <a:latin typeface="Arial" panose="020B0604020202020204" pitchFamily="34" charset="0"/>
              </a:defRPr>
            </a:lvl5pPr>
            <a:lvl6pPr eaLnBrk="0" fontAlgn="base" hangingPunct="0">
              <a:spcBef>
                <a:spcPct val="0"/>
              </a:spcBef>
              <a:spcAft>
                <a:spcPct val="0"/>
              </a:spcAft>
              <a:tabLst>
                <a:tab pos="5465763" algn="l"/>
              </a:tabLst>
              <a:defRPr>
                <a:solidFill>
                  <a:schemeClr val="tx1"/>
                </a:solidFill>
                <a:latin typeface="Arial" panose="020B0604020202020204" pitchFamily="34" charset="0"/>
              </a:defRPr>
            </a:lvl6pPr>
            <a:lvl7pPr eaLnBrk="0" fontAlgn="base" hangingPunct="0">
              <a:spcBef>
                <a:spcPct val="0"/>
              </a:spcBef>
              <a:spcAft>
                <a:spcPct val="0"/>
              </a:spcAft>
              <a:tabLst>
                <a:tab pos="5465763" algn="l"/>
              </a:tabLst>
              <a:defRPr>
                <a:solidFill>
                  <a:schemeClr val="tx1"/>
                </a:solidFill>
                <a:latin typeface="Arial" panose="020B0604020202020204" pitchFamily="34" charset="0"/>
              </a:defRPr>
            </a:lvl7pPr>
            <a:lvl8pPr eaLnBrk="0" fontAlgn="base" hangingPunct="0">
              <a:spcBef>
                <a:spcPct val="0"/>
              </a:spcBef>
              <a:spcAft>
                <a:spcPct val="0"/>
              </a:spcAft>
              <a:tabLst>
                <a:tab pos="5465763" algn="l"/>
              </a:tabLst>
              <a:defRPr>
                <a:solidFill>
                  <a:schemeClr val="tx1"/>
                </a:solidFill>
                <a:latin typeface="Arial" panose="020B0604020202020204" pitchFamily="34" charset="0"/>
              </a:defRPr>
            </a:lvl8pPr>
            <a:lvl9pPr eaLnBrk="0" fontAlgn="base" hangingPunct="0">
              <a:spcBef>
                <a:spcPct val="0"/>
              </a:spcBef>
              <a:spcAft>
                <a:spcPct val="0"/>
              </a:spcAft>
              <a:tabLst>
                <a:tab pos="54657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65763" algn="l"/>
              </a:tabLst>
            </a:pPr>
            <a:r>
              <a:rPr lang="en-US" altLang="en-US" sz="1200" b="1" dirty="0">
                <a:ea typeface="Cambria" panose="02040503050406030204" pitchFamily="18" charset="0"/>
                <a:cs typeface="Cambria" panose="02040503050406030204" pitchFamily="18" charset="0"/>
              </a:rPr>
              <a:t>e</a:t>
            </a:r>
            <a:r>
              <a:rPr kumimoji="0" lang="en-US" altLang="en-US" sz="1200" b="1"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.g. 1; </a:t>
            </a: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Suppose a dice is thrown 45 times and outcomes are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465763"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6,1,6,2,1,6,6,4,1,5,5,5,1,2,6,6,4,2,3,2,4,1,4,4,6,4,3,6,4,3,2,6,4,3,4,3,3,5,4,6,3,3,3,6,5.	..</a:t>
            </a:r>
            <a:r>
              <a:rPr kumimoji="0" lang="en-US" altLang="en-US" sz="1200" b="1"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(A)</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465763"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It can be arranged as </a:t>
            </a:r>
            <a:r>
              <a:rPr kumimoji="0" lang="en-US" altLang="en-US" sz="1200" b="1"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(A1)</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1016000" y="5348851"/>
            <a:ext cx="9800492" cy="369332"/>
          </a:xfrm>
          <a:prstGeom prst="rect">
            <a:avLst/>
          </a:prstGeom>
        </p:spPr>
        <p:txBody>
          <a:bodyPr wrap="square">
            <a:spAutoFit/>
          </a:bodyPr>
          <a:lstStyle/>
          <a:p>
            <a:pPr lvl="0" eaLnBrk="0" fontAlgn="base" hangingPunct="0">
              <a:spcBef>
                <a:spcPct val="0"/>
              </a:spcBef>
              <a:spcAft>
                <a:spcPct val="0"/>
              </a:spcAft>
              <a:tabLst>
                <a:tab pos="5465763" algn="l"/>
              </a:tabLst>
            </a:pPr>
            <a:r>
              <a:rPr lang="en-US" altLang="en-US" dirty="0">
                <a:latin typeface="Arial" panose="020B0604020202020204" pitchFamily="34" charset="0"/>
                <a:ea typeface="Cambria" panose="02040503050406030204" pitchFamily="18" charset="0"/>
                <a:cs typeface="Cambria" panose="02040503050406030204" pitchFamily="18" charset="0"/>
              </a:rPr>
              <a:t>(A) Scattered data , &amp; (A1) grouped data yielding the table called frequency distribution</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567307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bg1"/>
                </a:solidFill>
                <a:latin typeface="Times New Roman" charset="0"/>
                <a:ea typeface="Times New Roman" charset="0"/>
                <a:cs typeface="Times New Roman" charset="0"/>
              </a:rPr>
              <a:t>Examples</a:t>
            </a:r>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31</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07118011"/>
              </p:ext>
            </p:extLst>
          </p:nvPr>
        </p:nvGraphicFramePr>
        <p:xfrm>
          <a:off x="1921973" y="3232951"/>
          <a:ext cx="4174027" cy="1276350"/>
        </p:xfrm>
        <a:graphic>
          <a:graphicData uri="http://schemas.openxmlformats.org/drawingml/2006/table">
            <a:tbl>
              <a:tblPr firstRow="1" firstCol="1" lastRow="1" lastCol="1" bandRow="1" bandCol="1">
                <a:tableStyleId>{5C22544A-7EE6-4342-B048-85BDC9FD1C3A}</a:tableStyleId>
              </a:tblPr>
              <a:tblGrid>
                <a:gridCol w="582451">
                  <a:extLst>
                    <a:ext uri="{9D8B030D-6E8A-4147-A177-3AD203B41FA5}">
                      <a16:colId xmlns:a16="http://schemas.microsoft.com/office/drawing/2014/main" val="20000"/>
                    </a:ext>
                  </a:extLst>
                </a:gridCol>
                <a:gridCol w="417582">
                  <a:extLst>
                    <a:ext uri="{9D8B030D-6E8A-4147-A177-3AD203B41FA5}">
                      <a16:colId xmlns:a16="http://schemas.microsoft.com/office/drawing/2014/main" val="20001"/>
                    </a:ext>
                  </a:extLst>
                </a:gridCol>
                <a:gridCol w="419313">
                  <a:extLst>
                    <a:ext uri="{9D8B030D-6E8A-4147-A177-3AD203B41FA5}">
                      <a16:colId xmlns:a16="http://schemas.microsoft.com/office/drawing/2014/main" val="20002"/>
                    </a:ext>
                  </a:extLst>
                </a:gridCol>
                <a:gridCol w="418447">
                  <a:extLst>
                    <a:ext uri="{9D8B030D-6E8A-4147-A177-3AD203B41FA5}">
                      <a16:colId xmlns:a16="http://schemas.microsoft.com/office/drawing/2014/main" val="20003"/>
                    </a:ext>
                  </a:extLst>
                </a:gridCol>
                <a:gridCol w="418447">
                  <a:extLst>
                    <a:ext uri="{9D8B030D-6E8A-4147-A177-3AD203B41FA5}">
                      <a16:colId xmlns:a16="http://schemas.microsoft.com/office/drawing/2014/main" val="20004"/>
                    </a:ext>
                  </a:extLst>
                </a:gridCol>
                <a:gridCol w="418447">
                  <a:extLst>
                    <a:ext uri="{9D8B030D-6E8A-4147-A177-3AD203B41FA5}">
                      <a16:colId xmlns:a16="http://schemas.microsoft.com/office/drawing/2014/main" val="20005"/>
                    </a:ext>
                  </a:extLst>
                </a:gridCol>
                <a:gridCol w="418880">
                  <a:extLst>
                    <a:ext uri="{9D8B030D-6E8A-4147-A177-3AD203B41FA5}">
                      <a16:colId xmlns:a16="http://schemas.microsoft.com/office/drawing/2014/main" val="20006"/>
                    </a:ext>
                  </a:extLst>
                </a:gridCol>
                <a:gridCol w="418447">
                  <a:extLst>
                    <a:ext uri="{9D8B030D-6E8A-4147-A177-3AD203B41FA5}">
                      <a16:colId xmlns:a16="http://schemas.microsoft.com/office/drawing/2014/main" val="20007"/>
                    </a:ext>
                  </a:extLst>
                </a:gridCol>
                <a:gridCol w="662013">
                  <a:extLst>
                    <a:ext uri="{9D8B030D-6E8A-4147-A177-3AD203B41FA5}">
                      <a16:colId xmlns:a16="http://schemas.microsoft.com/office/drawing/2014/main" val="20008"/>
                    </a:ext>
                  </a:extLst>
                </a:gridCol>
              </a:tblGrid>
              <a:tr h="298450">
                <a:tc>
                  <a:txBody>
                    <a:bodyPr/>
                    <a:lstStyle/>
                    <a:p>
                      <a:pPr marL="67945">
                        <a:lnSpc>
                          <a:spcPts val="1145"/>
                        </a:lnSpc>
                        <a:spcAft>
                          <a:spcPts val="0"/>
                        </a:spcAft>
                      </a:pPr>
                      <a:r>
                        <a:rPr lang="en-US" sz="1000">
                          <a:effectLst/>
                        </a:rPr>
                        <a:t>Class</a:t>
                      </a:r>
                      <a:endParaRPr lang="en-IN" sz="1100">
                        <a:effectLst/>
                      </a:endParaRPr>
                    </a:p>
                    <a:p>
                      <a:pPr marL="67945">
                        <a:lnSpc>
                          <a:spcPts val="1100"/>
                        </a:lnSpc>
                        <a:spcAft>
                          <a:spcPts val="0"/>
                        </a:spcAft>
                      </a:pPr>
                      <a:r>
                        <a:rPr lang="en-US" sz="1000">
                          <a:effectLst/>
                        </a:rPr>
                        <a:t>bound</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145"/>
                        </a:lnSpc>
                        <a:spcAft>
                          <a:spcPts val="0"/>
                        </a:spcAft>
                      </a:pPr>
                      <a:r>
                        <a:rPr lang="en-US" sz="1000">
                          <a:effectLst/>
                        </a:rPr>
                        <a:t>70-75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lnSpc>
                          <a:spcPts val="1145"/>
                        </a:lnSpc>
                        <a:spcAft>
                          <a:spcPts val="0"/>
                        </a:spcAft>
                      </a:pPr>
                      <a:r>
                        <a:rPr lang="en-US" sz="1000">
                          <a:effectLst/>
                        </a:rPr>
                        <a:t>75-80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80-85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85-90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90-95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850">
                        <a:lnSpc>
                          <a:spcPts val="1145"/>
                        </a:lnSpc>
                        <a:spcAft>
                          <a:spcPts val="0"/>
                        </a:spcAft>
                      </a:pPr>
                      <a:r>
                        <a:rPr lang="en-US" sz="1000">
                          <a:effectLst/>
                        </a:rPr>
                        <a:t>95-100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100-</a:t>
                      </a:r>
                      <a:endParaRPr lang="en-IN" sz="1100">
                        <a:effectLst/>
                      </a:endParaRPr>
                    </a:p>
                    <a:p>
                      <a:pPr marL="69215">
                        <a:lnSpc>
                          <a:spcPts val="1100"/>
                        </a:lnSpc>
                        <a:spcAft>
                          <a:spcPts val="0"/>
                        </a:spcAft>
                      </a:pPr>
                      <a:r>
                        <a:rPr lang="en-US" sz="1000">
                          <a:effectLst/>
                        </a:rPr>
                        <a:t>105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850">
                        <a:lnSpc>
                          <a:spcPts val="1145"/>
                        </a:lnSpc>
                        <a:spcAft>
                          <a:spcPts val="0"/>
                        </a:spcAft>
                      </a:pPr>
                      <a:r>
                        <a:rPr lang="en-US" sz="1000">
                          <a:effectLst/>
                        </a:rPr>
                        <a:t>105-</a:t>
                      </a:r>
                      <a:endParaRPr lang="en-IN" sz="1100">
                        <a:effectLst/>
                      </a:endParaRPr>
                    </a:p>
                    <a:p>
                      <a:pPr marL="69850">
                        <a:lnSpc>
                          <a:spcPts val="1100"/>
                        </a:lnSpc>
                        <a:spcAft>
                          <a:spcPts val="0"/>
                        </a:spcAft>
                      </a:pPr>
                      <a:r>
                        <a:rPr lang="en-US" sz="1000">
                          <a:effectLst/>
                        </a:rPr>
                        <a:t>110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0000"/>
                  </a:ext>
                </a:extLst>
              </a:tr>
              <a:tr h="273685">
                <a:tc>
                  <a:txBody>
                    <a:bodyPr/>
                    <a:lstStyle/>
                    <a:p>
                      <a:pPr marL="67945">
                        <a:lnSpc>
                          <a:spcPts val="1145"/>
                        </a:lnSpc>
                        <a:spcAft>
                          <a:spcPts val="0"/>
                        </a:spcAft>
                      </a:pPr>
                      <a:r>
                        <a:rPr lang="en-US" sz="1000">
                          <a:effectLst/>
                        </a:rPr>
                        <a:t>Class</a:t>
                      </a:r>
                      <a:r>
                        <a:rPr lang="en-US" sz="1000" spc="95">
                          <a:effectLst/>
                        </a:rPr>
                        <a:t> </a:t>
                      </a:r>
                      <a:r>
                        <a:rPr lang="en-US" sz="1000">
                          <a:effectLst/>
                        </a:rPr>
                        <a:t>value</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145"/>
                        </a:lnSpc>
                        <a:spcAft>
                          <a:spcPts val="0"/>
                        </a:spcAft>
                      </a:pPr>
                      <a:r>
                        <a:rPr lang="en-US" sz="1000">
                          <a:effectLst/>
                        </a:rPr>
                        <a:t>72.5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lnSpc>
                          <a:spcPts val="1145"/>
                        </a:lnSpc>
                        <a:spcAft>
                          <a:spcPts val="0"/>
                        </a:spcAft>
                      </a:pPr>
                      <a:r>
                        <a:rPr lang="en-US" sz="1000">
                          <a:effectLst/>
                        </a:rPr>
                        <a:t>77.5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82.5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87.5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92.5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850">
                        <a:lnSpc>
                          <a:spcPts val="1145"/>
                        </a:lnSpc>
                        <a:spcAft>
                          <a:spcPts val="0"/>
                        </a:spcAft>
                      </a:pPr>
                      <a:r>
                        <a:rPr lang="en-US" sz="1000">
                          <a:effectLst/>
                        </a:rPr>
                        <a:t>97.5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102.5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850">
                        <a:lnSpc>
                          <a:spcPts val="1145"/>
                        </a:lnSpc>
                        <a:spcAft>
                          <a:spcPts val="0"/>
                        </a:spcAft>
                      </a:pPr>
                      <a:r>
                        <a:rPr lang="en-US" sz="1000">
                          <a:effectLst/>
                        </a:rPr>
                        <a:t>107.5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0001"/>
                  </a:ext>
                </a:extLst>
              </a:tr>
              <a:tr h="273685">
                <a:tc>
                  <a:txBody>
                    <a:bodyPr/>
                    <a:lstStyle/>
                    <a:p>
                      <a:pPr marL="67945">
                        <a:lnSpc>
                          <a:spcPts val="1145"/>
                        </a:lnSpc>
                        <a:spcAft>
                          <a:spcPts val="0"/>
                        </a:spcAft>
                      </a:pPr>
                      <a:r>
                        <a:rPr lang="en-US" sz="1000">
                          <a:effectLst/>
                        </a:rPr>
                        <a:t>frequency</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145"/>
                        </a:lnSpc>
                        <a:spcAft>
                          <a:spcPts val="0"/>
                        </a:spcAft>
                      </a:pPr>
                      <a:r>
                        <a:rPr lang="en-US" sz="10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lnSpc>
                          <a:spcPts val="1145"/>
                        </a:lnSpc>
                        <a:spcAft>
                          <a:spcPts val="0"/>
                        </a:spcAft>
                      </a:pPr>
                      <a:r>
                        <a:rPr lang="en-US" sz="10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850">
                        <a:lnSpc>
                          <a:spcPts val="1145"/>
                        </a:lnSpc>
                        <a:spcAft>
                          <a:spcPts val="0"/>
                        </a:spcAft>
                      </a:pPr>
                      <a:r>
                        <a:rPr lang="en-US" sz="10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850">
                        <a:lnSpc>
                          <a:spcPts val="1145"/>
                        </a:lnSpc>
                        <a:spcAft>
                          <a:spcPts val="0"/>
                        </a:spcAft>
                      </a:pPr>
                      <a:r>
                        <a:rPr lang="en-US" sz="10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0002"/>
                  </a:ext>
                </a:extLst>
              </a:tr>
              <a:tr h="298450">
                <a:tc>
                  <a:txBody>
                    <a:bodyPr/>
                    <a:lstStyle/>
                    <a:p>
                      <a:pPr marL="67945">
                        <a:lnSpc>
                          <a:spcPts val="1145"/>
                        </a:lnSpc>
                        <a:spcAft>
                          <a:spcPts val="0"/>
                        </a:spcAft>
                      </a:pPr>
                      <a:r>
                        <a:rPr lang="en-US" sz="1000">
                          <a:effectLst/>
                        </a:rPr>
                        <a:t>Cumulative</a:t>
                      </a:r>
                      <a:endParaRPr lang="en-IN" sz="1100">
                        <a:effectLst/>
                      </a:endParaRPr>
                    </a:p>
                    <a:p>
                      <a:pPr marL="67945">
                        <a:lnSpc>
                          <a:spcPts val="1100"/>
                        </a:lnSpc>
                        <a:spcAft>
                          <a:spcPts val="0"/>
                        </a:spcAft>
                      </a:pPr>
                      <a:r>
                        <a:rPr lang="en-US" sz="1000">
                          <a:effectLst/>
                        </a:rPr>
                        <a:t>freq.</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6675">
                        <a:lnSpc>
                          <a:spcPts val="1145"/>
                        </a:lnSpc>
                        <a:spcAft>
                          <a:spcPts val="0"/>
                        </a:spcAft>
                      </a:pPr>
                      <a:r>
                        <a:rPr lang="en-US" sz="10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lnSpc>
                          <a:spcPts val="1145"/>
                        </a:lnSpc>
                        <a:spcAft>
                          <a:spcPts val="0"/>
                        </a:spcAft>
                      </a:pPr>
                      <a:r>
                        <a:rPr lang="en-US" sz="1000">
                          <a:effectLst/>
                        </a:rPr>
                        <a:t>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13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19</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26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850">
                        <a:lnSpc>
                          <a:spcPts val="1145"/>
                        </a:lnSpc>
                        <a:spcAft>
                          <a:spcPts val="0"/>
                        </a:spcAft>
                      </a:pPr>
                      <a:r>
                        <a:rPr lang="en-US" sz="1000">
                          <a:effectLst/>
                        </a:rPr>
                        <a:t>30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215">
                        <a:lnSpc>
                          <a:spcPts val="1145"/>
                        </a:lnSpc>
                        <a:spcAft>
                          <a:spcPts val="0"/>
                        </a:spcAft>
                      </a:pPr>
                      <a:r>
                        <a:rPr lang="en-US" sz="1000">
                          <a:effectLst/>
                        </a:rPr>
                        <a:t>33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9850">
                        <a:lnSpc>
                          <a:spcPts val="1145"/>
                        </a:lnSpc>
                        <a:spcAft>
                          <a:spcPts val="0"/>
                        </a:spcAft>
                      </a:pPr>
                      <a:r>
                        <a:rPr lang="en-US" sz="1000" dirty="0">
                          <a:effectLst/>
                        </a:rPr>
                        <a:t>35</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0003"/>
                  </a:ext>
                </a:extLst>
              </a:tr>
            </a:tbl>
          </a:graphicData>
        </a:graphic>
      </p:graphicFrame>
      <p:sp>
        <p:nvSpPr>
          <p:cNvPr id="7" name="Rectangle 1"/>
          <p:cNvSpPr>
            <a:spLocks noChangeArrowheads="1"/>
          </p:cNvSpPr>
          <p:nvPr/>
        </p:nvSpPr>
        <p:spPr bwMode="auto">
          <a:xfrm>
            <a:off x="302236" y="1319733"/>
            <a:ext cx="9740122"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660900" algn="l"/>
              </a:tabLst>
              <a:defRPr>
                <a:solidFill>
                  <a:schemeClr val="tx1"/>
                </a:solidFill>
                <a:latin typeface="Arial" panose="020B0604020202020204" pitchFamily="34" charset="0"/>
              </a:defRPr>
            </a:lvl1pPr>
            <a:lvl2pPr eaLnBrk="0" fontAlgn="base" hangingPunct="0">
              <a:spcBef>
                <a:spcPct val="0"/>
              </a:spcBef>
              <a:spcAft>
                <a:spcPct val="0"/>
              </a:spcAft>
              <a:tabLst>
                <a:tab pos="4660900" algn="l"/>
              </a:tabLst>
              <a:defRPr>
                <a:solidFill>
                  <a:schemeClr val="tx1"/>
                </a:solidFill>
                <a:latin typeface="Arial" panose="020B0604020202020204" pitchFamily="34" charset="0"/>
              </a:defRPr>
            </a:lvl2pPr>
            <a:lvl3pPr eaLnBrk="0" fontAlgn="base" hangingPunct="0">
              <a:spcBef>
                <a:spcPct val="0"/>
              </a:spcBef>
              <a:spcAft>
                <a:spcPct val="0"/>
              </a:spcAft>
              <a:tabLst>
                <a:tab pos="4660900" algn="l"/>
              </a:tabLst>
              <a:defRPr>
                <a:solidFill>
                  <a:schemeClr val="tx1"/>
                </a:solidFill>
                <a:latin typeface="Arial" panose="020B0604020202020204" pitchFamily="34" charset="0"/>
              </a:defRPr>
            </a:lvl3pPr>
            <a:lvl4pPr eaLnBrk="0" fontAlgn="base" hangingPunct="0">
              <a:spcBef>
                <a:spcPct val="0"/>
              </a:spcBef>
              <a:spcAft>
                <a:spcPct val="0"/>
              </a:spcAft>
              <a:tabLst>
                <a:tab pos="4660900" algn="l"/>
              </a:tabLst>
              <a:defRPr>
                <a:solidFill>
                  <a:schemeClr val="tx1"/>
                </a:solidFill>
                <a:latin typeface="Arial" panose="020B0604020202020204" pitchFamily="34" charset="0"/>
              </a:defRPr>
            </a:lvl4pPr>
            <a:lvl5pPr eaLnBrk="0" fontAlgn="base" hangingPunct="0">
              <a:spcBef>
                <a:spcPct val="0"/>
              </a:spcBef>
              <a:spcAft>
                <a:spcPct val="0"/>
              </a:spcAft>
              <a:tabLst>
                <a:tab pos="4660900" algn="l"/>
              </a:tabLst>
              <a:defRPr>
                <a:solidFill>
                  <a:schemeClr val="tx1"/>
                </a:solidFill>
                <a:latin typeface="Arial" panose="020B0604020202020204" pitchFamily="34" charset="0"/>
              </a:defRPr>
            </a:lvl5pPr>
            <a:lvl6pPr eaLnBrk="0" fontAlgn="base" hangingPunct="0">
              <a:spcBef>
                <a:spcPct val="0"/>
              </a:spcBef>
              <a:spcAft>
                <a:spcPct val="0"/>
              </a:spcAft>
              <a:tabLst>
                <a:tab pos="4660900" algn="l"/>
              </a:tabLst>
              <a:defRPr>
                <a:solidFill>
                  <a:schemeClr val="tx1"/>
                </a:solidFill>
                <a:latin typeface="Arial" panose="020B0604020202020204" pitchFamily="34" charset="0"/>
              </a:defRPr>
            </a:lvl6pPr>
            <a:lvl7pPr eaLnBrk="0" fontAlgn="base" hangingPunct="0">
              <a:spcBef>
                <a:spcPct val="0"/>
              </a:spcBef>
              <a:spcAft>
                <a:spcPct val="0"/>
              </a:spcAft>
              <a:tabLst>
                <a:tab pos="4660900" algn="l"/>
              </a:tabLst>
              <a:defRPr>
                <a:solidFill>
                  <a:schemeClr val="tx1"/>
                </a:solidFill>
                <a:latin typeface="Arial" panose="020B0604020202020204" pitchFamily="34" charset="0"/>
              </a:defRPr>
            </a:lvl7pPr>
            <a:lvl8pPr eaLnBrk="0" fontAlgn="base" hangingPunct="0">
              <a:spcBef>
                <a:spcPct val="0"/>
              </a:spcBef>
              <a:spcAft>
                <a:spcPct val="0"/>
              </a:spcAft>
              <a:tabLst>
                <a:tab pos="4660900" algn="l"/>
              </a:tabLst>
              <a:defRPr>
                <a:solidFill>
                  <a:schemeClr val="tx1"/>
                </a:solidFill>
                <a:latin typeface="Arial" panose="020B0604020202020204" pitchFamily="34" charset="0"/>
              </a:defRPr>
            </a:lvl8pPr>
            <a:lvl9pPr eaLnBrk="0" fontAlgn="base" hangingPunct="0">
              <a:spcBef>
                <a:spcPct val="0"/>
              </a:spcBef>
              <a:spcAft>
                <a:spcPct val="0"/>
              </a:spcAft>
              <a:tabLst>
                <a:tab pos="46609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660900" algn="l"/>
              </a:tabLst>
            </a:pPr>
            <a:r>
              <a:rPr kumimoji="0" lang="en-US" altLang="en-US" sz="1200" b="1" i="0" u="none" strike="noStrike" cap="none" normalizeH="0" baseline="0" dirty="0" err="1">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e.g</a:t>
            </a:r>
            <a:r>
              <a:rPr kumimoji="0" lang="en-US" altLang="en-US" sz="1200" b="1"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 2; </a:t>
            </a: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Consider the temperature of a city we have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660900" algn="l"/>
              </a:tabLst>
            </a:pPr>
            <a:r>
              <a:rPr kumimoji="0" lang="en-US" altLang="en-US" sz="11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71.1, 71.4, 71.9, 72.8, 75.9, 76.6, 76.9, 78.6, 80.7, 81.6, 81.8, 83.0, 84.0, 86.2,</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660900" algn="l"/>
              </a:tabLst>
            </a:pPr>
            <a:r>
              <a:rPr kumimoji="0" lang="en-US" altLang="en-US" sz="11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87.8, 87.9, 88.8, 88.9, 89.4, 91.9, 92.3, 94.1, 94.4, 94.4, 94.6, 94.7, 95.0, 96.0, 96.8,</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660900" algn="l"/>
              </a:tabLst>
            </a:pPr>
            <a:r>
              <a:rPr kumimoji="0" lang="en-US" altLang="en-US" sz="11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99.2, 101.0, 101.7, 103.0, 106.0, 107.5	</a:t>
            </a:r>
            <a:r>
              <a:rPr kumimoji="0" lang="en-US" altLang="en-US" sz="1200" b="1"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(B)</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6609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It can be represented in form of class say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6609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70-75, 75-80, 80-85, 85-90, 90-95, 95-100, 100-105, 105-110.</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6609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The mid value of an interval is taken as class value.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6609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Any data falling on class boundaries to be assigned to higher class Data can be represented as</a:t>
            </a:r>
            <a:endParaRPr kumimoji="0" lang="en-US" altLang="en-US" sz="11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endParaRPr>
          </a:p>
        </p:txBody>
      </p:sp>
      <p:sp>
        <p:nvSpPr>
          <p:cNvPr id="8" name="Rectangle 7"/>
          <p:cNvSpPr/>
          <p:nvPr/>
        </p:nvSpPr>
        <p:spPr>
          <a:xfrm>
            <a:off x="425116" y="4883636"/>
            <a:ext cx="10844463" cy="1015663"/>
          </a:xfrm>
          <a:prstGeom prst="rect">
            <a:avLst/>
          </a:prstGeom>
        </p:spPr>
        <p:txBody>
          <a:bodyPr wrap="square">
            <a:spAutoFit/>
          </a:bodyPr>
          <a:lstStyle/>
          <a:p>
            <a:pPr lvl="0" eaLnBrk="0" fontAlgn="base" hangingPunct="0">
              <a:spcBef>
                <a:spcPct val="0"/>
              </a:spcBef>
              <a:spcAft>
                <a:spcPct val="0"/>
              </a:spcAft>
              <a:tabLst>
                <a:tab pos="4660900" algn="l"/>
              </a:tabLst>
            </a:pPr>
            <a:r>
              <a:rPr lang="en-US" altLang="en-US" dirty="0">
                <a:latin typeface="Arial" panose="020B0604020202020204" pitchFamily="34" charset="0"/>
                <a:ea typeface="Cambria" panose="02040503050406030204" pitchFamily="18" charset="0"/>
                <a:cs typeface="Cambria" panose="02040503050406030204" pitchFamily="18" charset="0"/>
              </a:rPr>
              <a:t>Joining midpoint of the tips of the rectangle in the histogram. The polygon is closed on left and right by joining 67.5 112.5 and in this case sum of the area of rectangle equals to area bounded by frequency polygon and </a:t>
            </a:r>
            <a:r>
              <a:rPr lang="en-US" altLang="en-US" sz="2400" dirty="0">
                <a:latin typeface="Arial" panose="020B0604020202020204" pitchFamily="34" charset="0"/>
                <a:ea typeface="Cambria Math" panose="02040503050406030204" pitchFamily="18" charset="0"/>
                <a:cs typeface="Cambria" panose="02040503050406030204" pitchFamily="18" charset="0"/>
              </a:rPr>
              <a:t>𝑥 − 𝑎𝑥𝑖𝑠</a:t>
            </a:r>
            <a:r>
              <a:rPr lang="en-US" altLang="en-US" sz="1100" dirty="0">
                <a:latin typeface="Arial" panose="020B0604020202020204" pitchFamily="34" charset="0"/>
              </a:rPr>
              <a:t> </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3606906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32</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53" y="2374232"/>
            <a:ext cx="7291136" cy="2398293"/>
          </a:xfrm>
          <a:prstGeom prst="rect">
            <a:avLst/>
          </a:prstGeom>
        </p:spPr>
      </p:pic>
    </p:spTree>
    <p:extLst>
      <p:ext uri="{BB962C8B-B14F-4D97-AF65-F5344CB8AC3E}">
        <p14:creationId xmlns:p14="http://schemas.microsoft.com/office/powerpoint/2010/main" val="2952359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bg1"/>
                </a:solidFill>
                <a:latin typeface="Times New Roman" charset="0"/>
                <a:ea typeface="Times New Roman" charset="0"/>
                <a:cs typeface="Times New Roman" charset="0"/>
              </a:rPr>
              <a:t>Mean and Mid range</a:t>
            </a:r>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33</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pic>
        <p:nvPicPr>
          <p:cNvPr id="5147" name="Picture 5146"/>
          <p:cNvPicPr>
            <a:picLocks noChangeAspect="1"/>
          </p:cNvPicPr>
          <p:nvPr/>
        </p:nvPicPr>
        <p:blipFill>
          <a:blip r:embed="rId2"/>
          <a:stretch>
            <a:fillRect/>
          </a:stretch>
        </p:blipFill>
        <p:spPr>
          <a:xfrm>
            <a:off x="0" y="1014075"/>
            <a:ext cx="10630533" cy="4829849"/>
          </a:xfrm>
          <a:prstGeom prst="rect">
            <a:avLst/>
          </a:prstGeom>
        </p:spPr>
      </p:pic>
    </p:spTree>
    <p:extLst>
      <p:ext uri="{BB962C8B-B14F-4D97-AF65-F5344CB8AC3E}">
        <p14:creationId xmlns:p14="http://schemas.microsoft.com/office/powerpoint/2010/main" val="3003007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bg1"/>
                </a:solidFill>
                <a:latin typeface="Times New Roman" charset="0"/>
                <a:ea typeface="Times New Roman" charset="0"/>
                <a:cs typeface="Times New Roman" charset="0"/>
              </a:rPr>
              <a:t>Median</a:t>
            </a:r>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34</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stretch>
            <a:fillRect/>
          </a:stretch>
        </p:blipFill>
        <p:spPr>
          <a:xfrm>
            <a:off x="617621" y="881492"/>
            <a:ext cx="9698543" cy="4509932"/>
          </a:xfrm>
          <a:prstGeom prst="rect">
            <a:avLst/>
          </a:prstGeom>
        </p:spPr>
      </p:pic>
    </p:spTree>
    <p:extLst>
      <p:ext uri="{BB962C8B-B14F-4D97-AF65-F5344CB8AC3E}">
        <p14:creationId xmlns:p14="http://schemas.microsoft.com/office/powerpoint/2010/main" val="3838901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bg1"/>
                </a:solidFill>
                <a:latin typeface="Times New Roman" charset="0"/>
                <a:ea typeface="Times New Roman" charset="0"/>
                <a:cs typeface="Times New Roman" charset="0"/>
              </a:rPr>
              <a:t>CONT…</a:t>
            </a:r>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35</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stretch>
            <a:fillRect/>
          </a:stretch>
        </p:blipFill>
        <p:spPr>
          <a:xfrm>
            <a:off x="649706" y="855994"/>
            <a:ext cx="9852222" cy="4654509"/>
          </a:xfrm>
          <a:prstGeom prst="rect">
            <a:avLst/>
          </a:prstGeom>
        </p:spPr>
      </p:pic>
    </p:spTree>
    <p:extLst>
      <p:ext uri="{BB962C8B-B14F-4D97-AF65-F5344CB8AC3E}">
        <p14:creationId xmlns:p14="http://schemas.microsoft.com/office/powerpoint/2010/main" val="2339982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bg1"/>
                </a:solidFill>
                <a:latin typeface="Times New Roman" charset="0"/>
                <a:ea typeface="Times New Roman" charset="0"/>
                <a:cs typeface="Times New Roman" charset="0"/>
              </a:rPr>
              <a:t>Mode</a:t>
            </a:r>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36</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stretch>
            <a:fillRect/>
          </a:stretch>
        </p:blipFill>
        <p:spPr>
          <a:xfrm>
            <a:off x="264695" y="828300"/>
            <a:ext cx="10284864" cy="4586939"/>
          </a:xfrm>
          <a:prstGeom prst="rect">
            <a:avLst/>
          </a:prstGeom>
        </p:spPr>
      </p:pic>
    </p:spTree>
    <p:extLst>
      <p:ext uri="{BB962C8B-B14F-4D97-AF65-F5344CB8AC3E}">
        <p14:creationId xmlns:p14="http://schemas.microsoft.com/office/powerpoint/2010/main" val="2048623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bg1"/>
                </a:solidFill>
                <a:latin typeface="Times New Roman" charset="0"/>
                <a:ea typeface="Times New Roman" charset="0"/>
                <a:cs typeface="Times New Roman" charset="0"/>
              </a:rPr>
              <a:t>Variance and Standard deviation </a:t>
            </a:r>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37</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2"/>
          <a:stretch>
            <a:fillRect/>
          </a:stretch>
        </p:blipFill>
        <p:spPr>
          <a:xfrm>
            <a:off x="585537" y="796875"/>
            <a:ext cx="9987838" cy="4770786"/>
          </a:xfrm>
          <a:prstGeom prst="rect">
            <a:avLst/>
          </a:prstGeom>
        </p:spPr>
      </p:pic>
    </p:spTree>
    <p:extLst>
      <p:ext uri="{BB962C8B-B14F-4D97-AF65-F5344CB8AC3E}">
        <p14:creationId xmlns:p14="http://schemas.microsoft.com/office/powerpoint/2010/main" val="424427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bg1"/>
                </a:solidFill>
                <a:latin typeface="Times New Roman" charset="0"/>
                <a:ea typeface="Times New Roman" charset="0"/>
                <a:cs typeface="Times New Roman" charset="0"/>
              </a:rPr>
              <a:t>CONT..</a:t>
            </a:r>
            <a:endParaRPr lang="en-IN" b="1" dirty="0">
              <a:solidFill>
                <a:schemeClr val="bg1"/>
              </a:solidFill>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665AE4C4-D3AC-47CA-82DE-E78F1BF6BAF1}" type="slidenum">
              <a:rPr lang="en-IN" smtClean="0"/>
              <a:t>38</a:t>
            </a:fld>
            <a:endParaRPr lang="en-IN"/>
          </a:p>
        </p:txBody>
      </p:sp>
      <p:sp>
        <p:nvSpPr>
          <p:cNvPr id="2" name="TextBox 1"/>
          <p:cNvSpPr txBox="1"/>
          <p:nvPr/>
        </p:nvSpPr>
        <p:spPr>
          <a:xfrm>
            <a:off x="2579077" y="1570892"/>
            <a:ext cx="184731"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2"/>
          <a:stretch>
            <a:fillRect/>
          </a:stretch>
        </p:blipFill>
        <p:spPr>
          <a:xfrm>
            <a:off x="970547" y="814857"/>
            <a:ext cx="9636170" cy="4914752"/>
          </a:xfrm>
          <a:prstGeom prst="rect">
            <a:avLst/>
          </a:prstGeom>
        </p:spPr>
      </p:pic>
    </p:spTree>
    <p:extLst>
      <p:ext uri="{BB962C8B-B14F-4D97-AF65-F5344CB8AC3E}">
        <p14:creationId xmlns:p14="http://schemas.microsoft.com/office/powerpoint/2010/main" val="297777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18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Experiment</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4</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72" y="804672"/>
            <a:ext cx="11959455" cy="6053328"/>
          </a:xfrm>
          <a:prstGeom prst="rect">
            <a:avLst/>
          </a:prstGeom>
        </p:spPr>
      </p:pic>
    </p:spTree>
    <p:extLst>
      <p:ext uri="{BB962C8B-B14F-4D97-AF65-F5344CB8AC3E}">
        <p14:creationId xmlns:p14="http://schemas.microsoft.com/office/powerpoint/2010/main" val="89242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18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Experiment</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5</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3815"/>
            <a:ext cx="12192000" cy="6034659"/>
          </a:xfrm>
          <a:prstGeom prst="rect">
            <a:avLst/>
          </a:prstGeom>
        </p:spPr>
      </p:pic>
    </p:spTree>
    <p:extLst>
      <p:ext uri="{BB962C8B-B14F-4D97-AF65-F5344CB8AC3E}">
        <p14:creationId xmlns:p14="http://schemas.microsoft.com/office/powerpoint/2010/main" val="416225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18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 Random Experiment</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6</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3788"/>
            <a:ext cx="12192000" cy="6154212"/>
          </a:xfrm>
          <a:prstGeom prst="rect">
            <a:avLst/>
          </a:prstGeom>
        </p:spPr>
      </p:pic>
    </p:spTree>
    <p:extLst>
      <p:ext uri="{BB962C8B-B14F-4D97-AF65-F5344CB8AC3E}">
        <p14:creationId xmlns:p14="http://schemas.microsoft.com/office/powerpoint/2010/main" val="370366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18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  Term Associated with Random Experiment</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7</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0" y="703788"/>
            <a:ext cx="12091240" cy="6154212"/>
          </a:xfrm>
          <a:prstGeom prst="rect">
            <a:avLst/>
          </a:prstGeom>
        </p:spPr>
      </p:pic>
    </p:spTree>
    <p:extLst>
      <p:ext uri="{BB962C8B-B14F-4D97-AF65-F5344CB8AC3E}">
        <p14:creationId xmlns:p14="http://schemas.microsoft.com/office/powerpoint/2010/main" val="339260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182"/>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 Random Experiment</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8</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1536954"/>
            <a:ext cx="12192000" cy="6819900"/>
          </a:xfrm>
          <a:prstGeom prst="rect">
            <a:avLst/>
          </a:prstGeom>
        </p:spPr>
      </p:pic>
    </p:spTree>
    <p:extLst>
      <p:ext uri="{BB962C8B-B14F-4D97-AF65-F5344CB8AC3E}">
        <p14:creationId xmlns:p14="http://schemas.microsoft.com/office/powerpoint/2010/main" val="11208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038"/>
            <a:ext cx="12192000" cy="599606"/>
          </a:xfrm>
          <a:solidFill>
            <a:srgbClr val="002060"/>
          </a:solidFill>
        </p:spPr>
        <p:txBody>
          <a:bodyPr>
            <a:normAutofit fontScale="90000"/>
          </a:bodyPr>
          <a:lstStyle/>
          <a:p>
            <a:r>
              <a:rPr lang="en-US" b="1" spc="-5" dirty="0">
                <a:solidFill>
                  <a:schemeClr val="bg1"/>
                </a:solidFill>
                <a:latin typeface="Times New Roman" charset="0"/>
                <a:ea typeface="Times New Roman" charset="0"/>
                <a:cs typeface="Times New Roman" charset="0"/>
              </a:rPr>
              <a:t> Sample Point</a:t>
            </a:r>
            <a:endParaRPr lang="en-IN" b="1" dirty="0">
              <a:solidFill>
                <a:schemeClr val="bg1"/>
              </a:solidFill>
              <a:latin typeface="Times New Roman" charset="0"/>
              <a:ea typeface="Times New Roman" charset="0"/>
              <a:cs typeface="Times New Roman" charset="0"/>
            </a:endParaRPr>
          </a:p>
        </p:txBody>
      </p:sp>
      <p:sp>
        <p:nvSpPr>
          <p:cNvPr id="5" name="Slide Number Placeholder 4"/>
          <p:cNvSpPr>
            <a:spLocks noGrp="1"/>
          </p:cNvSpPr>
          <p:nvPr>
            <p:ph type="sldNum" sz="quarter" idx="12"/>
          </p:nvPr>
        </p:nvSpPr>
        <p:spPr/>
        <p:txBody>
          <a:bodyPr/>
          <a:lstStyle/>
          <a:p>
            <a:fld id="{665AE4C4-D3AC-47CA-82DE-E78F1BF6BAF1}" type="slidenum">
              <a:rPr lang="en-IN" smtClean="0"/>
              <a:t>9</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4" y="1444752"/>
            <a:ext cx="12141411" cy="3721608"/>
          </a:xfrm>
          <a:prstGeom prst="rect">
            <a:avLst/>
          </a:prstGeom>
        </p:spPr>
      </p:pic>
    </p:spTree>
    <p:extLst>
      <p:ext uri="{BB962C8B-B14F-4D97-AF65-F5344CB8AC3E}">
        <p14:creationId xmlns:p14="http://schemas.microsoft.com/office/powerpoint/2010/main" val="607689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42793</TotalTime>
  <Words>1192</Words>
  <Application>Microsoft Office PowerPoint</Application>
  <PresentationFormat>Widescreen</PresentationFormat>
  <Paragraphs>201</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Adobe Garamond Pro Bold</vt:lpstr>
      <vt:lpstr>Arial</vt:lpstr>
      <vt:lpstr>Arial Rounded MT Bold</vt:lpstr>
      <vt:lpstr>Calibri</vt:lpstr>
      <vt:lpstr>Calibri Light</vt:lpstr>
      <vt:lpstr>Cambria</vt:lpstr>
      <vt:lpstr>Times New Roman</vt:lpstr>
      <vt:lpstr>Wingdings</vt:lpstr>
      <vt:lpstr>Office Theme</vt:lpstr>
      <vt:lpstr>Engineering Analysis &amp; Design  (Modelling &amp; Simulation) Course Code: CO207  Unit -4:Evaluation of Simulation Output </vt:lpstr>
      <vt:lpstr>Contents of Module 4</vt:lpstr>
      <vt:lpstr>Experiment</vt:lpstr>
      <vt:lpstr>Experiment</vt:lpstr>
      <vt:lpstr>Experiment</vt:lpstr>
      <vt:lpstr> Random Experiment</vt:lpstr>
      <vt:lpstr>  Term Associated with Random Experiment</vt:lpstr>
      <vt:lpstr> Random Experiment</vt:lpstr>
      <vt:lpstr> Sample Point</vt:lpstr>
      <vt:lpstr>Representation of sample space </vt:lpstr>
      <vt:lpstr> Representation of sample space </vt:lpstr>
      <vt:lpstr>Event </vt:lpstr>
      <vt:lpstr>Event </vt:lpstr>
      <vt:lpstr>Random Variable</vt:lpstr>
      <vt:lpstr>Random Variable Continued….</vt:lpstr>
      <vt:lpstr>Example of Random Variable </vt:lpstr>
      <vt:lpstr>Types of   Random Variable </vt:lpstr>
      <vt:lpstr>Discrete  Random Variable </vt:lpstr>
      <vt:lpstr> Continuous  random variable</vt:lpstr>
      <vt:lpstr>PowerPoint Presentation</vt:lpstr>
      <vt:lpstr>PowerPoint Presentation</vt:lpstr>
      <vt:lpstr>Practice Question </vt:lpstr>
      <vt:lpstr> Goodness of Fit</vt:lpstr>
      <vt:lpstr>PowerPoint Presentation</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Security Course Code: 20B12CS332</dc:title>
  <dc:creator>A B</dc:creator>
  <cp:lastModifiedBy>Dipika Jain</cp:lastModifiedBy>
  <cp:revision>1729</cp:revision>
  <cp:lastPrinted>2021-02-16T09:28:50Z</cp:lastPrinted>
  <dcterms:created xsi:type="dcterms:W3CDTF">2020-08-09T06:21:28Z</dcterms:created>
  <dcterms:modified xsi:type="dcterms:W3CDTF">2022-10-16T07:19:02Z</dcterms:modified>
</cp:coreProperties>
</file>