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14"/>
  </p:handoutMasterIdLst>
  <p:sldIdLst>
    <p:sldId id="256" r:id="rId2"/>
    <p:sldId id="257" r:id="rId3"/>
    <p:sldId id="258" r:id="rId4"/>
    <p:sldId id="259" r:id="rId5"/>
    <p:sldId id="260" r:id="rId6"/>
    <p:sldId id="261" r:id="rId7"/>
    <p:sldId id="263" r:id="rId8"/>
    <p:sldId id="262" r:id="rId9"/>
    <p:sldId id="264" r:id="rId10"/>
    <p:sldId id="265" r:id="rId11"/>
    <p:sldId id="266" r:id="rId12"/>
    <p:sldId id="267" r:id="rId13"/>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754"/>
    <p:restoredTop sz="94648"/>
  </p:normalViewPr>
  <p:slideViewPr>
    <p:cSldViewPr>
      <p:cViewPr varScale="1">
        <p:scale>
          <a:sx n="102" d="100"/>
          <a:sy n="102" d="100"/>
        </p:scale>
        <p:origin x="1424" y="1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8EDBB466-D406-4CDA-81F9-49B3C4DAF5D7}" type="datetimeFigureOut">
              <a:rPr lang="en-US" smtClean="0"/>
              <a:pPr/>
              <a:t>8/9/21</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DDD8340E-5881-41BE-9CEF-425A674956A7}"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F792468-7160-4952-B2B8-7216B46F28F9}" type="datetimeFigureOut">
              <a:rPr lang="en-US" smtClean="0"/>
              <a:pPr/>
              <a:t>8/9/21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9B1C6D-2D57-4371-8764-68AB5772EDC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F792468-7160-4952-B2B8-7216B46F28F9}" type="datetimeFigureOut">
              <a:rPr lang="en-US" smtClean="0"/>
              <a:pPr/>
              <a:t>8/9/21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9B1C6D-2D57-4371-8764-68AB5772EDC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F792468-7160-4952-B2B8-7216B46F28F9}" type="datetimeFigureOut">
              <a:rPr lang="en-US" smtClean="0"/>
              <a:pPr/>
              <a:t>8/9/21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9B1C6D-2D57-4371-8764-68AB5772EDC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F792468-7160-4952-B2B8-7216B46F28F9}" type="datetimeFigureOut">
              <a:rPr lang="en-US" smtClean="0"/>
              <a:pPr/>
              <a:t>8/9/21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9B1C6D-2D57-4371-8764-68AB5772EDC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792468-7160-4952-B2B8-7216B46F28F9}" type="datetimeFigureOut">
              <a:rPr lang="en-US" smtClean="0"/>
              <a:pPr/>
              <a:t>8/9/21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9B1C6D-2D57-4371-8764-68AB5772EDC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F792468-7160-4952-B2B8-7216B46F28F9}" type="datetimeFigureOut">
              <a:rPr lang="en-US" smtClean="0"/>
              <a:pPr/>
              <a:t>8/9/21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9B1C6D-2D57-4371-8764-68AB5772EDC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F792468-7160-4952-B2B8-7216B46F28F9}" type="datetimeFigureOut">
              <a:rPr lang="en-US" smtClean="0"/>
              <a:pPr/>
              <a:t>8/9/21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59B1C6D-2D57-4371-8764-68AB5772EDC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F792468-7160-4952-B2B8-7216B46F28F9}" type="datetimeFigureOut">
              <a:rPr lang="en-US" smtClean="0"/>
              <a:pPr/>
              <a:t>8/9/21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59B1C6D-2D57-4371-8764-68AB5772EDC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792468-7160-4952-B2B8-7216B46F28F9}" type="datetimeFigureOut">
              <a:rPr lang="en-US" smtClean="0"/>
              <a:pPr/>
              <a:t>8/9/21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59B1C6D-2D57-4371-8764-68AB5772EDC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F792468-7160-4952-B2B8-7216B46F28F9}" type="datetimeFigureOut">
              <a:rPr lang="en-US" smtClean="0"/>
              <a:pPr/>
              <a:t>8/9/21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9B1C6D-2D57-4371-8764-68AB5772EDC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F792468-7160-4952-B2B8-7216B46F28F9}" type="datetimeFigureOut">
              <a:rPr lang="en-US" smtClean="0"/>
              <a:pPr/>
              <a:t>8/9/21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9B1C6D-2D57-4371-8764-68AB5772EDC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792468-7160-4952-B2B8-7216B46F28F9}" type="datetimeFigureOut">
              <a:rPr lang="en-US" smtClean="0"/>
              <a:pPr/>
              <a:t>8/9/21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9B1C6D-2D57-4371-8764-68AB5772EDC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304801"/>
            <a:ext cx="7772400" cy="990600"/>
          </a:xfrm>
        </p:spPr>
        <p:txBody>
          <a:bodyPr>
            <a:normAutofit/>
          </a:bodyPr>
          <a:lstStyle/>
          <a:p>
            <a:r>
              <a:rPr lang="en-US" b="1" dirty="0"/>
              <a:t>Programming Techniques</a:t>
            </a:r>
            <a:endParaRPr lang="en-US" dirty="0"/>
          </a:p>
        </p:txBody>
      </p:sp>
      <p:sp>
        <p:nvSpPr>
          <p:cNvPr id="3" name="Subtitle 2"/>
          <p:cNvSpPr>
            <a:spLocks noGrp="1"/>
          </p:cNvSpPr>
          <p:nvPr>
            <p:ph type="subTitle" idx="1"/>
          </p:nvPr>
        </p:nvSpPr>
        <p:spPr>
          <a:xfrm>
            <a:off x="1143000" y="2209800"/>
            <a:ext cx="6629400" cy="3429000"/>
          </a:xfrm>
        </p:spPr>
        <p:txBody>
          <a:bodyPr>
            <a:normAutofit lnSpcReduction="10000"/>
          </a:bodyPr>
          <a:lstStyle/>
          <a:p>
            <a:pPr lvl="0" algn="l">
              <a:buFont typeface="Arial" pitchFamily="34" charset="0"/>
              <a:buChar char="•"/>
            </a:pPr>
            <a:r>
              <a:rPr lang="en-US" dirty="0">
                <a:solidFill>
                  <a:schemeClr val="tx1"/>
                </a:solidFill>
              </a:rPr>
              <a:t>Unstructured programming,</a:t>
            </a:r>
          </a:p>
          <a:p>
            <a:pPr algn="l">
              <a:buFont typeface="Arial" pitchFamily="34" charset="0"/>
              <a:buChar char="•"/>
            </a:pPr>
            <a:r>
              <a:rPr lang="en-US" dirty="0">
                <a:solidFill>
                  <a:schemeClr val="tx1"/>
                </a:solidFill>
              </a:rPr>
              <a:t>Structured Programming</a:t>
            </a:r>
          </a:p>
          <a:p>
            <a:pPr algn="l">
              <a:buFont typeface="Arial" pitchFamily="34" charset="0"/>
              <a:buChar char="•"/>
            </a:pPr>
            <a:r>
              <a:rPr lang="en-US" dirty="0">
                <a:solidFill>
                  <a:schemeClr val="tx1"/>
                </a:solidFill>
              </a:rPr>
              <a:t>Modular Designing</a:t>
            </a:r>
          </a:p>
          <a:p>
            <a:pPr algn="l">
              <a:buFont typeface="Arial" pitchFamily="34" charset="0"/>
              <a:buChar char="•"/>
            </a:pPr>
            <a:r>
              <a:rPr lang="en-US" dirty="0">
                <a:solidFill>
                  <a:schemeClr val="tx1"/>
                </a:solidFill>
              </a:rPr>
              <a:t>Top Down Designing</a:t>
            </a:r>
          </a:p>
          <a:p>
            <a:pPr algn="l">
              <a:buFont typeface="Arial" pitchFamily="34" charset="0"/>
              <a:buChar char="•"/>
            </a:pPr>
            <a:r>
              <a:rPr lang="en-US" dirty="0">
                <a:solidFill>
                  <a:schemeClr val="tx1"/>
                </a:solidFill>
              </a:rPr>
              <a:t>Bottom Up Designing</a:t>
            </a:r>
          </a:p>
          <a:p>
            <a:pPr algn="l">
              <a:buFont typeface="Arial" pitchFamily="34" charset="0"/>
              <a:buChar char="•"/>
            </a:pPr>
            <a:r>
              <a:rPr lang="en-US" dirty="0">
                <a:solidFill>
                  <a:schemeClr val="tx1"/>
                </a:solidFill>
              </a:rPr>
              <a:t>Object Oriented Programming</a:t>
            </a:r>
          </a:p>
          <a:p>
            <a:pPr lvl="0" algn="l">
              <a:buFont typeface="Arial" pitchFamily="34" charset="0"/>
              <a:buChar char="•"/>
            </a:pPr>
            <a:endParaRPr lang="en-US" dirty="0">
              <a:solidFill>
                <a:schemeClr val="tx1"/>
              </a:solidFill>
            </a:endParaRPr>
          </a:p>
          <a:p>
            <a:pPr algn="l">
              <a:buFont typeface="Arial" pitchFamily="34" charset="0"/>
              <a:buChar char="•"/>
            </a:pPr>
            <a:endParaRPr lang="en-US"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Bottom up Approach</a:t>
            </a:r>
          </a:p>
        </p:txBody>
      </p:sp>
      <p:sp>
        <p:nvSpPr>
          <p:cNvPr id="3" name="Content Placeholder 2"/>
          <p:cNvSpPr>
            <a:spLocks noGrp="1"/>
          </p:cNvSpPr>
          <p:nvPr>
            <p:ph idx="1"/>
          </p:nvPr>
        </p:nvSpPr>
        <p:spPr/>
        <p:txBody>
          <a:bodyPr>
            <a:normAutofit fontScale="85000" lnSpcReduction="10000"/>
          </a:bodyPr>
          <a:lstStyle/>
          <a:p>
            <a:pPr lvl="0"/>
            <a:r>
              <a:rPr lang="en-US" dirty="0"/>
              <a:t>In this approach designing is started from bottom and advanced stepwise to top.</a:t>
            </a:r>
          </a:p>
          <a:p>
            <a:pPr lvl="0"/>
            <a:r>
              <a:rPr lang="en-US" dirty="0"/>
              <a:t>At first bottom layer modules are designed and tested, second layer modules are designed and combined with bottom layer and combined modules are tested. In this way, designing and testing progressed from bottom to top.</a:t>
            </a:r>
          </a:p>
          <a:p>
            <a:pPr lvl="0"/>
            <a:r>
              <a:rPr lang="en-US" dirty="0"/>
              <a:t>In software designing, only pure top down or Bottom up approach is not used. The hybrid type of approach is recommended by many designers in which top down and bottom up, both approaches are utilized.</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 oriented programming</a:t>
            </a:r>
          </a:p>
        </p:txBody>
      </p:sp>
      <p:sp>
        <p:nvSpPr>
          <p:cNvPr id="3" name="Content Placeholder 2"/>
          <p:cNvSpPr>
            <a:spLocks noGrp="1"/>
          </p:cNvSpPr>
          <p:nvPr>
            <p:ph idx="1"/>
          </p:nvPr>
        </p:nvSpPr>
        <p:spPr/>
        <p:txBody>
          <a:bodyPr>
            <a:normAutofit fontScale="70000" lnSpcReduction="20000"/>
          </a:bodyPr>
          <a:lstStyle/>
          <a:p>
            <a:r>
              <a:rPr lang="en-US" dirty="0"/>
              <a:t>Program is divided into a set of objects</a:t>
            </a:r>
          </a:p>
          <a:p>
            <a:r>
              <a:rPr lang="en-US" dirty="0"/>
              <a:t>The emphasis given on objects, not on procedures. </a:t>
            </a:r>
          </a:p>
          <a:p>
            <a:r>
              <a:rPr lang="en-US" dirty="0"/>
              <a:t>All the programming activities revolve around objects.</a:t>
            </a:r>
          </a:p>
          <a:p>
            <a:r>
              <a:rPr lang="en-US" dirty="0"/>
              <a:t> An object is a real world entity. It may be airplane, ship, car, house, horse, customer, bank Account, loan, petrol, fee, courses, and Registration number etc.</a:t>
            </a:r>
          </a:p>
          <a:p>
            <a:r>
              <a:rPr lang="en-US" dirty="0"/>
              <a:t> Data and its functions are encapsulated into a single entity</a:t>
            </a:r>
          </a:p>
          <a:p>
            <a:r>
              <a:rPr lang="en-US" dirty="0"/>
              <a:t>Objects are not free for walk without leg of functions.</a:t>
            </a:r>
          </a:p>
          <a:p>
            <a:r>
              <a:rPr lang="en-US" dirty="0"/>
              <a:t> One object talks with other through earphone of functions. </a:t>
            </a:r>
          </a:p>
          <a:p>
            <a:r>
              <a:rPr lang="en-US" dirty="0"/>
              <a:t>Object is a boss but captive of functions.</a:t>
            </a:r>
          </a:p>
          <a:p>
            <a:r>
              <a:rPr lang="en-US" dirty="0"/>
              <a:t>Objects occupy spaces in memory and have memory address</a:t>
            </a:r>
          </a:p>
          <a:p>
            <a:r>
              <a:rPr lang="en-US" dirty="0"/>
              <a:t>Reusability: In C++, we create classes and these classes have power of reusability</a:t>
            </a:r>
          </a:p>
          <a:p>
            <a:r>
              <a:rPr lang="en-US" dirty="0"/>
              <a:t>It supports bottom up approach of programming</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680576890"/>
              </p:ext>
            </p:extLst>
          </p:nvPr>
        </p:nvGraphicFramePr>
        <p:xfrm>
          <a:off x="381000" y="228599"/>
          <a:ext cx="8610600" cy="6487814"/>
        </p:xfrm>
        <a:graphic>
          <a:graphicData uri="http://schemas.openxmlformats.org/drawingml/2006/table">
            <a:tbl>
              <a:tblPr firstRow="1" bandRow="1">
                <a:tableStyleId>{2D5ABB26-0587-4C30-8999-92F81FD0307C}</a:tableStyleId>
              </a:tblPr>
              <a:tblGrid>
                <a:gridCol w="914400">
                  <a:extLst>
                    <a:ext uri="{9D8B030D-6E8A-4147-A177-3AD203B41FA5}">
                      <a16:colId xmlns:a16="http://schemas.microsoft.com/office/drawing/2014/main" val="20000"/>
                    </a:ext>
                  </a:extLst>
                </a:gridCol>
                <a:gridCol w="3962400">
                  <a:extLst>
                    <a:ext uri="{9D8B030D-6E8A-4147-A177-3AD203B41FA5}">
                      <a16:colId xmlns:a16="http://schemas.microsoft.com/office/drawing/2014/main" val="20001"/>
                    </a:ext>
                  </a:extLst>
                </a:gridCol>
                <a:gridCol w="3733800">
                  <a:extLst>
                    <a:ext uri="{9D8B030D-6E8A-4147-A177-3AD203B41FA5}">
                      <a16:colId xmlns:a16="http://schemas.microsoft.com/office/drawing/2014/main" val="20002"/>
                    </a:ext>
                  </a:extLst>
                </a:gridCol>
              </a:tblGrid>
              <a:tr h="304801">
                <a:tc>
                  <a:txBody>
                    <a:bodyPr/>
                    <a:lstStyle/>
                    <a:p>
                      <a:pPr>
                        <a:lnSpc>
                          <a:spcPct val="115000"/>
                        </a:lnSpc>
                      </a:pPr>
                      <a:endParaRPr lang="en-US" sz="2800" b="1" dirty="0">
                        <a:latin typeface="Calibri"/>
                      </a:endParaRPr>
                    </a:p>
                  </a:txBody>
                  <a:tcPr marL="86360" marR="86360" marT="26035" marB="2603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ts val="1785"/>
                        </a:lnSpc>
                        <a:spcBef>
                          <a:spcPts val="0"/>
                        </a:spcBef>
                        <a:spcAft>
                          <a:spcPts val="0"/>
                        </a:spcAft>
                      </a:pPr>
                      <a:r>
                        <a:rPr lang="en-US" sz="2000" b="1" dirty="0"/>
                        <a:t>Procedure Oriented Programming</a:t>
                      </a:r>
                      <a:endParaRPr lang="en-US" sz="2800" b="1" dirty="0">
                        <a:latin typeface="Calibri"/>
                        <a:ea typeface="Calibri"/>
                        <a:cs typeface="Times New Roman"/>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ts val="1785"/>
                        </a:lnSpc>
                        <a:spcBef>
                          <a:spcPts val="0"/>
                        </a:spcBef>
                        <a:spcAft>
                          <a:spcPts val="0"/>
                        </a:spcAft>
                      </a:pPr>
                      <a:r>
                        <a:rPr lang="en-US" sz="2000" b="1" dirty="0"/>
                        <a:t>Object </a:t>
                      </a:r>
                      <a:r>
                        <a:rPr lang="en-US" sz="2000" b="1"/>
                        <a:t>Oriented Programming </a:t>
                      </a:r>
                      <a:endParaRPr lang="en-US" sz="2800" b="1" dirty="0">
                        <a:latin typeface="Calibri"/>
                        <a:ea typeface="Calibri"/>
                        <a:cs typeface="Times New Roman"/>
                      </a:endParaRPr>
                    </a:p>
                  </a:txBody>
                  <a:tcPr marL="86360" marR="86360" marT="26035" marB="2603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684998">
                <a:tc>
                  <a:txBody>
                    <a:bodyPr/>
                    <a:lstStyle/>
                    <a:p>
                      <a:pPr marL="0" marR="0" algn="l">
                        <a:lnSpc>
                          <a:spcPts val="1785"/>
                        </a:lnSpc>
                        <a:spcBef>
                          <a:spcPts val="0"/>
                        </a:spcBef>
                        <a:spcAft>
                          <a:spcPts val="0"/>
                        </a:spcAft>
                      </a:pPr>
                      <a:r>
                        <a:rPr lang="en-US" sz="1400" dirty="0"/>
                        <a:t>Divided Into</a:t>
                      </a:r>
                      <a:endParaRPr lang="en-US" sz="2400" dirty="0">
                        <a:latin typeface="Calibri"/>
                        <a:ea typeface="Calibri"/>
                        <a:cs typeface="Times New Roman"/>
                      </a:endParaRPr>
                    </a:p>
                  </a:txBody>
                  <a:tcPr marL="86360" marR="86360" marT="26035" marB="2603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ts val="1785"/>
                        </a:lnSpc>
                        <a:spcBef>
                          <a:spcPts val="0"/>
                        </a:spcBef>
                        <a:spcAft>
                          <a:spcPts val="0"/>
                        </a:spcAft>
                      </a:pPr>
                      <a:r>
                        <a:rPr lang="en-US" sz="1400" dirty="0"/>
                        <a:t>In POP, program is divided into small parts called functions.</a:t>
                      </a:r>
                      <a:endParaRPr lang="en-US" sz="2400" dirty="0">
                        <a:latin typeface="Calibri"/>
                        <a:ea typeface="Calibri"/>
                        <a:cs typeface="Times New Roman"/>
                      </a:endParaRPr>
                    </a:p>
                  </a:txBody>
                  <a:tcPr marL="86360" marR="86360" marT="26035" marB="2603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ts val="1785"/>
                        </a:lnSpc>
                        <a:spcBef>
                          <a:spcPts val="0"/>
                        </a:spcBef>
                        <a:spcAft>
                          <a:spcPts val="0"/>
                        </a:spcAft>
                      </a:pPr>
                      <a:r>
                        <a:rPr lang="en-US" sz="1400"/>
                        <a:t>In OOP, program is divided into parts called objects.</a:t>
                      </a:r>
                      <a:endParaRPr lang="en-US" sz="2400">
                        <a:latin typeface="Calibri"/>
                        <a:ea typeface="Calibri"/>
                        <a:cs typeface="Times New Roman"/>
                      </a:endParaRPr>
                    </a:p>
                  </a:txBody>
                  <a:tcPr marL="86360" marR="86360" marT="26035" marB="2603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630165">
                <a:tc>
                  <a:txBody>
                    <a:bodyPr/>
                    <a:lstStyle/>
                    <a:p>
                      <a:pPr marL="0" marR="0" algn="l">
                        <a:lnSpc>
                          <a:spcPts val="1785"/>
                        </a:lnSpc>
                        <a:spcBef>
                          <a:spcPts val="0"/>
                        </a:spcBef>
                        <a:spcAft>
                          <a:spcPts val="0"/>
                        </a:spcAft>
                      </a:pPr>
                      <a:r>
                        <a:rPr lang="en-US" sz="1400" dirty="0"/>
                        <a:t>Importance</a:t>
                      </a:r>
                      <a:endParaRPr lang="en-US" sz="2400" dirty="0">
                        <a:latin typeface="Calibri"/>
                        <a:ea typeface="Calibri"/>
                        <a:cs typeface="Times New Roman"/>
                      </a:endParaRPr>
                    </a:p>
                  </a:txBody>
                  <a:tcPr marL="86360" marR="86360" marT="26035" marB="2603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ts val="1785"/>
                        </a:lnSpc>
                        <a:spcBef>
                          <a:spcPts val="0"/>
                        </a:spcBef>
                        <a:spcAft>
                          <a:spcPts val="0"/>
                        </a:spcAft>
                      </a:pPr>
                      <a:r>
                        <a:rPr lang="en-US" sz="1400" dirty="0"/>
                        <a:t>In </a:t>
                      </a:r>
                      <a:r>
                        <a:rPr lang="en-US" sz="1400" dirty="0" err="1"/>
                        <a:t>POP,Importance</a:t>
                      </a:r>
                      <a:r>
                        <a:rPr lang="en-US" sz="1400" dirty="0"/>
                        <a:t> is not given to data but to functions as well as sequence of  actions to be done.</a:t>
                      </a:r>
                      <a:endParaRPr lang="en-US" sz="2400" dirty="0">
                        <a:latin typeface="Calibri"/>
                        <a:ea typeface="Calibri"/>
                        <a:cs typeface="Times New Roman"/>
                      </a:endParaRPr>
                    </a:p>
                  </a:txBody>
                  <a:tcPr marL="86360" marR="86360" marT="26035" marB="2603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ts val="1785"/>
                        </a:lnSpc>
                        <a:spcBef>
                          <a:spcPts val="0"/>
                        </a:spcBef>
                        <a:spcAft>
                          <a:spcPts val="0"/>
                        </a:spcAft>
                      </a:pPr>
                      <a:r>
                        <a:rPr lang="en-US" sz="1400"/>
                        <a:t>In OOP, Importance is given to the data rather than procedures or functions because it works as a real world.</a:t>
                      </a:r>
                      <a:endParaRPr lang="en-US" sz="2400">
                        <a:latin typeface="Calibri"/>
                        <a:ea typeface="Calibri"/>
                        <a:cs typeface="Times New Roman"/>
                      </a:endParaRPr>
                    </a:p>
                  </a:txBody>
                  <a:tcPr marL="86360" marR="86360" marT="26035" marB="2603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29570">
                <a:tc>
                  <a:txBody>
                    <a:bodyPr/>
                    <a:lstStyle/>
                    <a:p>
                      <a:pPr marL="0" marR="0" algn="l">
                        <a:lnSpc>
                          <a:spcPts val="1785"/>
                        </a:lnSpc>
                        <a:spcBef>
                          <a:spcPts val="0"/>
                        </a:spcBef>
                        <a:spcAft>
                          <a:spcPts val="0"/>
                        </a:spcAft>
                      </a:pPr>
                      <a:r>
                        <a:rPr lang="en-US" sz="1400" dirty="0"/>
                        <a:t>Approach</a:t>
                      </a:r>
                      <a:endParaRPr lang="en-US" sz="2400" dirty="0">
                        <a:latin typeface="Calibri"/>
                        <a:ea typeface="Calibri"/>
                        <a:cs typeface="Times New Roman"/>
                      </a:endParaRPr>
                    </a:p>
                  </a:txBody>
                  <a:tcPr marL="86360" marR="86360" marT="26035" marB="2603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ts val="1785"/>
                        </a:lnSpc>
                        <a:spcBef>
                          <a:spcPts val="0"/>
                        </a:spcBef>
                        <a:spcAft>
                          <a:spcPts val="0"/>
                        </a:spcAft>
                      </a:pPr>
                      <a:r>
                        <a:rPr lang="en-US" sz="1400"/>
                        <a:t>POP follows Top Down approach.</a:t>
                      </a:r>
                      <a:endParaRPr lang="en-US" sz="2400">
                        <a:latin typeface="Calibri"/>
                        <a:ea typeface="Calibri"/>
                        <a:cs typeface="Times New Roman"/>
                      </a:endParaRPr>
                    </a:p>
                  </a:txBody>
                  <a:tcPr marL="86360" marR="86360" marT="26035" marB="2603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ts val="1785"/>
                        </a:lnSpc>
                        <a:spcBef>
                          <a:spcPts val="0"/>
                        </a:spcBef>
                        <a:spcAft>
                          <a:spcPts val="0"/>
                        </a:spcAft>
                      </a:pPr>
                      <a:r>
                        <a:rPr lang="en-US" sz="1400"/>
                        <a:t>OOP follows Bottom Up approach.</a:t>
                      </a:r>
                      <a:endParaRPr lang="en-US" sz="2400">
                        <a:latin typeface="Calibri"/>
                        <a:ea typeface="Calibri"/>
                        <a:cs typeface="Times New Roman"/>
                      </a:endParaRPr>
                    </a:p>
                  </a:txBody>
                  <a:tcPr marL="86360" marR="86360" marT="26035" marB="2603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508630">
                <a:tc>
                  <a:txBody>
                    <a:bodyPr/>
                    <a:lstStyle/>
                    <a:p>
                      <a:pPr marL="0" marR="0" algn="l">
                        <a:lnSpc>
                          <a:spcPts val="1785"/>
                        </a:lnSpc>
                        <a:spcBef>
                          <a:spcPts val="0"/>
                        </a:spcBef>
                        <a:spcAft>
                          <a:spcPts val="0"/>
                        </a:spcAft>
                      </a:pPr>
                      <a:r>
                        <a:rPr lang="en-US" sz="1400" dirty="0"/>
                        <a:t>Access </a:t>
                      </a:r>
                      <a:r>
                        <a:rPr lang="en-US" sz="1400" dirty="0" err="1"/>
                        <a:t>Specifiers</a:t>
                      </a:r>
                      <a:endParaRPr lang="en-US" sz="2400" dirty="0">
                        <a:latin typeface="Calibri"/>
                        <a:ea typeface="Calibri"/>
                        <a:cs typeface="Times New Roman"/>
                      </a:endParaRPr>
                    </a:p>
                  </a:txBody>
                  <a:tcPr marL="86360" marR="86360" marT="26035" marB="2603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ts val="1785"/>
                        </a:lnSpc>
                        <a:spcBef>
                          <a:spcPts val="0"/>
                        </a:spcBef>
                        <a:spcAft>
                          <a:spcPts val="0"/>
                        </a:spcAft>
                      </a:pPr>
                      <a:r>
                        <a:rPr lang="en-US" sz="1400" dirty="0"/>
                        <a:t>POP does not have any access </a:t>
                      </a:r>
                      <a:r>
                        <a:rPr lang="en-US" sz="1400" dirty="0" err="1"/>
                        <a:t>specifier</a:t>
                      </a:r>
                      <a:r>
                        <a:rPr lang="en-US" sz="1400" dirty="0"/>
                        <a:t>.</a:t>
                      </a:r>
                      <a:endParaRPr lang="en-US" sz="2400" dirty="0">
                        <a:latin typeface="Calibri"/>
                        <a:ea typeface="Calibri"/>
                        <a:cs typeface="Times New Roman"/>
                      </a:endParaRPr>
                    </a:p>
                  </a:txBody>
                  <a:tcPr marL="86360" marR="86360" marT="26035" marB="2603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ts val="1785"/>
                        </a:lnSpc>
                        <a:spcBef>
                          <a:spcPts val="0"/>
                        </a:spcBef>
                        <a:spcAft>
                          <a:spcPts val="0"/>
                        </a:spcAft>
                      </a:pPr>
                      <a:r>
                        <a:rPr lang="en-US" sz="1400"/>
                        <a:t>OOP has access specifiers named Public, Private, Protected, etc.</a:t>
                      </a:r>
                      <a:endParaRPr lang="en-US" sz="2400">
                        <a:latin typeface="Calibri"/>
                        <a:ea typeface="Calibri"/>
                        <a:cs typeface="Times New Roman"/>
                      </a:endParaRPr>
                    </a:p>
                  </a:txBody>
                  <a:tcPr marL="86360" marR="86360" marT="26035" marB="2603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633281">
                <a:tc>
                  <a:txBody>
                    <a:bodyPr/>
                    <a:lstStyle/>
                    <a:p>
                      <a:pPr marL="0" marR="0" algn="l">
                        <a:lnSpc>
                          <a:spcPts val="1785"/>
                        </a:lnSpc>
                        <a:spcBef>
                          <a:spcPts val="0"/>
                        </a:spcBef>
                        <a:spcAft>
                          <a:spcPts val="0"/>
                        </a:spcAft>
                      </a:pPr>
                      <a:r>
                        <a:rPr lang="en-US" sz="1400" dirty="0"/>
                        <a:t>Data Moving</a:t>
                      </a:r>
                      <a:endParaRPr lang="en-US" sz="2400" dirty="0">
                        <a:latin typeface="Calibri"/>
                        <a:ea typeface="Calibri"/>
                        <a:cs typeface="Times New Roman"/>
                      </a:endParaRPr>
                    </a:p>
                  </a:txBody>
                  <a:tcPr marL="86360" marR="86360" marT="26035" marB="2603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ts val="1785"/>
                        </a:lnSpc>
                        <a:spcBef>
                          <a:spcPts val="0"/>
                        </a:spcBef>
                        <a:spcAft>
                          <a:spcPts val="0"/>
                        </a:spcAft>
                      </a:pPr>
                      <a:r>
                        <a:rPr lang="en-US" sz="1400" dirty="0"/>
                        <a:t>In POP, Data can move freely from function to function in the system.</a:t>
                      </a:r>
                      <a:endParaRPr lang="en-US" sz="2400" dirty="0">
                        <a:latin typeface="Calibri"/>
                        <a:ea typeface="Calibri"/>
                        <a:cs typeface="Times New Roman"/>
                      </a:endParaRPr>
                    </a:p>
                  </a:txBody>
                  <a:tcPr marL="86360" marR="86360" marT="26035" marB="2603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ts val="1785"/>
                        </a:lnSpc>
                        <a:spcBef>
                          <a:spcPts val="0"/>
                        </a:spcBef>
                        <a:spcAft>
                          <a:spcPts val="0"/>
                        </a:spcAft>
                      </a:pPr>
                      <a:r>
                        <a:rPr lang="en-US" sz="1400"/>
                        <a:t>In OOP, objects can move and communicate with each other through member functions.</a:t>
                      </a:r>
                      <a:endParaRPr lang="en-US" sz="2400">
                        <a:latin typeface="Calibri"/>
                        <a:ea typeface="Calibri"/>
                        <a:cs typeface="Times New Roman"/>
                      </a:endParaRPr>
                    </a:p>
                  </a:txBody>
                  <a:tcPr marL="86360" marR="86360" marT="26035" marB="2603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433519">
                <a:tc>
                  <a:txBody>
                    <a:bodyPr/>
                    <a:lstStyle/>
                    <a:p>
                      <a:pPr marL="0" marR="0" algn="l">
                        <a:lnSpc>
                          <a:spcPts val="1785"/>
                        </a:lnSpc>
                        <a:spcBef>
                          <a:spcPts val="0"/>
                        </a:spcBef>
                        <a:spcAft>
                          <a:spcPts val="0"/>
                        </a:spcAft>
                      </a:pPr>
                      <a:r>
                        <a:rPr lang="en-US" sz="1400"/>
                        <a:t>Expansion</a:t>
                      </a:r>
                      <a:endParaRPr lang="en-US" sz="2400">
                        <a:latin typeface="Calibri"/>
                        <a:ea typeface="Calibri"/>
                        <a:cs typeface="Times New Roman"/>
                      </a:endParaRPr>
                    </a:p>
                  </a:txBody>
                  <a:tcPr marL="86360" marR="86360" marT="26035" marB="2603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ts val="1785"/>
                        </a:lnSpc>
                        <a:spcBef>
                          <a:spcPts val="0"/>
                        </a:spcBef>
                        <a:spcAft>
                          <a:spcPts val="0"/>
                        </a:spcAft>
                      </a:pPr>
                      <a:r>
                        <a:rPr lang="en-US" sz="1400"/>
                        <a:t>To add new data and function in POP is not so easy.</a:t>
                      </a:r>
                      <a:endParaRPr lang="en-US" sz="2400">
                        <a:latin typeface="Calibri"/>
                        <a:ea typeface="Calibri"/>
                        <a:cs typeface="Times New Roman"/>
                      </a:endParaRPr>
                    </a:p>
                  </a:txBody>
                  <a:tcPr marL="86360" marR="86360" marT="26035" marB="2603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ts val="1785"/>
                        </a:lnSpc>
                        <a:spcBef>
                          <a:spcPts val="0"/>
                        </a:spcBef>
                        <a:spcAft>
                          <a:spcPts val="0"/>
                        </a:spcAft>
                      </a:pPr>
                      <a:r>
                        <a:rPr lang="en-US" sz="1400"/>
                        <a:t>OOP provides an easy way to add new data and function.</a:t>
                      </a:r>
                      <a:endParaRPr lang="en-US" sz="2400">
                        <a:latin typeface="Calibri"/>
                        <a:ea typeface="Calibri"/>
                        <a:cs typeface="Times New Roman"/>
                      </a:endParaRPr>
                    </a:p>
                  </a:txBody>
                  <a:tcPr marL="86360" marR="86360" marT="26035" marB="2603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867495">
                <a:tc>
                  <a:txBody>
                    <a:bodyPr/>
                    <a:lstStyle/>
                    <a:p>
                      <a:pPr marL="0" marR="0" algn="l">
                        <a:lnSpc>
                          <a:spcPts val="1785"/>
                        </a:lnSpc>
                        <a:spcBef>
                          <a:spcPts val="0"/>
                        </a:spcBef>
                        <a:spcAft>
                          <a:spcPts val="0"/>
                        </a:spcAft>
                      </a:pPr>
                      <a:r>
                        <a:rPr lang="en-US" sz="1400" dirty="0"/>
                        <a:t>Data Access</a:t>
                      </a:r>
                      <a:endParaRPr lang="en-US" sz="2400" dirty="0">
                        <a:latin typeface="Calibri"/>
                        <a:ea typeface="Calibri"/>
                        <a:cs typeface="Times New Roman"/>
                      </a:endParaRPr>
                    </a:p>
                  </a:txBody>
                  <a:tcPr marL="86360" marR="86360" marT="26035" marB="2603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ts val="1785"/>
                        </a:lnSpc>
                        <a:spcBef>
                          <a:spcPts val="0"/>
                        </a:spcBef>
                        <a:spcAft>
                          <a:spcPts val="0"/>
                        </a:spcAft>
                      </a:pPr>
                      <a:r>
                        <a:rPr lang="en-US" sz="1400"/>
                        <a:t>In POP, Most function uses Global data for sharing that can be accessed freely from function to function in the system.</a:t>
                      </a:r>
                      <a:endParaRPr lang="en-US" sz="2400">
                        <a:latin typeface="Calibri"/>
                        <a:ea typeface="Calibri"/>
                        <a:cs typeface="Times New Roman"/>
                      </a:endParaRPr>
                    </a:p>
                  </a:txBody>
                  <a:tcPr marL="86360" marR="86360" marT="26035" marB="2603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ts val="1785"/>
                        </a:lnSpc>
                        <a:spcBef>
                          <a:spcPts val="0"/>
                        </a:spcBef>
                        <a:spcAft>
                          <a:spcPts val="0"/>
                        </a:spcAft>
                      </a:pPr>
                      <a:r>
                        <a:rPr lang="en-US" sz="1400" dirty="0"/>
                        <a:t>In OOP, data can not move easily from function to </a:t>
                      </a:r>
                      <a:r>
                        <a:rPr lang="en-US" sz="1400" dirty="0" err="1"/>
                        <a:t>function,it</a:t>
                      </a:r>
                      <a:r>
                        <a:rPr lang="en-US" sz="1400" dirty="0"/>
                        <a:t> can be kept public or private so we can control the access of data.</a:t>
                      </a:r>
                      <a:endParaRPr lang="en-US" sz="2400" dirty="0">
                        <a:latin typeface="Calibri"/>
                        <a:ea typeface="Calibri"/>
                        <a:cs typeface="Times New Roman"/>
                      </a:endParaRPr>
                    </a:p>
                  </a:txBody>
                  <a:tcPr marL="86360" marR="86360" marT="26035" marB="2603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684998">
                <a:tc>
                  <a:txBody>
                    <a:bodyPr/>
                    <a:lstStyle/>
                    <a:p>
                      <a:pPr marL="0" marR="0" algn="l">
                        <a:lnSpc>
                          <a:spcPts val="1785"/>
                        </a:lnSpc>
                        <a:spcBef>
                          <a:spcPts val="0"/>
                        </a:spcBef>
                        <a:spcAft>
                          <a:spcPts val="0"/>
                        </a:spcAft>
                      </a:pPr>
                      <a:r>
                        <a:rPr lang="en-US" sz="1400" dirty="0"/>
                        <a:t>Data Hiding</a:t>
                      </a:r>
                      <a:endParaRPr lang="en-US" sz="2400" dirty="0">
                        <a:latin typeface="Calibri"/>
                        <a:ea typeface="Calibri"/>
                        <a:cs typeface="Times New Roman"/>
                      </a:endParaRPr>
                    </a:p>
                  </a:txBody>
                  <a:tcPr marL="86360" marR="86360" marT="26035" marB="2603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ts val="1785"/>
                        </a:lnSpc>
                        <a:spcBef>
                          <a:spcPts val="0"/>
                        </a:spcBef>
                        <a:spcAft>
                          <a:spcPts val="0"/>
                        </a:spcAft>
                      </a:pPr>
                      <a:r>
                        <a:rPr lang="en-US" sz="1400"/>
                        <a:t>POP does not have any proper way for hiding data so it is less secure.</a:t>
                      </a:r>
                      <a:endParaRPr lang="en-US" sz="2400">
                        <a:latin typeface="Calibri"/>
                        <a:ea typeface="Calibri"/>
                        <a:cs typeface="Times New Roman"/>
                      </a:endParaRPr>
                    </a:p>
                  </a:txBody>
                  <a:tcPr marL="86360" marR="86360" marT="26035" marB="2603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ts val="1785"/>
                        </a:lnSpc>
                        <a:spcBef>
                          <a:spcPts val="0"/>
                        </a:spcBef>
                        <a:spcAft>
                          <a:spcPts val="0"/>
                        </a:spcAft>
                      </a:pPr>
                      <a:r>
                        <a:rPr lang="en-US" sz="1400"/>
                        <a:t>OOP provides Data Hiding so provides more security.</a:t>
                      </a:r>
                      <a:endParaRPr lang="en-US" sz="2400">
                        <a:latin typeface="Calibri"/>
                        <a:ea typeface="Calibri"/>
                        <a:cs typeface="Times New Roman"/>
                      </a:endParaRPr>
                    </a:p>
                  </a:txBody>
                  <a:tcPr marL="86360" marR="86360" marT="26035" marB="2603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579789">
                <a:tc>
                  <a:txBody>
                    <a:bodyPr/>
                    <a:lstStyle/>
                    <a:p>
                      <a:pPr marL="0" marR="0" algn="l">
                        <a:lnSpc>
                          <a:spcPts val="1785"/>
                        </a:lnSpc>
                        <a:spcBef>
                          <a:spcPts val="0"/>
                        </a:spcBef>
                        <a:spcAft>
                          <a:spcPts val="0"/>
                        </a:spcAft>
                      </a:pPr>
                      <a:r>
                        <a:rPr lang="en-US" sz="1400" dirty="0"/>
                        <a:t>Overloading</a:t>
                      </a:r>
                      <a:endParaRPr lang="en-US" sz="2400" dirty="0">
                        <a:latin typeface="Calibri"/>
                        <a:ea typeface="Calibri"/>
                        <a:cs typeface="Times New Roman"/>
                      </a:endParaRPr>
                    </a:p>
                  </a:txBody>
                  <a:tcPr marL="86360" marR="86360" marT="26035" marB="2603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ts val="1785"/>
                        </a:lnSpc>
                        <a:spcBef>
                          <a:spcPts val="0"/>
                        </a:spcBef>
                        <a:spcAft>
                          <a:spcPts val="0"/>
                        </a:spcAft>
                      </a:pPr>
                      <a:r>
                        <a:rPr lang="en-US" sz="1400" dirty="0"/>
                        <a:t>In POP, Overloading is not possible.</a:t>
                      </a:r>
                      <a:endParaRPr lang="en-US" sz="2400" dirty="0">
                        <a:latin typeface="Calibri"/>
                        <a:ea typeface="Calibri"/>
                        <a:cs typeface="Times New Roman"/>
                      </a:endParaRPr>
                    </a:p>
                  </a:txBody>
                  <a:tcPr marL="86360" marR="86360" marT="26035" marB="2603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ts val="1785"/>
                        </a:lnSpc>
                        <a:spcBef>
                          <a:spcPts val="0"/>
                        </a:spcBef>
                        <a:spcAft>
                          <a:spcPts val="0"/>
                        </a:spcAft>
                      </a:pPr>
                      <a:r>
                        <a:rPr lang="en-US" sz="1400"/>
                        <a:t>In OOP, overloading is possible in the form of Function Overloading and Operator Overloading.</a:t>
                      </a:r>
                      <a:endParaRPr lang="en-US" sz="2400">
                        <a:latin typeface="Calibri"/>
                        <a:ea typeface="Calibri"/>
                        <a:cs typeface="Times New Roman"/>
                      </a:endParaRPr>
                    </a:p>
                  </a:txBody>
                  <a:tcPr marL="86360" marR="86360" marT="26035" marB="2603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r h="458518">
                <a:tc>
                  <a:txBody>
                    <a:bodyPr/>
                    <a:lstStyle/>
                    <a:p>
                      <a:pPr marL="0" marR="0" algn="l">
                        <a:lnSpc>
                          <a:spcPts val="1785"/>
                        </a:lnSpc>
                        <a:spcBef>
                          <a:spcPts val="0"/>
                        </a:spcBef>
                        <a:spcAft>
                          <a:spcPts val="0"/>
                        </a:spcAft>
                      </a:pPr>
                      <a:r>
                        <a:rPr lang="en-US" sz="1400" dirty="0"/>
                        <a:t>Examples</a:t>
                      </a:r>
                      <a:endParaRPr lang="en-US" sz="2400" dirty="0">
                        <a:latin typeface="Calibri"/>
                        <a:ea typeface="Calibri"/>
                        <a:cs typeface="Times New Roman"/>
                      </a:endParaRPr>
                    </a:p>
                  </a:txBody>
                  <a:tcPr marL="86360" marR="86360" marT="26035" marB="2603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ts val="1785"/>
                        </a:lnSpc>
                        <a:spcBef>
                          <a:spcPts val="0"/>
                        </a:spcBef>
                        <a:spcAft>
                          <a:spcPts val="0"/>
                        </a:spcAft>
                      </a:pPr>
                      <a:r>
                        <a:rPr lang="en-US" sz="1400"/>
                        <a:t>Example of POP are : C, VB, FORTRAN, Pascal.</a:t>
                      </a:r>
                      <a:endParaRPr lang="en-US" sz="2400">
                        <a:latin typeface="Calibri"/>
                        <a:ea typeface="Calibri"/>
                        <a:cs typeface="Times New Roman"/>
                      </a:endParaRPr>
                    </a:p>
                  </a:txBody>
                  <a:tcPr marL="86360" marR="86360" marT="26035" marB="2603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ts val="1785"/>
                        </a:lnSpc>
                        <a:spcBef>
                          <a:spcPts val="0"/>
                        </a:spcBef>
                        <a:spcAft>
                          <a:spcPts val="0"/>
                        </a:spcAft>
                      </a:pPr>
                      <a:r>
                        <a:rPr lang="en-US" sz="1400" dirty="0"/>
                        <a:t>Example of OOP are : C++, JAVA, VB.NET, C#.NET.</a:t>
                      </a:r>
                      <a:endParaRPr lang="en-US" sz="2400" dirty="0">
                        <a:latin typeface="Calibri"/>
                        <a:ea typeface="Calibri"/>
                        <a:cs typeface="Times New Roman"/>
                      </a:endParaRPr>
                    </a:p>
                  </a:txBody>
                  <a:tcPr marL="86360" marR="86360" marT="26035" marB="2603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0"/>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Unstructured Programming</a:t>
            </a:r>
            <a:endParaRPr lang="en-US" dirty="0"/>
          </a:p>
        </p:txBody>
      </p:sp>
      <p:sp>
        <p:nvSpPr>
          <p:cNvPr id="3" name="Content Placeholder 2"/>
          <p:cNvSpPr>
            <a:spLocks noGrp="1"/>
          </p:cNvSpPr>
          <p:nvPr>
            <p:ph idx="1"/>
          </p:nvPr>
        </p:nvSpPr>
        <p:spPr/>
        <p:txBody>
          <a:bodyPr/>
          <a:lstStyle/>
          <a:p>
            <a:r>
              <a:rPr lang="en-US" dirty="0"/>
              <a:t>writing small and simple programs consisting only of one main program</a:t>
            </a:r>
          </a:p>
          <a:p>
            <a:r>
              <a:rPr lang="en-US" dirty="0"/>
              <a:t>``main program'' stands for a sequence of commands or </a:t>
            </a:r>
            <a:r>
              <a:rPr lang="en-US" i="1" dirty="0"/>
              <a:t>statements</a:t>
            </a:r>
            <a:r>
              <a:rPr lang="en-US" dirty="0"/>
              <a:t> which modify data which is </a:t>
            </a:r>
            <a:r>
              <a:rPr lang="en-US" i="1" dirty="0"/>
              <a:t>global</a:t>
            </a:r>
            <a:r>
              <a:rPr lang="en-US" dirty="0"/>
              <a:t> throughout the whole program</a:t>
            </a:r>
          </a:p>
          <a:p>
            <a:r>
              <a:rPr lang="en-US" dirty="0"/>
              <a:t>this programming techniques provide tremendous disadvantages once the program gets sufficiently large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Structured Programming</a:t>
            </a:r>
            <a:endParaRPr lang="en-US" dirty="0"/>
          </a:p>
        </p:txBody>
      </p:sp>
      <p:sp>
        <p:nvSpPr>
          <p:cNvPr id="3" name="Content Placeholder 2"/>
          <p:cNvSpPr>
            <a:spLocks noGrp="1"/>
          </p:cNvSpPr>
          <p:nvPr>
            <p:ph idx="1"/>
          </p:nvPr>
        </p:nvSpPr>
        <p:spPr/>
        <p:txBody>
          <a:bodyPr>
            <a:normAutofit fontScale="85000" lnSpcReduction="10000"/>
          </a:bodyPr>
          <a:lstStyle/>
          <a:p>
            <a:r>
              <a:rPr lang="en-US" dirty="0"/>
              <a:t> It is often regarded as “</a:t>
            </a:r>
            <a:r>
              <a:rPr lang="en-US" i="1" dirty="0" err="1"/>
              <a:t>goto</a:t>
            </a:r>
            <a:r>
              <a:rPr lang="en-US" i="1" dirty="0"/>
              <a:t>-less</a:t>
            </a:r>
            <a:r>
              <a:rPr lang="en-US" dirty="0"/>
              <a:t>” programming</a:t>
            </a:r>
          </a:p>
          <a:p>
            <a:r>
              <a:rPr lang="en-US" dirty="0"/>
              <a:t>The program is divided into several basic structures. These structures are called building blocks</a:t>
            </a:r>
          </a:p>
          <a:p>
            <a:r>
              <a:rPr lang="en-US" dirty="0"/>
              <a:t>These are following:</a:t>
            </a:r>
          </a:p>
          <a:p>
            <a:r>
              <a:rPr lang="en-US" dirty="0"/>
              <a:t>(a) </a:t>
            </a:r>
            <a:r>
              <a:rPr lang="en-US" b="1" dirty="0"/>
              <a:t>Sequence Structure</a:t>
            </a:r>
            <a:r>
              <a:rPr lang="en-US" dirty="0"/>
              <a:t>: This module contains program statements one after another. This is a very simple module of Structured Programming.</a:t>
            </a:r>
            <a:endParaRPr lang="en-US"/>
          </a:p>
          <a:p>
            <a:r>
              <a:rPr lang="en-US" b="1"/>
              <a:t>(</a:t>
            </a:r>
            <a:r>
              <a:rPr lang="en-US" b="1" dirty="0"/>
              <a:t>b) Selection or Conditional Structure</a:t>
            </a:r>
            <a:r>
              <a:rPr lang="en-US" dirty="0"/>
              <a:t>: The Program has many conditions from which correct condition is selected to solve problems. These are (a) if-else (b) else-if, and (c) switch-case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Contd..</a:t>
            </a:r>
          </a:p>
        </p:txBody>
      </p:sp>
      <p:sp>
        <p:nvSpPr>
          <p:cNvPr id="3" name="Content Placeholder 2"/>
          <p:cNvSpPr>
            <a:spLocks noGrp="1"/>
          </p:cNvSpPr>
          <p:nvPr>
            <p:ph idx="1"/>
          </p:nvPr>
        </p:nvSpPr>
        <p:spPr/>
        <p:txBody>
          <a:bodyPr>
            <a:normAutofit/>
          </a:bodyPr>
          <a:lstStyle/>
          <a:p>
            <a:r>
              <a:rPr lang="en-US" sz="2400" dirty="0"/>
              <a:t>(c) </a:t>
            </a:r>
            <a:r>
              <a:rPr lang="en-US" sz="2400" b="1" dirty="0"/>
              <a:t>Repetition or loop Structure</a:t>
            </a:r>
            <a:r>
              <a:rPr lang="en-US" sz="2400" dirty="0"/>
              <a:t>: The process of repetition or iteration repeats statements blocks several times when condition is matched, if condition is not matched, looping process is terminated. In C, (a) for (b) while (c) do - while  are used for this purpose.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Modular Programming</a:t>
            </a:r>
          </a:p>
        </p:txBody>
      </p:sp>
      <p:sp>
        <p:nvSpPr>
          <p:cNvPr id="3" name="Content Placeholder 2"/>
          <p:cNvSpPr>
            <a:spLocks noGrp="1"/>
          </p:cNvSpPr>
          <p:nvPr>
            <p:ph idx="1"/>
          </p:nvPr>
        </p:nvSpPr>
        <p:spPr/>
        <p:txBody>
          <a:bodyPr>
            <a:normAutofit/>
          </a:bodyPr>
          <a:lstStyle/>
          <a:p>
            <a:r>
              <a:rPr lang="en-US" dirty="0"/>
              <a:t>In modular approach, large program is divided into many small discrete components called Modules. In </a:t>
            </a:r>
            <a:r>
              <a:rPr lang="en-US" b="1" dirty="0"/>
              <a:t>programming language</a:t>
            </a:r>
            <a:r>
              <a:rPr lang="en-US" dirty="0"/>
              <a:t>, different names are used for it.</a:t>
            </a:r>
          </a:p>
          <a:p>
            <a:pPr lvl="1">
              <a:buNone/>
            </a:pPr>
            <a:r>
              <a:rPr lang="en-US" dirty="0"/>
              <a:t>Q-basic, Fortran	Subroutine</a:t>
            </a:r>
          </a:p>
          <a:p>
            <a:pPr lvl="1">
              <a:buNone/>
            </a:pPr>
            <a:r>
              <a:rPr lang="en-US" dirty="0"/>
              <a:t>Pascal			Procedure or Function</a:t>
            </a:r>
          </a:p>
          <a:p>
            <a:pPr lvl="1">
              <a:buNone/>
            </a:pPr>
            <a:r>
              <a:rPr lang="en-US" dirty="0"/>
              <a:t>C, C+, C#, Java		Function</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Contd..</a:t>
            </a:r>
          </a:p>
        </p:txBody>
      </p:sp>
      <p:sp>
        <p:nvSpPr>
          <p:cNvPr id="3" name="Content Placeholder 2"/>
          <p:cNvSpPr>
            <a:spLocks noGrp="1"/>
          </p:cNvSpPr>
          <p:nvPr>
            <p:ph idx="1"/>
          </p:nvPr>
        </p:nvSpPr>
        <p:spPr>
          <a:xfrm>
            <a:off x="457200" y="1295400"/>
            <a:ext cx="8229600" cy="4830763"/>
          </a:xfrm>
        </p:spPr>
        <p:txBody>
          <a:bodyPr>
            <a:normAutofit fontScale="70000" lnSpcReduction="20000"/>
          </a:bodyPr>
          <a:lstStyle/>
          <a:p>
            <a:r>
              <a:rPr lang="en-US" dirty="0"/>
              <a:t>It is logically separable part of program. </a:t>
            </a:r>
          </a:p>
          <a:p>
            <a:r>
              <a:rPr lang="en-US" dirty="0"/>
              <a:t>Modules are independent and easily manageable. </a:t>
            </a:r>
          </a:p>
          <a:p>
            <a:r>
              <a:rPr lang="en-US" dirty="0"/>
              <a:t>Generally modules of 20 to 50 lines considered as good modules when lines are increased, the controlling of module become complex.</a:t>
            </a:r>
          </a:p>
          <a:p>
            <a:r>
              <a:rPr lang="en-US" dirty="0"/>
              <a:t>Modules are debugged and tested separately and combined to build system. </a:t>
            </a:r>
          </a:p>
          <a:p>
            <a:r>
              <a:rPr lang="en-US" dirty="0"/>
              <a:t>The top module is called root or boss modules which charges control over all sub-modules from top to bottom. </a:t>
            </a:r>
          </a:p>
          <a:p>
            <a:r>
              <a:rPr lang="en-US" dirty="0"/>
              <a:t>The control flows from top to bottom, but not from bottom to top.</a:t>
            </a:r>
          </a:p>
          <a:p>
            <a:r>
              <a:rPr lang="en-US" dirty="0"/>
              <a:t>The evaluation of modeling is called coupling and cohesion. </a:t>
            </a:r>
          </a:p>
          <a:p>
            <a:r>
              <a:rPr lang="en-US" dirty="0"/>
              <a:t>The module coupling denotes number of interconnections between modules and </a:t>
            </a:r>
          </a:p>
          <a:p>
            <a:r>
              <a:rPr lang="en-US" dirty="0"/>
              <a:t>module cohesion shows relationship among data or elements within a module.</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533401"/>
            <a:ext cx="7772400" cy="762000"/>
          </a:xfrm>
        </p:spPr>
        <p:txBody>
          <a:bodyPr/>
          <a:lstStyle/>
          <a:p>
            <a:r>
              <a:rPr lang="en-US" dirty="0"/>
              <a:t>Contd..</a:t>
            </a:r>
          </a:p>
        </p:txBody>
      </p:sp>
      <p:sp>
        <p:nvSpPr>
          <p:cNvPr id="3" name="Subtitle 2"/>
          <p:cNvSpPr>
            <a:spLocks noGrp="1"/>
          </p:cNvSpPr>
          <p:nvPr>
            <p:ph type="subTitle" idx="1"/>
          </p:nvPr>
        </p:nvSpPr>
        <p:spPr>
          <a:xfrm>
            <a:off x="609600" y="1524000"/>
            <a:ext cx="8077200" cy="3810000"/>
          </a:xfrm>
        </p:spPr>
        <p:txBody>
          <a:bodyPr>
            <a:normAutofit/>
          </a:bodyPr>
          <a:lstStyle/>
          <a:p>
            <a:pPr algn="l"/>
            <a:r>
              <a:rPr lang="en-US" dirty="0">
                <a:solidFill>
                  <a:schemeClr val="tx1"/>
                </a:solidFill>
              </a:rPr>
              <a:t>The module </a:t>
            </a:r>
            <a:r>
              <a:rPr lang="en-US" u="sng" dirty="0">
                <a:solidFill>
                  <a:schemeClr val="tx1"/>
                </a:solidFill>
              </a:rPr>
              <a:t>coupling</a:t>
            </a:r>
            <a:r>
              <a:rPr lang="en-US" dirty="0">
                <a:solidFill>
                  <a:schemeClr val="tx1"/>
                </a:solidFill>
              </a:rPr>
              <a:t> denotes number of interconnections between modules</a:t>
            </a:r>
          </a:p>
          <a:p>
            <a:pPr algn="l"/>
            <a:r>
              <a:rPr lang="en-US" dirty="0">
                <a:solidFill>
                  <a:schemeClr val="tx1"/>
                </a:solidFill>
              </a:rPr>
              <a:t>module </a:t>
            </a:r>
            <a:r>
              <a:rPr lang="en-US" u="sng" dirty="0">
                <a:solidFill>
                  <a:schemeClr val="tx1"/>
                </a:solidFill>
              </a:rPr>
              <a:t>cohesion</a:t>
            </a:r>
            <a:r>
              <a:rPr lang="en-US" dirty="0">
                <a:solidFill>
                  <a:schemeClr val="tx1"/>
                </a:solidFill>
              </a:rPr>
              <a:t> shows relationship among data or elements within a module.</a:t>
            </a:r>
          </a:p>
        </p:txBody>
      </p:sp>
      <p:pic>
        <p:nvPicPr>
          <p:cNvPr id="4" name="Picture 3" descr="Modular Programming"/>
          <p:cNvPicPr/>
          <p:nvPr/>
        </p:nvPicPr>
        <p:blipFill>
          <a:blip r:embed="rId2" cstate="print"/>
          <a:srcRect/>
          <a:stretch>
            <a:fillRect/>
          </a:stretch>
        </p:blipFill>
        <p:spPr bwMode="auto">
          <a:xfrm>
            <a:off x="1524000" y="3962400"/>
            <a:ext cx="6019800" cy="2286000"/>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 down Approach</a:t>
            </a:r>
          </a:p>
        </p:txBody>
      </p:sp>
      <p:sp>
        <p:nvSpPr>
          <p:cNvPr id="3" name="Content Placeholder 2"/>
          <p:cNvSpPr>
            <a:spLocks noGrp="1"/>
          </p:cNvSpPr>
          <p:nvPr>
            <p:ph idx="1"/>
          </p:nvPr>
        </p:nvSpPr>
        <p:spPr/>
        <p:txBody>
          <a:bodyPr>
            <a:normAutofit/>
          </a:bodyPr>
          <a:lstStyle/>
          <a:p>
            <a:r>
              <a:rPr lang="en-US" dirty="0"/>
              <a:t>The large program is divided into many small </a:t>
            </a:r>
            <a:r>
              <a:rPr lang="en-US" b="1" dirty="0"/>
              <a:t>module</a:t>
            </a:r>
            <a:r>
              <a:rPr lang="en-US" dirty="0"/>
              <a:t> or subprogram or function or procedure from top to bottom.</a:t>
            </a:r>
          </a:p>
          <a:p>
            <a:endParaRPr lang="en-US" dirty="0"/>
          </a:p>
        </p:txBody>
      </p:sp>
      <p:pic>
        <p:nvPicPr>
          <p:cNvPr id="4" name="Picture 3" descr="Top down Approach"/>
          <p:cNvPicPr/>
          <p:nvPr/>
        </p:nvPicPr>
        <p:blipFill>
          <a:blip r:embed="rId2" cstate="print"/>
          <a:srcRect/>
          <a:stretch>
            <a:fillRect/>
          </a:stretch>
        </p:blipFill>
        <p:spPr bwMode="auto">
          <a:xfrm>
            <a:off x="1143000" y="3886200"/>
            <a:ext cx="6553200" cy="2438400"/>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Contd..</a:t>
            </a:r>
          </a:p>
        </p:txBody>
      </p:sp>
      <p:sp>
        <p:nvSpPr>
          <p:cNvPr id="3" name="Content Placeholder 2"/>
          <p:cNvSpPr>
            <a:spLocks noGrp="1"/>
          </p:cNvSpPr>
          <p:nvPr>
            <p:ph idx="1"/>
          </p:nvPr>
        </p:nvSpPr>
        <p:spPr/>
        <p:txBody>
          <a:bodyPr>
            <a:normAutofit/>
          </a:bodyPr>
          <a:lstStyle/>
          <a:p>
            <a:r>
              <a:rPr lang="en-US" dirty="0"/>
              <a:t>(b) At first supervisor program is identified to control other sub modules. Main modules are divided into sub modules, sub-modules into sub- sub- modules. The decomposition of modules is continuing whenever desired module level is not obtained.</a:t>
            </a:r>
          </a:p>
          <a:p>
            <a:r>
              <a:rPr lang="en-US" dirty="0"/>
              <a:t>(c) Top module is tested first, and then sub-modules are combined one by one and tested.</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TotalTime>
  <Words>1045</Words>
  <Application>Microsoft Macintosh PowerPoint</Application>
  <PresentationFormat>On-screen Show (4:3)</PresentationFormat>
  <Paragraphs>90</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Calibri</vt:lpstr>
      <vt:lpstr>Office Theme</vt:lpstr>
      <vt:lpstr>Programming Techniques</vt:lpstr>
      <vt:lpstr>Unstructured Programming</vt:lpstr>
      <vt:lpstr>Structured Programming</vt:lpstr>
      <vt:lpstr>Contd..</vt:lpstr>
      <vt:lpstr>Modular Programming</vt:lpstr>
      <vt:lpstr>Contd..</vt:lpstr>
      <vt:lpstr>Contd..</vt:lpstr>
      <vt:lpstr>Top down Approach</vt:lpstr>
      <vt:lpstr>Contd..</vt:lpstr>
      <vt:lpstr>Bottom up Approach</vt:lpstr>
      <vt:lpstr>Object oriented programming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Techniques</dc:title>
  <dc:creator>dbmslab</dc:creator>
  <cp:lastModifiedBy>Microsoft Office User</cp:lastModifiedBy>
  <cp:revision>11</cp:revision>
  <dcterms:created xsi:type="dcterms:W3CDTF">2016-01-29T08:13:06Z</dcterms:created>
  <dcterms:modified xsi:type="dcterms:W3CDTF">2021-08-09T08:03:45Z</dcterms:modified>
</cp:coreProperties>
</file>