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2" r:id="rId3"/>
    <p:sldId id="263" r:id="rId4"/>
    <p:sldId id="264" r:id="rId5"/>
    <p:sldId id="259" r:id="rId6"/>
    <p:sldId id="260" r:id="rId7"/>
    <p:sldId id="267" r:id="rId8"/>
    <p:sldId id="261" r:id="rId9"/>
    <p:sldId id="257" r:id="rId10"/>
    <p:sldId id="25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4"/>
    <p:restoredTop sz="94615"/>
  </p:normalViewPr>
  <p:slideViewPr>
    <p:cSldViewPr>
      <p:cViewPr varScale="1">
        <p:scale>
          <a:sx n="102" d="100"/>
          <a:sy n="102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C7D4-63F2-42D9-B070-F872DE9736A0}" type="datetimeFigureOut">
              <a:rPr lang="en-US" smtClean="0"/>
              <a:pPr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E1F1-07C8-47D5-B9A8-B9D999B58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Binding </a:t>
            </a:r>
            <a:r>
              <a:rPr lang="en-US"/>
              <a:t>&amp; </a:t>
            </a:r>
            <a:br>
              <a:rPr lang="en-US"/>
            </a:br>
            <a:r>
              <a:rPr lang="en-US"/>
              <a:t>Run time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declared with the keyword virtual, the compiler selects the function to be invoked, based upon the </a:t>
            </a:r>
            <a:r>
              <a:rPr lang="en-US" b="1" dirty="0"/>
              <a:t>contents of the pointer and not the type of the pointer</a:t>
            </a:r>
            <a:r>
              <a:rPr lang="en-US" dirty="0"/>
              <a:t>. This facility can be very effectively used when many such classes are derived from one base class .</a:t>
            </a:r>
          </a:p>
          <a:p>
            <a:r>
              <a:rPr lang="en-US" dirty="0"/>
              <a:t>Member functions of each of these can be ,then, invoked using a pointer to the base class .</a:t>
            </a:r>
          </a:p>
          <a:p>
            <a:r>
              <a:rPr lang="en-US" dirty="0"/>
              <a:t>The member function that is dynamically bound must override a virtual function declared in a direct or indirect base class. </a:t>
            </a:r>
          </a:p>
          <a:p>
            <a:r>
              <a:rPr lang="en-US" dirty="0"/>
              <a:t>Since dynamic binding occurs at run time, it is also called run time binding.</a:t>
            </a:r>
          </a:p>
          <a:p>
            <a:r>
              <a:rPr lang="en-US" dirty="0"/>
              <a:t>If a class is declared that does not provide an overriding implementation of the virtual function, the default implementation from the base class is used.</a:t>
            </a:r>
          </a:p>
          <a:p>
            <a:r>
              <a:rPr lang="en-US" dirty="0"/>
              <a:t>Functions in derived classes override virtual functions in base classes only if their type is the same.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sz="2100" dirty="0"/>
              <a:t>class Shape</a:t>
            </a:r>
          </a:p>
          <a:p>
            <a:pPr>
              <a:spcBef>
                <a:spcPts val="200"/>
              </a:spcBef>
              <a:buNone/>
            </a:pPr>
            <a:r>
              <a:rPr lang="en-US" sz="2100" dirty="0"/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sz="2100" dirty="0"/>
              <a:t>public :</a:t>
            </a:r>
          </a:p>
          <a:p>
            <a:pPr>
              <a:spcBef>
                <a:spcPts val="200"/>
              </a:spcBef>
              <a:buNone/>
            </a:pPr>
            <a:r>
              <a:rPr lang="en-US" sz="2100" dirty="0"/>
              <a:t>virtual void print() = 0; // Pure virtual function</a:t>
            </a:r>
          </a:p>
          <a:p>
            <a:pPr>
              <a:spcBef>
                <a:spcPts val="200"/>
              </a:spcBef>
              <a:buNone/>
            </a:pPr>
            <a:r>
              <a:rPr lang="en-US" sz="2100" dirty="0"/>
              <a:t>};</a:t>
            </a:r>
          </a:p>
          <a:p>
            <a:pPr>
              <a:spcBef>
                <a:spcPts val="200"/>
              </a:spcBef>
              <a:buNone/>
            </a:pPr>
            <a:endParaRPr lang="en-US" sz="2100" dirty="0"/>
          </a:p>
          <a:p>
            <a:pPr>
              <a:spcBef>
                <a:spcPts val="0"/>
              </a:spcBef>
            </a:pPr>
            <a:r>
              <a:rPr lang="en-US" sz="2100" dirty="0"/>
              <a:t>Pure virtual functions are also called ‘do nothing functions’.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pure virtual functions which themselves won’t be used.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Object of the class can’t be created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print() function from the base class is not invoked at all. 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even though the function is not necessary, it cannot be avoided, because , the pointer of the class Shape must point to its members. 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Pure virtual function is the function in the base class with no body. 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It is necessary for the derived class to override pure virtual function.</a:t>
            </a:r>
          </a:p>
          <a:p>
            <a:pPr>
              <a:spcBef>
                <a:spcPts val="0"/>
              </a:spcBef>
            </a:pPr>
            <a:r>
              <a:rPr lang="en-US" sz="2100" dirty="0"/>
              <a:t>This type of class with one or more pure virtual function is called abstract class which can't be instantiated, it can only be inherited.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069975"/>
          </a:xfrm>
        </p:spPr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7800"/>
            <a:ext cx="7924800" cy="4876800"/>
          </a:xfrm>
        </p:spPr>
        <p:txBody>
          <a:bodyPr>
            <a:normAutofit/>
          </a:bodyPr>
          <a:lstStyle/>
          <a:p>
            <a:pPr marL="234950" indent="-2349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function pointer is a variable that stores the address of a function </a:t>
            </a:r>
          </a:p>
          <a:p>
            <a:pPr marL="234950" indent="-2349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that can later be called through that function pointer.</a:t>
            </a:r>
          </a:p>
          <a:p>
            <a:pPr marL="234950" indent="-2349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 pointers are similar, except that instead of pointing to variables, they point to functions!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572000" cy="4678363"/>
          </a:xfrm>
        </p:spPr>
        <p:txBody>
          <a:bodyPr>
            <a:noAutofit/>
          </a:bodyPr>
          <a:lstStyle/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void fun(</a:t>
            </a:r>
            <a:r>
              <a:rPr lang="en-US" sz="1800" dirty="0" err="1"/>
              <a:t>int</a:t>
            </a:r>
            <a:r>
              <a:rPr lang="en-US" sz="1800" dirty="0"/>
              <a:t> a)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</a:t>
            </a:r>
            <a:r>
              <a:rPr lang="en-US" sz="1800" dirty="0" err="1"/>
              <a:t>printf</a:t>
            </a:r>
            <a:r>
              <a:rPr lang="en-US" sz="1800" dirty="0"/>
              <a:t>("Value of a is %d\n", a);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</a:t>
            </a: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          // </a:t>
            </a:r>
            <a:r>
              <a:rPr lang="en-US" sz="1800" dirty="0" err="1"/>
              <a:t>fun_ptr</a:t>
            </a:r>
            <a:r>
              <a:rPr lang="en-US" sz="1800" dirty="0"/>
              <a:t> is a pointer to function fun()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void (*</a:t>
            </a:r>
            <a:r>
              <a:rPr lang="en-US" sz="1800" dirty="0" err="1"/>
              <a:t>fun_ptr</a:t>
            </a:r>
            <a:r>
              <a:rPr lang="en-US" sz="1800" dirty="0"/>
              <a:t>)(</a:t>
            </a:r>
            <a:r>
              <a:rPr lang="en-US" sz="1800" dirty="0" err="1"/>
              <a:t>int</a:t>
            </a:r>
            <a:r>
              <a:rPr lang="en-US" sz="1800" dirty="0"/>
              <a:t>) = &amp;fun;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   /* The above line is equivalent of following two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   void (*</a:t>
            </a:r>
            <a:r>
              <a:rPr lang="en-US" sz="1800" dirty="0" err="1"/>
              <a:t>fun_ptr</a:t>
            </a:r>
            <a:r>
              <a:rPr lang="en-US" sz="1800" dirty="0"/>
              <a:t>)(</a:t>
            </a:r>
            <a:r>
              <a:rPr lang="en-US" sz="1800" dirty="0" err="1"/>
              <a:t>int</a:t>
            </a:r>
            <a:r>
              <a:rPr lang="en-US" sz="1800" dirty="0"/>
              <a:t>);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   </a:t>
            </a:r>
            <a:r>
              <a:rPr lang="en-US" sz="1800" dirty="0" err="1"/>
              <a:t>fun_ptr</a:t>
            </a:r>
            <a:r>
              <a:rPr lang="en-US" sz="1800" dirty="0"/>
              <a:t> = &amp;fun; 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*/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 // Invoking fun() using </a:t>
            </a:r>
            <a:r>
              <a:rPr lang="en-US" sz="1800" dirty="0" err="1"/>
              <a:t>fun_ptr</a:t>
            </a:r>
            <a:endParaRPr lang="en-US" sz="1800" dirty="0"/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(*</a:t>
            </a:r>
            <a:r>
              <a:rPr lang="en-US" sz="1800" dirty="0" err="1"/>
              <a:t>fun_ptr</a:t>
            </a:r>
            <a:r>
              <a:rPr lang="en-US" sz="1800" dirty="0"/>
              <a:t>)(10);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     return 0;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752600"/>
            <a:ext cx="320040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return a pointer from a function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>
                <a:solidFill>
                  <a:srgbClr val="000088"/>
                </a:solidFill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313131"/>
                </a:solidFill>
                <a:cs typeface="Arial" pitchFamily="34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cs typeface="Arial" pitchFamily="34" charset="0"/>
              </a:rPr>
              <a:t>*</a:t>
            </a:r>
            <a:r>
              <a:rPr lang="en-US" sz="2000" dirty="0">
                <a:solidFill>
                  <a:srgbClr val="313131"/>
                </a:solidFill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cs typeface="Arial" pitchFamily="34" charset="0"/>
              </a:rPr>
              <a:t>myFunction</a:t>
            </a:r>
            <a:r>
              <a:rPr lang="en-US" sz="2000" dirty="0">
                <a:solidFill>
                  <a:srgbClr val="666600"/>
                </a:solidFill>
                <a:cs typeface="Arial" pitchFamily="34" charset="0"/>
              </a:rPr>
              <a:t>()</a:t>
            </a:r>
            <a:r>
              <a:rPr lang="en-US" sz="2000" dirty="0">
                <a:solidFill>
                  <a:srgbClr val="313131"/>
                </a:solidFill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666600"/>
                </a:solidFill>
                <a:cs typeface="Arial" pitchFamily="34" charset="0"/>
              </a:rPr>
              <a:t>{</a:t>
            </a:r>
            <a:r>
              <a:rPr lang="en-US" sz="2000" dirty="0">
                <a:solidFill>
                  <a:srgbClr val="313131"/>
                </a:solidFill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666600"/>
                </a:solidFill>
                <a:cs typeface="Arial" pitchFamily="34" charset="0"/>
              </a:rPr>
              <a:t>.</a:t>
            </a:r>
          </a:p>
          <a:p>
            <a:r>
              <a:rPr lang="en-US" sz="2000" dirty="0">
                <a:solidFill>
                  <a:srgbClr val="666600"/>
                </a:solidFill>
                <a:cs typeface="Arial" pitchFamily="34" charset="0"/>
              </a:rPr>
              <a:t>.</a:t>
            </a:r>
            <a:r>
              <a:rPr lang="en-US" sz="2000" dirty="0">
                <a:solidFill>
                  <a:srgbClr val="313131"/>
                </a:solidFill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666600"/>
                </a:solidFill>
                <a:cs typeface="Arial" pitchFamily="34" charset="0"/>
              </a:rPr>
              <a:t>.</a:t>
            </a:r>
          </a:p>
          <a:p>
            <a:r>
              <a:rPr lang="en-US" sz="2000" dirty="0">
                <a:solidFill>
                  <a:srgbClr val="666600"/>
                </a:solidFill>
                <a:cs typeface="Arial" pitchFamily="34" charset="0"/>
              </a:rPr>
              <a:t>}</a:t>
            </a:r>
            <a:r>
              <a:rPr lang="en-US" sz="2000" dirty="0">
                <a:solidFill>
                  <a:srgbClr val="313131"/>
                </a:solidFill>
                <a:cs typeface="Arial" pitchFamily="34" charset="0"/>
              </a:rPr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Function Pointer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first, </a:t>
            </a:r>
            <a:r>
              <a:rPr lang="en-US" dirty="0" err="1"/>
              <a:t>int</a:t>
            </a:r>
            <a:r>
              <a:rPr lang="en-US" dirty="0"/>
              <a:t> second) </a:t>
            </a:r>
          </a:p>
          <a:p>
            <a:pPr>
              <a:buNone/>
            </a:pPr>
            <a:r>
              <a:rPr lang="en-US" dirty="0"/>
              <a:t>{ </a:t>
            </a:r>
            <a:r>
              <a:rPr lang="en-US" b="1" dirty="0"/>
              <a:t>return</a:t>
            </a:r>
            <a:r>
              <a:rPr lang="en-US" dirty="0"/>
              <a:t> first + second; }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subtract(</a:t>
            </a:r>
            <a:r>
              <a:rPr lang="en-US" dirty="0" err="1"/>
              <a:t>int</a:t>
            </a:r>
            <a:r>
              <a:rPr lang="en-US" dirty="0"/>
              <a:t> first, </a:t>
            </a:r>
            <a:r>
              <a:rPr lang="en-US" dirty="0" err="1"/>
              <a:t>int</a:t>
            </a:r>
            <a:r>
              <a:rPr lang="en-US" dirty="0"/>
              <a:t> second) </a:t>
            </a:r>
          </a:p>
          <a:p>
            <a:pPr>
              <a:buNone/>
            </a:pPr>
            <a:r>
              <a:rPr lang="en-US" dirty="0"/>
              <a:t>{ </a:t>
            </a:r>
            <a:r>
              <a:rPr lang="en-US" b="1" dirty="0"/>
              <a:t>return</a:t>
            </a:r>
            <a:r>
              <a:rPr lang="en-US" dirty="0"/>
              <a:t> first - second; }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operation(</a:t>
            </a:r>
            <a:r>
              <a:rPr lang="en-US" dirty="0" err="1"/>
              <a:t>int</a:t>
            </a:r>
            <a:r>
              <a:rPr lang="en-US" dirty="0"/>
              <a:t> first, </a:t>
            </a:r>
            <a:r>
              <a:rPr lang="en-US" dirty="0" err="1"/>
              <a:t>int</a:t>
            </a:r>
            <a:r>
              <a:rPr lang="en-US" dirty="0"/>
              <a:t> second, </a:t>
            </a: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functocall</a:t>
            </a:r>
            <a:r>
              <a:rPr lang="en-US" dirty="0"/>
              <a:t>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)) </a:t>
            </a:r>
          </a:p>
          <a:p>
            <a:pPr>
              <a:buNone/>
            </a:pPr>
            <a:r>
              <a:rPr lang="en-US" dirty="0"/>
              <a:t>{ </a:t>
            </a:r>
            <a:r>
              <a:rPr lang="en-US" b="1" dirty="0"/>
              <a:t>return</a:t>
            </a:r>
            <a:r>
              <a:rPr lang="en-US" dirty="0"/>
              <a:t> (*</a:t>
            </a:r>
            <a:r>
              <a:rPr lang="en-US" dirty="0" err="1"/>
              <a:t>functocall</a:t>
            </a:r>
            <a:r>
              <a:rPr lang="en-US" dirty="0"/>
              <a:t>)(first, second); } 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	</a:t>
            </a:r>
            <a:r>
              <a:rPr lang="en-US" dirty="0" err="1"/>
              <a:t>int</a:t>
            </a:r>
            <a:r>
              <a:rPr lang="en-US" dirty="0"/>
              <a:t> a, b;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(*plus)(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= add;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(*minus)(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= subtract; </a:t>
            </a:r>
          </a:p>
          <a:p>
            <a:pPr>
              <a:buNone/>
            </a:pPr>
            <a:r>
              <a:rPr lang="en-US" dirty="0"/>
              <a:t>	a = operation(7, 5, plus); </a:t>
            </a:r>
          </a:p>
          <a:p>
            <a:pPr>
              <a:buNone/>
            </a:pPr>
            <a:r>
              <a:rPr lang="en-US" dirty="0"/>
              <a:t>	b = operation(20, a, minus);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"a = " &lt;&lt; a &lt;&lt; " and b = " &lt;&lt; b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b="1" dirty="0"/>
              <a:t>	return</a:t>
            </a:r>
            <a:r>
              <a:rPr lang="en-US" dirty="0"/>
              <a:t> 0; 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Virtual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447800"/>
            <a:ext cx="8305800" cy="51054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Member functions can be defined to be virtual.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functions are associated to objects at run time, in accordance to the classes of the objects.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‘virtual’ refers to the appearance of calling some function while in reality another function is activated.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approach used for deciding which actual function is to be used is called </a:t>
            </a:r>
            <a:r>
              <a:rPr lang="en-US" b="1" dirty="0">
                <a:solidFill>
                  <a:schemeClr val="tx1"/>
                </a:solidFill>
              </a:rPr>
              <a:t>dynamic binding </a:t>
            </a:r>
            <a:r>
              <a:rPr lang="en-US" dirty="0">
                <a:solidFill>
                  <a:schemeClr val="tx1"/>
                </a:solidFill>
              </a:rPr>
              <a:t>or </a:t>
            </a:r>
            <a:r>
              <a:rPr lang="en-US" b="1" dirty="0">
                <a:solidFill>
                  <a:schemeClr val="tx1"/>
                </a:solidFill>
              </a:rPr>
              <a:t>late binding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class</a:t>
            </a:r>
            <a:r>
              <a:rPr lang="en-US" sz="1600" dirty="0"/>
              <a:t> A</a:t>
            </a:r>
          </a:p>
          <a:p>
            <a:pPr>
              <a:buNone/>
            </a:pPr>
            <a:r>
              <a:rPr lang="en-US" sz="1600" dirty="0"/>
              <a:t>{ 	</a:t>
            </a:r>
            <a:r>
              <a:rPr lang="en-US" sz="1600" b="1" dirty="0"/>
              <a:t>public</a:t>
            </a:r>
            <a:r>
              <a:rPr lang="en-US" sz="1600" dirty="0"/>
              <a:t>: </a:t>
            </a:r>
            <a:br>
              <a:rPr lang="en-US" sz="1600" dirty="0"/>
            </a:br>
            <a:r>
              <a:rPr lang="en-US" sz="1600" dirty="0"/>
              <a:t>  </a:t>
            </a:r>
            <a:r>
              <a:rPr lang="en-US" sz="1600" b="1" dirty="0"/>
              <a:t>virtual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f(){ </a:t>
            </a:r>
            <a:r>
              <a:rPr lang="en-US" sz="1600" dirty="0" err="1"/>
              <a:t>cout</a:t>
            </a:r>
            <a:r>
              <a:rPr lang="en-US" sz="1600" dirty="0"/>
              <a:t> </a:t>
            </a:r>
            <a:r>
              <a:rPr lang="en-US" sz="1600" i="1" dirty="0"/>
              <a:t>&lt;&lt;</a:t>
            </a:r>
            <a:r>
              <a:rPr lang="en-US" sz="1600" dirty="0"/>
              <a:t> ”A” </a:t>
            </a:r>
            <a:r>
              <a:rPr lang="en-US" sz="1600" i="1" dirty="0"/>
              <a:t>&lt;&lt;</a:t>
            </a:r>
            <a:r>
              <a:rPr lang="en-US" sz="1600" dirty="0"/>
              <a:t> </a:t>
            </a:r>
            <a:r>
              <a:rPr lang="en-US" sz="1600" dirty="0" err="1"/>
              <a:t>endl</a:t>
            </a:r>
            <a:r>
              <a:rPr lang="en-US" sz="1600" dirty="0"/>
              <a:t>; } </a:t>
            </a:r>
          </a:p>
          <a:p>
            <a:pPr>
              <a:buNone/>
            </a:pPr>
            <a:r>
              <a:rPr lang="en-US" sz="1600" dirty="0"/>
              <a:t>}; </a:t>
            </a:r>
          </a:p>
          <a:p>
            <a:pPr>
              <a:buNone/>
            </a:pPr>
            <a:r>
              <a:rPr lang="en-US" sz="1600" b="1" dirty="0"/>
              <a:t>class</a:t>
            </a:r>
            <a:r>
              <a:rPr lang="en-US" sz="1600" dirty="0"/>
              <a:t> B : </a:t>
            </a:r>
            <a:r>
              <a:rPr lang="en-US" sz="1600" b="1" dirty="0"/>
              <a:t>public</a:t>
            </a:r>
            <a:r>
              <a:rPr lang="en-US" sz="1600" dirty="0"/>
              <a:t> A</a:t>
            </a:r>
          </a:p>
          <a:p>
            <a:pPr>
              <a:buNone/>
            </a:pPr>
            <a:r>
              <a:rPr lang="en-US" sz="1600" dirty="0"/>
              <a:t>{ 	int t;</a:t>
            </a:r>
          </a:p>
          <a:p>
            <a:pPr>
              <a:buNone/>
            </a:pPr>
            <a:r>
              <a:rPr lang="en-US" sz="1600" b="1" dirty="0"/>
              <a:t>public</a:t>
            </a:r>
            <a:r>
              <a:rPr lang="en-US" sz="1600" dirty="0"/>
              <a:t>: </a:t>
            </a:r>
            <a:br>
              <a:rPr lang="en-US" sz="1600" dirty="0"/>
            </a:br>
            <a:r>
              <a:rPr lang="en-US" sz="1600" dirty="0"/>
              <a:t>  </a:t>
            </a:r>
            <a:r>
              <a:rPr lang="en-US" sz="1600" b="1" dirty="0"/>
              <a:t>virtual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 f(){ </a:t>
            </a:r>
            <a:r>
              <a:rPr lang="en-US" sz="1600" dirty="0" err="1"/>
              <a:t>cout</a:t>
            </a:r>
            <a:r>
              <a:rPr lang="en-US" sz="1600" dirty="0"/>
              <a:t> </a:t>
            </a:r>
            <a:r>
              <a:rPr lang="en-US" sz="1600" i="1" dirty="0"/>
              <a:t>&lt;&lt;</a:t>
            </a:r>
            <a:r>
              <a:rPr lang="en-US" sz="1600" dirty="0"/>
              <a:t> ”B” </a:t>
            </a:r>
            <a:r>
              <a:rPr lang="en-US" sz="1600" i="1" dirty="0"/>
              <a:t>&lt;&lt;</a:t>
            </a:r>
            <a:r>
              <a:rPr lang="en-US" sz="1600" dirty="0"/>
              <a:t> </a:t>
            </a:r>
            <a:r>
              <a:rPr lang="en-US" sz="1600" dirty="0" err="1"/>
              <a:t>endl</a:t>
            </a:r>
            <a:r>
              <a:rPr lang="en-US" sz="1600" dirty="0"/>
              <a:t>; } // virtual keyword is optional here </a:t>
            </a:r>
          </a:p>
          <a:p>
            <a:pPr>
              <a:buNone/>
            </a:pPr>
            <a:r>
              <a:rPr lang="en-US" sz="1600" dirty="0"/>
              <a:t>}; </a:t>
            </a:r>
          </a:p>
          <a:p>
            <a:pPr>
              <a:buNone/>
            </a:pPr>
            <a:r>
              <a:rPr lang="en-US" sz="1600" b="1" dirty="0" err="1"/>
              <a:t>int</a:t>
            </a:r>
            <a:r>
              <a:rPr lang="en-US" sz="1600" dirty="0"/>
              <a:t> main() </a:t>
            </a:r>
          </a:p>
          <a:p>
            <a:pPr>
              <a:buNone/>
            </a:pPr>
            <a:r>
              <a:rPr lang="en-US" sz="1600" dirty="0"/>
              <a:t>{         A  a;     B  b; </a:t>
            </a:r>
            <a:br>
              <a:rPr lang="en-US" sz="1600" dirty="0"/>
            </a:br>
            <a:r>
              <a:rPr lang="en-US" sz="1600" dirty="0"/>
              <a:t>  A ∗ p;     B∗ q; </a:t>
            </a:r>
            <a:br>
              <a:rPr lang="en-US" sz="1600" dirty="0"/>
            </a:br>
            <a:r>
              <a:rPr lang="en-US" sz="1600" dirty="0"/>
              <a:t>  p = &amp;a;  p−</a:t>
            </a:r>
            <a:r>
              <a:rPr lang="en-US" sz="1600" i="1" dirty="0"/>
              <a:t>&gt;</a:t>
            </a:r>
            <a:r>
              <a:rPr lang="en-US" sz="1600" dirty="0"/>
              <a:t>f();       </a:t>
            </a:r>
            <a:r>
              <a:rPr lang="en-US" sz="1600" dirty="0" err="1"/>
              <a:t>a.f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p = &amp;b;  p−</a:t>
            </a:r>
            <a:r>
              <a:rPr lang="en-US" sz="1600" i="1" dirty="0"/>
              <a:t>&gt;</a:t>
            </a:r>
            <a:r>
              <a:rPr lang="en-US" sz="1600" dirty="0"/>
              <a:t>f(); </a:t>
            </a:r>
            <a:br>
              <a:rPr lang="en-US" sz="1600" dirty="0"/>
            </a:br>
            <a:r>
              <a:rPr lang="en-US" sz="1600" dirty="0"/>
              <a:t>  q = &amp;b;  q−</a:t>
            </a:r>
            <a:r>
              <a:rPr lang="en-US" sz="1600" i="1" dirty="0"/>
              <a:t>&gt;</a:t>
            </a:r>
            <a:r>
              <a:rPr lang="en-US" sz="1600" dirty="0"/>
              <a:t>f(); </a:t>
            </a:r>
            <a:br>
              <a:rPr lang="en-US" sz="1600" dirty="0"/>
            </a:br>
            <a:r>
              <a:rPr lang="en-US" sz="1600" dirty="0"/>
              <a:t>  q = (B ∗) &amp;a;  q−</a:t>
            </a:r>
            <a:r>
              <a:rPr lang="en-US" sz="1600" i="1" dirty="0"/>
              <a:t>&gt;</a:t>
            </a:r>
            <a:r>
              <a:rPr lang="en-US" sz="1600" dirty="0"/>
              <a:t>f(); </a:t>
            </a:r>
            <a:br>
              <a:rPr lang="en-US" sz="1600" dirty="0"/>
            </a:br>
            <a:r>
              <a:rPr lang="en-US" sz="1600" i="1" dirty="0"/>
              <a:t>//q = &amp;a;          // illegal</a:t>
            </a:r>
            <a:r>
              <a:rPr lang="en-US" sz="1600" dirty="0"/>
              <a:t> 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/>
              <a:t>B b</a:t>
            </a:r>
          </a:p>
          <a:p>
            <a:pPr>
              <a:buNone/>
            </a:pPr>
            <a:r>
              <a:rPr lang="en-US" sz="1600" dirty="0"/>
              <a:t>b.f1()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541301-AC20-8D4E-8683-589B096EE000}"/>
              </a:ext>
            </a:extLst>
          </p:cNvPr>
          <p:cNvSpPr/>
          <p:nvPr/>
        </p:nvSpPr>
        <p:spPr>
          <a:xfrm>
            <a:off x="1492685" y="304800"/>
            <a:ext cx="144780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, b</a:t>
            </a:r>
          </a:p>
          <a:p>
            <a:pPr algn="ctr"/>
            <a:r>
              <a:rPr lang="en-US" dirty="0"/>
              <a:t>Virtual f()</a:t>
            </a:r>
          </a:p>
          <a:p>
            <a:pPr algn="ctr"/>
            <a:r>
              <a:rPr lang="en-US" dirty="0"/>
              <a:t>Virtual f2()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FADE6F-0591-3E40-B0C3-4E3A0561E478}"/>
              </a:ext>
            </a:extLst>
          </p:cNvPr>
          <p:cNvSpPr/>
          <p:nvPr/>
        </p:nvSpPr>
        <p:spPr>
          <a:xfrm>
            <a:off x="304800" y="2256472"/>
            <a:ext cx="1219200" cy="1477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F() </a:t>
            </a:r>
          </a:p>
          <a:p>
            <a:pPr algn="ctr"/>
            <a:r>
              <a:rPr lang="en-US" dirty="0"/>
              <a:t>f2()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B75863-C19C-BA4C-9839-4CB57BE5511F}"/>
              </a:ext>
            </a:extLst>
          </p:cNvPr>
          <p:cNvSpPr/>
          <p:nvPr/>
        </p:nvSpPr>
        <p:spPr>
          <a:xfrm>
            <a:off x="2209800" y="2971800"/>
            <a:ext cx="762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F()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250DD-9DB3-0F4E-91F3-7C60FE8077C7}"/>
              </a:ext>
            </a:extLst>
          </p:cNvPr>
          <p:cNvSpPr txBox="1"/>
          <p:nvPr/>
        </p:nvSpPr>
        <p:spPr>
          <a:xfrm>
            <a:off x="5181600" y="20574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*</a:t>
            </a:r>
            <a:r>
              <a:rPr lang="en-US" dirty="0" err="1"/>
              <a:t>ptr</a:t>
            </a:r>
            <a:r>
              <a:rPr lang="en-US" dirty="0"/>
              <a:t>, b</a:t>
            </a:r>
          </a:p>
          <a:p>
            <a:r>
              <a:rPr lang="en-US" dirty="0" err="1"/>
              <a:t>Ptr</a:t>
            </a:r>
            <a:r>
              <a:rPr lang="en-US" dirty="0"/>
              <a:t> = &amp;b</a:t>
            </a:r>
          </a:p>
          <a:p>
            <a:r>
              <a:rPr lang="en-US" dirty="0" err="1"/>
              <a:t>Ptr</a:t>
            </a:r>
            <a:r>
              <a:rPr lang="en-US" dirty="0"/>
              <a:t> = &amp;a</a:t>
            </a:r>
          </a:p>
          <a:p>
            <a:r>
              <a:rPr lang="en-US" dirty="0" err="1"/>
              <a:t>Ptr</a:t>
            </a:r>
            <a:r>
              <a:rPr lang="en-US" dirty="0"/>
              <a:t>= &amp;c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prefix ‘virtual’ is optional in functions that override virtual functions.</a:t>
            </a:r>
          </a:p>
          <a:p>
            <a:r>
              <a:rPr lang="en-US" dirty="0"/>
              <a:t>Only </a:t>
            </a:r>
            <a:r>
              <a:rPr lang="en-US" dirty="0" err="1"/>
              <a:t>nonstatic</a:t>
            </a:r>
            <a:r>
              <a:rPr lang="en-US" dirty="0"/>
              <a:t> member functions </a:t>
            </a:r>
            <a:r>
              <a:rPr lang="en-US" u="sng" dirty="0"/>
              <a:t>can be</a:t>
            </a:r>
            <a:r>
              <a:rPr lang="en-US" dirty="0"/>
              <a:t> </a:t>
            </a:r>
            <a:r>
              <a:rPr lang="en-US" i="1" dirty="0"/>
              <a:t>virtual</a:t>
            </a:r>
            <a:r>
              <a:rPr lang="en-US" dirty="0"/>
              <a:t>.</a:t>
            </a:r>
          </a:p>
          <a:p>
            <a:r>
              <a:rPr lang="en-US" dirty="0"/>
              <a:t>The virtual characteristic is inherited. Thus, the derived class function is automatically virtual, and the presence of the virtual keyword is usually omitted.</a:t>
            </a:r>
          </a:p>
          <a:p>
            <a:r>
              <a:rPr lang="en-US" dirty="0"/>
              <a:t>Constructors cannot be virtual.</a:t>
            </a:r>
          </a:p>
          <a:p>
            <a:r>
              <a:rPr lang="en-US" dirty="0"/>
              <a:t>Destructors can be virtual. As a rule of thumb, any class having virtual functions should have a virtual destructor</a:t>
            </a:r>
          </a:p>
          <a:p>
            <a:r>
              <a:rPr lang="en-US" dirty="0"/>
              <a:t>A pointer to a base class can be assigned an object of a class that is derived through more than a single path, only if the base class is treated as virtual at the derived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3276600" cy="51355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500" b="1" dirty="0"/>
              <a:t>class Shape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public :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virtual void print()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cout</a:t>
            </a:r>
            <a:r>
              <a:rPr lang="en-US" sz="1500" b="1" dirty="0"/>
              <a:t> &lt;&lt; “ I am a Shape “ &lt;&lt; </a:t>
            </a:r>
            <a:r>
              <a:rPr lang="en-US" sz="1500" b="1" dirty="0" err="1"/>
              <a:t>endl</a:t>
            </a:r>
            <a:r>
              <a:rPr lang="en-US" sz="1500" b="1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};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class Triangle : public Shape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public :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void print()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cout</a:t>
            </a:r>
            <a:r>
              <a:rPr lang="en-US" sz="1500" b="1" dirty="0"/>
              <a:t> &lt;&lt; “ I am a Triangle “ &lt;&lt; </a:t>
            </a:r>
            <a:r>
              <a:rPr lang="en-US" sz="1500" b="1" dirty="0" err="1"/>
              <a:t>endl</a:t>
            </a:r>
            <a:r>
              <a:rPr lang="en-US" sz="1500" b="1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};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class Circle : public Shape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public :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void print()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{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</a:t>
            </a:r>
            <a:r>
              <a:rPr lang="en-US" sz="1500" b="1" dirty="0" err="1"/>
              <a:t>cout</a:t>
            </a:r>
            <a:r>
              <a:rPr lang="en-US" sz="1500" b="1" dirty="0"/>
              <a:t> &lt;&lt; “ I am a Circle “ &lt;&lt; </a:t>
            </a:r>
            <a:r>
              <a:rPr lang="en-US" sz="1500" b="1" dirty="0" err="1"/>
              <a:t>endl</a:t>
            </a:r>
            <a:r>
              <a:rPr lang="en-US" sz="1500" b="1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500" b="1" dirty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990600"/>
            <a:ext cx="3810000" cy="586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Shape 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Triangle 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Circle 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T.print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Shape *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&amp;S;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&amp;T;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print();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&amp;C;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print();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lang="en-US" sz="1400" dirty="0"/>
              <a:t> </a:t>
            </a:r>
          </a:p>
          <a:p>
            <a:r>
              <a:rPr lang="en-US" sz="1400" dirty="0"/>
              <a:t>The output of the program is given below:</a:t>
            </a:r>
          </a:p>
          <a:p>
            <a:r>
              <a:rPr lang="en-US" sz="1400" dirty="0"/>
              <a:t>I am a Shape</a:t>
            </a:r>
          </a:p>
          <a:p>
            <a:r>
              <a:rPr lang="en-US" sz="1400" dirty="0"/>
              <a:t>I am a Triangle</a:t>
            </a:r>
          </a:p>
          <a:p>
            <a:r>
              <a:rPr lang="en-US" sz="1400" dirty="0"/>
              <a:t>I am a Circle</a:t>
            </a:r>
          </a:p>
          <a:p>
            <a:r>
              <a:rPr lang="en-US" sz="1400" dirty="0"/>
              <a:t>I am a Shape</a:t>
            </a:r>
          </a:p>
          <a:p>
            <a:r>
              <a:rPr lang="en-US" sz="1400" dirty="0"/>
              <a:t>I am a Triangle</a:t>
            </a:r>
          </a:p>
          <a:p>
            <a:r>
              <a:rPr lang="en-US" sz="1400" dirty="0"/>
              <a:t>I am a Circle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1218</Words>
  <Application>Microsoft Macintosh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Dynamic Binding &amp;  Run time Polymorphism</vt:lpstr>
      <vt:lpstr>Pointer to function</vt:lpstr>
      <vt:lpstr>Function pointer</vt:lpstr>
      <vt:lpstr>Passing Function Pointer as Argument</vt:lpstr>
      <vt:lpstr>Virtual Function</vt:lpstr>
      <vt:lpstr>Example</vt:lpstr>
      <vt:lpstr>PowerPoint Presentation</vt:lpstr>
      <vt:lpstr>Rules for Virtual Function</vt:lpstr>
      <vt:lpstr>Virtual function</vt:lpstr>
      <vt:lpstr>Contd.</vt:lpstr>
      <vt:lpstr>Pure Virtual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function</dc:title>
  <dc:creator>manoj sethi</dc:creator>
  <cp:lastModifiedBy>Microsoft Office User</cp:lastModifiedBy>
  <cp:revision>18</cp:revision>
  <dcterms:created xsi:type="dcterms:W3CDTF">2016-02-26T14:50:50Z</dcterms:created>
  <dcterms:modified xsi:type="dcterms:W3CDTF">2021-09-13T08:32:20Z</dcterms:modified>
</cp:coreProperties>
</file>