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261" r:id="rId3"/>
    <p:sldId id="256" r:id="rId4"/>
    <p:sldId id="270" r:id="rId5"/>
    <p:sldId id="280" r:id="rId6"/>
    <p:sldId id="263" r:id="rId7"/>
    <p:sldId id="269" r:id="rId8"/>
    <p:sldId id="260" r:id="rId9"/>
    <p:sldId id="267" r:id="rId10"/>
    <p:sldId id="265" r:id="rId11"/>
    <p:sldId id="266" r:id="rId12"/>
    <p:sldId id="271" r:id="rId13"/>
    <p:sldId id="272" r:id="rId14"/>
    <p:sldId id="279" r:id="rId15"/>
    <p:sldId id="274" r:id="rId16"/>
    <p:sldId id="273" r:id="rId17"/>
    <p:sldId id="281" r:id="rId18"/>
    <p:sldId id="275" r:id="rId19"/>
    <p:sldId id="277" r:id="rId20"/>
    <p:sldId id="284" r:id="rId21"/>
    <p:sldId id="282" r:id="rId22"/>
    <p:sldId id="283" r:id="rId23"/>
    <p:sldId id="285" r:id="rId24"/>
    <p:sldId id="286" r:id="rId25"/>
    <p:sldId id="287" r:id="rId26"/>
    <p:sldId id="288" r:id="rId27"/>
    <p:sldId id="289" r:id="rId28"/>
    <p:sldId id="290" r:id="rId29"/>
    <p:sldId id="291" r:id="rId30"/>
    <p:sldId id="296" r:id="rId31"/>
    <p:sldId id="297" r:id="rId32"/>
    <p:sldId id="292" r:id="rId33"/>
    <p:sldId id="294" r:id="rId34"/>
    <p:sldId id="293" r:id="rId35"/>
    <p:sldId id="295" r:id="rId36"/>
    <p:sldId id="30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9"/>
    <p:restoredTop sz="94615"/>
  </p:normalViewPr>
  <p:slideViewPr>
    <p:cSldViewPr>
      <p:cViewPr varScale="1">
        <p:scale>
          <a:sx n="87" d="100"/>
          <a:sy n="87" d="100"/>
        </p:scale>
        <p:origin x="122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D1FD77-6C8F-4059-98F1-C69893E8AB60}" type="datetimeFigureOut">
              <a:rPr lang="en-US" smtClean="0"/>
              <a:pPr/>
              <a:t>11/23/2022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71C6C5-30EE-4538-A54D-96C6ABD4065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5A75B7-E1D0-4F7A-800D-C19159DA809F}" type="slidenum">
              <a:rPr lang="en-US"/>
              <a:pPr/>
              <a:t>2</a:t>
            </a:fld>
            <a:endParaRPr lang="en-US"/>
          </a:p>
        </p:txBody>
      </p:sp>
      <p:sp>
        <p:nvSpPr>
          <p:cNvPr id="1126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en-US"/>
          </a:p>
        </p:txBody>
      </p:sp>
      <p:sp>
        <p:nvSpPr>
          <p:cNvPr id="11267" name="Rectangle 3"/>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37535-6F7B-43C0-A515-7ACDBF289D90}" type="slidenum">
              <a:rPr lang="en-US"/>
              <a:pPr/>
              <a:t>6</a:t>
            </a:fld>
            <a:endParaRPr lang="en-US"/>
          </a:p>
        </p:txBody>
      </p:sp>
      <p:sp>
        <p:nvSpPr>
          <p:cNvPr id="1741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en-US"/>
          </a:p>
        </p:txBody>
      </p:sp>
      <p:sp>
        <p:nvSpPr>
          <p:cNvPr id="17411" name="Rectangle 3"/>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833988-7B4A-448B-B870-93842DFBD409}" type="slidenum">
              <a:rPr lang="en-US"/>
              <a:pPr/>
              <a:t>8</a:t>
            </a:fld>
            <a:endParaRPr lang="en-US"/>
          </a:p>
        </p:txBody>
      </p:sp>
      <p:sp>
        <p:nvSpPr>
          <p:cNvPr id="393218" name="Rectangle 2"/>
          <p:cNvSpPr>
            <a:spLocks noGrp="1" noRot="1" noChangeAspect="1" noChangeArrowheads="1" noTextEdit="1"/>
          </p:cNvSpPr>
          <p:nvPr>
            <p:ph type="sldImg"/>
          </p:nvPr>
        </p:nvSpPr>
        <p:spPr>
          <a:ln/>
        </p:spPr>
      </p:sp>
      <p:sp>
        <p:nvSpPr>
          <p:cNvPr id="393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E754B-2C2A-4C0E-9F4F-43415DE16DDA}" type="slidenum">
              <a:rPr lang="en-US"/>
              <a:pPr/>
              <a:t>10</a:t>
            </a:fld>
            <a:endParaRPr lang="en-US"/>
          </a:p>
        </p:txBody>
      </p:sp>
      <p:sp>
        <p:nvSpPr>
          <p:cNvPr id="21506"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en-US"/>
          </a:p>
        </p:txBody>
      </p:sp>
      <p:sp>
        <p:nvSpPr>
          <p:cNvPr id="21507" name="Rectangle 3"/>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F5E074-AD33-49F9-B266-BCEFDB7A4014}" type="slidenum">
              <a:rPr lang="en-US"/>
              <a:pPr/>
              <a:t>11</a:t>
            </a:fld>
            <a:endParaRPr lang="en-US"/>
          </a:p>
        </p:txBody>
      </p:sp>
      <p:sp>
        <p:nvSpPr>
          <p:cNvPr id="23554"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en-US"/>
          </a:p>
        </p:txBody>
      </p:sp>
      <p:sp>
        <p:nvSpPr>
          <p:cNvPr id="23555" name="Rectangle 3"/>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F9842D-3E46-4A34-8902-81641EF2E7E8}" type="slidenum">
              <a:rPr lang="en-US"/>
              <a:pPr/>
              <a:t>14</a:t>
            </a:fld>
            <a:endParaRPr lang="en-US"/>
          </a:p>
        </p:txBody>
      </p:sp>
      <p:sp>
        <p:nvSpPr>
          <p:cNvPr id="27650"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88" tIns="44450" rIns="90488" bIns="44450"/>
          <a:lstStyle/>
          <a:p>
            <a:endParaRPr lang="en-US"/>
          </a:p>
        </p:txBody>
      </p:sp>
      <p:sp>
        <p:nvSpPr>
          <p:cNvPr id="27651" name="Rectangle 3"/>
          <p:cNvSpPr>
            <a:spLocks noGrp="1" noRot="1" noChangeAspect="1" noChangeArrowheads="1"/>
          </p:cNvSpPr>
          <p:nvPr>
            <p:ph type="sldImg"/>
          </p:nvPr>
        </p:nvSpPr>
        <p:spPr bwMode="auto">
          <a:xfrm>
            <a:off x="1143000" y="685800"/>
            <a:ext cx="4572000" cy="3429000"/>
          </a:xfrm>
          <a:prstGeom prst="rect">
            <a:avLst/>
          </a:prstGeom>
          <a:noFill/>
          <a:ln w="12700" cap="flat">
            <a:solidFill>
              <a:schemeClr val="tx1"/>
            </a:solidFill>
            <a:miter lim="800000"/>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CS-2303, C-Term 2010</a:t>
            </a:r>
          </a:p>
        </p:txBody>
      </p:sp>
      <p:sp>
        <p:nvSpPr>
          <p:cNvPr id="5" name="Footer Placeholder 4"/>
          <p:cNvSpPr>
            <a:spLocks noGrp="1"/>
          </p:cNvSpPr>
          <p:nvPr>
            <p:ph type="ftr" sz="quarter" idx="11"/>
          </p:nvPr>
        </p:nvSpPr>
        <p:spPr/>
        <p:txBody>
          <a:bodyPr/>
          <a:lstStyle/>
          <a:p>
            <a:r>
              <a:rPr lang="en-US"/>
              <a:t>CS202 Topic #6</a:t>
            </a:r>
          </a:p>
        </p:txBody>
      </p:sp>
      <p:sp>
        <p:nvSpPr>
          <p:cNvPr id="6" name="Slide Number Placeholder 5"/>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CS-2303, C-Term 2010</a:t>
            </a:r>
          </a:p>
        </p:txBody>
      </p:sp>
      <p:sp>
        <p:nvSpPr>
          <p:cNvPr id="5" name="Footer Placeholder 4"/>
          <p:cNvSpPr>
            <a:spLocks noGrp="1"/>
          </p:cNvSpPr>
          <p:nvPr>
            <p:ph type="ftr" sz="quarter" idx="11"/>
          </p:nvPr>
        </p:nvSpPr>
        <p:spPr/>
        <p:txBody>
          <a:bodyPr/>
          <a:lstStyle/>
          <a:p>
            <a:r>
              <a:rPr lang="en-US"/>
              <a:t>CS202 Topic #6</a:t>
            </a:r>
          </a:p>
        </p:txBody>
      </p:sp>
      <p:sp>
        <p:nvSpPr>
          <p:cNvPr id="6" name="Slide Number Placeholder 5"/>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CS-2303, C-Term 2010</a:t>
            </a:r>
          </a:p>
        </p:txBody>
      </p:sp>
      <p:sp>
        <p:nvSpPr>
          <p:cNvPr id="5" name="Footer Placeholder 4"/>
          <p:cNvSpPr>
            <a:spLocks noGrp="1"/>
          </p:cNvSpPr>
          <p:nvPr>
            <p:ph type="ftr" sz="quarter" idx="11"/>
          </p:nvPr>
        </p:nvSpPr>
        <p:spPr/>
        <p:txBody>
          <a:bodyPr/>
          <a:lstStyle/>
          <a:p>
            <a:r>
              <a:rPr lang="en-US"/>
              <a:t>CS202 Topic #6</a:t>
            </a:r>
          </a:p>
        </p:txBody>
      </p:sp>
      <p:sp>
        <p:nvSpPr>
          <p:cNvPr id="6" name="Slide Number Placeholder 5"/>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CS-2303, C-Term 2010</a:t>
            </a:r>
          </a:p>
        </p:txBody>
      </p:sp>
      <p:sp>
        <p:nvSpPr>
          <p:cNvPr id="5" name="Footer Placeholder 4"/>
          <p:cNvSpPr>
            <a:spLocks noGrp="1"/>
          </p:cNvSpPr>
          <p:nvPr>
            <p:ph type="ftr" sz="quarter" idx="11"/>
          </p:nvPr>
        </p:nvSpPr>
        <p:spPr/>
        <p:txBody>
          <a:bodyPr/>
          <a:lstStyle/>
          <a:p>
            <a:r>
              <a:rPr lang="en-US"/>
              <a:t>CS202 Topic #6</a:t>
            </a:r>
          </a:p>
        </p:txBody>
      </p:sp>
      <p:sp>
        <p:nvSpPr>
          <p:cNvPr id="6" name="Slide Number Placeholder 5"/>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CS-2303, C-Term 2010</a:t>
            </a:r>
          </a:p>
        </p:txBody>
      </p:sp>
      <p:sp>
        <p:nvSpPr>
          <p:cNvPr id="5" name="Footer Placeholder 4"/>
          <p:cNvSpPr>
            <a:spLocks noGrp="1"/>
          </p:cNvSpPr>
          <p:nvPr>
            <p:ph type="ftr" sz="quarter" idx="11"/>
          </p:nvPr>
        </p:nvSpPr>
        <p:spPr/>
        <p:txBody>
          <a:bodyPr/>
          <a:lstStyle/>
          <a:p>
            <a:r>
              <a:rPr lang="en-US"/>
              <a:t>CS202 Topic #6</a:t>
            </a:r>
          </a:p>
        </p:txBody>
      </p:sp>
      <p:sp>
        <p:nvSpPr>
          <p:cNvPr id="6" name="Slide Number Placeholder 5"/>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CS-2303, C-Term 2010</a:t>
            </a:r>
          </a:p>
        </p:txBody>
      </p:sp>
      <p:sp>
        <p:nvSpPr>
          <p:cNvPr id="6" name="Footer Placeholder 5"/>
          <p:cNvSpPr>
            <a:spLocks noGrp="1"/>
          </p:cNvSpPr>
          <p:nvPr>
            <p:ph type="ftr" sz="quarter" idx="11"/>
          </p:nvPr>
        </p:nvSpPr>
        <p:spPr/>
        <p:txBody>
          <a:bodyPr/>
          <a:lstStyle/>
          <a:p>
            <a:r>
              <a:rPr lang="en-US"/>
              <a:t>CS202 Topic #6</a:t>
            </a:r>
          </a:p>
        </p:txBody>
      </p:sp>
      <p:sp>
        <p:nvSpPr>
          <p:cNvPr id="7" name="Slide Number Placeholder 6"/>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CS-2303, C-Term 2010</a:t>
            </a:r>
          </a:p>
        </p:txBody>
      </p:sp>
      <p:sp>
        <p:nvSpPr>
          <p:cNvPr id="8" name="Footer Placeholder 7"/>
          <p:cNvSpPr>
            <a:spLocks noGrp="1"/>
          </p:cNvSpPr>
          <p:nvPr>
            <p:ph type="ftr" sz="quarter" idx="11"/>
          </p:nvPr>
        </p:nvSpPr>
        <p:spPr/>
        <p:txBody>
          <a:bodyPr/>
          <a:lstStyle/>
          <a:p>
            <a:r>
              <a:rPr lang="en-US"/>
              <a:t>CS202 Topic #6</a:t>
            </a:r>
          </a:p>
        </p:txBody>
      </p:sp>
      <p:sp>
        <p:nvSpPr>
          <p:cNvPr id="9" name="Slide Number Placeholder 8"/>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CS-2303, C-Term 2010</a:t>
            </a:r>
          </a:p>
        </p:txBody>
      </p:sp>
      <p:sp>
        <p:nvSpPr>
          <p:cNvPr id="4" name="Footer Placeholder 3"/>
          <p:cNvSpPr>
            <a:spLocks noGrp="1"/>
          </p:cNvSpPr>
          <p:nvPr>
            <p:ph type="ftr" sz="quarter" idx="11"/>
          </p:nvPr>
        </p:nvSpPr>
        <p:spPr/>
        <p:txBody>
          <a:bodyPr/>
          <a:lstStyle/>
          <a:p>
            <a:r>
              <a:rPr lang="en-US"/>
              <a:t>CS202 Topic #6</a:t>
            </a:r>
          </a:p>
        </p:txBody>
      </p:sp>
      <p:sp>
        <p:nvSpPr>
          <p:cNvPr id="5" name="Slide Number Placeholder 4"/>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CS-2303, C-Term 2010</a:t>
            </a:r>
          </a:p>
        </p:txBody>
      </p:sp>
      <p:sp>
        <p:nvSpPr>
          <p:cNvPr id="3" name="Footer Placeholder 2"/>
          <p:cNvSpPr>
            <a:spLocks noGrp="1"/>
          </p:cNvSpPr>
          <p:nvPr>
            <p:ph type="ftr" sz="quarter" idx="11"/>
          </p:nvPr>
        </p:nvSpPr>
        <p:spPr/>
        <p:txBody>
          <a:bodyPr/>
          <a:lstStyle/>
          <a:p>
            <a:r>
              <a:rPr lang="en-US"/>
              <a:t>CS202 Topic #6</a:t>
            </a:r>
          </a:p>
        </p:txBody>
      </p:sp>
      <p:sp>
        <p:nvSpPr>
          <p:cNvPr id="4" name="Slide Number Placeholder 3"/>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CS-2303, C-Term 2010</a:t>
            </a:r>
          </a:p>
        </p:txBody>
      </p:sp>
      <p:sp>
        <p:nvSpPr>
          <p:cNvPr id="6" name="Footer Placeholder 5"/>
          <p:cNvSpPr>
            <a:spLocks noGrp="1"/>
          </p:cNvSpPr>
          <p:nvPr>
            <p:ph type="ftr" sz="quarter" idx="11"/>
          </p:nvPr>
        </p:nvSpPr>
        <p:spPr/>
        <p:txBody>
          <a:bodyPr/>
          <a:lstStyle/>
          <a:p>
            <a:r>
              <a:rPr lang="en-US"/>
              <a:t>CS202 Topic #6</a:t>
            </a:r>
          </a:p>
        </p:txBody>
      </p:sp>
      <p:sp>
        <p:nvSpPr>
          <p:cNvPr id="7" name="Slide Number Placeholder 6"/>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CS-2303, C-Term 2010</a:t>
            </a:r>
          </a:p>
        </p:txBody>
      </p:sp>
      <p:sp>
        <p:nvSpPr>
          <p:cNvPr id="6" name="Footer Placeholder 5"/>
          <p:cNvSpPr>
            <a:spLocks noGrp="1"/>
          </p:cNvSpPr>
          <p:nvPr>
            <p:ph type="ftr" sz="quarter" idx="11"/>
          </p:nvPr>
        </p:nvSpPr>
        <p:spPr/>
        <p:txBody>
          <a:bodyPr/>
          <a:lstStyle/>
          <a:p>
            <a:r>
              <a:rPr lang="en-US"/>
              <a:t>CS202 Topic #6</a:t>
            </a:r>
          </a:p>
        </p:txBody>
      </p:sp>
      <p:sp>
        <p:nvSpPr>
          <p:cNvPr id="7" name="Slide Number Placeholder 6"/>
          <p:cNvSpPr>
            <a:spLocks noGrp="1"/>
          </p:cNvSpPr>
          <p:nvPr>
            <p:ph type="sldNum" sz="quarter" idx="12"/>
          </p:nvPr>
        </p:nvSpPr>
        <p:spPr/>
        <p:txBody>
          <a:bodyPr/>
          <a:lstStyle/>
          <a:p>
            <a:fld id="{D6C32EFB-E1BC-4520-A166-9F46EBB6FE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CS-2303, C-Term 2010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CS202 Topic #6</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32EFB-E1BC-4520-A166-9F46EBB6FE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Operator Overloading and </a:t>
            </a:r>
            <a:r>
              <a:rPr lang="en-US"/>
              <a:t>Type Conversion</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lIns="90488" tIns="44450" rIns="90488" bIns="44450" anchor="b"/>
          <a:lstStyle/>
          <a:p>
            <a:r>
              <a:rPr lang="en-US" dirty="0"/>
              <a:t>Operator Overloading-Arguments</a:t>
            </a:r>
          </a:p>
        </p:txBody>
      </p:sp>
      <p:sp>
        <p:nvSpPr>
          <p:cNvPr id="20483" name="Rectangle 3"/>
          <p:cNvSpPr>
            <a:spLocks noGrp="1" noChangeArrowheads="1"/>
          </p:cNvSpPr>
          <p:nvPr>
            <p:ph type="body" idx="1"/>
          </p:nvPr>
        </p:nvSpPr>
        <p:spPr>
          <a:xfrm>
            <a:off x="381000" y="1600200"/>
            <a:ext cx="8382000" cy="4876800"/>
          </a:xfrm>
          <a:noFill/>
          <a:ln/>
        </p:spPr>
        <p:txBody>
          <a:bodyPr lIns="90488" tIns="44450" rIns="90488" bIns="44450">
            <a:normAutofit/>
          </a:bodyPr>
          <a:lstStyle/>
          <a:p>
            <a:pPr>
              <a:lnSpc>
                <a:spcPct val="95000"/>
              </a:lnSpc>
              <a:spcBef>
                <a:spcPct val="0"/>
              </a:spcBef>
            </a:pPr>
            <a:r>
              <a:rPr lang="en-US" sz="2400" dirty="0"/>
              <a:t>An overloaded operator's operands are defined the same as arguments are defined for functions. </a:t>
            </a:r>
          </a:p>
          <a:p>
            <a:pPr>
              <a:lnSpc>
                <a:spcPct val="95000"/>
              </a:lnSpc>
              <a:spcBef>
                <a:spcPct val="0"/>
              </a:spcBef>
            </a:pPr>
            <a:r>
              <a:rPr lang="en-US" sz="2400" dirty="0"/>
              <a:t>The arguments represent the operator's operands. </a:t>
            </a:r>
          </a:p>
          <a:p>
            <a:pPr>
              <a:lnSpc>
                <a:spcPct val="95000"/>
              </a:lnSpc>
              <a:spcBef>
                <a:spcPct val="0"/>
              </a:spcBef>
            </a:pPr>
            <a:r>
              <a:rPr lang="en-US" sz="2400" dirty="0"/>
              <a:t>Unary operators have a single argument and binary operators have two arguments. </a:t>
            </a:r>
          </a:p>
          <a:p>
            <a:pPr>
              <a:lnSpc>
                <a:spcPct val="95000"/>
              </a:lnSpc>
              <a:spcBef>
                <a:spcPct val="0"/>
              </a:spcBef>
            </a:pPr>
            <a:r>
              <a:rPr lang="en-US" sz="2400" dirty="0"/>
              <a:t>When an operator is used, the operands become the actual arguments of the "function call". </a:t>
            </a:r>
          </a:p>
          <a:p>
            <a:pPr>
              <a:lnSpc>
                <a:spcPct val="95000"/>
              </a:lnSpc>
              <a:spcBef>
                <a:spcPct val="0"/>
              </a:spcBef>
            </a:pPr>
            <a:r>
              <a:rPr lang="en-US" sz="2400" dirty="0"/>
              <a:t>Therefore, the formal arguments must match the data type(s) expected as operands or a conversion to those types must exist.</a:t>
            </a:r>
          </a:p>
          <a:p>
            <a:pPr>
              <a:lnSpc>
                <a:spcPct val="95000"/>
              </a:lnSpc>
              <a:spcBef>
                <a:spcPct val="0"/>
              </a:spcBef>
            </a:pPr>
            <a:r>
              <a:rPr lang="en-US" sz="2400" dirty="0"/>
              <a:t>It is recommended that unary operators </a:t>
            </a:r>
            <a:r>
              <a:rPr lang="en-US" sz="2400" u="sng" dirty="0"/>
              <a:t>always</a:t>
            </a:r>
            <a:r>
              <a:rPr lang="en-US" sz="2400" dirty="0"/>
              <a:t> be overloaded as </a:t>
            </a:r>
            <a:r>
              <a:rPr lang="en-US" sz="2400" u="sng" dirty="0"/>
              <a:t>members</a:t>
            </a:r>
            <a:r>
              <a:rPr lang="en-US" sz="2400" dirty="0"/>
              <a:t>, since the first argument </a:t>
            </a:r>
            <a:r>
              <a:rPr lang="en-US" sz="2400" u="sng" dirty="0"/>
              <a:t>must</a:t>
            </a:r>
            <a:r>
              <a:rPr lang="en-US" sz="2400" dirty="0"/>
              <a:t> be an object of a class  </a:t>
            </a:r>
          </a:p>
          <a:p>
            <a:pPr>
              <a:lnSpc>
                <a:spcPct val="90000"/>
              </a:lnSpc>
            </a:pP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dissolve">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dissolve">
                                      <p:cBhvr>
                                        <p:cTn id="12" dur="500"/>
                                        <p:tgtEl>
                                          <p:spTgt spid="20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dissolve">
                                      <p:cBhvr>
                                        <p:cTn id="17" dur="500"/>
                                        <p:tgtEl>
                                          <p:spTgt spid="20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dissolve">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dissolve">
                                      <p:cBhvr>
                                        <p:cTn id="27" dur="500"/>
                                        <p:tgtEl>
                                          <p:spTgt spid="20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dissolve">
                                      <p:cBhvr>
                                        <p:cTn id="32"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lIns="90488" tIns="44450" rIns="90488" bIns="44450" anchor="b"/>
          <a:lstStyle/>
          <a:p>
            <a:r>
              <a:rPr lang="en-US"/>
              <a:t>Operator Overloading</a:t>
            </a:r>
          </a:p>
        </p:txBody>
      </p:sp>
      <p:sp>
        <p:nvSpPr>
          <p:cNvPr id="22531" name="Rectangle 3"/>
          <p:cNvSpPr>
            <a:spLocks noGrp="1" noChangeArrowheads="1"/>
          </p:cNvSpPr>
          <p:nvPr>
            <p:ph type="body" idx="1"/>
          </p:nvPr>
        </p:nvSpPr>
        <p:spPr>
          <a:xfrm>
            <a:off x="914400" y="1600200"/>
            <a:ext cx="7848600" cy="4276725"/>
          </a:xfrm>
          <a:noFill/>
          <a:ln/>
        </p:spPr>
        <p:txBody>
          <a:bodyPr lIns="90488" tIns="44450" rIns="90488" bIns="44450">
            <a:normAutofit/>
          </a:bodyPr>
          <a:lstStyle/>
          <a:p>
            <a:pPr>
              <a:lnSpc>
                <a:spcPct val="95000"/>
              </a:lnSpc>
              <a:spcBef>
                <a:spcPct val="0"/>
              </a:spcBef>
            </a:pPr>
            <a:r>
              <a:rPr lang="en-US" sz="2400" dirty="0"/>
              <a:t>The return type of overloaded operators is also defined the same as it is for overloaded functions. </a:t>
            </a:r>
          </a:p>
          <a:p>
            <a:pPr>
              <a:lnSpc>
                <a:spcPct val="95000"/>
              </a:lnSpc>
              <a:spcBef>
                <a:spcPct val="0"/>
              </a:spcBef>
            </a:pPr>
            <a:r>
              <a:rPr lang="en-US" sz="2400" dirty="0"/>
              <a:t>It is the returned value that allows an operator to be used within a larger expression. </a:t>
            </a:r>
          </a:p>
          <a:p>
            <a:pPr>
              <a:lnSpc>
                <a:spcPct val="95000"/>
              </a:lnSpc>
              <a:spcBef>
                <a:spcPct val="0"/>
              </a:spcBef>
            </a:pPr>
            <a:r>
              <a:rPr lang="en-US" sz="2400" dirty="0"/>
              <a:t>It allows the result of some operation to become the operand for another operator. </a:t>
            </a:r>
          </a:p>
          <a:p>
            <a:pPr>
              <a:lnSpc>
                <a:spcPct val="95000"/>
              </a:lnSpc>
              <a:spcBef>
                <a:spcPct val="0"/>
              </a:spcBef>
            </a:pPr>
            <a:r>
              <a:rPr lang="en-US" sz="2400" dirty="0"/>
              <a:t>A return type of void would render an operator useless when used within an expression. (I suggest that we </a:t>
            </a:r>
            <a:r>
              <a:rPr lang="en-US" sz="2400" u="sng" dirty="0"/>
              <a:t>never</a:t>
            </a:r>
            <a:r>
              <a:rPr lang="en-US" sz="2400" dirty="0"/>
              <a:t> have an operator return </a:t>
            </a:r>
            <a:r>
              <a:rPr lang="en-US" sz="2400" u="sng" dirty="0"/>
              <a:t>void</a:t>
            </a:r>
            <a:r>
              <a:rPr lang="en-US" sz="2400" dirty="0"/>
              <a:t>!)</a:t>
            </a:r>
          </a:p>
          <a:p>
            <a:pPr>
              <a:lnSpc>
                <a:spcPct val="90000"/>
              </a:lnSpc>
            </a:pP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dissolve">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dissolve">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dissolve">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dissolve">
                                      <p:cBhvr>
                                        <p:cTn id="22"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normAutofit fontScale="90000"/>
          </a:bodyPr>
          <a:lstStyle/>
          <a:p>
            <a:pPr eaLnBrk="1" hangingPunct="1"/>
            <a:r>
              <a:rPr lang="en-US" dirty="0"/>
              <a:t>Operator Functions As Class Members Vs. As Friend Functions</a:t>
            </a:r>
          </a:p>
        </p:txBody>
      </p:sp>
      <p:sp>
        <p:nvSpPr>
          <p:cNvPr id="9220" name="Rectangle 3"/>
          <p:cNvSpPr>
            <a:spLocks noGrp="1" noChangeArrowheads="1"/>
          </p:cNvSpPr>
          <p:nvPr>
            <p:ph type="body" idx="1"/>
          </p:nvPr>
        </p:nvSpPr>
        <p:spPr/>
        <p:txBody>
          <a:bodyPr>
            <a:normAutofit fontScale="92500" lnSpcReduction="20000"/>
          </a:bodyPr>
          <a:lstStyle/>
          <a:p>
            <a:pPr eaLnBrk="1" hangingPunct="1"/>
            <a:r>
              <a:rPr lang="en-US" dirty="0"/>
              <a:t>Operator functions</a:t>
            </a:r>
          </a:p>
          <a:p>
            <a:pPr lvl="1" eaLnBrk="1" hangingPunct="1"/>
            <a:r>
              <a:rPr lang="en-US" dirty="0"/>
              <a:t>Member functions</a:t>
            </a:r>
          </a:p>
          <a:p>
            <a:pPr lvl="2" eaLnBrk="1" hangingPunct="1"/>
            <a:r>
              <a:rPr lang="en-US" dirty="0"/>
              <a:t>Gets left operand for binary operators (like </a:t>
            </a:r>
            <a:r>
              <a:rPr lang="en-US" b="1" dirty="0">
                <a:latin typeface="Courier New" pitchFamily="49" charset="0"/>
              </a:rPr>
              <a:t>+</a:t>
            </a:r>
            <a:r>
              <a:rPr lang="en-US" dirty="0"/>
              <a:t>)</a:t>
            </a:r>
          </a:p>
          <a:p>
            <a:pPr lvl="2" eaLnBrk="1" hangingPunct="1"/>
            <a:r>
              <a:rPr lang="en-US" dirty="0"/>
              <a:t>Leftmost object must be of same class as operator</a:t>
            </a:r>
          </a:p>
          <a:p>
            <a:pPr lvl="1" eaLnBrk="1" hangingPunct="1"/>
            <a:r>
              <a:rPr lang="en-US" dirty="0"/>
              <a:t>Non member functions</a:t>
            </a:r>
          </a:p>
          <a:p>
            <a:pPr lvl="2" eaLnBrk="1" hangingPunct="1"/>
            <a:r>
              <a:rPr lang="en-US" dirty="0"/>
              <a:t>Need parameters for both operands</a:t>
            </a:r>
          </a:p>
          <a:p>
            <a:pPr lvl="2" eaLnBrk="1" hangingPunct="1"/>
            <a:r>
              <a:rPr lang="en-US" dirty="0"/>
              <a:t>Can have object of different class than operator</a:t>
            </a:r>
          </a:p>
          <a:p>
            <a:pPr lvl="2" eaLnBrk="1" hangingPunct="1"/>
            <a:r>
              <a:rPr lang="en-US" dirty="0"/>
              <a:t>Must be a </a:t>
            </a:r>
            <a:r>
              <a:rPr lang="en-US" b="1" dirty="0">
                <a:latin typeface="Courier New" pitchFamily="49" charset="0"/>
              </a:rPr>
              <a:t>friend</a:t>
            </a:r>
            <a:r>
              <a:rPr lang="en-US" dirty="0"/>
              <a:t> to access </a:t>
            </a:r>
            <a:r>
              <a:rPr lang="en-US" b="1" dirty="0">
                <a:latin typeface="Courier New" pitchFamily="49" charset="0"/>
              </a:rPr>
              <a:t>private</a:t>
            </a:r>
            <a:r>
              <a:rPr lang="en-US" dirty="0"/>
              <a:t> or </a:t>
            </a:r>
            <a:r>
              <a:rPr lang="en-US" b="1" dirty="0">
                <a:latin typeface="Courier New" pitchFamily="49" charset="0"/>
              </a:rPr>
              <a:t>protected</a:t>
            </a:r>
            <a:r>
              <a:rPr lang="en-US" dirty="0"/>
              <a:t> data</a:t>
            </a:r>
          </a:p>
          <a:p>
            <a:pPr lvl="1" eaLnBrk="1" hangingPunct="1"/>
            <a:r>
              <a:rPr lang="en-US" dirty="0"/>
              <a:t>Called when</a:t>
            </a:r>
          </a:p>
          <a:p>
            <a:pPr lvl="2" eaLnBrk="1" hangingPunct="1"/>
            <a:r>
              <a:rPr lang="en-US" dirty="0"/>
              <a:t>Left operand of binary operator of same class</a:t>
            </a:r>
          </a:p>
          <a:p>
            <a:pPr lvl="2" eaLnBrk="1" hangingPunct="1"/>
            <a:r>
              <a:rPr lang="en-US" dirty="0"/>
              <a:t>Single operand of unitary operator of same class</a:t>
            </a:r>
          </a:p>
          <a:p>
            <a:pPr lvl="2" eaLnBrk="1" hangingPunct="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pPr eaLnBrk="1" hangingPunct="1"/>
            <a:r>
              <a:rPr lang="en-US" dirty="0"/>
              <a:t>Operator Functions As Class Members Vs. As Friend Functions</a:t>
            </a:r>
          </a:p>
        </p:txBody>
      </p:sp>
      <p:sp>
        <p:nvSpPr>
          <p:cNvPr id="11268" name="Rectangle 3"/>
          <p:cNvSpPr>
            <a:spLocks noGrp="1" noChangeArrowheads="1"/>
          </p:cNvSpPr>
          <p:nvPr>
            <p:ph type="body" idx="1"/>
          </p:nvPr>
        </p:nvSpPr>
        <p:spPr>
          <a:xfrm>
            <a:off x="457200" y="1417638"/>
            <a:ext cx="8229600" cy="5165724"/>
          </a:xfrm>
        </p:spPr>
        <p:txBody>
          <a:bodyPr>
            <a:normAutofit fontScale="77500" lnSpcReduction="20000"/>
          </a:bodyPr>
          <a:lstStyle/>
          <a:p>
            <a:pPr eaLnBrk="1" hangingPunct="1"/>
            <a:r>
              <a:rPr lang="en-US" dirty="0"/>
              <a:t>Commutative operators</a:t>
            </a:r>
          </a:p>
          <a:p>
            <a:pPr lvl="1" eaLnBrk="1" hangingPunct="1"/>
            <a:r>
              <a:rPr lang="en-US" dirty="0"/>
              <a:t>May want </a:t>
            </a:r>
            <a:r>
              <a:rPr lang="en-US" b="1" dirty="0">
                <a:latin typeface="Courier New" pitchFamily="49" charset="0"/>
              </a:rPr>
              <a:t>+</a:t>
            </a:r>
            <a:r>
              <a:rPr lang="en-US" dirty="0"/>
              <a:t> to be commutative </a:t>
            </a:r>
          </a:p>
          <a:p>
            <a:pPr lvl="2" eaLnBrk="1" hangingPunct="1"/>
            <a:r>
              <a:rPr lang="en-US" dirty="0"/>
              <a:t>So both “</a:t>
            </a:r>
            <a:r>
              <a:rPr lang="en-US" b="1" dirty="0">
                <a:latin typeface="Courier New" pitchFamily="49" charset="0"/>
              </a:rPr>
              <a:t>a + b</a:t>
            </a:r>
            <a:r>
              <a:rPr lang="en-US" dirty="0"/>
              <a:t>” and “</a:t>
            </a:r>
            <a:r>
              <a:rPr lang="en-US" b="1" dirty="0">
                <a:latin typeface="Courier New" pitchFamily="49" charset="0"/>
              </a:rPr>
              <a:t>b + a</a:t>
            </a:r>
            <a:r>
              <a:rPr lang="en-US" dirty="0"/>
              <a:t>” work</a:t>
            </a:r>
          </a:p>
          <a:p>
            <a:pPr marL="457200" lvl="1" indent="0" eaLnBrk="1" hangingPunct="1">
              <a:buNone/>
            </a:pPr>
            <a:endParaRPr lang="en-US" dirty="0"/>
          </a:p>
          <a:p>
            <a:pPr marL="457200" lvl="1" indent="0" eaLnBrk="1" hangingPunct="1">
              <a:buNone/>
            </a:pPr>
            <a:r>
              <a:rPr lang="en-US" dirty="0"/>
              <a:t>Suppose we have two different classes</a:t>
            </a:r>
          </a:p>
          <a:p>
            <a:pPr lvl="1" eaLnBrk="1" hangingPunct="1"/>
            <a:r>
              <a:rPr lang="en-US" dirty="0"/>
              <a:t>Overloaded operator can only be member function when its class is on left</a:t>
            </a:r>
          </a:p>
          <a:p>
            <a:pPr lvl="2" eaLnBrk="1" hangingPunct="1"/>
            <a:r>
              <a:rPr lang="en-US" b="1" dirty="0" err="1">
                <a:latin typeface="Courier New" pitchFamily="49" charset="0"/>
              </a:rPr>
              <a:t>HugeIntClass</a:t>
            </a:r>
            <a:r>
              <a:rPr lang="en-US" b="1" dirty="0">
                <a:latin typeface="Courier New" pitchFamily="49" charset="0"/>
              </a:rPr>
              <a:t> + int</a:t>
            </a:r>
          </a:p>
          <a:p>
            <a:pPr lvl="2" eaLnBrk="1" hangingPunct="1"/>
            <a:r>
              <a:rPr lang="en-US" dirty="0"/>
              <a:t>Can be member function</a:t>
            </a:r>
          </a:p>
          <a:p>
            <a:pPr lvl="1" eaLnBrk="1" hangingPunct="1"/>
            <a:r>
              <a:rPr lang="en-US" dirty="0"/>
              <a:t>When other way, need a non-member overload function</a:t>
            </a:r>
          </a:p>
          <a:p>
            <a:pPr lvl="2" eaLnBrk="1" hangingPunct="1"/>
            <a:r>
              <a:rPr lang="en-US" b="1" dirty="0">
                <a:latin typeface="Courier New" pitchFamily="49" charset="0"/>
              </a:rPr>
              <a:t>int + </a:t>
            </a:r>
            <a:r>
              <a:rPr lang="en-US" b="1" dirty="0" err="1">
                <a:latin typeface="Courier New" pitchFamily="49" charset="0"/>
              </a:rPr>
              <a:t>HugeIntClass</a:t>
            </a:r>
            <a:endParaRPr lang="en-US" b="1" dirty="0">
              <a:latin typeface="Courier New" pitchFamily="49" charset="0"/>
            </a:endParaRPr>
          </a:p>
          <a:p>
            <a:pPr marL="514350" lvl="1" indent="0">
              <a:buNone/>
            </a:pPr>
            <a:endParaRPr lang="en-US" dirty="0">
              <a:latin typeface="Courier New" pitchFamily="49" charset="0"/>
            </a:endParaRPr>
          </a:p>
          <a:p>
            <a:pPr marL="514350" lvl="1" indent="0">
              <a:buNone/>
            </a:pPr>
            <a:r>
              <a:rPr lang="en-US" dirty="0">
                <a:latin typeface="Courier New" pitchFamily="49" charset="0"/>
              </a:rPr>
              <a:t>Both are different</a:t>
            </a:r>
          </a:p>
          <a:p>
            <a:pPr marL="971550" lvl="1" indent="-457200"/>
            <a:r>
              <a:rPr lang="en-US" b="1" dirty="0" err="1">
                <a:latin typeface="Courier New" pitchFamily="49" charset="0"/>
              </a:rPr>
              <a:t>classA</a:t>
            </a:r>
            <a:r>
              <a:rPr lang="en-US" b="1" dirty="0">
                <a:latin typeface="Courier New" pitchFamily="49" charset="0"/>
              </a:rPr>
              <a:t> + </a:t>
            </a:r>
            <a:r>
              <a:rPr lang="en-US" b="1" dirty="0" err="1">
                <a:latin typeface="Courier New" pitchFamily="49" charset="0"/>
              </a:rPr>
              <a:t>classB</a:t>
            </a:r>
            <a:endParaRPr lang="en-US" b="1" dirty="0">
              <a:latin typeface="Courier New" pitchFamily="49" charset="0"/>
            </a:endParaRPr>
          </a:p>
          <a:p>
            <a:pPr marL="971550" lvl="1" indent="-457200"/>
            <a:r>
              <a:rPr lang="en-US" b="1" dirty="0" err="1">
                <a:latin typeface="Courier New" pitchFamily="49" charset="0"/>
              </a:rPr>
              <a:t>classB</a:t>
            </a:r>
            <a:r>
              <a:rPr lang="en-US" b="1" dirty="0">
                <a:latin typeface="Courier New" pitchFamily="49" charset="0"/>
              </a:rPr>
              <a:t> + </a:t>
            </a:r>
            <a:r>
              <a:rPr lang="en-US" b="1" dirty="0" err="1">
                <a:latin typeface="Courier New" pitchFamily="49" charset="0"/>
              </a:rPr>
              <a:t>classA</a:t>
            </a:r>
            <a:endParaRPr lang="en-US" b="1" dirty="0">
              <a:latin typeface="Courier New"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lIns="90488" tIns="44450" rIns="90488" bIns="44450" anchor="b"/>
          <a:lstStyle/>
          <a:p>
            <a:r>
              <a:rPr lang="en-US"/>
              <a:t>As Non-members</a:t>
            </a:r>
          </a:p>
        </p:txBody>
      </p:sp>
      <p:sp>
        <p:nvSpPr>
          <p:cNvPr id="26627" name="Rectangle 3"/>
          <p:cNvSpPr>
            <a:spLocks noGrp="1" noChangeArrowheads="1"/>
          </p:cNvSpPr>
          <p:nvPr>
            <p:ph type="body" idx="1"/>
          </p:nvPr>
        </p:nvSpPr>
        <p:spPr>
          <a:xfrm>
            <a:off x="533400" y="1752600"/>
            <a:ext cx="8229600" cy="4343400"/>
          </a:xfrm>
          <a:noFill/>
          <a:ln/>
        </p:spPr>
        <p:txBody>
          <a:bodyPr lIns="90488" tIns="44450" rIns="90488" bIns="44450">
            <a:normAutofit/>
          </a:bodyPr>
          <a:lstStyle/>
          <a:p>
            <a:r>
              <a:rPr lang="en-US" sz="2400" dirty="0"/>
              <a:t>Overloading operators as non-member functions is like defining regular C++ functions. </a:t>
            </a:r>
          </a:p>
          <a:p>
            <a:r>
              <a:rPr lang="en-US" sz="2400" dirty="0"/>
              <a:t>Since they are not part of a class' definition, they can only access the public members. Because of this, non-member overloaded operators are often declared to be friends of the class. </a:t>
            </a:r>
          </a:p>
          <a:p>
            <a:r>
              <a:rPr lang="en-US" sz="2400" dirty="0"/>
              <a:t>When we overload operators as non-member functions, all operands must be explicitly specified as formal arguments. </a:t>
            </a:r>
          </a:p>
          <a:p>
            <a:r>
              <a:rPr lang="en-US" sz="2400" dirty="0"/>
              <a:t>For binary operators, either the first or the second must be an object of a class; the other operand can be any type.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dissolve">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dissolve">
                                      <p:cBhvr>
                                        <p:cTn id="12" dur="500"/>
                                        <p:tgtEl>
                                          <p:spTgt spid="266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dissolve">
                                      <p:cBhvr>
                                        <p:cTn id="17" dur="500"/>
                                        <p:tgtEl>
                                          <p:spTgt spid="266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dissolve">
                                      <p:cBhvr>
                                        <p:cTn id="22"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Non-friend function</a:t>
            </a:r>
          </a:p>
        </p:txBody>
      </p:sp>
      <p:sp>
        <p:nvSpPr>
          <p:cNvPr id="3" name="Content Placeholder 2"/>
          <p:cNvSpPr>
            <a:spLocks noGrp="1"/>
          </p:cNvSpPr>
          <p:nvPr>
            <p:ph idx="1"/>
          </p:nvPr>
        </p:nvSpPr>
        <p:spPr/>
        <p:txBody>
          <a:bodyPr>
            <a:normAutofit lnSpcReduction="10000"/>
          </a:bodyPr>
          <a:lstStyle/>
          <a:p>
            <a:r>
              <a:rPr lang="en-US" dirty="0">
                <a:cs typeface="Times New Roman" pitchFamily="18" charset="0"/>
              </a:rPr>
              <a:t>It is possible to overload an operator as a global, non-</a:t>
            </a:r>
            <a:r>
              <a:rPr lang="en-US" dirty="0">
                <a:latin typeface="Lucida Console" pitchFamily="49" charset="0"/>
                <a:cs typeface="Times New Roman" pitchFamily="18" charset="0"/>
              </a:rPr>
              <a:t>friend</a:t>
            </a:r>
            <a:r>
              <a:rPr lang="en-US" dirty="0">
                <a:cs typeface="Times New Roman" pitchFamily="18" charset="0"/>
              </a:rPr>
              <a:t> function</a:t>
            </a:r>
          </a:p>
          <a:p>
            <a:r>
              <a:rPr lang="en-US" dirty="0">
                <a:cs typeface="Times New Roman" pitchFamily="18" charset="0"/>
              </a:rPr>
              <a:t>But such a function requiring access to a class’s </a:t>
            </a:r>
            <a:r>
              <a:rPr lang="en-US" dirty="0">
                <a:latin typeface="Lucida Console" pitchFamily="49" charset="0"/>
                <a:cs typeface="Times New Roman" pitchFamily="18" charset="0"/>
              </a:rPr>
              <a:t>private</a:t>
            </a:r>
            <a:r>
              <a:rPr lang="en-US" dirty="0">
                <a:cs typeface="Times New Roman" pitchFamily="18" charset="0"/>
              </a:rPr>
              <a:t> or </a:t>
            </a:r>
            <a:r>
              <a:rPr lang="en-US" dirty="0">
                <a:latin typeface="Lucida Console" pitchFamily="49" charset="0"/>
                <a:cs typeface="Times New Roman" pitchFamily="18" charset="0"/>
              </a:rPr>
              <a:t>protected</a:t>
            </a:r>
            <a:r>
              <a:rPr lang="en-US" dirty="0">
                <a:cs typeface="Times New Roman" pitchFamily="18" charset="0"/>
              </a:rPr>
              <a:t> data </a:t>
            </a:r>
          </a:p>
          <a:p>
            <a:r>
              <a:rPr lang="en-US" dirty="0">
                <a:cs typeface="Times New Roman" pitchFamily="18" charset="0"/>
              </a:rPr>
              <a:t>Need to use set or get functions provided in that class’s </a:t>
            </a:r>
            <a:r>
              <a:rPr lang="en-US" dirty="0">
                <a:latin typeface="Lucida Console" pitchFamily="49" charset="0"/>
                <a:cs typeface="Times New Roman" pitchFamily="18" charset="0"/>
              </a:rPr>
              <a:t>public</a:t>
            </a:r>
            <a:r>
              <a:rPr lang="en-US" dirty="0">
                <a:cs typeface="Times New Roman" pitchFamily="18" charset="0"/>
              </a:rPr>
              <a:t> interface. </a:t>
            </a:r>
          </a:p>
          <a:p>
            <a:r>
              <a:rPr lang="en-US" dirty="0">
                <a:cs typeface="Times New Roman" pitchFamily="18" charset="0"/>
              </a:rPr>
              <a:t>The overhead of calling these functions could cause poor performance, so these functions can be </a:t>
            </a:r>
            <a:r>
              <a:rPr lang="en-US" dirty="0" err="1">
                <a:cs typeface="Times New Roman" pitchFamily="18" charset="0"/>
              </a:rPr>
              <a:t>inlined</a:t>
            </a:r>
            <a:r>
              <a:rPr lang="en-US" dirty="0">
                <a:cs typeface="Times New Roman" pitchFamily="18" charset="0"/>
              </a:rPr>
              <a:t> to improve performance.</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dirty="0"/>
              <a:t>Overloading Unary Operators</a:t>
            </a:r>
          </a:p>
        </p:txBody>
      </p:sp>
      <p:sp>
        <p:nvSpPr>
          <p:cNvPr id="16388" name="Rectangle 3"/>
          <p:cNvSpPr>
            <a:spLocks noGrp="1" noChangeArrowheads="1"/>
          </p:cNvSpPr>
          <p:nvPr>
            <p:ph type="body" idx="1"/>
          </p:nvPr>
        </p:nvSpPr>
        <p:spPr/>
        <p:txBody>
          <a:bodyPr/>
          <a:lstStyle/>
          <a:p>
            <a:pPr eaLnBrk="1" hangingPunct="1"/>
            <a:r>
              <a:rPr lang="en-US"/>
              <a:t>Overloading unary operators</a:t>
            </a:r>
          </a:p>
          <a:p>
            <a:pPr lvl="1" eaLnBrk="1" hangingPunct="1"/>
            <a:r>
              <a:rPr lang="en-US"/>
              <a:t>Non-</a:t>
            </a:r>
            <a:r>
              <a:rPr lang="en-US" b="1">
                <a:latin typeface="Courier New" pitchFamily="49" charset="0"/>
              </a:rPr>
              <a:t>static</a:t>
            </a:r>
            <a:r>
              <a:rPr lang="en-US"/>
              <a:t> member function, no arguments</a:t>
            </a:r>
          </a:p>
          <a:p>
            <a:pPr lvl="1" eaLnBrk="1" hangingPunct="1"/>
            <a:r>
              <a:rPr lang="en-US"/>
              <a:t>Non-member function, one argument</a:t>
            </a:r>
          </a:p>
          <a:p>
            <a:pPr lvl="2" eaLnBrk="1" hangingPunct="1"/>
            <a:r>
              <a:rPr lang="en-US"/>
              <a:t>Argument must be class object or reference to class object</a:t>
            </a:r>
          </a:p>
          <a:p>
            <a:pPr lvl="1" eaLnBrk="1" hangingPunct="1"/>
            <a:r>
              <a:rPr lang="en-US"/>
              <a:t>Remember, </a:t>
            </a:r>
            <a:r>
              <a:rPr lang="en-US" b="1">
                <a:latin typeface="Courier New" pitchFamily="49" charset="0"/>
              </a:rPr>
              <a:t>static</a:t>
            </a:r>
            <a:r>
              <a:rPr lang="en-US"/>
              <a:t> functions only access </a:t>
            </a:r>
            <a:r>
              <a:rPr lang="en-US" b="1">
                <a:latin typeface="Courier New" pitchFamily="49" charset="0"/>
              </a:rPr>
              <a:t>static</a:t>
            </a:r>
            <a:r>
              <a:rPr lang="en-US"/>
              <a:t> data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dirty="0"/>
              <a:t>Overloading Binary Operators</a:t>
            </a:r>
          </a:p>
        </p:txBody>
      </p:sp>
      <p:sp>
        <p:nvSpPr>
          <p:cNvPr id="18436" name="Rectangle 3"/>
          <p:cNvSpPr>
            <a:spLocks noGrp="1" noChangeArrowheads="1"/>
          </p:cNvSpPr>
          <p:nvPr>
            <p:ph type="body" idx="1"/>
          </p:nvPr>
        </p:nvSpPr>
        <p:spPr/>
        <p:txBody>
          <a:bodyPr>
            <a:normAutofit/>
          </a:bodyPr>
          <a:lstStyle/>
          <a:p>
            <a:pPr eaLnBrk="1" hangingPunct="1"/>
            <a:r>
              <a:rPr lang="en-US" dirty="0"/>
              <a:t>Overloading binary operators</a:t>
            </a:r>
          </a:p>
          <a:p>
            <a:pPr lvl="1" eaLnBrk="1" hangingPunct="1"/>
            <a:r>
              <a:rPr lang="en-US" dirty="0"/>
              <a:t>Non-</a:t>
            </a:r>
            <a:r>
              <a:rPr lang="en-US" b="1" dirty="0">
                <a:latin typeface="Courier New" pitchFamily="49" charset="0"/>
              </a:rPr>
              <a:t>static</a:t>
            </a:r>
            <a:r>
              <a:rPr lang="en-US" dirty="0"/>
              <a:t> member function, one argument</a:t>
            </a:r>
          </a:p>
          <a:p>
            <a:pPr lvl="1" eaLnBrk="1" hangingPunct="1"/>
            <a:r>
              <a:rPr lang="en-US" dirty="0"/>
              <a:t>Non-member function, two arguments</a:t>
            </a:r>
          </a:p>
          <a:p>
            <a:pPr lvl="2" eaLnBrk="1" hangingPunct="1"/>
            <a:r>
              <a:rPr lang="en-US" dirty="0"/>
              <a:t>One argument must be class object or reference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Unary Operator</a:t>
            </a:r>
          </a:p>
        </p:txBody>
      </p:sp>
      <p:sp>
        <p:nvSpPr>
          <p:cNvPr id="3" name="Content Placeholder 2"/>
          <p:cNvSpPr>
            <a:spLocks noGrp="1"/>
          </p:cNvSpPr>
          <p:nvPr>
            <p:ph idx="1"/>
          </p:nvPr>
        </p:nvSpPr>
        <p:spPr>
          <a:xfrm>
            <a:off x="457200" y="1219200"/>
            <a:ext cx="3962400" cy="5334000"/>
          </a:xfrm>
        </p:spPr>
        <p:txBody>
          <a:bodyPr>
            <a:noAutofit/>
          </a:bodyPr>
          <a:lstStyle/>
          <a:p>
            <a:pPr>
              <a:buNone/>
            </a:pPr>
            <a:r>
              <a:rPr lang="en-US" sz="1600" dirty="0"/>
              <a:t>class unary</a:t>
            </a:r>
          </a:p>
          <a:p>
            <a:pPr>
              <a:buNone/>
            </a:pPr>
            <a:r>
              <a:rPr lang="en-US" sz="1600" dirty="0"/>
              <a:t>{</a:t>
            </a:r>
          </a:p>
          <a:p>
            <a:pPr>
              <a:buNone/>
            </a:pPr>
            <a:r>
              <a:rPr lang="en-US" sz="1600" dirty="0" err="1"/>
              <a:t>int</a:t>
            </a:r>
            <a:r>
              <a:rPr lang="en-US" sz="1600" dirty="0"/>
              <a:t> x, y, z;</a:t>
            </a:r>
          </a:p>
          <a:p>
            <a:pPr>
              <a:buNone/>
            </a:pPr>
            <a:r>
              <a:rPr lang="en-US" sz="1600" dirty="0"/>
              <a:t>public:</a:t>
            </a:r>
          </a:p>
          <a:p>
            <a:pPr>
              <a:buNone/>
            </a:pPr>
            <a:r>
              <a:rPr lang="en-US" sz="1600" dirty="0"/>
              <a:t>void </a:t>
            </a:r>
            <a:r>
              <a:rPr lang="en-US" sz="1600" dirty="0" err="1"/>
              <a:t>getdata</a:t>
            </a:r>
            <a:r>
              <a:rPr lang="en-US" sz="1600" dirty="0"/>
              <a:t> (int a, int , int c);</a:t>
            </a:r>
          </a:p>
          <a:p>
            <a:pPr>
              <a:buNone/>
            </a:pPr>
            <a:r>
              <a:rPr lang="en-US" sz="1600" dirty="0"/>
              <a:t>void display (void);</a:t>
            </a:r>
          </a:p>
          <a:p>
            <a:pPr>
              <a:buNone/>
            </a:pPr>
            <a:r>
              <a:rPr lang="en-US" sz="1600" dirty="0"/>
              <a:t>void operator- (); // overload unary minus.</a:t>
            </a:r>
          </a:p>
          <a:p>
            <a:pPr>
              <a:buNone/>
            </a:pPr>
            <a:r>
              <a:rPr lang="en-US" sz="1600" dirty="0"/>
              <a:t>};</a:t>
            </a:r>
          </a:p>
          <a:p>
            <a:pPr>
              <a:buNone/>
            </a:pPr>
            <a:r>
              <a:rPr lang="en-US" sz="1600" dirty="0"/>
              <a:t>void unary :: </a:t>
            </a:r>
            <a:r>
              <a:rPr lang="en-US" sz="1600" dirty="0" err="1"/>
              <a:t>getdata</a:t>
            </a:r>
            <a:r>
              <a:rPr lang="en-US" sz="1600" dirty="0"/>
              <a:t> (</a:t>
            </a:r>
            <a:r>
              <a:rPr lang="en-US" sz="1600" dirty="0" err="1"/>
              <a:t>int</a:t>
            </a:r>
            <a:r>
              <a:rPr lang="en-US" sz="1600" dirty="0"/>
              <a:t> a, </a:t>
            </a:r>
            <a:r>
              <a:rPr lang="en-US" sz="1600" dirty="0" err="1"/>
              <a:t>int</a:t>
            </a:r>
            <a:r>
              <a:rPr lang="en-US" sz="1600" dirty="0"/>
              <a:t> b, </a:t>
            </a:r>
            <a:r>
              <a:rPr lang="en-US" sz="1600" dirty="0" err="1"/>
              <a:t>int</a:t>
            </a:r>
            <a:r>
              <a:rPr lang="en-US" sz="1600" dirty="0"/>
              <a:t> c)</a:t>
            </a:r>
          </a:p>
          <a:p>
            <a:pPr>
              <a:buNone/>
            </a:pPr>
            <a:r>
              <a:rPr lang="en-US" sz="1600" dirty="0"/>
              <a:t>{</a:t>
            </a:r>
          </a:p>
          <a:p>
            <a:pPr>
              <a:buNone/>
            </a:pPr>
            <a:r>
              <a:rPr lang="en-US" sz="1600" dirty="0"/>
              <a:t>x = a;</a:t>
            </a:r>
          </a:p>
          <a:p>
            <a:pPr>
              <a:buNone/>
            </a:pPr>
            <a:r>
              <a:rPr lang="en-US" sz="1600" dirty="0"/>
              <a:t>y = b;</a:t>
            </a:r>
          </a:p>
          <a:p>
            <a:pPr>
              <a:buNone/>
            </a:pPr>
            <a:r>
              <a:rPr lang="en-US" sz="1600" dirty="0"/>
              <a:t>z = c;</a:t>
            </a:r>
          </a:p>
          <a:p>
            <a:pPr>
              <a:buNone/>
            </a:pPr>
            <a:r>
              <a:rPr lang="en-US" sz="1600" dirty="0"/>
              <a:t>}</a:t>
            </a:r>
          </a:p>
          <a:p>
            <a:pPr>
              <a:buNone/>
            </a:pPr>
            <a:r>
              <a:rPr lang="en-US" sz="1600" dirty="0"/>
              <a:t>void unary : : display (void)</a:t>
            </a:r>
          </a:p>
          <a:p>
            <a:pPr>
              <a:buNone/>
            </a:pPr>
            <a:r>
              <a:rPr lang="en-US" sz="1600" dirty="0"/>
              <a:t>{</a:t>
            </a:r>
          </a:p>
          <a:p>
            <a:pPr>
              <a:buNone/>
            </a:pPr>
            <a:r>
              <a:rPr lang="fr-FR" sz="1600" dirty="0"/>
              <a:t>cout &lt;&lt; x </a:t>
            </a:r>
            <a:r>
              <a:rPr lang="fr-FR" sz="1600"/>
              <a:t>&lt;&lt; ‘ ‘ </a:t>
            </a:r>
            <a:r>
              <a:rPr lang="fr-FR" sz="1600" dirty="0"/>
              <a:t>&lt;&lt; </a:t>
            </a:r>
            <a:r>
              <a:rPr lang="fr-FR" sz="1600"/>
              <a:t>y &lt;&lt;‘ ‘&lt;&lt; </a:t>
            </a:r>
            <a:r>
              <a:rPr lang="fr-FR" sz="1600" dirty="0"/>
              <a:t>z </a:t>
            </a:r>
            <a:r>
              <a:rPr lang="fr-FR" sz="1600"/>
              <a:t>&lt;&lt; ‘\n’ ;</a:t>
            </a:r>
            <a:endParaRPr lang="fr-FR" sz="1600" dirty="0"/>
          </a:p>
          <a:p>
            <a:pPr>
              <a:buNone/>
            </a:pPr>
            <a:r>
              <a:rPr lang="en-US" sz="1600" dirty="0"/>
              <a:t>}</a:t>
            </a:r>
          </a:p>
        </p:txBody>
      </p:sp>
      <p:sp>
        <p:nvSpPr>
          <p:cNvPr id="8" name="Content Placeholder 2"/>
          <p:cNvSpPr txBox="1">
            <a:spLocks/>
          </p:cNvSpPr>
          <p:nvPr/>
        </p:nvSpPr>
        <p:spPr>
          <a:xfrm>
            <a:off x="4800600" y="1447800"/>
            <a:ext cx="4343400" cy="5105400"/>
          </a:xfrm>
          <a:prstGeom prst="rect">
            <a:avLst/>
          </a:prstGeom>
        </p:spPr>
        <p:txBody>
          <a:bodyPr vert="horz" lIns="91440" tIns="45720" rIns="91440" bIns="45720" rtlCol="0">
            <a:normAutofit/>
          </a:bodyPr>
          <a:lstStyle/>
          <a:p>
            <a:r>
              <a:rPr lang="en-US" dirty="0"/>
              <a:t>void unary ::operator -()</a:t>
            </a:r>
          </a:p>
          <a:p>
            <a:r>
              <a:rPr lang="en-US" dirty="0"/>
              <a:t>{</a:t>
            </a:r>
          </a:p>
          <a:p>
            <a:r>
              <a:rPr lang="en-US" dirty="0"/>
              <a:t>x = -x ;</a:t>
            </a:r>
          </a:p>
          <a:p>
            <a:r>
              <a:rPr lang="en-US" dirty="0"/>
              <a:t>y = -y ;</a:t>
            </a:r>
          </a:p>
          <a:p>
            <a:r>
              <a:rPr lang="en-US" dirty="0"/>
              <a:t>z = -z ;</a:t>
            </a:r>
          </a:p>
          <a:p>
            <a:r>
              <a:rPr lang="en-US" dirty="0"/>
              <a:t>}</a:t>
            </a:r>
          </a:p>
          <a:p>
            <a:r>
              <a:rPr lang="en-US" dirty="0"/>
              <a:t>main ( )</a:t>
            </a:r>
          </a:p>
          <a:p>
            <a:r>
              <a:rPr lang="en-US" dirty="0"/>
              <a:t>{</a:t>
            </a:r>
          </a:p>
          <a:p>
            <a:r>
              <a:rPr lang="en-US" dirty="0"/>
              <a:t>unary u;</a:t>
            </a:r>
          </a:p>
          <a:p>
            <a:r>
              <a:rPr lang="en-US" dirty="0" err="1"/>
              <a:t>u.getdata</a:t>
            </a:r>
            <a:r>
              <a:rPr lang="en-US" dirty="0"/>
              <a:t>(20, -30, 40);</a:t>
            </a:r>
          </a:p>
          <a:p>
            <a:r>
              <a:rPr lang="en-US" dirty="0"/>
              <a:t>u. display ( ) ;</a:t>
            </a:r>
          </a:p>
          <a:p>
            <a:r>
              <a:rPr lang="en-US" dirty="0"/>
              <a:t>-u;</a:t>
            </a:r>
          </a:p>
          <a:p>
            <a:r>
              <a:rPr lang="en-US" dirty="0"/>
              <a:t>u. display ( ) ;</a:t>
            </a:r>
          </a:p>
          <a:p>
            <a:r>
              <a:rPr lang="en-US" dirty="0"/>
              <a:t>}</a:t>
            </a:r>
            <a:endParaRPr kumimoji="0" lang="en-US" sz="4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228600" y="1600200"/>
            <a:ext cx="4343400" cy="5257800"/>
          </a:xfrm>
        </p:spPr>
        <p:txBody>
          <a:bodyPr>
            <a:normAutofit fontScale="62500" lnSpcReduction="20000"/>
          </a:bodyPr>
          <a:lstStyle/>
          <a:p>
            <a:pPr>
              <a:buNone/>
            </a:pPr>
            <a:r>
              <a:rPr lang="en-US" dirty="0"/>
              <a:t>class space{</a:t>
            </a:r>
            <a:br>
              <a:rPr lang="en-US" dirty="0"/>
            </a:br>
            <a:r>
              <a:rPr lang="en-US" dirty="0"/>
              <a:t>  </a:t>
            </a:r>
            <a:r>
              <a:rPr lang="en-US" dirty="0" err="1"/>
              <a:t>int</a:t>
            </a:r>
            <a:r>
              <a:rPr lang="en-US" dirty="0"/>
              <a:t> x;</a:t>
            </a:r>
            <a:br>
              <a:rPr lang="en-US" dirty="0"/>
            </a:br>
            <a:r>
              <a:rPr lang="en-US" dirty="0"/>
              <a:t>  </a:t>
            </a:r>
            <a:r>
              <a:rPr lang="en-US" dirty="0" err="1"/>
              <a:t>int</a:t>
            </a:r>
            <a:r>
              <a:rPr lang="en-US" dirty="0"/>
              <a:t> y;</a:t>
            </a:r>
            <a:br>
              <a:rPr lang="en-US" dirty="0"/>
            </a:br>
            <a:r>
              <a:rPr lang="en-US" dirty="0"/>
              <a:t>  </a:t>
            </a:r>
            <a:r>
              <a:rPr lang="en-US" dirty="0" err="1"/>
              <a:t>int</a:t>
            </a:r>
            <a:r>
              <a:rPr lang="en-US" dirty="0"/>
              <a:t> z;</a:t>
            </a:r>
            <a:br>
              <a:rPr lang="en-US" dirty="0"/>
            </a:br>
            <a:r>
              <a:rPr lang="en-US" dirty="0"/>
              <a:t>  public:</a:t>
            </a:r>
            <a:br>
              <a:rPr lang="en-US" dirty="0"/>
            </a:br>
            <a:r>
              <a:rPr lang="en-US" dirty="0"/>
              <a:t>    void </a:t>
            </a:r>
            <a:r>
              <a:rPr lang="en-US" dirty="0" err="1"/>
              <a:t>getdata</a:t>
            </a:r>
            <a:r>
              <a:rPr lang="en-US" dirty="0"/>
              <a:t>(</a:t>
            </a:r>
            <a:r>
              <a:rPr lang="en-US" dirty="0" err="1"/>
              <a:t>int</a:t>
            </a:r>
            <a:r>
              <a:rPr lang="en-US" dirty="0"/>
              <a:t> </a:t>
            </a:r>
            <a:r>
              <a:rPr lang="en-US" dirty="0" err="1"/>
              <a:t>a,int</a:t>
            </a:r>
            <a:r>
              <a:rPr lang="en-US" dirty="0"/>
              <a:t> b.int c);</a:t>
            </a:r>
            <a:br>
              <a:rPr lang="en-US" dirty="0"/>
            </a:br>
            <a:r>
              <a:rPr lang="en-US" dirty="0"/>
              <a:t>    void display(void);</a:t>
            </a:r>
            <a:br>
              <a:rPr lang="en-US" dirty="0"/>
            </a:br>
            <a:r>
              <a:rPr lang="en-US" dirty="0"/>
              <a:t>    friend void operator-(space &amp;s);</a:t>
            </a:r>
          </a:p>
          <a:p>
            <a:pPr>
              <a:buNone/>
            </a:pPr>
            <a:r>
              <a:rPr lang="en-US" dirty="0"/>
              <a:t>};</a:t>
            </a:r>
            <a:br>
              <a:rPr lang="en-US" dirty="0"/>
            </a:br>
            <a:r>
              <a:rPr lang="en-US" dirty="0"/>
              <a:t>void space :: </a:t>
            </a:r>
            <a:r>
              <a:rPr lang="en-US" dirty="0" err="1"/>
              <a:t>getdata</a:t>
            </a:r>
            <a:r>
              <a:rPr lang="en-US" dirty="0"/>
              <a:t>(</a:t>
            </a:r>
            <a:r>
              <a:rPr lang="en-US" dirty="0" err="1"/>
              <a:t>int</a:t>
            </a:r>
            <a:r>
              <a:rPr lang="en-US" dirty="0"/>
              <a:t> </a:t>
            </a:r>
            <a:r>
              <a:rPr lang="en-US" dirty="0" err="1"/>
              <a:t>a,int</a:t>
            </a:r>
            <a:r>
              <a:rPr lang="en-US" dirty="0"/>
              <a:t> </a:t>
            </a:r>
            <a:r>
              <a:rPr lang="en-US" dirty="0" err="1"/>
              <a:t>b,int</a:t>
            </a:r>
            <a:r>
              <a:rPr lang="en-US" dirty="0"/>
              <a:t> c){</a:t>
            </a:r>
            <a:br>
              <a:rPr lang="en-US" dirty="0"/>
            </a:br>
            <a:r>
              <a:rPr lang="en-US" dirty="0"/>
              <a:t>  x=a;</a:t>
            </a:r>
            <a:br>
              <a:rPr lang="en-US" dirty="0"/>
            </a:br>
            <a:r>
              <a:rPr lang="en-US" dirty="0"/>
              <a:t>  y=b;</a:t>
            </a:r>
            <a:br>
              <a:rPr lang="en-US" dirty="0"/>
            </a:br>
            <a:r>
              <a:rPr lang="en-US" dirty="0"/>
              <a:t>  z=c;</a:t>
            </a:r>
            <a:br>
              <a:rPr lang="en-US" dirty="0"/>
            </a:br>
            <a:r>
              <a:rPr lang="en-US" dirty="0"/>
              <a:t>}</a:t>
            </a:r>
            <a:br>
              <a:rPr lang="en-US" dirty="0"/>
            </a:br>
            <a:r>
              <a:rPr lang="en-US" dirty="0"/>
              <a:t>void space :: display(void){</a:t>
            </a:r>
            <a:br>
              <a:rPr lang="en-US" dirty="0"/>
            </a:br>
            <a:r>
              <a:rPr lang="en-US" dirty="0"/>
              <a:t>  </a:t>
            </a:r>
            <a:r>
              <a:rPr lang="en-US" dirty="0" err="1"/>
              <a:t>cout</a:t>
            </a:r>
            <a:r>
              <a:rPr lang="en-US" dirty="0"/>
              <a:t>&lt;&lt;x&lt;&lt;" ";</a:t>
            </a:r>
            <a:br>
              <a:rPr lang="en-US" dirty="0"/>
            </a:br>
            <a:r>
              <a:rPr lang="en-US" dirty="0"/>
              <a:t>  </a:t>
            </a:r>
            <a:r>
              <a:rPr lang="en-US" dirty="0" err="1"/>
              <a:t>cout</a:t>
            </a:r>
            <a:r>
              <a:rPr lang="en-US" dirty="0"/>
              <a:t>&lt;&lt;y&lt;&lt;" ";</a:t>
            </a:r>
            <a:br>
              <a:rPr lang="en-US" dirty="0"/>
            </a:br>
            <a:r>
              <a:rPr lang="en-US" dirty="0"/>
              <a:t>  </a:t>
            </a:r>
            <a:r>
              <a:rPr lang="en-US" dirty="0" err="1"/>
              <a:t>cout</a:t>
            </a:r>
            <a:r>
              <a:rPr lang="en-US" dirty="0"/>
              <a:t>&lt;&lt;z&lt;&lt;"\n";</a:t>
            </a:r>
            <a:br>
              <a:rPr lang="en-US" dirty="0"/>
            </a:br>
            <a:r>
              <a:rPr lang="en-US" dirty="0"/>
              <a:t>}</a:t>
            </a:r>
          </a:p>
        </p:txBody>
      </p:sp>
      <p:sp>
        <p:nvSpPr>
          <p:cNvPr id="4" name="Content Placeholder 2"/>
          <p:cNvSpPr txBox="1">
            <a:spLocks/>
          </p:cNvSpPr>
          <p:nvPr/>
        </p:nvSpPr>
        <p:spPr>
          <a:xfrm>
            <a:off x="4800600" y="1676400"/>
            <a:ext cx="4191000" cy="5029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void operator-( space &amp;s){</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s.x</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err="1">
                <a:ln>
                  <a:noFill/>
                </a:ln>
                <a:solidFill>
                  <a:schemeClr val="tx1"/>
                </a:solidFill>
                <a:effectLst/>
                <a:uLnTx/>
                <a:uFillTx/>
                <a:latin typeface="+mn-lt"/>
                <a:ea typeface="+mn-ea"/>
                <a:cs typeface="+mn-cs"/>
              </a:rPr>
              <a:t>s.x</a:t>
            </a:r>
            <a:r>
              <a:rPr kumimoji="0" lang="en-US" sz="2000" b="0" i="0" u="none" strike="noStrike" kern="1200" cap="none" spc="0" normalizeH="0" baseline="0" noProof="0" dirty="0">
                <a:ln>
                  <a:noFill/>
                </a:ln>
                <a:solidFill>
                  <a:schemeClr val="tx1"/>
                </a:solidFill>
                <a:effectLst/>
                <a:uLnTx/>
                <a:uFillTx/>
                <a:latin typeface="+mn-lt"/>
                <a:ea typeface="+mn-ea"/>
                <a:cs typeface="+mn-cs"/>
              </a:rPr>
              <a:t>;</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s.y</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err="1">
                <a:ln>
                  <a:noFill/>
                </a:ln>
                <a:solidFill>
                  <a:schemeClr val="tx1"/>
                </a:solidFill>
                <a:effectLst/>
                <a:uLnTx/>
                <a:uFillTx/>
                <a:latin typeface="+mn-lt"/>
                <a:ea typeface="+mn-ea"/>
                <a:cs typeface="+mn-cs"/>
              </a:rPr>
              <a:t>s.y</a:t>
            </a:r>
            <a:r>
              <a:rPr kumimoji="0" lang="en-US" sz="2000" b="0" i="0" u="none" strike="noStrike" kern="1200" cap="none" spc="0" normalizeH="0" baseline="0" noProof="0" dirty="0">
                <a:ln>
                  <a:noFill/>
                </a:ln>
                <a:solidFill>
                  <a:schemeClr val="tx1"/>
                </a:solidFill>
                <a:effectLst/>
                <a:uLnTx/>
                <a:uFillTx/>
                <a:latin typeface="+mn-lt"/>
                <a:ea typeface="+mn-ea"/>
                <a:cs typeface="+mn-cs"/>
              </a:rPr>
              <a:t>;</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s.z</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err="1">
                <a:ln>
                  <a:noFill/>
                </a:ln>
                <a:solidFill>
                  <a:schemeClr val="tx1"/>
                </a:solidFill>
                <a:effectLst/>
                <a:uLnTx/>
                <a:uFillTx/>
                <a:latin typeface="+mn-lt"/>
                <a:ea typeface="+mn-ea"/>
                <a:cs typeface="+mn-cs"/>
              </a:rPr>
              <a:t>s.z</a:t>
            </a:r>
            <a:r>
              <a:rPr kumimoji="0" lang="en-US" sz="2000" b="0" i="0" u="none" strike="noStrike" kern="1200" cap="none" spc="0" normalizeH="0" baseline="0" noProof="0" dirty="0">
                <a:ln>
                  <a:noFill/>
                </a:ln>
                <a:solidFill>
                  <a:schemeClr val="tx1"/>
                </a:solidFill>
                <a:effectLst/>
                <a:uLnTx/>
                <a:uFillTx/>
                <a:latin typeface="+mn-lt"/>
                <a:ea typeface="+mn-ea"/>
                <a:cs typeface="+mn-cs"/>
              </a:rPr>
              <a:t>;</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err="1">
                <a:ln>
                  <a:noFill/>
                </a:ln>
                <a:solidFill>
                  <a:schemeClr val="tx1"/>
                </a:solidFill>
                <a:effectLst/>
                <a:uLnTx/>
                <a:uFillTx/>
                <a:latin typeface="+mn-lt"/>
                <a:ea typeface="+mn-ea"/>
                <a:cs typeface="+mn-cs"/>
              </a:rPr>
              <a:t>int</a:t>
            </a:r>
            <a:r>
              <a:rPr kumimoji="0" lang="en-US" sz="2000" b="0" i="0" u="none" strike="noStrike" kern="1200" cap="none" spc="0" normalizeH="0" baseline="0" noProof="0" dirty="0">
                <a:ln>
                  <a:noFill/>
                </a:ln>
                <a:solidFill>
                  <a:schemeClr val="tx1"/>
                </a:solidFill>
                <a:effectLst/>
                <a:uLnTx/>
                <a:uFillTx/>
                <a:latin typeface="+mn-lt"/>
                <a:ea typeface="+mn-ea"/>
                <a:cs typeface="+mn-cs"/>
              </a:rPr>
              <a:t> main(){</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space s;</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s.getdata</a:t>
            </a:r>
            <a:r>
              <a:rPr kumimoji="0" lang="en-US" sz="2000" b="0" i="0" u="none" strike="noStrike" kern="1200" cap="none" spc="0" normalizeH="0" baseline="0" noProof="0" dirty="0">
                <a:ln>
                  <a:noFill/>
                </a:ln>
                <a:solidFill>
                  <a:schemeClr val="tx1"/>
                </a:solidFill>
                <a:effectLst/>
                <a:uLnTx/>
                <a:uFillTx/>
                <a:latin typeface="+mn-lt"/>
                <a:ea typeface="+mn-ea"/>
                <a:cs typeface="+mn-cs"/>
              </a:rPr>
              <a:t>(10,-20,30);</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cout</a:t>
            </a:r>
            <a:r>
              <a:rPr kumimoji="0" lang="en-US" sz="2000" b="0" i="0" u="none" strike="noStrike" kern="1200" cap="none" spc="0" normalizeH="0" baseline="0" noProof="0" dirty="0">
                <a:ln>
                  <a:noFill/>
                </a:ln>
                <a:solidFill>
                  <a:schemeClr val="tx1"/>
                </a:solidFill>
                <a:effectLst/>
                <a:uLnTx/>
                <a:uFillTx/>
                <a:latin typeface="+mn-lt"/>
                <a:ea typeface="+mn-ea"/>
                <a:cs typeface="+mn-cs"/>
              </a:rPr>
              <a:t>&lt;&lt;"S : ";</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s.display</a:t>
            </a:r>
            <a:r>
              <a:rPr kumimoji="0" lang="en-US" sz="2000" b="0" i="0" u="none" strike="noStrike" kern="1200" cap="none" spc="0" normalizeH="0" baseline="0" noProof="0" dirty="0">
                <a:ln>
                  <a:noFill/>
                </a:ln>
                <a:solidFill>
                  <a:schemeClr val="tx1"/>
                </a:solidFill>
                <a:effectLst/>
                <a:uLnTx/>
                <a:uFillTx/>
                <a:latin typeface="+mn-lt"/>
                <a:ea typeface="+mn-ea"/>
                <a:cs typeface="+mn-cs"/>
              </a:rPr>
              <a:t>();</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-s;</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cout</a:t>
            </a:r>
            <a:r>
              <a:rPr kumimoji="0" lang="en-US" sz="2000" b="0" i="0" u="none" strike="noStrike" kern="1200" cap="none" spc="0" normalizeH="0" baseline="0" noProof="0" dirty="0">
                <a:ln>
                  <a:noFill/>
                </a:ln>
                <a:solidFill>
                  <a:schemeClr val="tx1"/>
                </a:solidFill>
                <a:effectLst/>
                <a:uLnTx/>
                <a:uFillTx/>
                <a:latin typeface="+mn-lt"/>
                <a:ea typeface="+mn-ea"/>
                <a:cs typeface="+mn-cs"/>
              </a:rPr>
              <a:t>&lt;&lt;"S :";</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s.display</a:t>
            </a:r>
            <a:r>
              <a:rPr kumimoji="0" lang="en-US" sz="2000" b="0" i="0" u="none" strike="noStrike" kern="1200" cap="none" spc="0" normalizeH="0" baseline="0" noProof="0" dirty="0">
                <a:ln>
                  <a:noFill/>
                </a:ln>
                <a:solidFill>
                  <a:schemeClr val="tx1"/>
                </a:solidFill>
                <a:effectLst/>
                <a:uLnTx/>
                <a:uFillTx/>
                <a:latin typeface="+mn-lt"/>
                <a:ea typeface="+mn-ea"/>
                <a:cs typeface="+mn-cs"/>
              </a:rPr>
              <a:t>();</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return 0;</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8" tIns="44450" rIns="90488" bIns="44450" anchor="b"/>
          <a:lstStyle/>
          <a:p>
            <a:r>
              <a:rPr lang="en-US"/>
              <a:t>What is..Operator Overloading</a:t>
            </a:r>
          </a:p>
        </p:txBody>
      </p:sp>
      <p:sp>
        <p:nvSpPr>
          <p:cNvPr id="10243" name="Rectangle 3"/>
          <p:cNvSpPr>
            <a:spLocks noGrp="1" noChangeArrowheads="1"/>
          </p:cNvSpPr>
          <p:nvPr>
            <p:ph type="body" idx="1"/>
          </p:nvPr>
        </p:nvSpPr>
        <p:spPr>
          <a:xfrm>
            <a:off x="685800" y="1752600"/>
            <a:ext cx="8153400" cy="4572000"/>
          </a:xfrm>
          <a:noFill/>
          <a:ln/>
        </p:spPr>
        <p:txBody>
          <a:bodyPr lIns="90488" tIns="44450" rIns="90488" bIns="44450">
            <a:normAutofit/>
          </a:bodyPr>
          <a:lstStyle/>
          <a:p>
            <a:pPr>
              <a:lnSpc>
                <a:spcPct val="95000"/>
              </a:lnSpc>
              <a:spcBef>
                <a:spcPct val="0"/>
              </a:spcBef>
              <a:buNone/>
            </a:pPr>
            <a:r>
              <a:rPr lang="en-US" sz="2800" b="1" dirty="0"/>
              <a:t>Operator Overloading:	</a:t>
            </a:r>
          </a:p>
          <a:p>
            <a:pPr lvl="1">
              <a:lnSpc>
                <a:spcPct val="90000"/>
              </a:lnSpc>
            </a:pPr>
            <a:r>
              <a:rPr lang="en-US" dirty="0"/>
              <a:t>Allows us to define the behavior of operators when applied to objects of a class</a:t>
            </a:r>
          </a:p>
          <a:p>
            <a:pPr lvl="1">
              <a:lnSpc>
                <a:spcPct val="90000"/>
              </a:lnSpc>
            </a:pPr>
            <a:r>
              <a:rPr lang="en-US" dirty="0"/>
              <a:t>Examine what operators make sense for a “new data type” we are creating and implement those that make sense as operators:</a:t>
            </a:r>
          </a:p>
          <a:p>
            <a:pPr lvl="1">
              <a:lnSpc>
                <a:spcPct val="90000"/>
              </a:lnSpc>
            </a:pPr>
            <a:r>
              <a:rPr lang="en-US" dirty="0" err="1"/>
              <a:t>input_data</a:t>
            </a:r>
            <a:r>
              <a:rPr lang="en-US" dirty="0"/>
              <a:t>   is replaced by  &gt;&gt;</a:t>
            </a:r>
          </a:p>
          <a:p>
            <a:pPr lvl="1">
              <a:lnSpc>
                <a:spcPct val="90000"/>
              </a:lnSpc>
            </a:pPr>
            <a:r>
              <a:rPr lang="en-US" dirty="0"/>
              <a:t>display   is replaced by &lt;&lt;</a:t>
            </a:r>
          </a:p>
          <a:p>
            <a:pPr lvl="1">
              <a:lnSpc>
                <a:spcPct val="90000"/>
              </a:lnSpc>
            </a:pPr>
            <a:r>
              <a:rPr lang="en-US" dirty="0"/>
              <a:t>assign or copy is replaced by =</a:t>
            </a:r>
          </a:p>
          <a:p>
            <a:pPr>
              <a:lnSpc>
                <a:spcPct val="90000"/>
              </a:lnSpc>
            </a:pPr>
            <a:endParaRPr 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dissolve">
                                      <p:cBhvr>
                                        <p:cTn id="7" dur="500"/>
                                        <p:tgtEl>
                                          <p:spTgt spid="1024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dissolve">
                                      <p:cBhvr>
                                        <p:cTn id="10" dur="500"/>
                                        <p:tgtEl>
                                          <p:spTgt spid="1024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dissolve">
                                      <p:cBhvr>
                                        <p:cTn id="13" dur="500"/>
                                        <p:tgtEl>
                                          <p:spTgt spid="1024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dissolve">
                                      <p:cBhvr>
                                        <p:cTn id="16" dur="500"/>
                                        <p:tgtEl>
                                          <p:spTgt spid="1024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dissolve">
                                      <p:cBhvr>
                                        <p:cTn id="19" dur="500"/>
                                        <p:tgtEl>
                                          <p:spTgt spid="10243">
                                            <p:txEl>
                                              <p:pRg st="4" end="4"/>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dissolve">
                                      <p:cBhvr>
                                        <p:cTn id="2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p:txBody>
          <a:bodyPr>
            <a:normAutofit fontScale="92500" lnSpcReduction="20000"/>
          </a:bodyPr>
          <a:lstStyle/>
          <a:p>
            <a:r>
              <a:rPr lang="en-US" dirty="0"/>
              <a:t>The function operator - ( ) takes no argument because this function is a member function of the same class, it can directly access the member of the object which activated it.</a:t>
            </a:r>
          </a:p>
          <a:p>
            <a:r>
              <a:rPr lang="en-US" dirty="0"/>
              <a:t>The argument is passed by reference. It will not work if we pass argument by value because only a copy of the object that activated the call is passed to operator-(). </a:t>
            </a:r>
          </a:p>
          <a:p>
            <a:pPr>
              <a:buNone/>
            </a:pPr>
            <a:r>
              <a:rPr lang="en-US" dirty="0"/>
              <a:t>	 t = -s will not work</a:t>
            </a:r>
          </a:p>
          <a:p>
            <a:r>
              <a:rPr lang="en-US" dirty="0"/>
              <a:t>Therefore changes made inside the operator function will not reflect in the called object.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Binary-Example </a:t>
            </a:r>
          </a:p>
        </p:txBody>
      </p:sp>
      <p:sp>
        <p:nvSpPr>
          <p:cNvPr id="3" name="Content Placeholder 2"/>
          <p:cNvSpPr>
            <a:spLocks noGrp="1"/>
          </p:cNvSpPr>
          <p:nvPr>
            <p:ph idx="1"/>
          </p:nvPr>
        </p:nvSpPr>
        <p:spPr>
          <a:xfrm>
            <a:off x="457200" y="1371600"/>
            <a:ext cx="4114800" cy="5105400"/>
          </a:xfrm>
        </p:spPr>
        <p:txBody>
          <a:bodyPr>
            <a:normAutofit fontScale="47500" lnSpcReduction="20000"/>
          </a:bodyPr>
          <a:lstStyle/>
          <a:p>
            <a:pPr>
              <a:buNone/>
            </a:pPr>
            <a:r>
              <a:rPr lang="en-US" dirty="0"/>
              <a:t>class complex</a:t>
            </a:r>
          </a:p>
          <a:p>
            <a:pPr>
              <a:buNone/>
            </a:pPr>
            <a:r>
              <a:rPr lang="en-US" dirty="0"/>
              <a:t>{</a:t>
            </a:r>
          </a:p>
          <a:p>
            <a:pPr>
              <a:buNone/>
            </a:pPr>
            <a:r>
              <a:rPr lang="en-US" dirty="0"/>
              <a:t>float x, y;</a:t>
            </a:r>
          </a:p>
          <a:p>
            <a:pPr>
              <a:buNone/>
            </a:pPr>
            <a:r>
              <a:rPr lang="en-US" dirty="0"/>
              <a:t>public :</a:t>
            </a:r>
          </a:p>
          <a:p>
            <a:pPr>
              <a:buNone/>
            </a:pPr>
            <a:r>
              <a:rPr lang="en-US" dirty="0"/>
              <a:t>complex ( ) { x=0; y=0;}</a:t>
            </a:r>
          </a:p>
          <a:p>
            <a:pPr>
              <a:buNone/>
            </a:pPr>
            <a:r>
              <a:rPr lang="en-US" dirty="0"/>
              <a:t>complex (float real, float </a:t>
            </a:r>
            <a:r>
              <a:rPr lang="en-US" dirty="0" err="1"/>
              <a:t>imag</a:t>
            </a:r>
            <a:r>
              <a:rPr lang="en-US" dirty="0"/>
              <a:t>)</a:t>
            </a:r>
          </a:p>
          <a:p>
            <a:pPr>
              <a:buNone/>
            </a:pPr>
            <a:r>
              <a:rPr lang="en-US" dirty="0"/>
              <a:t>{</a:t>
            </a:r>
          </a:p>
          <a:p>
            <a:pPr>
              <a:buNone/>
            </a:pPr>
            <a:r>
              <a:rPr lang="en-US" dirty="0"/>
              <a:t>x = real;</a:t>
            </a:r>
          </a:p>
          <a:p>
            <a:pPr>
              <a:buNone/>
            </a:pPr>
            <a:r>
              <a:rPr lang="en-US" dirty="0"/>
              <a:t>y = </a:t>
            </a:r>
            <a:r>
              <a:rPr lang="en-US" dirty="0" err="1"/>
              <a:t>imag</a:t>
            </a:r>
            <a:r>
              <a:rPr lang="en-US" dirty="0"/>
              <a:t>;</a:t>
            </a:r>
          </a:p>
          <a:p>
            <a:pPr>
              <a:buNone/>
            </a:pPr>
            <a:r>
              <a:rPr lang="en-US" dirty="0"/>
              <a:t>}</a:t>
            </a:r>
          </a:p>
          <a:p>
            <a:pPr>
              <a:buNone/>
            </a:pPr>
            <a:r>
              <a:rPr lang="en-US" dirty="0"/>
              <a:t>complex operator +(complex);</a:t>
            </a:r>
          </a:p>
          <a:p>
            <a:pPr>
              <a:buNone/>
            </a:pPr>
            <a:r>
              <a:rPr lang="en-US" dirty="0"/>
              <a:t>void display(void);</a:t>
            </a:r>
          </a:p>
          <a:p>
            <a:pPr>
              <a:buNone/>
            </a:pPr>
            <a:r>
              <a:rPr lang="en-US" dirty="0"/>
              <a:t>};</a:t>
            </a:r>
          </a:p>
          <a:p>
            <a:pPr>
              <a:buNone/>
            </a:pPr>
            <a:r>
              <a:rPr lang="en-US" dirty="0"/>
              <a:t>Complex complex:: operator+(complex c)</a:t>
            </a:r>
          </a:p>
          <a:p>
            <a:pPr>
              <a:buNone/>
            </a:pPr>
            <a:r>
              <a:rPr lang="en-US" dirty="0"/>
              <a:t>{</a:t>
            </a:r>
          </a:p>
          <a:p>
            <a:pPr>
              <a:buNone/>
            </a:pPr>
            <a:r>
              <a:rPr lang="en-US" dirty="0"/>
              <a:t>complex temp;</a:t>
            </a:r>
          </a:p>
          <a:p>
            <a:pPr>
              <a:buNone/>
            </a:pPr>
            <a:r>
              <a:rPr lang="en-US" dirty="0" err="1"/>
              <a:t>temp.x</a:t>
            </a:r>
            <a:r>
              <a:rPr lang="en-US" dirty="0"/>
              <a:t> = x + </a:t>
            </a:r>
            <a:r>
              <a:rPr lang="en-US" dirty="0" err="1"/>
              <a:t>c.x</a:t>
            </a:r>
            <a:r>
              <a:rPr lang="en-US" dirty="0"/>
              <a:t>;</a:t>
            </a:r>
          </a:p>
          <a:p>
            <a:pPr>
              <a:buNone/>
            </a:pPr>
            <a:r>
              <a:rPr lang="en-US" dirty="0" err="1"/>
              <a:t>temp.y</a:t>
            </a:r>
            <a:r>
              <a:rPr lang="en-US" dirty="0"/>
              <a:t> = y + </a:t>
            </a:r>
            <a:r>
              <a:rPr lang="en-US" dirty="0" err="1"/>
              <a:t>c.y</a:t>
            </a:r>
            <a:r>
              <a:rPr lang="en-US" dirty="0"/>
              <a:t>;</a:t>
            </a:r>
          </a:p>
          <a:p>
            <a:pPr>
              <a:buNone/>
            </a:pPr>
            <a:r>
              <a:rPr lang="en-US" dirty="0"/>
              <a:t>return (temp);</a:t>
            </a:r>
          </a:p>
          <a:p>
            <a:pPr>
              <a:buNone/>
            </a:pPr>
            <a:r>
              <a:rPr lang="en-US" dirty="0"/>
              <a:t>}</a:t>
            </a:r>
          </a:p>
        </p:txBody>
      </p:sp>
      <p:sp>
        <p:nvSpPr>
          <p:cNvPr id="4" name="Content Placeholder 2"/>
          <p:cNvSpPr txBox="1">
            <a:spLocks/>
          </p:cNvSpPr>
          <p:nvPr/>
        </p:nvSpPr>
        <p:spPr>
          <a:xfrm>
            <a:off x="4876800" y="1676400"/>
            <a:ext cx="3962400" cy="4525963"/>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void complex : : display (void)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l-PL" sz="3200" b="0" i="0" u="none" strike="noStrike" kern="1200" cap="none" spc="0" normalizeH="0" baseline="0" noProof="0" dirty="0">
                <a:ln>
                  <a:noFill/>
                </a:ln>
                <a:solidFill>
                  <a:schemeClr val="tx1"/>
                </a:solidFill>
                <a:effectLst/>
                <a:uLnTx/>
                <a:uFillTx/>
                <a:latin typeface="+mn-lt"/>
                <a:ea typeface="+mn-ea"/>
                <a:cs typeface="+mn-cs"/>
              </a:rPr>
              <a:t>cout &lt;&lt; x &lt;&lt; </a:t>
            </a:r>
            <a:r>
              <a:rPr lang="en-US" sz="3200"/>
              <a:t>“</a:t>
            </a:r>
            <a:r>
              <a:rPr kumimoji="0" lang="pl-PL" sz="3200" b="0" i="0" u="none" strike="noStrike" kern="1200" cap="none" spc="0" normalizeH="0" baseline="0" noProof="0">
                <a:ln>
                  <a:noFill/>
                </a:ln>
                <a:solidFill>
                  <a:schemeClr val="tx1"/>
                </a:solidFill>
                <a:effectLst/>
                <a:uLnTx/>
                <a:uFillTx/>
                <a:latin typeface="+mn-lt"/>
                <a:ea typeface="+mn-ea"/>
                <a:cs typeface="+mn-cs"/>
              </a:rPr>
              <a:t> </a:t>
            </a:r>
            <a:r>
              <a:rPr kumimoji="0" lang="pl-PL" sz="3200" b="0" i="0" u="none" strike="noStrike" kern="1200" cap="none" spc="0" normalizeH="0" baseline="0" noProof="0" dirty="0">
                <a:ln>
                  <a:noFill/>
                </a:ln>
                <a:solidFill>
                  <a:schemeClr val="tx1"/>
                </a:solidFill>
                <a:effectLst/>
                <a:uLnTx/>
                <a:uFillTx/>
                <a:latin typeface="+mn-lt"/>
                <a:ea typeface="+mn-ea"/>
                <a:cs typeface="+mn-cs"/>
              </a:rPr>
              <a:t>+ j</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pl-PL" sz="3200" b="0" i="0" u="none" strike="noStrike" kern="1200" cap="none" spc="0" normalizeH="0" baseline="0" noProof="0" dirty="0">
                <a:ln>
                  <a:noFill/>
                </a:ln>
                <a:solidFill>
                  <a:schemeClr val="tx1"/>
                </a:solidFill>
                <a:effectLst/>
                <a:uLnTx/>
                <a:uFillTx/>
                <a:latin typeface="+mn-lt"/>
                <a:ea typeface="+mn-ea"/>
                <a:cs typeface="+mn-cs"/>
              </a:rPr>
              <a:t>&lt;&lt; y &lt;&lt; </a:t>
            </a:r>
            <a:r>
              <a:rPr lang="pl-PL" sz="3200" dirty="0"/>
              <a:t>”</a:t>
            </a:r>
            <a:r>
              <a:rPr kumimoji="0" lang="pl-PL" sz="3200" b="0" i="0" u="none" strike="noStrike" kern="1200" cap="none" spc="0" normalizeH="0" baseline="0" noProof="0" dirty="0">
                <a:ln>
                  <a:noFill/>
                </a:ln>
                <a:solidFill>
                  <a:schemeClr val="tx1"/>
                </a:solidFill>
                <a:effectLst/>
                <a:uLnTx/>
                <a:uFillTx/>
                <a:latin typeface="+mn-lt"/>
                <a:ea typeface="+mn-ea"/>
                <a:cs typeface="+mn-cs"/>
              </a:rPr>
              <a:t> \n”;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main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complex c1,c2,c3;</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c1 = complex (2.5, 3.5);</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c2 = complex (1.6, 2.7);</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c3 = c1 + c2;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a:ln>
                  <a:noFill/>
                </a:ln>
                <a:solidFill>
                  <a:schemeClr val="tx1"/>
                </a:solidFill>
                <a:effectLst/>
                <a:uLnTx/>
                <a:uFillTx/>
                <a:latin typeface="+mn-lt"/>
                <a:ea typeface="+mn-ea"/>
                <a:cs typeface="+mn-cs"/>
              </a:rPr>
              <a:t>cout</a:t>
            </a:r>
            <a:r>
              <a:rPr kumimoji="0" lang="en-US" sz="3200" b="0" i="0" u="none" strike="noStrike" kern="1200" cap="none" spc="0" normalizeH="0" baseline="0" noProof="0" dirty="0">
                <a:ln>
                  <a:noFill/>
                </a:ln>
                <a:solidFill>
                  <a:schemeClr val="tx1"/>
                </a:solidFill>
                <a:effectLst/>
                <a:uLnTx/>
                <a:uFillTx/>
                <a:latin typeface="+mn-lt"/>
                <a:ea typeface="+mn-ea"/>
                <a:cs typeface="+mn-cs"/>
              </a:rPr>
              <a:t> &lt;&lt; “c1 = </a:t>
            </a:r>
            <a:r>
              <a:rPr lang="en-US" sz="3200" dirty="0"/>
              <a:t>“</a:t>
            </a:r>
            <a:r>
              <a:rPr kumimoji="0" lang="en-US" sz="3200" b="0" i="0" u="none" strike="noStrike" kern="1200" cap="none" spc="0" normalizeH="0" baseline="0" noProof="0" dirty="0">
                <a:ln>
                  <a:noFill/>
                </a:ln>
                <a:solidFill>
                  <a:schemeClr val="tx1"/>
                </a:solidFill>
                <a:effectLst/>
                <a:uLnTx/>
                <a:uFillTx/>
                <a:latin typeface="+mn-lt"/>
                <a:ea typeface="+mn-ea"/>
                <a:cs typeface="+mn-cs"/>
              </a:rPr>
              <a:t>; c1.display(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a:ln>
                  <a:noFill/>
                </a:ln>
                <a:solidFill>
                  <a:schemeClr val="tx1"/>
                </a:solidFill>
                <a:effectLst/>
                <a:uLnTx/>
                <a:uFillTx/>
                <a:latin typeface="+mn-lt"/>
                <a:ea typeface="+mn-ea"/>
                <a:cs typeface="+mn-cs"/>
              </a:rPr>
              <a:t>cout</a:t>
            </a:r>
            <a:r>
              <a:rPr kumimoji="0" lang="en-US" sz="3200" b="0" i="0" u="none" strike="noStrike" kern="1200" cap="none" spc="0" normalizeH="0" baseline="0" noProof="0" dirty="0">
                <a:ln>
                  <a:noFill/>
                </a:ln>
                <a:solidFill>
                  <a:schemeClr val="tx1"/>
                </a:solidFill>
                <a:effectLst/>
                <a:uLnTx/>
                <a:uFillTx/>
                <a:latin typeface="+mn-lt"/>
                <a:ea typeface="+mn-ea"/>
                <a:cs typeface="+mn-cs"/>
              </a:rPr>
              <a:t> &lt;&lt; “c2 = “.; c2.display(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err="1">
                <a:ln>
                  <a:noFill/>
                </a:ln>
                <a:solidFill>
                  <a:schemeClr val="tx1"/>
                </a:solidFill>
                <a:effectLst/>
                <a:uLnTx/>
                <a:uFillTx/>
                <a:latin typeface="+mn-lt"/>
                <a:ea typeface="+mn-ea"/>
                <a:cs typeface="+mn-cs"/>
              </a:rPr>
              <a:t>cout</a:t>
            </a:r>
            <a:r>
              <a:rPr kumimoji="0" lang="en-US" sz="3200" b="0" i="0" u="none" strike="noStrike" kern="1200" cap="none" spc="0" normalizeH="0" baseline="0" noProof="0" dirty="0">
                <a:ln>
                  <a:noFill/>
                </a:ln>
                <a:solidFill>
                  <a:schemeClr val="tx1"/>
                </a:solidFill>
                <a:effectLst/>
                <a:uLnTx/>
                <a:uFillTx/>
                <a:latin typeface="+mn-lt"/>
                <a:ea typeface="+mn-ea"/>
                <a:cs typeface="+mn-cs"/>
              </a:rPr>
              <a:t> &lt;&lt; “c3 = “; c3.display( )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4" name="Content Placeholder 3"/>
          <p:cNvSpPr>
            <a:spLocks noGrp="1"/>
          </p:cNvSpPr>
          <p:nvPr>
            <p:ph idx="1"/>
          </p:nvPr>
        </p:nvSpPr>
        <p:spPr>
          <a:xfrm>
            <a:off x="457200" y="1600200"/>
            <a:ext cx="8229600" cy="4401205"/>
          </a:xfrm>
          <a:prstGeom prst="rect">
            <a:avLst/>
          </a:prstGeom>
        </p:spPr>
        <p:txBody>
          <a:bodyPr>
            <a:spAutoFit/>
          </a:bodyPr>
          <a:lstStyle/>
          <a:p>
            <a:r>
              <a:rPr lang="en-US" sz="2800" dirty="0"/>
              <a:t>c3 = c1 + c2 </a:t>
            </a:r>
          </a:p>
          <a:p>
            <a:r>
              <a:rPr lang="en-US" sz="2800" dirty="0"/>
              <a:t>Here, the object c1 is used to invoke the function and c2 plays the role of an argument that is passed to the function. </a:t>
            </a:r>
          </a:p>
          <a:p>
            <a:r>
              <a:rPr lang="en-US" sz="2800" dirty="0"/>
              <a:t>The above statement is equivalent to </a:t>
            </a:r>
          </a:p>
          <a:p>
            <a:r>
              <a:rPr lang="en-US" sz="2800" dirty="0"/>
              <a:t>c3 = c1.operator +(c2)</a:t>
            </a:r>
          </a:p>
          <a:p>
            <a:r>
              <a:rPr lang="en-US" sz="2800" dirty="0"/>
              <a:t>the data members of c1 are accessed directly and the data member of c2 are accessed using the dot operator.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a:t>
            </a:r>
          </a:p>
        </p:txBody>
      </p:sp>
      <p:sp>
        <p:nvSpPr>
          <p:cNvPr id="3" name="Content Placeholder 2"/>
          <p:cNvSpPr>
            <a:spLocks noGrp="1"/>
          </p:cNvSpPr>
          <p:nvPr>
            <p:ph idx="1"/>
          </p:nvPr>
        </p:nvSpPr>
        <p:spPr>
          <a:xfrm>
            <a:off x="457200" y="1447800"/>
            <a:ext cx="8229600" cy="5105400"/>
          </a:xfrm>
        </p:spPr>
        <p:txBody>
          <a:bodyPr>
            <a:normAutofit fontScale="77500" lnSpcReduction="20000"/>
          </a:bodyPr>
          <a:lstStyle/>
          <a:p>
            <a:pPr>
              <a:buNone/>
            </a:pPr>
            <a:r>
              <a:rPr lang="en-US" b="1" dirty="0"/>
              <a:t>Implicit conversion</a:t>
            </a:r>
          </a:p>
          <a:p>
            <a:pPr>
              <a:buNone/>
            </a:pPr>
            <a:r>
              <a:rPr lang="en-US" dirty="0"/>
              <a:t>Implicit conversions do not require any operator. They are automatically performed when a value is copied to a compatible type. For example:</a:t>
            </a:r>
          </a:p>
          <a:p>
            <a:pPr>
              <a:buNone/>
            </a:pPr>
            <a:r>
              <a:rPr lang="en-US" dirty="0"/>
              <a:t>	short a=2000;</a:t>
            </a:r>
          </a:p>
          <a:p>
            <a:pPr>
              <a:buNone/>
            </a:pPr>
            <a:r>
              <a:rPr lang="en-US" dirty="0"/>
              <a:t>	</a:t>
            </a:r>
            <a:r>
              <a:rPr lang="en-US" dirty="0" err="1"/>
              <a:t>int</a:t>
            </a:r>
            <a:r>
              <a:rPr lang="en-US" dirty="0"/>
              <a:t> b;</a:t>
            </a:r>
          </a:p>
          <a:p>
            <a:pPr>
              <a:buNone/>
            </a:pPr>
            <a:r>
              <a:rPr lang="en-US" dirty="0"/>
              <a:t>	b=a;</a:t>
            </a:r>
          </a:p>
          <a:p>
            <a:pPr>
              <a:buNone/>
            </a:pPr>
            <a:r>
              <a:rPr lang="en-US" dirty="0"/>
              <a:t>This is known as a standard conversion. Standard conversions affect fundamental data types, and allow conversions such as the conversions between numerical types (short to </a:t>
            </a:r>
            <a:r>
              <a:rPr lang="en-US" dirty="0" err="1"/>
              <a:t>int</a:t>
            </a:r>
            <a:r>
              <a:rPr lang="en-US" dirty="0"/>
              <a:t>, </a:t>
            </a:r>
            <a:r>
              <a:rPr lang="en-US" dirty="0" err="1"/>
              <a:t>int</a:t>
            </a:r>
            <a:r>
              <a:rPr lang="en-US" dirty="0"/>
              <a:t> to float, double to int...), </a:t>
            </a:r>
          </a:p>
          <a:p>
            <a:pPr>
              <a:buNone/>
            </a:pPr>
            <a:r>
              <a:rPr lang="en-US" dirty="0"/>
              <a:t>Implicit conversions also include constructor or operator conversions, which affect classes that include specific constructors or operator functions to perform conversions.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pPr>
              <a:buNone/>
            </a:pPr>
            <a:r>
              <a:rPr lang="en-US" b="1" dirty="0"/>
              <a:t>For example:</a:t>
            </a:r>
          </a:p>
          <a:p>
            <a:pPr>
              <a:buNone/>
            </a:pPr>
            <a:r>
              <a:rPr lang="en-US" dirty="0"/>
              <a:t>class A {};</a:t>
            </a:r>
          </a:p>
          <a:p>
            <a:pPr>
              <a:buNone/>
            </a:pPr>
            <a:r>
              <a:rPr lang="en-US" dirty="0"/>
              <a:t>class B { </a:t>
            </a:r>
          </a:p>
          <a:p>
            <a:pPr>
              <a:buNone/>
            </a:pPr>
            <a:r>
              <a:rPr lang="en-US" dirty="0"/>
              <a:t>public: </a:t>
            </a:r>
          </a:p>
          <a:p>
            <a:pPr>
              <a:buNone/>
            </a:pPr>
            <a:r>
              <a:rPr lang="en-US" dirty="0"/>
              <a:t>B (A a) {} </a:t>
            </a:r>
          </a:p>
          <a:p>
            <a:pPr>
              <a:buNone/>
            </a:pPr>
            <a:r>
              <a:rPr lang="en-US" dirty="0"/>
              <a:t>};</a:t>
            </a:r>
          </a:p>
          <a:p>
            <a:pPr>
              <a:buNone/>
            </a:pPr>
            <a:r>
              <a:rPr lang="en-US" dirty="0"/>
              <a:t>A </a:t>
            </a:r>
            <a:r>
              <a:rPr lang="en-US" dirty="0" err="1"/>
              <a:t>a</a:t>
            </a:r>
            <a:r>
              <a:rPr lang="en-US" dirty="0"/>
              <a:t>;</a:t>
            </a:r>
          </a:p>
          <a:p>
            <a:pPr>
              <a:buNone/>
            </a:pPr>
            <a:r>
              <a:rPr lang="en-US" dirty="0"/>
              <a:t>B </a:t>
            </a:r>
            <a:r>
              <a:rPr lang="en-US" dirty="0" err="1"/>
              <a:t>b</a:t>
            </a:r>
            <a:r>
              <a:rPr lang="en-US" dirty="0"/>
              <a:t>=a;</a:t>
            </a:r>
          </a:p>
          <a:p>
            <a:pPr>
              <a:buNone/>
            </a:pPr>
            <a:endParaRPr lang="en-US" dirty="0"/>
          </a:p>
          <a:p>
            <a:pPr algn="just">
              <a:buNone/>
            </a:pPr>
            <a:r>
              <a:rPr lang="en-US" dirty="0"/>
              <a:t>Here, a implicit conversion happened between objects of class A and class B, because B has a constructor that takes an object of class A as parameter. Therefore implicit  conversions from A to B are allowed.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conversion</a:t>
            </a:r>
          </a:p>
        </p:txBody>
      </p:sp>
      <p:sp>
        <p:nvSpPr>
          <p:cNvPr id="3" name="Content Placeholder 2"/>
          <p:cNvSpPr>
            <a:spLocks noGrp="1"/>
          </p:cNvSpPr>
          <p:nvPr>
            <p:ph idx="1"/>
          </p:nvPr>
        </p:nvSpPr>
        <p:spPr/>
        <p:txBody>
          <a:bodyPr>
            <a:normAutofit fontScale="85000" lnSpcReduction="20000"/>
          </a:bodyPr>
          <a:lstStyle/>
          <a:p>
            <a:r>
              <a:rPr lang="en-US" dirty="0"/>
              <a:t>Many conversions, specially those that imply a different interpretation of the value, require an explicit conversion.</a:t>
            </a:r>
          </a:p>
          <a:p>
            <a:pPr>
              <a:buNone/>
            </a:pPr>
            <a:r>
              <a:rPr lang="en-US" dirty="0"/>
              <a:t>short a=2000;</a:t>
            </a:r>
          </a:p>
          <a:p>
            <a:pPr>
              <a:buNone/>
            </a:pPr>
            <a:r>
              <a:rPr lang="en-US" dirty="0" err="1"/>
              <a:t>int</a:t>
            </a:r>
            <a:r>
              <a:rPr lang="en-US" dirty="0"/>
              <a:t> b;</a:t>
            </a:r>
          </a:p>
          <a:p>
            <a:pPr>
              <a:buNone/>
            </a:pPr>
            <a:r>
              <a:rPr lang="en-US" dirty="0"/>
              <a:t>b = (</a:t>
            </a:r>
            <a:r>
              <a:rPr lang="en-US" dirty="0" err="1"/>
              <a:t>int</a:t>
            </a:r>
            <a:r>
              <a:rPr lang="en-US" dirty="0"/>
              <a:t>) a; // c-like cast notation</a:t>
            </a:r>
          </a:p>
          <a:p>
            <a:pPr>
              <a:buNone/>
            </a:pPr>
            <a:r>
              <a:rPr lang="en-US" dirty="0"/>
              <a:t>b = </a:t>
            </a:r>
            <a:r>
              <a:rPr lang="en-US" dirty="0" err="1"/>
              <a:t>int</a:t>
            </a:r>
            <a:r>
              <a:rPr lang="en-US" dirty="0"/>
              <a:t> (a); // functional notation</a:t>
            </a:r>
          </a:p>
          <a:p>
            <a:r>
              <a:rPr lang="en-US" dirty="0"/>
              <a:t>The functionality of these explicit conversion operators is enough for most needs with fundamental data types. However, these operators can be applied indiscriminately on classes and pointers to classes.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85000" lnSpcReduction="20000"/>
          </a:bodyPr>
          <a:lstStyle/>
          <a:p>
            <a:pPr>
              <a:buNone/>
            </a:pPr>
            <a:r>
              <a:rPr lang="en-US" dirty="0"/>
              <a:t>the assignments between basic types or user defined types are taken care by the compiler provided the data type on both sides of = are of same type. </a:t>
            </a:r>
          </a:p>
          <a:p>
            <a:pPr>
              <a:buNone/>
            </a:pPr>
            <a:r>
              <a:rPr lang="en-US" dirty="0"/>
              <a:t>But what to do in case the variables are of different types on both sides of the = operator? In this case we need to tell to the compiler for the solution. </a:t>
            </a:r>
          </a:p>
          <a:p>
            <a:pPr>
              <a:buNone/>
            </a:pPr>
            <a:r>
              <a:rPr lang="en-US" dirty="0"/>
              <a:t>Three types of situations might arise for data conversion between different types : </a:t>
            </a:r>
          </a:p>
          <a:p>
            <a:pPr>
              <a:buNone/>
            </a:pPr>
            <a:r>
              <a:rPr lang="en-US" dirty="0"/>
              <a:t>(</a:t>
            </a:r>
            <a:r>
              <a:rPr lang="en-US" dirty="0" err="1"/>
              <a:t>i</a:t>
            </a:r>
            <a:r>
              <a:rPr lang="en-US" dirty="0"/>
              <a:t>) Conversion form basic type to class type. </a:t>
            </a:r>
          </a:p>
          <a:p>
            <a:pPr>
              <a:buNone/>
            </a:pPr>
            <a:r>
              <a:rPr lang="en-US" dirty="0"/>
              <a:t>(ii) Conversion from class type to basic type. </a:t>
            </a:r>
          </a:p>
          <a:p>
            <a:pPr>
              <a:buNone/>
            </a:pPr>
            <a:r>
              <a:rPr lang="en-US" dirty="0"/>
              <a:t>(iii) Conversion from one class type to another class type. </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Type to Class Type </a:t>
            </a:r>
          </a:p>
        </p:txBody>
      </p:sp>
      <p:sp>
        <p:nvSpPr>
          <p:cNvPr id="3" name="Content Placeholder 2"/>
          <p:cNvSpPr>
            <a:spLocks noGrp="1"/>
          </p:cNvSpPr>
          <p:nvPr>
            <p:ph idx="1"/>
          </p:nvPr>
        </p:nvSpPr>
        <p:spPr/>
        <p:txBody>
          <a:bodyPr>
            <a:normAutofit fontScale="62500" lnSpcReduction="20000"/>
          </a:bodyPr>
          <a:lstStyle/>
          <a:p>
            <a:pPr>
              <a:buNone/>
            </a:pPr>
            <a:r>
              <a:rPr lang="en-US" sz="3800" dirty="0"/>
              <a:t>Using constructors</a:t>
            </a:r>
          </a:p>
          <a:p>
            <a:pPr>
              <a:buNone/>
            </a:pPr>
            <a:r>
              <a:rPr lang="en-US" dirty="0"/>
              <a:t>class distance </a:t>
            </a:r>
          </a:p>
          <a:p>
            <a:pPr>
              <a:buNone/>
            </a:pPr>
            <a:r>
              <a:rPr lang="en-US" dirty="0"/>
              <a:t>{ </a:t>
            </a:r>
          </a:p>
          <a:p>
            <a:pPr>
              <a:buNone/>
            </a:pPr>
            <a:r>
              <a:rPr lang="en-US" dirty="0"/>
              <a:t>	</a:t>
            </a:r>
            <a:r>
              <a:rPr lang="en-US" dirty="0" err="1"/>
              <a:t>int</a:t>
            </a:r>
            <a:r>
              <a:rPr lang="en-US" dirty="0"/>
              <a:t> feet; </a:t>
            </a:r>
          </a:p>
          <a:p>
            <a:pPr>
              <a:buNone/>
            </a:pPr>
            <a:r>
              <a:rPr lang="en-US" dirty="0"/>
              <a:t>	</a:t>
            </a:r>
            <a:r>
              <a:rPr lang="en-US" dirty="0" err="1"/>
              <a:t>int</a:t>
            </a:r>
            <a:r>
              <a:rPr lang="en-US" dirty="0"/>
              <a:t> inches; </a:t>
            </a:r>
          </a:p>
          <a:p>
            <a:pPr>
              <a:buNone/>
            </a:pPr>
            <a:r>
              <a:rPr lang="en-US" dirty="0"/>
              <a:t>	public: </a:t>
            </a:r>
          </a:p>
          <a:p>
            <a:pPr>
              <a:buNone/>
            </a:pPr>
            <a:r>
              <a:rPr lang="en-US" dirty="0"/>
              <a:t>	..... </a:t>
            </a:r>
          </a:p>
          <a:p>
            <a:pPr>
              <a:buNone/>
            </a:pPr>
            <a:r>
              <a:rPr lang="en-US" dirty="0"/>
              <a:t>	.....	 </a:t>
            </a:r>
          </a:p>
          <a:p>
            <a:pPr>
              <a:buNone/>
            </a:pPr>
            <a:r>
              <a:rPr lang="en-US" dirty="0"/>
              <a:t>	distance (</a:t>
            </a:r>
            <a:r>
              <a:rPr lang="en-US" dirty="0" err="1"/>
              <a:t>int</a:t>
            </a:r>
            <a:r>
              <a:rPr lang="en-US" dirty="0"/>
              <a:t> dist)        //constructor </a:t>
            </a:r>
          </a:p>
          <a:p>
            <a:pPr>
              <a:buNone/>
            </a:pPr>
            <a:r>
              <a:rPr lang="en-US" dirty="0"/>
              <a:t>	{ </a:t>
            </a:r>
          </a:p>
          <a:p>
            <a:pPr>
              <a:buNone/>
            </a:pPr>
            <a:r>
              <a:rPr lang="en-US" dirty="0"/>
              <a:t>	feet = dist/12; </a:t>
            </a:r>
          </a:p>
          <a:p>
            <a:pPr>
              <a:buNone/>
            </a:pPr>
            <a:r>
              <a:rPr lang="en-US" dirty="0"/>
              <a:t>	inches = dist%12; </a:t>
            </a:r>
          </a:p>
          <a:p>
            <a:pPr>
              <a:buNone/>
            </a:pPr>
            <a:r>
              <a:rPr lang="en-US" dirty="0"/>
              <a:t>	} </a:t>
            </a:r>
          </a:p>
          <a:p>
            <a:pPr>
              <a:buNone/>
            </a:pPr>
            <a:r>
              <a:rPr lang="en-US" dirty="0"/>
              <a:t>}; </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Type to Basic Type </a:t>
            </a:r>
          </a:p>
        </p:txBody>
      </p:sp>
      <p:sp>
        <p:nvSpPr>
          <p:cNvPr id="3" name="Content Placeholder 2"/>
          <p:cNvSpPr>
            <a:spLocks noGrp="1"/>
          </p:cNvSpPr>
          <p:nvPr>
            <p:ph idx="1"/>
          </p:nvPr>
        </p:nvSpPr>
        <p:spPr/>
        <p:txBody>
          <a:bodyPr>
            <a:normAutofit fontScale="77500" lnSpcReduction="20000"/>
          </a:bodyPr>
          <a:lstStyle/>
          <a:p>
            <a:r>
              <a:rPr lang="en-US" dirty="0"/>
              <a:t>define an overloaded casting operator that helps in converting a class type to a basic type. The syntax of the conversion function is : </a:t>
            </a:r>
          </a:p>
          <a:p>
            <a:pPr>
              <a:buNone/>
            </a:pPr>
            <a:r>
              <a:rPr lang="en-US" dirty="0"/>
              <a:t>Operator </a:t>
            </a:r>
            <a:r>
              <a:rPr lang="en-US" dirty="0" err="1"/>
              <a:t>typename</a:t>
            </a:r>
            <a:r>
              <a:rPr lang="en-US" dirty="0"/>
              <a:t>() </a:t>
            </a:r>
          </a:p>
          <a:p>
            <a:pPr>
              <a:buNone/>
            </a:pPr>
            <a:r>
              <a:rPr lang="en-US" dirty="0"/>
              <a:t>{ </a:t>
            </a:r>
          </a:p>
          <a:p>
            <a:pPr>
              <a:buNone/>
            </a:pPr>
            <a:r>
              <a:rPr lang="en-US" dirty="0"/>
              <a:t>....... </a:t>
            </a:r>
          </a:p>
          <a:p>
            <a:pPr>
              <a:buNone/>
            </a:pPr>
            <a:r>
              <a:rPr lang="en-US" dirty="0"/>
              <a:t>....... //statements </a:t>
            </a:r>
          </a:p>
          <a:p>
            <a:pPr>
              <a:buNone/>
            </a:pPr>
            <a:r>
              <a:rPr lang="en-US" dirty="0"/>
              <a:t>} </a:t>
            </a:r>
          </a:p>
          <a:p>
            <a:r>
              <a:rPr lang="en-US" dirty="0"/>
              <a:t>Here, the function converts a class type data to </a:t>
            </a:r>
            <a:r>
              <a:rPr lang="en-US" dirty="0" err="1"/>
              <a:t>typename</a:t>
            </a:r>
            <a:r>
              <a:rPr lang="en-US" dirty="0"/>
              <a:t>. For example, the operator float ( ) converts a class type to type float, the operator </a:t>
            </a:r>
            <a:r>
              <a:rPr lang="en-US" dirty="0" err="1"/>
              <a:t>int</a:t>
            </a:r>
            <a:r>
              <a:rPr lang="en-US" dirty="0"/>
              <a:t> ( ) converts a class type object to type int.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5410200" cy="1143000"/>
          </a:xfrm>
        </p:spPr>
        <p:txBody>
          <a:bodyPr/>
          <a:lstStyle/>
          <a:p>
            <a:r>
              <a:rPr lang="en-US" dirty="0"/>
              <a:t>Contd.</a:t>
            </a:r>
          </a:p>
        </p:txBody>
      </p:sp>
      <p:sp>
        <p:nvSpPr>
          <p:cNvPr id="3" name="Content Placeholder 2"/>
          <p:cNvSpPr>
            <a:spLocks noGrp="1"/>
          </p:cNvSpPr>
          <p:nvPr>
            <p:ph idx="1"/>
          </p:nvPr>
        </p:nvSpPr>
        <p:spPr>
          <a:xfrm>
            <a:off x="381000" y="1143000"/>
            <a:ext cx="4419600" cy="5562600"/>
          </a:xfrm>
        </p:spPr>
        <p:txBody>
          <a:bodyPr>
            <a:noAutofit/>
          </a:bodyPr>
          <a:lstStyle/>
          <a:p>
            <a:pPr>
              <a:spcBef>
                <a:spcPts val="0"/>
              </a:spcBef>
              <a:buNone/>
            </a:pPr>
            <a:r>
              <a:rPr lang="en-US" sz="1800" dirty="0"/>
              <a:t>Class matrix</a:t>
            </a:r>
          </a:p>
          <a:p>
            <a:pPr>
              <a:spcBef>
                <a:spcPts val="0"/>
              </a:spcBef>
              <a:buNone/>
            </a:pPr>
            <a:r>
              <a:rPr lang="en-US" sz="1800" dirty="0"/>
              <a:t>{  </a:t>
            </a:r>
          </a:p>
          <a:p>
            <a:pPr>
              <a:spcBef>
                <a:spcPts val="0"/>
              </a:spcBef>
              <a:buNone/>
            </a:pPr>
            <a:r>
              <a:rPr lang="en-US" sz="1800" dirty="0"/>
              <a:t>};</a:t>
            </a:r>
          </a:p>
          <a:p>
            <a:pPr>
              <a:spcBef>
                <a:spcPts val="0"/>
              </a:spcBef>
              <a:buNone/>
            </a:pPr>
            <a:r>
              <a:rPr lang="en-US" sz="1800" dirty="0"/>
              <a:t>matrix :: operator float () </a:t>
            </a:r>
          </a:p>
          <a:p>
            <a:pPr>
              <a:spcBef>
                <a:spcPts val="0"/>
              </a:spcBef>
              <a:buNone/>
            </a:pPr>
            <a:r>
              <a:rPr lang="en-US" sz="1800" dirty="0"/>
              <a:t>{ 	float sum = 0.0; </a:t>
            </a:r>
          </a:p>
          <a:p>
            <a:pPr>
              <a:spcBef>
                <a:spcPts val="0"/>
              </a:spcBef>
              <a:buNone/>
            </a:pPr>
            <a:r>
              <a:rPr lang="en-US" sz="1800" dirty="0"/>
              <a:t>	for(</a:t>
            </a:r>
            <a:r>
              <a:rPr lang="en-US" sz="1800" dirty="0" err="1"/>
              <a:t>int</a:t>
            </a:r>
            <a:r>
              <a:rPr lang="en-US" sz="1800" dirty="0"/>
              <a:t> </a:t>
            </a:r>
            <a:r>
              <a:rPr lang="en-US" sz="1800" dirty="0" err="1"/>
              <a:t>i</a:t>
            </a:r>
            <a:r>
              <a:rPr lang="en-US" sz="1800" dirty="0"/>
              <a:t>=0;i&lt;</a:t>
            </a:r>
            <a:r>
              <a:rPr lang="en-US" sz="1800" dirty="0" err="1"/>
              <a:t>m;i</a:t>
            </a:r>
            <a:r>
              <a:rPr lang="en-US" sz="1800" dirty="0"/>
              <a:t>++) </a:t>
            </a:r>
          </a:p>
          <a:p>
            <a:pPr>
              <a:spcBef>
                <a:spcPts val="0"/>
              </a:spcBef>
              <a:buNone/>
            </a:pPr>
            <a:r>
              <a:rPr lang="en-US" sz="1800" dirty="0"/>
              <a:t>	{ 	for (</a:t>
            </a:r>
            <a:r>
              <a:rPr lang="en-US" sz="1800" dirty="0" err="1"/>
              <a:t>int</a:t>
            </a:r>
            <a:r>
              <a:rPr lang="en-US" sz="1800" dirty="0"/>
              <a:t> j=0; j&lt;n; j++) </a:t>
            </a:r>
          </a:p>
          <a:p>
            <a:pPr>
              <a:spcBef>
                <a:spcPts val="0"/>
              </a:spcBef>
              <a:buNone/>
            </a:pPr>
            <a:r>
              <a:rPr lang="en-US" sz="1800" dirty="0"/>
              <a:t>		sum=</a:t>
            </a:r>
            <a:r>
              <a:rPr lang="en-US" sz="1800" dirty="0" err="1"/>
              <a:t>sum+a</a:t>
            </a:r>
            <a:r>
              <a:rPr lang="en-US" sz="1800" dirty="0"/>
              <a:t>[</a:t>
            </a:r>
            <a:r>
              <a:rPr lang="en-US" sz="1800" dirty="0" err="1"/>
              <a:t>i</a:t>
            </a:r>
            <a:r>
              <a:rPr lang="en-US" sz="1800" dirty="0"/>
              <a:t>][j]*a[</a:t>
            </a:r>
            <a:r>
              <a:rPr lang="en-US" sz="1800" dirty="0" err="1"/>
              <a:t>i</a:t>
            </a:r>
            <a:r>
              <a:rPr lang="en-US" sz="1800" dirty="0"/>
              <a:t>][j]; </a:t>
            </a:r>
          </a:p>
          <a:p>
            <a:pPr>
              <a:spcBef>
                <a:spcPts val="0"/>
              </a:spcBef>
              <a:buNone/>
            </a:pPr>
            <a:r>
              <a:rPr lang="en-US" sz="1800" dirty="0"/>
              <a:t>	} </a:t>
            </a:r>
          </a:p>
          <a:p>
            <a:pPr>
              <a:spcBef>
                <a:spcPts val="0"/>
              </a:spcBef>
              <a:buNone/>
            </a:pPr>
            <a:r>
              <a:rPr lang="en-US" sz="1800" dirty="0"/>
              <a:t>	Return </a:t>
            </a:r>
            <a:r>
              <a:rPr lang="en-US" sz="1800" dirty="0" err="1"/>
              <a:t>sqrt</a:t>
            </a:r>
            <a:r>
              <a:rPr lang="en-US" sz="1800" dirty="0"/>
              <a:t>(sum);    //norm of the matrix </a:t>
            </a:r>
          </a:p>
          <a:p>
            <a:pPr>
              <a:spcBef>
                <a:spcPts val="0"/>
              </a:spcBef>
              <a:buNone/>
            </a:pPr>
            <a:r>
              <a:rPr lang="en-US" sz="1800" dirty="0"/>
              <a:t>} </a:t>
            </a:r>
          </a:p>
          <a:p>
            <a:pPr>
              <a:spcBef>
                <a:spcPts val="0"/>
              </a:spcBef>
              <a:buNone/>
            </a:pPr>
            <a:r>
              <a:rPr lang="en-US" sz="1800" dirty="0"/>
              <a:t>main()</a:t>
            </a:r>
          </a:p>
          <a:p>
            <a:pPr>
              <a:spcBef>
                <a:spcPts val="0"/>
              </a:spcBef>
              <a:buNone/>
            </a:pPr>
            <a:r>
              <a:rPr lang="en-US" sz="1800" dirty="0"/>
              <a:t>{  </a:t>
            </a:r>
          </a:p>
          <a:p>
            <a:pPr>
              <a:spcBef>
                <a:spcPts val="0"/>
              </a:spcBef>
              <a:buNone/>
            </a:pPr>
            <a:r>
              <a:rPr lang="en-US" sz="1800" dirty="0"/>
              <a:t>matrix </a:t>
            </a:r>
            <a:r>
              <a:rPr lang="en-US" sz="1800" dirty="0" err="1"/>
              <a:t>arr</a:t>
            </a:r>
            <a:r>
              <a:rPr lang="en-US" sz="1800" dirty="0"/>
              <a:t>; </a:t>
            </a:r>
          </a:p>
          <a:p>
            <a:pPr>
              <a:spcBef>
                <a:spcPts val="0"/>
              </a:spcBef>
              <a:buNone/>
            </a:pPr>
            <a:r>
              <a:rPr lang="en-US" sz="1800" dirty="0"/>
              <a:t>……</a:t>
            </a:r>
          </a:p>
          <a:p>
            <a:pPr>
              <a:spcBef>
                <a:spcPts val="0"/>
              </a:spcBef>
              <a:buNone/>
            </a:pPr>
            <a:r>
              <a:rPr lang="en-US" sz="1800" dirty="0"/>
              <a:t>float norm = float (</a:t>
            </a:r>
            <a:r>
              <a:rPr lang="en-US" sz="1800" dirty="0" err="1"/>
              <a:t>arr</a:t>
            </a:r>
            <a:r>
              <a:rPr lang="en-US" sz="1800" dirty="0"/>
              <a:t>); </a:t>
            </a:r>
          </a:p>
          <a:p>
            <a:pPr>
              <a:spcBef>
                <a:spcPts val="0"/>
              </a:spcBef>
              <a:buNone/>
            </a:pPr>
            <a:r>
              <a:rPr lang="en-US" sz="1800" dirty="0"/>
              <a:t>or </a:t>
            </a:r>
          </a:p>
          <a:p>
            <a:pPr>
              <a:spcBef>
                <a:spcPts val="0"/>
              </a:spcBef>
              <a:buNone/>
            </a:pPr>
            <a:r>
              <a:rPr lang="en-US" sz="1800" dirty="0"/>
              <a:t>Float norm = </a:t>
            </a:r>
            <a:r>
              <a:rPr lang="en-US" sz="1800" dirty="0" err="1"/>
              <a:t>arr</a:t>
            </a:r>
            <a:r>
              <a:rPr lang="en-US" sz="1800" dirty="0"/>
              <a:t>; </a:t>
            </a:r>
          </a:p>
          <a:p>
            <a:pPr>
              <a:spcBef>
                <a:spcPts val="0"/>
              </a:spcBef>
              <a:buNone/>
            </a:pPr>
            <a:r>
              <a:rPr lang="en-US" sz="1800" dirty="0"/>
              <a:t>…….</a:t>
            </a:r>
          </a:p>
          <a:p>
            <a:pPr>
              <a:spcBef>
                <a:spcPts val="0"/>
              </a:spcBef>
              <a:buNone/>
            </a:pPr>
            <a:r>
              <a:rPr lang="en-US" sz="1800" dirty="0"/>
              <a:t>}</a:t>
            </a:r>
          </a:p>
        </p:txBody>
      </p:sp>
      <p:sp>
        <p:nvSpPr>
          <p:cNvPr id="4" name="TextBox 3"/>
          <p:cNvSpPr txBox="1"/>
          <p:nvPr/>
        </p:nvSpPr>
        <p:spPr>
          <a:xfrm>
            <a:off x="4715608" y="609600"/>
            <a:ext cx="4419600" cy="5940088"/>
          </a:xfrm>
          <a:prstGeom prst="rect">
            <a:avLst/>
          </a:prstGeom>
          <a:noFill/>
          <a:ln>
            <a:solidFill>
              <a:schemeClr val="tx1"/>
            </a:solidFill>
          </a:ln>
        </p:spPr>
        <p:txBody>
          <a:bodyPr wrap="square" rtlCol="0">
            <a:spAutoFit/>
          </a:bodyPr>
          <a:lstStyle/>
          <a:p>
            <a:r>
              <a:rPr lang="en-US" sz="2000" dirty="0"/>
              <a:t>the function finds the norm of the matrix (Norm is the square root of the sum of the squares of the matrix elements). Using the operator float ( ) </a:t>
            </a:r>
          </a:p>
          <a:p>
            <a:endParaRPr lang="en-US" sz="2000" dirty="0"/>
          </a:p>
          <a:p>
            <a:r>
              <a:rPr lang="en-US" sz="2000" dirty="0"/>
              <a:t>where </a:t>
            </a:r>
            <a:r>
              <a:rPr lang="en-US" sz="2000" dirty="0" err="1"/>
              <a:t>arr</a:t>
            </a:r>
            <a:r>
              <a:rPr lang="en-US" sz="2000" dirty="0"/>
              <a:t> is an object of type matrix. When a class type to a basic type conversion is required, the compiler will call the casting operator function for performing this task. </a:t>
            </a:r>
          </a:p>
          <a:p>
            <a:endParaRPr lang="en-US" sz="2000" dirty="0"/>
          </a:p>
          <a:p>
            <a:r>
              <a:rPr lang="en-US" sz="2000" b="1" dirty="0"/>
              <a:t>The following conditions should be satisfied by the casting operator function:</a:t>
            </a:r>
          </a:p>
          <a:p>
            <a:r>
              <a:rPr lang="en-US" sz="2000" b="1" dirty="0"/>
              <a:t>(a) It must not have any argument </a:t>
            </a:r>
          </a:p>
          <a:p>
            <a:r>
              <a:rPr lang="en-US" sz="2000" b="1" dirty="0"/>
              <a:t>(b) It must be a class member </a:t>
            </a:r>
          </a:p>
          <a:p>
            <a:r>
              <a:rPr lang="en-US" sz="2000" b="1" dirty="0"/>
              <a:t>(c) It must not specify a return type. </a:t>
            </a:r>
          </a:p>
          <a:p>
            <a:endParaRPr lang="en-US" sz="2000" b="1" dirty="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
            <a:ext cx="7772400" cy="1470025"/>
          </a:xfrm>
        </p:spPr>
        <p:txBody>
          <a:bodyPr/>
          <a:lstStyle/>
          <a:p>
            <a:r>
              <a:rPr lang="en-US" dirty="0"/>
              <a:t>Rules</a:t>
            </a:r>
          </a:p>
        </p:txBody>
      </p:sp>
      <p:sp>
        <p:nvSpPr>
          <p:cNvPr id="3" name="Subtitle 2"/>
          <p:cNvSpPr>
            <a:spLocks noGrp="1"/>
          </p:cNvSpPr>
          <p:nvPr>
            <p:ph type="subTitle" idx="1"/>
          </p:nvPr>
        </p:nvSpPr>
        <p:spPr>
          <a:xfrm>
            <a:off x="533400" y="1752600"/>
            <a:ext cx="8305800" cy="4876800"/>
          </a:xfrm>
        </p:spPr>
        <p:txBody>
          <a:bodyPr>
            <a:normAutofit fontScale="85000" lnSpcReduction="20000"/>
          </a:bodyPr>
          <a:lstStyle/>
          <a:p>
            <a:pPr marL="234950" lvl="2" indent="-234950" algn="l">
              <a:lnSpc>
                <a:spcPct val="90000"/>
              </a:lnSpc>
              <a:spcBef>
                <a:spcPts val="600"/>
              </a:spcBef>
              <a:buFont typeface="Arial" pitchFamily="34" charset="0"/>
              <a:buChar char="•"/>
            </a:pPr>
            <a:endParaRPr lang="en-US" dirty="0">
              <a:solidFill>
                <a:schemeClr val="tx1"/>
              </a:solidFill>
            </a:endParaRPr>
          </a:p>
          <a:p>
            <a:pPr marL="234950" indent="-234950" algn="l">
              <a:lnSpc>
                <a:spcPct val="90000"/>
              </a:lnSpc>
              <a:spcBef>
                <a:spcPts val="600"/>
              </a:spcBef>
              <a:buFont typeface="Arial" pitchFamily="34" charset="0"/>
              <a:buChar char="•"/>
            </a:pPr>
            <a:r>
              <a:rPr lang="en-US" dirty="0">
                <a:solidFill>
                  <a:schemeClr val="tx1"/>
                </a:solidFill>
              </a:rPr>
              <a:t>Cannot redefine operators on built-in types</a:t>
            </a:r>
          </a:p>
          <a:p>
            <a:pPr marL="234950" lvl="2" indent="-234950" algn="l">
              <a:lnSpc>
                <a:spcPct val="90000"/>
              </a:lnSpc>
              <a:spcBef>
                <a:spcPts val="600"/>
              </a:spcBef>
            </a:pPr>
            <a:r>
              <a:rPr lang="en-US" dirty="0">
                <a:solidFill>
                  <a:schemeClr val="tx1"/>
                </a:solidFill>
              </a:rPr>
              <a:t>		one of the operands </a:t>
            </a:r>
            <a:r>
              <a:rPr lang="en-US" u="sng" dirty="0">
                <a:solidFill>
                  <a:schemeClr val="tx1"/>
                </a:solidFill>
              </a:rPr>
              <a:t>must</a:t>
            </a:r>
            <a:r>
              <a:rPr lang="en-US" dirty="0">
                <a:solidFill>
                  <a:schemeClr val="tx1"/>
                </a:solidFill>
              </a:rPr>
              <a:t> be an object of a class</a:t>
            </a:r>
          </a:p>
          <a:p>
            <a:pPr marL="234950" indent="-234950" algn="l">
              <a:lnSpc>
                <a:spcPct val="90000"/>
              </a:lnSpc>
              <a:spcBef>
                <a:spcPts val="600"/>
              </a:spcBef>
              <a:buFont typeface="Arial" pitchFamily="34" charset="0"/>
              <a:buChar char="•"/>
            </a:pPr>
            <a:r>
              <a:rPr lang="en-US" dirty="0">
                <a:solidFill>
                  <a:schemeClr val="tx1"/>
                </a:solidFill>
              </a:rPr>
              <a:t>Not possible to define new operators</a:t>
            </a:r>
          </a:p>
          <a:p>
            <a:pPr marL="234950" lvl="2" indent="-234950" algn="l">
              <a:lnSpc>
                <a:spcPct val="90000"/>
              </a:lnSpc>
              <a:spcBef>
                <a:spcPts val="600"/>
              </a:spcBef>
            </a:pPr>
            <a:r>
              <a:rPr lang="en-US" dirty="0">
                <a:solidFill>
                  <a:schemeClr val="tx1"/>
                </a:solidFill>
              </a:rPr>
              <a:t>		Only  the built-in </a:t>
            </a:r>
            <a:r>
              <a:rPr lang="en-US" i="1" dirty="0">
                <a:solidFill>
                  <a:schemeClr val="tx1"/>
                </a:solidFill>
              </a:rPr>
              <a:t>C++</a:t>
            </a:r>
            <a:r>
              <a:rPr lang="en-US" dirty="0">
                <a:solidFill>
                  <a:schemeClr val="tx1"/>
                </a:solidFill>
              </a:rPr>
              <a:t> operators can be overloaded</a:t>
            </a:r>
          </a:p>
          <a:p>
            <a:pPr marL="234950" indent="-234950" algn="l">
              <a:spcBef>
                <a:spcPts val="600"/>
              </a:spcBef>
              <a:buFont typeface="Arial" pitchFamily="34" charset="0"/>
              <a:buChar char="•"/>
            </a:pPr>
            <a:r>
              <a:rPr lang="en-US" dirty="0">
                <a:solidFill>
                  <a:schemeClr val="tx1"/>
                </a:solidFill>
              </a:rPr>
              <a:t>Operator overload function is a function just like any other</a:t>
            </a:r>
          </a:p>
          <a:p>
            <a:pPr marL="234950" lvl="2" indent="-234950" algn="l">
              <a:spcBef>
                <a:spcPts val="600"/>
              </a:spcBef>
              <a:buFont typeface="Arial" pitchFamily="34" charset="0"/>
              <a:buChar char="•"/>
            </a:pPr>
            <a:endParaRPr lang="en-US" dirty="0">
              <a:solidFill>
                <a:schemeClr val="tx1"/>
              </a:solidFill>
            </a:endParaRPr>
          </a:p>
          <a:p>
            <a:pPr marL="234950" indent="-234950" algn="l">
              <a:spcBef>
                <a:spcPts val="600"/>
              </a:spcBef>
              <a:buFont typeface="Arial" pitchFamily="34" charset="0"/>
              <a:buChar char="•"/>
            </a:pPr>
            <a:r>
              <a:rPr lang="en-US" dirty="0">
                <a:solidFill>
                  <a:schemeClr val="tx1"/>
                </a:solidFill>
              </a:rPr>
              <a:t>Can be called like any other – e.g.,   	</a:t>
            </a:r>
            <a:r>
              <a:rPr lang="en-US" b="1" dirty="0" err="1">
                <a:solidFill>
                  <a:schemeClr val="tx1"/>
                </a:solidFill>
                <a:latin typeface="Courier New" pitchFamily="49" charset="0"/>
              </a:rPr>
              <a:t>a.operator</a:t>
            </a:r>
            <a:r>
              <a:rPr lang="en-US" b="1" dirty="0">
                <a:solidFill>
                  <a:schemeClr val="tx1"/>
                </a:solidFill>
                <a:latin typeface="Courier New" pitchFamily="49" charset="0"/>
              </a:rPr>
              <a:t>+(b)</a:t>
            </a:r>
          </a:p>
          <a:p>
            <a:pPr marL="234950" lvl="2" indent="-234950" algn="l">
              <a:spcBef>
                <a:spcPts val="600"/>
              </a:spcBef>
              <a:buFont typeface="Arial" pitchFamily="34" charset="0"/>
              <a:buChar char="•"/>
            </a:pPr>
            <a:endParaRPr lang="en-US" dirty="0">
              <a:solidFill>
                <a:schemeClr val="tx1"/>
              </a:solidFill>
            </a:endParaRPr>
          </a:p>
          <a:p>
            <a:pPr marL="234950" indent="-234950" algn="l">
              <a:spcBef>
                <a:spcPts val="600"/>
              </a:spcBef>
              <a:buFont typeface="Arial" pitchFamily="34" charset="0"/>
              <a:buChar char="•"/>
            </a:pPr>
            <a:r>
              <a:rPr lang="en-US" i="1" dirty="0">
                <a:solidFill>
                  <a:schemeClr val="tx1"/>
                </a:solidFill>
              </a:rPr>
              <a:t>C</a:t>
            </a:r>
            <a:r>
              <a:rPr lang="en-US" dirty="0">
                <a:solidFill>
                  <a:schemeClr val="tx1"/>
                </a:solidFill>
              </a:rPr>
              <a:t>++ provides the following short-hand  : </a:t>
            </a:r>
            <a:r>
              <a:rPr lang="en-US" sz="2800" b="1" dirty="0">
                <a:solidFill>
                  <a:schemeClr val="tx1"/>
                </a:solidFill>
                <a:latin typeface="Courier New" pitchFamily="49" charset="0"/>
              </a:rPr>
              <a:t>	</a:t>
            </a:r>
          </a:p>
          <a:p>
            <a:pPr marL="1149350" lvl="2" indent="-234950" algn="l">
              <a:spcBef>
                <a:spcPts val="600"/>
              </a:spcBef>
            </a:pPr>
            <a:r>
              <a:rPr lang="en-US" sz="3300" b="1" dirty="0" err="1">
                <a:solidFill>
                  <a:schemeClr val="tx1"/>
                </a:solidFill>
                <a:latin typeface="Courier New" pitchFamily="49" charset="0"/>
              </a:rPr>
              <a:t>a+b</a:t>
            </a:r>
            <a:r>
              <a:rPr lang="en-US" dirty="0">
                <a:solidFill>
                  <a:schemeClr val="tx1"/>
                </a:solidFill>
              </a:rPr>
              <a:t> </a:t>
            </a:r>
          </a:p>
          <a:p>
            <a:pPr algn="l">
              <a:buFont typeface="Arial" pitchFamily="34" charset="0"/>
              <a:buChar char="•"/>
            </a:pPr>
            <a:endParaRPr lang="en-US" dirty="0">
              <a:solidFill>
                <a:schemeClr val="tx1"/>
              </a:solidFill>
            </a:endParaRPr>
          </a:p>
        </p:txBody>
      </p:sp>
      <p:sp>
        <p:nvSpPr>
          <p:cNvPr id="4" name="Rectangle 3"/>
          <p:cNvSpPr/>
          <p:nvPr/>
        </p:nvSpPr>
        <p:spPr>
          <a:xfrm>
            <a:off x="2286000" y="2136339"/>
            <a:ext cx="4572000" cy="341632"/>
          </a:xfrm>
          <a:prstGeom prst="rect">
            <a:avLst/>
          </a:prstGeom>
        </p:spPr>
        <p:txBody>
          <a:bodyPr>
            <a:spAutoFit/>
          </a:bodyPr>
          <a:lstStyle/>
          <a:p>
            <a:pPr>
              <a:lnSpc>
                <a:spcPct val="90000"/>
              </a:lnSpc>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4094FF-5D94-544F-86F9-96B1A8B9209B}"/>
              </a:ext>
            </a:extLst>
          </p:cNvPr>
          <p:cNvSpPr/>
          <p:nvPr/>
        </p:nvSpPr>
        <p:spPr>
          <a:xfrm>
            <a:off x="685800" y="474345"/>
            <a:ext cx="8153400" cy="5909310"/>
          </a:xfrm>
          <a:prstGeom prst="rect">
            <a:avLst/>
          </a:prstGeom>
        </p:spPr>
        <p:txBody>
          <a:bodyPr wrap="square">
            <a:spAutoFit/>
          </a:bodyPr>
          <a:lstStyle/>
          <a:p>
            <a:r>
              <a:rPr lang="en-US" dirty="0"/>
              <a:t>#include &lt;iostream&gt;</a:t>
            </a:r>
          </a:p>
          <a:p>
            <a:r>
              <a:rPr lang="en-US" dirty="0"/>
              <a:t>using namespace std;</a:t>
            </a:r>
          </a:p>
          <a:p>
            <a:r>
              <a:rPr lang="en-US" dirty="0"/>
              <a:t>class Time</a:t>
            </a:r>
          </a:p>
          <a:p>
            <a:r>
              <a:rPr lang="en-US" dirty="0"/>
              <a:t>{</a:t>
            </a:r>
          </a:p>
          <a:p>
            <a:r>
              <a:rPr lang="en-US" dirty="0"/>
              <a:t>	int </a:t>
            </a:r>
            <a:r>
              <a:rPr lang="en-US" dirty="0" err="1"/>
              <a:t>hrs,min</a:t>
            </a:r>
            <a:r>
              <a:rPr lang="en-US" dirty="0"/>
              <a:t>;</a:t>
            </a:r>
          </a:p>
          <a:p>
            <a:r>
              <a:rPr lang="en-US" dirty="0"/>
              <a:t>	public:</a:t>
            </a:r>
          </a:p>
          <a:p>
            <a:r>
              <a:rPr lang="en-US" dirty="0"/>
              <a:t>		Time(int ,int);   // constructor</a:t>
            </a:r>
          </a:p>
          <a:p>
            <a:r>
              <a:rPr lang="en-US" dirty="0"/>
              <a:t>		operator int();   // casting operator function</a:t>
            </a:r>
          </a:p>
          <a:p>
            <a:r>
              <a:rPr lang="en-US" dirty="0"/>
              <a:t>		~Time()          // destructor</a:t>
            </a:r>
          </a:p>
          <a:p>
            <a:r>
              <a:rPr lang="en-US" dirty="0"/>
              <a:t>		{	</a:t>
            </a:r>
            <a:r>
              <a:rPr lang="en-US" dirty="0" err="1"/>
              <a:t>cout</a:t>
            </a:r>
            <a:r>
              <a:rPr lang="en-US" dirty="0"/>
              <a:t>&lt;&lt;"Destructor called..."&lt;&lt;</a:t>
            </a:r>
            <a:r>
              <a:rPr lang="en-US" dirty="0" err="1"/>
              <a:t>endl</a:t>
            </a:r>
            <a:r>
              <a:rPr lang="en-US" dirty="0"/>
              <a:t>;</a:t>
            </a:r>
          </a:p>
          <a:p>
            <a:r>
              <a:rPr lang="en-US" dirty="0"/>
              <a:t>		}</a:t>
            </a:r>
          </a:p>
          <a:p>
            <a:r>
              <a:rPr lang="en-US" dirty="0"/>
              <a:t>};</a:t>
            </a:r>
          </a:p>
          <a:p>
            <a:r>
              <a:rPr lang="en-US" dirty="0"/>
              <a:t>Time::Time(int </a:t>
            </a:r>
            <a:r>
              <a:rPr lang="en-US" dirty="0" err="1"/>
              <a:t>a,int</a:t>
            </a:r>
            <a:r>
              <a:rPr lang="en-US" dirty="0"/>
              <a:t> b)</a:t>
            </a:r>
          </a:p>
          <a:p>
            <a:r>
              <a:rPr lang="en-US" dirty="0"/>
              <a:t>{	</a:t>
            </a:r>
            <a:r>
              <a:rPr lang="en-US" dirty="0" err="1"/>
              <a:t>cout</a:t>
            </a:r>
            <a:r>
              <a:rPr lang="en-US" dirty="0"/>
              <a:t>&lt;&lt;"Constructor called with two parameters..."&lt;&lt;</a:t>
            </a:r>
            <a:r>
              <a:rPr lang="en-US" dirty="0" err="1"/>
              <a:t>endl</a:t>
            </a:r>
            <a:r>
              <a:rPr lang="en-US" dirty="0"/>
              <a:t>;</a:t>
            </a:r>
          </a:p>
          <a:p>
            <a:r>
              <a:rPr lang="en-US" dirty="0"/>
              <a:t>	</a:t>
            </a:r>
            <a:r>
              <a:rPr lang="en-US" dirty="0" err="1"/>
              <a:t>hrs</a:t>
            </a:r>
            <a:r>
              <a:rPr lang="en-US" dirty="0"/>
              <a:t>=a;</a:t>
            </a:r>
          </a:p>
          <a:p>
            <a:r>
              <a:rPr lang="en-US" dirty="0"/>
              <a:t>	min=b;</a:t>
            </a:r>
          </a:p>
          <a:p>
            <a:r>
              <a:rPr lang="en-US" dirty="0"/>
              <a:t>}</a:t>
            </a:r>
          </a:p>
          <a:p>
            <a:r>
              <a:rPr lang="en-US" dirty="0"/>
              <a:t>Time :: operator int()</a:t>
            </a:r>
          </a:p>
          <a:p>
            <a:r>
              <a:rPr lang="en-US" dirty="0"/>
              <a:t>{	</a:t>
            </a:r>
            <a:r>
              <a:rPr lang="en-US" dirty="0" err="1"/>
              <a:t>cout</a:t>
            </a:r>
            <a:r>
              <a:rPr lang="en-US" dirty="0"/>
              <a:t>&lt;&lt;"Class Type to Basic Type Conversion..."&lt;&lt;</a:t>
            </a:r>
            <a:r>
              <a:rPr lang="en-US" dirty="0" err="1"/>
              <a:t>endl</a:t>
            </a:r>
            <a:r>
              <a:rPr lang="en-US" dirty="0"/>
              <a:t>;</a:t>
            </a:r>
          </a:p>
          <a:p>
            <a:r>
              <a:rPr lang="en-US" dirty="0"/>
              <a:t>	return(</a:t>
            </a:r>
            <a:r>
              <a:rPr lang="en-US" dirty="0" err="1"/>
              <a:t>hrs</a:t>
            </a:r>
            <a:r>
              <a:rPr lang="en-US" dirty="0"/>
              <a:t>*60+min);</a:t>
            </a:r>
          </a:p>
          <a:p>
            <a:r>
              <a:rPr lang="en-US" dirty="0"/>
              <a:t>}</a:t>
            </a:r>
          </a:p>
        </p:txBody>
      </p:sp>
    </p:spTree>
    <p:extLst>
      <p:ext uri="{BB962C8B-B14F-4D97-AF65-F5344CB8AC3E}">
        <p14:creationId xmlns:p14="http://schemas.microsoft.com/office/powerpoint/2010/main" val="1061405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CC31C5-6998-4740-911E-F1B776C682CA}"/>
              </a:ext>
            </a:extLst>
          </p:cNvPr>
          <p:cNvSpPr/>
          <p:nvPr/>
        </p:nvSpPr>
        <p:spPr>
          <a:xfrm>
            <a:off x="304800" y="228600"/>
            <a:ext cx="8458200" cy="4247317"/>
          </a:xfrm>
          <a:prstGeom prst="rect">
            <a:avLst/>
          </a:prstGeom>
        </p:spPr>
        <p:txBody>
          <a:bodyPr wrap="square">
            <a:spAutoFit/>
          </a:bodyPr>
          <a:lstStyle/>
          <a:p>
            <a:r>
              <a:rPr lang="en-US" dirty="0"/>
              <a:t>int main()</a:t>
            </a:r>
          </a:p>
          <a:p>
            <a:r>
              <a:rPr lang="en-US" dirty="0"/>
              <a:t>{	</a:t>
            </a:r>
          </a:p>
          <a:p>
            <a:r>
              <a:rPr lang="en-US" dirty="0"/>
              <a:t>	int h = 4,m=20;</a:t>
            </a:r>
          </a:p>
          <a:p>
            <a:r>
              <a:rPr lang="en-US" dirty="0"/>
              <a:t>	float duration;</a:t>
            </a:r>
          </a:p>
          <a:p>
            <a:r>
              <a:rPr lang="en-US" dirty="0"/>
              <a:t>//	</a:t>
            </a:r>
            <a:r>
              <a:rPr lang="en-US" dirty="0" err="1"/>
              <a:t>cout</a:t>
            </a:r>
            <a:r>
              <a:rPr lang="en-US" dirty="0"/>
              <a:t>&lt;&lt;"Enter Hours ";</a:t>
            </a:r>
          </a:p>
          <a:p>
            <a:r>
              <a:rPr lang="en-US" dirty="0"/>
              <a:t>   //     </a:t>
            </a:r>
            <a:r>
              <a:rPr lang="en-US" dirty="0" err="1"/>
              <a:t>cin</a:t>
            </a:r>
            <a:r>
              <a:rPr lang="en-US" dirty="0"/>
              <a:t>&gt;&gt;h;</a:t>
            </a:r>
          </a:p>
          <a:p>
            <a:r>
              <a:rPr lang="en-US" dirty="0"/>
              <a:t>//	</a:t>
            </a:r>
            <a:r>
              <a:rPr lang="en-US" dirty="0" err="1"/>
              <a:t>cout</a:t>
            </a:r>
            <a:r>
              <a:rPr lang="en-US" dirty="0"/>
              <a:t>&lt;&lt;"Enter Minutes ";</a:t>
            </a:r>
          </a:p>
          <a:p>
            <a:r>
              <a:rPr lang="en-US" dirty="0"/>
              <a:t>  //      </a:t>
            </a:r>
            <a:r>
              <a:rPr lang="en-US" dirty="0" err="1"/>
              <a:t>cin</a:t>
            </a:r>
            <a:r>
              <a:rPr lang="en-US" dirty="0"/>
              <a:t>&gt;&gt;m;</a:t>
            </a:r>
          </a:p>
          <a:p>
            <a:r>
              <a:rPr lang="en-US" dirty="0"/>
              <a:t>	Time t(</a:t>
            </a:r>
            <a:r>
              <a:rPr lang="en-US" dirty="0" err="1"/>
              <a:t>h,m</a:t>
            </a:r>
            <a:r>
              <a:rPr lang="en-US" dirty="0"/>
              <a:t>);       // construct object</a:t>
            </a:r>
          </a:p>
          <a:p>
            <a:r>
              <a:rPr lang="en-US" dirty="0"/>
              <a:t>	duration = t;      // casting conversion OR duration = (int)t</a:t>
            </a:r>
          </a:p>
          <a:p>
            <a:r>
              <a:rPr lang="en-US" dirty="0"/>
              <a:t>	</a:t>
            </a:r>
            <a:r>
              <a:rPr lang="en-US" dirty="0" err="1"/>
              <a:t>cout</a:t>
            </a:r>
            <a:r>
              <a:rPr lang="en-US" dirty="0"/>
              <a:t>&lt;&lt;"Total Minutes are "&lt;&lt;duration&lt;&lt; </a:t>
            </a:r>
            <a:r>
              <a:rPr lang="en-US" dirty="0" err="1"/>
              <a:t>endl</a:t>
            </a:r>
            <a:r>
              <a:rPr lang="en-US" dirty="0"/>
              <a:t>&lt;&lt;</a:t>
            </a:r>
            <a:r>
              <a:rPr lang="en-US" dirty="0" err="1"/>
              <a:t>endl</a:t>
            </a:r>
            <a:r>
              <a:rPr lang="en-US" dirty="0"/>
              <a:t>;</a:t>
            </a:r>
          </a:p>
          <a:p>
            <a:r>
              <a:rPr lang="en-US" dirty="0"/>
              <a:t>	</a:t>
            </a:r>
            <a:r>
              <a:rPr lang="en-US" dirty="0" err="1"/>
              <a:t>cout</a:t>
            </a:r>
            <a:r>
              <a:rPr lang="en-US" dirty="0"/>
              <a:t>&lt;&lt;"2nd method operator overloading "&lt;&lt;</a:t>
            </a:r>
            <a:r>
              <a:rPr lang="en-US" dirty="0" err="1"/>
              <a:t>endl</a:t>
            </a:r>
            <a:r>
              <a:rPr lang="en-US" dirty="0"/>
              <a:t>;</a:t>
            </a:r>
          </a:p>
          <a:p>
            <a:r>
              <a:rPr lang="en-US" dirty="0"/>
              <a:t>	duration = </a:t>
            </a:r>
            <a:r>
              <a:rPr lang="en-US" dirty="0" err="1"/>
              <a:t>t.operator</a:t>
            </a:r>
            <a:r>
              <a:rPr lang="en-US" dirty="0"/>
              <a:t> int();</a:t>
            </a:r>
          </a:p>
          <a:p>
            <a:r>
              <a:rPr lang="en-US" dirty="0"/>
              <a:t>	</a:t>
            </a:r>
            <a:r>
              <a:rPr lang="en-US" dirty="0" err="1"/>
              <a:t>cout</a:t>
            </a:r>
            <a:r>
              <a:rPr lang="en-US" dirty="0"/>
              <a:t>&lt;&lt;"Total Minutes are "&lt;&lt;duration &lt;&lt; </a:t>
            </a:r>
            <a:r>
              <a:rPr lang="en-US" dirty="0" err="1"/>
              <a:t>endl</a:t>
            </a:r>
            <a:r>
              <a:rPr lang="en-US" dirty="0"/>
              <a:t>;</a:t>
            </a:r>
          </a:p>
          <a:p>
            <a:r>
              <a:rPr lang="en-US" dirty="0"/>
              <a:t>}</a:t>
            </a:r>
          </a:p>
        </p:txBody>
      </p:sp>
    </p:spTree>
    <p:extLst>
      <p:ext uri="{BB962C8B-B14F-4D97-AF65-F5344CB8AC3E}">
        <p14:creationId xmlns:p14="http://schemas.microsoft.com/office/powerpoint/2010/main" val="281185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One Class Type to Another Class Type </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Situation</a:t>
            </a:r>
          </a:p>
          <a:p>
            <a:pPr>
              <a:buNone/>
            </a:pPr>
            <a:r>
              <a:rPr lang="en-US" dirty="0"/>
              <a:t>Obj2 = obj1; //different type of objects </a:t>
            </a:r>
          </a:p>
          <a:p>
            <a:pPr>
              <a:buNone/>
            </a:pPr>
            <a:endParaRPr lang="en-US" dirty="0"/>
          </a:p>
          <a:p>
            <a:pPr>
              <a:buNone/>
            </a:pPr>
            <a:r>
              <a:rPr lang="en-US" dirty="0"/>
              <a:t>The above conversion can be performed in two ways : </a:t>
            </a:r>
          </a:p>
          <a:p>
            <a:pPr marL="514350" indent="-514350">
              <a:buAutoNum type="alphaLcParenBoth"/>
            </a:pPr>
            <a:r>
              <a:rPr lang="en-US" dirty="0"/>
              <a:t>Using a constructor- </a:t>
            </a:r>
          </a:p>
          <a:p>
            <a:pPr marL="458788" indent="-1588">
              <a:buNone/>
            </a:pPr>
            <a:r>
              <a:rPr lang="en-US" dirty="0"/>
              <a:t>If we take a single argument constructor function for converting the argument’s type to the class type (whose member it is). So the argument is of the source class and being passed to the destination class for the purpose of conversion. Therefore it is compulsory that the conversion constructor be kept in the destination class. </a:t>
            </a:r>
          </a:p>
          <a:p>
            <a:pPr>
              <a:buNone/>
            </a:pPr>
            <a:r>
              <a:rPr lang="en-US" dirty="0"/>
              <a:t>(b) Using a conversion function (casting operator)-</a:t>
            </a:r>
          </a:p>
          <a:p>
            <a:pPr>
              <a:buNone/>
            </a:pPr>
            <a:r>
              <a:rPr lang="en-US" dirty="0"/>
              <a:t>	When we need to convert a class, a casting operator function can be used i.e. source class. The source class performs the conversion and result is given to the object of destination class.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371600"/>
            <a:ext cx="4038600" cy="5257800"/>
          </a:xfrm>
        </p:spPr>
        <p:txBody>
          <a:bodyPr>
            <a:noAutofit/>
          </a:bodyPr>
          <a:lstStyle/>
          <a:p>
            <a:pPr>
              <a:spcBef>
                <a:spcPts val="0"/>
              </a:spcBef>
              <a:buNone/>
            </a:pPr>
            <a:r>
              <a:rPr lang="en-US" sz="1400" dirty="0"/>
              <a:t>class in1</a:t>
            </a:r>
          </a:p>
          <a:p>
            <a:pPr>
              <a:spcBef>
                <a:spcPts val="0"/>
              </a:spcBef>
              <a:buNone/>
            </a:pPr>
            <a:r>
              <a:rPr lang="en-US" sz="1400" dirty="0"/>
              <a:t>{</a:t>
            </a:r>
          </a:p>
          <a:p>
            <a:pPr>
              <a:spcBef>
                <a:spcPts val="0"/>
              </a:spcBef>
              <a:buNone/>
            </a:pPr>
            <a:r>
              <a:rPr lang="en-US" sz="1400" dirty="0"/>
              <a:t>    </a:t>
            </a:r>
            <a:r>
              <a:rPr lang="en-US" sz="1400" dirty="0" err="1"/>
              <a:t>int</a:t>
            </a:r>
            <a:r>
              <a:rPr lang="en-US" sz="1400" dirty="0"/>
              <a:t> </a:t>
            </a:r>
            <a:r>
              <a:rPr lang="en-US" sz="1400" dirty="0" err="1"/>
              <a:t>code,items</a:t>
            </a:r>
            <a:r>
              <a:rPr lang="en-US" sz="1400" dirty="0"/>
              <a:t>;</a:t>
            </a:r>
          </a:p>
          <a:p>
            <a:pPr>
              <a:spcBef>
                <a:spcPts val="0"/>
              </a:spcBef>
              <a:buNone/>
            </a:pPr>
            <a:r>
              <a:rPr lang="en-US" sz="1400" dirty="0"/>
              <a:t>    float price;</a:t>
            </a:r>
          </a:p>
          <a:p>
            <a:pPr>
              <a:spcBef>
                <a:spcPts val="0"/>
              </a:spcBef>
              <a:buNone/>
            </a:pPr>
            <a:r>
              <a:rPr lang="en-US" sz="1400" dirty="0"/>
              <a:t>    public:</a:t>
            </a:r>
          </a:p>
          <a:p>
            <a:pPr>
              <a:spcBef>
                <a:spcPts val="0"/>
              </a:spcBef>
              <a:buNone/>
            </a:pPr>
            <a:r>
              <a:rPr lang="en-US" sz="1400" dirty="0"/>
              <a:t>        in1(</a:t>
            </a:r>
            <a:r>
              <a:rPr lang="en-US" sz="1400" dirty="0" err="1"/>
              <a:t>int</a:t>
            </a:r>
            <a:r>
              <a:rPr lang="en-US" sz="1400" dirty="0"/>
              <a:t> </a:t>
            </a:r>
            <a:r>
              <a:rPr lang="en-US" sz="1400" dirty="0" err="1"/>
              <a:t>a,int</a:t>
            </a:r>
            <a:r>
              <a:rPr lang="en-US" sz="1400" dirty="0"/>
              <a:t> </a:t>
            </a:r>
            <a:r>
              <a:rPr lang="en-US" sz="1400" dirty="0" err="1"/>
              <a:t>b,int</a:t>
            </a:r>
            <a:r>
              <a:rPr lang="en-US" sz="1400" dirty="0"/>
              <a:t> c)</a:t>
            </a:r>
          </a:p>
          <a:p>
            <a:pPr>
              <a:spcBef>
                <a:spcPts val="0"/>
              </a:spcBef>
              <a:buNone/>
            </a:pPr>
            <a:r>
              <a:rPr lang="en-US" sz="1400" dirty="0"/>
              <a:t>        {	code=a;</a:t>
            </a:r>
          </a:p>
          <a:p>
            <a:pPr>
              <a:spcBef>
                <a:spcPts val="0"/>
              </a:spcBef>
              <a:buNone/>
            </a:pPr>
            <a:r>
              <a:rPr lang="en-US" sz="1400" dirty="0"/>
              <a:t>            items=b;</a:t>
            </a:r>
          </a:p>
          <a:p>
            <a:pPr>
              <a:spcBef>
                <a:spcPts val="0"/>
              </a:spcBef>
              <a:buNone/>
            </a:pPr>
            <a:r>
              <a:rPr lang="en-US" sz="1400" dirty="0"/>
              <a:t>            price=c;</a:t>
            </a:r>
          </a:p>
          <a:p>
            <a:pPr>
              <a:spcBef>
                <a:spcPts val="0"/>
              </a:spcBef>
              <a:buNone/>
            </a:pPr>
            <a:r>
              <a:rPr lang="en-US" sz="1400" dirty="0"/>
              <a:t>        }</a:t>
            </a:r>
          </a:p>
          <a:p>
            <a:pPr>
              <a:spcBef>
                <a:spcPts val="0"/>
              </a:spcBef>
              <a:buNone/>
            </a:pPr>
            <a:r>
              <a:rPr lang="en-US" sz="1400" dirty="0"/>
              <a:t>        void </a:t>
            </a:r>
            <a:r>
              <a:rPr lang="en-US" sz="1400" dirty="0" err="1"/>
              <a:t>putdata</a:t>
            </a:r>
            <a:r>
              <a:rPr lang="en-US" sz="1400" dirty="0"/>
              <a:t>()</a:t>
            </a:r>
          </a:p>
          <a:p>
            <a:pPr>
              <a:spcBef>
                <a:spcPts val="0"/>
              </a:spcBef>
              <a:buNone/>
            </a:pPr>
            <a:r>
              <a:rPr lang="en-US" sz="1400" dirty="0"/>
              <a:t>        {	</a:t>
            </a:r>
            <a:r>
              <a:rPr lang="en-US" sz="1400" dirty="0" err="1"/>
              <a:t>cout</a:t>
            </a:r>
            <a:r>
              <a:rPr lang="en-US" sz="1400" dirty="0"/>
              <a:t>&lt;&lt;"CODE= "&lt;&lt;code&lt;&lt;</a:t>
            </a:r>
            <a:r>
              <a:rPr lang="en-US" sz="1400" dirty="0" err="1"/>
              <a:t>endl</a:t>
            </a:r>
            <a:r>
              <a:rPr lang="en-US" sz="1400" dirty="0"/>
              <a:t>;</a:t>
            </a:r>
          </a:p>
          <a:p>
            <a:pPr>
              <a:spcBef>
                <a:spcPts val="0"/>
              </a:spcBef>
              <a:buNone/>
            </a:pPr>
            <a:r>
              <a:rPr lang="en-US" sz="1400" dirty="0"/>
              <a:t>            </a:t>
            </a:r>
            <a:r>
              <a:rPr lang="en-US" sz="1400" dirty="0" err="1"/>
              <a:t>cout</a:t>
            </a:r>
            <a:r>
              <a:rPr lang="en-US" sz="1400" dirty="0"/>
              <a:t>&lt;&lt;"ITEMS= "&lt;&lt;items&lt;&lt;</a:t>
            </a:r>
            <a:r>
              <a:rPr lang="en-US" sz="1400" dirty="0" err="1"/>
              <a:t>endl</a:t>
            </a:r>
            <a:r>
              <a:rPr lang="en-US" sz="1400" dirty="0"/>
              <a:t>;</a:t>
            </a:r>
          </a:p>
          <a:p>
            <a:pPr>
              <a:spcBef>
                <a:spcPts val="0"/>
              </a:spcBef>
              <a:buNone/>
            </a:pPr>
            <a:r>
              <a:rPr lang="en-US" sz="1400" dirty="0"/>
              <a:t>            </a:t>
            </a:r>
            <a:r>
              <a:rPr lang="en-US" sz="1400" dirty="0" err="1"/>
              <a:t>cout</a:t>
            </a:r>
            <a:r>
              <a:rPr lang="en-US" sz="1400" dirty="0"/>
              <a:t>&lt;&lt;"VALUE= "&lt;&lt;price&lt;&lt;</a:t>
            </a:r>
            <a:r>
              <a:rPr lang="en-US" sz="1400" dirty="0" err="1"/>
              <a:t>endl</a:t>
            </a:r>
            <a:r>
              <a:rPr lang="en-US" sz="1400" dirty="0"/>
              <a:t>;</a:t>
            </a:r>
          </a:p>
          <a:p>
            <a:pPr>
              <a:spcBef>
                <a:spcPts val="0"/>
              </a:spcBef>
              <a:buNone/>
            </a:pPr>
            <a:r>
              <a:rPr lang="en-US" sz="1400" dirty="0"/>
              <a:t>        }</a:t>
            </a:r>
          </a:p>
          <a:p>
            <a:pPr>
              <a:spcBef>
                <a:spcPts val="0"/>
              </a:spcBef>
              <a:buNone/>
            </a:pPr>
            <a:r>
              <a:rPr lang="en-US" sz="1400" dirty="0"/>
              <a:t>        </a:t>
            </a:r>
            <a:r>
              <a:rPr lang="en-US" sz="1400" dirty="0" err="1"/>
              <a:t>int</a:t>
            </a:r>
            <a:r>
              <a:rPr lang="en-US" sz="1400" dirty="0"/>
              <a:t> </a:t>
            </a:r>
            <a:r>
              <a:rPr lang="en-US" sz="1400" dirty="0" err="1"/>
              <a:t>getcode</a:t>
            </a:r>
            <a:r>
              <a:rPr lang="en-US" sz="1400" dirty="0"/>
              <a:t>()</a:t>
            </a:r>
          </a:p>
          <a:p>
            <a:pPr>
              <a:spcBef>
                <a:spcPts val="0"/>
              </a:spcBef>
              <a:buNone/>
            </a:pPr>
            <a:r>
              <a:rPr lang="en-US" sz="1400" dirty="0"/>
              <a:t>        {	   return code;        }</a:t>
            </a:r>
          </a:p>
          <a:p>
            <a:pPr>
              <a:spcBef>
                <a:spcPts val="0"/>
              </a:spcBef>
              <a:buNone/>
            </a:pPr>
            <a:r>
              <a:rPr lang="en-US" sz="1400" dirty="0"/>
              <a:t>        </a:t>
            </a:r>
            <a:r>
              <a:rPr lang="en-US" sz="1400" dirty="0" err="1"/>
              <a:t>int</a:t>
            </a:r>
            <a:r>
              <a:rPr lang="en-US" sz="1400" dirty="0"/>
              <a:t> </a:t>
            </a:r>
            <a:r>
              <a:rPr lang="en-US" sz="1400" dirty="0" err="1"/>
              <a:t>getitems</a:t>
            </a:r>
            <a:r>
              <a:rPr lang="en-US" sz="1400" dirty="0"/>
              <a:t>()</a:t>
            </a:r>
          </a:p>
          <a:p>
            <a:pPr>
              <a:spcBef>
                <a:spcPts val="0"/>
              </a:spcBef>
              <a:buNone/>
            </a:pPr>
            <a:r>
              <a:rPr lang="en-US" sz="1400" dirty="0"/>
              <a:t>        {	 return items;           }</a:t>
            </a:r>
          </a:p>
          <a:p>
            <a:pPr>
              <a:spcBef>
                <a:spcPts val="0"/>
              </a:spcBef>
              <a:buNone/>
            </a:pPr>
            <a:r>
              <a:rPr lang="en-US" sz="1400" dirty="0"/>
              <a:t>        </a:t>
            </a:r>
            <a:r>
              <a:rPr lang="en-US" sz="1400" dirty="0" err="1"/>
              <a:t>int</a:t>
            </a:r>
            <a:r>
              <a:rPr lang="en-US" sz="1400" dirty="0"/>
              <a:t> </a:t>
            </a:r>
            <a:r>
              <a:rPr lang="en-US" sz="1400" dirty="0" err="1"/>
              <a:t>getprice</a:t>
            </a:r>
            <a:r>
              <a:rPr lang="en-US" sz="1400" dirty="0"/>
              <a:t>()</a:t>
            </a:r>
          </a:p>
          <a:p>
            <a:pPr>
              <a:spcBef>
                <a:spcPts val="0"/>
              </a:spcBef>
              <a:buNone/>
            </a:pPr>
            <a:r>
              <a:rPr lang="en-US" sz="1400" dirty="0"/>
              <a:t>        {	   return price;          }</a:t>
            </a:r>
          </a:p>
          <a:p>
            <a:pPr>
              <a:spcBef>
                <a:spcPts val="0"/>
              </a:spcBef>
              <a:buNone/>
            </a:pPr>
            <a:r>
              <a:rPr lang="en-US" sz="1400" dirty="0">
                <a:solidFill>
                  <a:srgbClr val="0070C0"/>
                </a:solidFill>
              </a:rPr>
              <a:t>        operator float ()</a:t>
            </a:r>
          </a:p>
          <a:p>
            <a:pPr>
              <a:spcBef>
                <a:spcPts val="0"/>
              </a:spcBef>
              <a:buNone/>
            </a:pPr>
            <a:r>
              <a:rPr lang="en-US" sz="1400" dirty="0">
                <a:solidFill>
                  <a:srgbClr val="0070C0"/>
                </a:solidFill>
              </a:rPr>
              <a:t>        {	  return items*price;           }</a:t>
            </a:r>
          </a:p>
          <a:p>
            <a:pPr>
              <a:spcBef>
                <a:spcPts val="0"/>
              </a:spcBef>
              <a:buNone/>
            </a:pPr>
            <a:r>
              <a:rPr lang="en-US" sz="1400" dirty="0"/>
              <a:t>};</a:t>
            </a:r>
          </a:p>
        </p:txBody>
      </p:sp>
      <p:sp>
        <p:nvSpPr>
          <p:cNvPr id="4" name="Content Placeholder 2"/>
          <p:cNvSpPr txBox="1">
            <a:spLocks/>
          </p:cNvSpPr>
          <p:nvPr/>
        </p:nvSpPr>
        <p:spPr>
          <a:xfrm>
            <a:off x="4876800" y="1447800"/>
            <a:ext cx="4038600" cy="5181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class in2</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a:t>
            </a:r>
            <a:r>
              <a:rPr kumimoji="0" lang="en-US" sz="1400" b="0" i="0" u="none" strike="noStrike" kern="1200" cap="none" spc="0" normalizeH="0" baseline="0" noProof="0" dirty="0" err="1">
                <a:ln>
                  <a:noFill/>
                </a:ln>
                <a:solidFill>
                  <a:schemeClr val="tx1"/>
                </a:solidFill>
                <a:effectLst/>
                <a:uLnTx/>
                <a:uFillTx/>
                <a:latin typeface="+mn-lt"/>
                <a:ea typeface="+mn-ea"/>
                <a:cs typeface="+mn-cs"/>
              </a:rPr>
              <a:t>int</a:t>
            </a:r>
            <a:r>
              <a:rPr kumimoji="0" lang="en-US" sz="1400" b="0" i="0" u="none" strike="noStrike" kern="1200" cap="none" spc="0" normalizeH="0" baseline="0" noProof="0" dirty="0">
                <a:ln>
                  <a:noFill/>
                </a:ln>
                <a:solidFill>
                  <a:schemeClr val="tx1"/>
                </a:solidFill>
                <a:effectLst/>
                <a:uLnTx/>
                <a:uFillTx/>
                <a:latin typeface="+mn-lt"/>
                <a:ea typeface="+mn-ea"/>
                <a:cs typeface="+mn-cs"/>
              </a:rPr>
              <a:t> code;</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a:t>
            </a:r>
            <a:r>
              <a:rPr kumimoji="0" lang="en-US" sz="1400" b="0" i="0" u="none" strike="noStrike" kern="1200" cap="none" spc="0" normalizeH="0" baseline="0" noProof="0" dirty="0" err="1">
                <a:ln>
                  <a:noFill/>
                </a:ln>
                <a:solidFill>
                  <a:schemeClr val="tx1"/>
                </a:solidFill>
                <a:effectLst/>
                <a:uLnTx/>
                <a:uFillTx/>
                <a:latin typeface="+mn-lt"/>
                <a:ea typeface="+mn-ea"/>
                <a:cs typeface="+mn-cs"/>
              </a:rPr>
              <a:t>floatvalue</a:t>
            </a: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public:</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in2()</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code=0;</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value=0;</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in2(</a:t>
            </a:r>
            <a:r>
              <a:rPr kumimoji="0" lang="en-US" sz="1400" b="0" i="0" u="none" strike="noStrike" kern="1200" cap="none" spc="0" normalizeH="0" baseline="0" noProof="0" dirty="0" err="1">
                <a:ln>
                  <a:noFill/>
                </a:ln>
                <a:solidFill>
                  <a:schemeClr val="tx1"/>
                </a:solidFill>
                <a:effectLst/>
                <a:uLnTx/>
                <a:uFillTx/>
                <a:latin typeface="+mn-lt"/>
                <a:ea typeface="+mn-ea"/>
                <a:cs typeface="+mn-cs"/>
              </a:rPr>
              <a:t>int</a:t>
            </a:r>
            <a:r>
              <a:rPr kumimoji="0" lang="en-US" sz="1400" b="0" i="0" u="none" strike="noStrike" kern="1200" cap="none" spc="0" normalizeH="0" baseline="0" noProof="0" dirty="0">
                <a:ln>
                  <a:noFill/>
                </a:ln>
                <a:solidFill>
                  <a:schemeClr val="tx1"/>
                </a:solidFill>
                <a:effectLst/>
                <a:uLnTx/>
                <a:uFillTx/>
                <a:latin typeface="+mn-lt"/>
                <a:ea typeface="+mn-ea"/>
                <a:cs typeface="+mn-cs"/>
              </a:rPr>
              <a:t> </a:t>
            </a:r>
            <a:r>
              <a:rPr kumimoji="0" lang="en-US" sz="1400" b="0" i="0" u="none" strike="noStrike" kern="1200" cap="none" spc="0" normalizeH="0" baseline="0" noProof="0" dirty="0" err="1">
                <a:ln>
                  <a:noFill/>
                </a:ln>
                <a:solidFill>
                  <a:schemeClr val="tx1"/>
                </a:solidFill>
                <a:effectLst/>
                <a:uLnTx/>
                <a:uFillTx/>
                <a:latin typeface="+mn-lt"/>
                <a:ea typeface="+mn-ea"/>
                <a:cs typeface="+mn-cs"/>
              </a:rPr>
              <a:t>x,float</a:t>
            </a:r>
            <a:r>
              <a:rPr kumimoji="0" lang="en-US" sz="1400" b="0" i="0" u="none" strike="noStrike" kern="1200" cap="none" spc="0" normalizeH="0" baseline="0" noProof="0" dirty="0">
                <a:ln>
                  <a:noFill/>
                </a:ln>
                <a:solidFill>
                  <a:schemeClr val="tx1"/>
                </a:solidFill>
                <a:effectLst/>
                <a:uLnTx/>
                <a:uFillTx/>
                <a:latin typeface="+mn-lt"/>
                <a:ea typeface="+mn-ea"/>
                <a:cs typeface="+mn-cs"/>
              </a:rPr>
              <a:t> y)</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   code=x;</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value=y;</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void </a:t>
            </a:r>
            <a:r>
              <a:rPr kumimoji="0" lang="en-US" sz="1400" b="0" i="0" u="none" strike="noStrike" kern="1200" cap="none" spc="0" normalizeH="0" baseline="0" noProof="0" dirty="0" err="1">
                <a:ln>
                  <a:noFill/>
                </a:ln>
                <a:solidFill>
                  <a:schemeClr val="tx1"/>
                </a:solidFill>
                <a:effectLst/>
                <a:uLnTx/>
                <a:uFillTx/>
                <a:latin typeface="+mn-lt"/>
                <a:ea typeface="+mn-ea"/>
                <a:cs typeface="+mn-cs"/>
              </a:rPr>
              <a:t>putdata</a:t>
            </a: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   </a:t>
            </a:r>
            <a:r>
              <a:rPr kumimoji="0" lang="en-US" sz="1400" b="0" i="0" u="none" strike="noStrike" kern="1200" cap="none" spc="0" normalizeH="0" baseline="0" noProof="0" dirty="0" err="1">
                <a:ln>
                  <a:noFill/>
                </a:ln>
                <a:solidFill>
                  <a:schemeClr val="tx1"/>
                </a:solidFill>
                <a:effectLst/>
                <a:uLnTx/>
                <a:uFillTx/>
                <a:latin typeface="+mn-lt"/>
                <a:ea typeface="+mn-ea"/>
                <a:cs typeface="+mn-cs"/>
              </a:rPr>
              <a:t>cout</a:t>
            </a:r>
            <a:r>
              <a:rPr kumimoji="0" lang="en-US" sz="1400" b="0" i="0" u="none" strike="noStrike" kern="1200" cap="none" spc="0" normalizeH="0" baseline="0" noProof="0" dirty="0">
                <a:ln>
                  <a:noFill/>
                </a:ln>
                <a:solidFill>
                  <a:schemeClr val="tx1"/>
                </a:solidFill>
                <a:effectLst/>
                <a:uLnTx/>
                <a:uFillTx/>
                <a:latin typeface="+mn-lt"/>
                <a:ea typeface="+mn-ea"/>
                <a:cs typeface="+mn-cs"/>
              </a:rPr>
              <a:t>&lt;&lt;"CODE= "&lt;&lt;code&lt;&lt;</a:t>
            </a:r>
            <a:r>
              <a:rPr kumimoji="0" lang="en-US" sz="1400" b="0" i="0" u="none" strike="noStrike" kern="1200" cap="none" spc="0" normalizeH="0" baseline="0" noProof="0" dirty="0" err="1">
                <a:ln>
                  <a:noFill/>
                </a:ln>
                <a:solidFill>
                  <a:schemeClr val="tx1"/>
                </a:solidFill>
                <a:effectLst/>
                <a:uLnTx/>
                <a:uFillTx/>
                <a:latin typeface="+mn-lt"/>
                <a:ea typeface="+mn-ea"/>
                <a:cs typeface="+mn-cs"/>
              </a:rPr>
              <a:t>endl</a:t>
            </a: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a:t>
            </a:r>
            <a:r>
              <a:rPr kumimoji="0" lang="en-US" sz="1400" b="0" i="0" u="none" strike="noStrike" kern="1200" cap="none" spc="0" normalizeH="0" baseline="0" noProof="0" dirty="0" err="1">
                <a:ln>
                  <a:noFill/>
                </a:ln>
                <a:solidFill>
                  <a:schemeClr val="tx1"/>
                </a:solidFill>
                <a:effectLst/>
                <a:uLnTx/>
                <a:uFillTx/>
                <a:latin typeface="+mn-lt"/>
                <a:ea typeface="+mn-ea"/>
                <a:cs typeface="+mn-cs"/>
              </a:rPr>
              <a:t>cout</a:t>
            </a:r>
            <a:r>
              <a:rPr kumimoji="0" lang="en-US" sz="1400" b="0" i="0" u="none" strike="noStrike" kern="1200" cap="none" spc="0" normalizeH="0" baseline="0" noProof="0" dirty="0">
                <a:ln>
                  <a:noFill/>
                </a:ln>
                <a:solidFill>
                  <a:schemeClr val="tx1"/>
                </a:solidFill>
                <a:effectLst/>
                <a:uLnTx/>
                <a:uFillTx/>
                <a:latin typeface="+mn-lt"/>
                <a:ea typeface="+mn-ea"/>
                <a:cs typeface="+mn-cs"/>
              </a:rPr>
              <a:t>&lt;&lt;"VALUE= "&lt;&lt;value&lt;&lt;</a:t>
            </a:r>
            <a:r>
              <a:rPr kumimoji="0" lang="en-US" sz="1400" b="0" i="0" u="none" strike="noStrike" kern="1200" cap="none" spc="0" normalizeH="0" baseline="0" noProof="0" dirty="0" err="1">
                <a:ln>
                  <a:noFill/>
                </a:ln>
                <a:solidFill>
                  <a:schemeClr val="tx1"/>
                </a:solidFill>
                <a:effectLst/>
                <a:uLnTx/>
                <a:uFillTx/>
                <a:latin typeface="+mn-lt"/>
                <a:ea typeface="+mn-ea"/>
                <a:cs typeface="+mn-cs"/>
              </a:rPr>
              <a:t>endl</a:t>
            </a: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rgbClr val="FF0000"/>
                </a:solidFill>
                <a:effectLst/>
                <a:uLnTx/>
                <a:uFillTx/>
                <a:latin typeface="+mn-lt"/>
                <a:ea typeface="+mn-ea"/>
                <a:cs typeface="+mn-cs"/>
              </a:rPr>
              <a:t>    in2(in1 p)</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   code=</a:t>
            </a:r>
            <a:r>
              <a:rPr kumimoji="0" lang="en-US" sz="1400" b="0" i="0" u="none" strike="noStrike" kern="1200" cap="none" spc="0" normalizeH="0" baseline="0" noProof="0" dirty="0" err="1">
                <a:ln>
                  <a:noFill/>
                </a:ln>
                <a:solidFill>
                  <a:schemeClr val="tx1"/>
                </a:solidFill>
                <a:effectLst/>
                <a:uLnTx/>
                <a:uFillTx/>
                <a:latin typeface="+mn-lt"/>
                <a:ea typeface="+mn-ea"/>
                <a:cs typeface="+mn-cs"/>
              </a:rPr>
              <a:t>p.getcode</a:t>
            </a: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value=</a:t>
            </a:r>
            <a:r>
              <a:rPr kumimoji="0" lang="en-US" sz="1400" b="0" i="0" u="none" strike="noStrike" kern="1200" cap="none" spc="0" normalizeH="0" baseline="0" noProof="0" dirty="0" err="1">
                <a:ln>
                  <a:noFill/>
                </a:ln>
                <a:solidFill>
                  <a:schemeClr val="tx1"/>
                </a:solidFill>
                <a:effectLst/>
                <a:uLnTx/>
                <a:uFillTx/>
                <a:latin typeface="+mn-lt"/>
                <a:ea typeface="+mn-ea"/>
                <a:cs typeface="+mn-cs"/>
              </a:rPr>
              <a:t>p.getitems</a:t>
            </a:r>
            <a:r>
              <a:rPr kumimoji="0" lang="en-US" sz="1400" b="0" i="0" u="none" strike="noStrike" kern="1200" cap="none" spc="0" normalizeH="0" baseline="0" noProof="0" dirty="0">
                <a:ln>
                  <a:noFill/>
                </a:ln>
                <a:solidFill>
                  <a:schemeClr val="tx1"/>
                </a:solidFill>
                <a:effectLst/>
                <a:uLnTx/>
                <a:uFillTx/>
                <a:latin typeface="+mn-lt"/>
                <a:ea typeface="+mn-ea"/>
                <a:cs typeface="+mn-cs"/>
              </a:rPr>
              <a:t>()*</a:t>
            </a:r>
            <a:r>
              <a:rPr kumimoji="0" lang="en-US" sz="1400" b="0" i="0" u="none" strike="noStrike" kern="1200" cap="none" spc="0" normalizeH="0" baseline="0" noProof="0" dirty="0" err="1">
                <a:ln>
                  <a:noFill/>
                </a:ln>
                <a:solidFill>
                  <a:schemeClr val="tx1"/>
                </a:solidFill>
                <a:effectLst/>
                <a:uLnTx/>
                <a:uFillTx/>
                <a:latin typeface="+mn-lt"/>
                <a:ea typeface="+mn-ea"/>
                <a:cs typeface="+mn-cs"/>
              </a:rPr>
              <a:t>p.getprice</a:t>
            </a: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Aft>
                <a:spcPts val="0"/>
              </a:spcAft>
              <a:buClrTx/>
              <a:buSzTx/>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Aft>
                <a:spcPts val="0"/>
              </a:spcAft>
              <a:buClrTx/>
              <a:buSzTx/>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normAutofit fontScale="55000" lnSpcReduction="20000"/>
          </a:bodyPr>
          <a:lstStyle/>
          <a:p>
            <a:pPr>
              <a:buNone/>
            </a:pPr>
            <a:r>
              <a:rPr lang="en-US" dirty="0"/>
              <a:t>main()</a:t>
            </a:r>
          </a:p>
          <a:p>
            <a:pPr>
              <a:buNone/>
            </a:pPr>
            <a:r>
              <a:rPr lang="en-US" dirty="0"/>
              <a:t>{</a:t>
            </a:r>
          </a:p>
          <a:p>
            <a:pPr>
              <a:buNone/>
            </a:pPr>
            <a:r>
              <a:rPr lang="en-US" dirty="0" err="1"/>
              <a:t>clrscr</a:t>
            </a:r>
            <a:r>
              <a:rPr lang="en-US" dirty="0"/>
              <a:t>();</a:t>
            </a:r>
          </a:p>
          <a:p>
            <a:pPr>
              <a:buNone/>
            </a:pPr>
            <a:r>
              <a:rPr lang="en-US" dirty="0"/>
              <a:t>    in1 s1(100,51,140.0);</a:t>
            </a:r>
          </a:p>
          <a:p>
            <a:pPr>
              <a:buNone/>
            </a:pPr>
            <a:r>
              <a:rPr lang="en-US" dirty="0"/>
              <a:t>    float </a:t>
            </a:r>
            <a:r>
              <a:rPr lang="en-US" dirty="0" err="1"/>
              <a:t>tot_value</a:t>
            </a:r>
            <a:r>
              <a:rPr lang="en-US" dirty="0"/>
              <a:t>;</a:t>
            </a:r>
          </a:p>
          <a:p>
            <a:pPr>
              <a:buNone/>
            </a:pPr>
            <a:r>
              <a:rPr lang="en-US" dirty="0"/>
              <a:t>    in2 d1;</a:t>
            </a:r>
          </a:p>
          <a:p>
            <a:pPr>
              <a:buNone/>
            </a:pPr>
            <a:r>
              <a:rPr lang="en-US" dirty="0"/>
              <a:t>    </a:t>
            </a:r>
            <a:r>
              <a:rPr lang="en-US" dirty="0" err="1">
                <a:solidFill>
                  <a:srgbClr val="0070C0"/>
                </a:solidFill>
              </a:rPr>
              <a:t>tot_value</a:t>
            </a:r>
            <a:r>
              <a:rPr lang="en-US" dirty="0">
                <a:solidFill>
                  <a:srgbClr val="0070C0"/>
                </a:solidFill>
              </a:rPr>
              <a:t>=s1;</a:t>
            </a:r>
          </a:p>
          <a:p>
            <a:pPr>
              <a:buNone/>
            </a:pPr>
            <a:r>
              <a:rPr lang="en-US" dirty="0"/>
              <a:t>    </a:t>
            </a:r>
            <a:r>
              <a:rPr lang="en-US" dirty="0">
                <a:solidFill>
                  <a:srgbClr val="FF0000"/>
                </a:solidFill>
              </a:rPr>
              <a:t>d1=in1(s1);</a:t>
            </a:r>
          </a:p>
          <a:p>
            <a:pPr>
              <a:buNone/>
            </a:pPr>
            <a:r>
              <a:rPr lang="en-US" dirty="0"/>
              <a:t>    </a:t>
            </a:r>
            <a:r>
              <a:rPr lang="en-US" dirty="0" err="1"/>
              <a:t>cout</a:t>
            </a:r>
            <a:r>
              <a:rPr lang="en-US" dirty="0"/>
              <a:t>&lt;&lt;"PRODUCT DETAILS INVENT-1 TYPES:-&gt;"&lt;&lt;</a:t>
            </a:r>
            <a:r>
              <a:rPr lang="en-US" dirty="0" err="1"/>
              <a:t>endl</a:t>
            </a:r>
            <a:r>
              <a:rPr lang="en-US" dirty="0"/>
              <a:t>;</a:t>
            </a:r>
          </a:p>
          <a:p>
            <a:pPr>
              <a:buNone/>
            </a:pPr>
            <a:r>
              <a:rPr lang="en-US" dirty="0"/>
              <a:t>    s1.putdata();</a:t>
            </a:r>
          </a:p>
          <a:p>
            <a:pPr>
              <a:buNone/>
            </a:pPr>
            <a:r>
              <a:rPr lang="en-US" dirty="0"/>
              <a:t>    </a:t>
            </a:r>
            <a:r>
              <a:rPr lang="en-US" dirty="0" err="1"/>
              <a:t>cout</a:t>
            </a:r>
            <a:r>
              <a:rPr lang="en-US" dirty="0"/>
              <a:t>&lt;&lt;"STOCK VALUE"&lt;&lt;</a:t>
            </a:r>
            <a:r>
              <a:rPr lang="en-US" dirty="0" err="1"/>
              <a:t>endl</a:t>
            </a:r>
            <a:r>
              <a:rPr lang="en-US" dirty="0"/>
              <a:t>;</a:t>
            </a:r>
          </a:p>
          <a:p>
            <a:pPr>
              <a:buNone/>
            </a:pPr>
            <a:r>
              <a:rPr lang="en-US" dirty="0"/>
              <a:t>    </a:t>
            </a:r>
            <a:r>
              <a:rPr lang="en-US" dirty="0" err="1"/>
              <a:t>cout</a:t>
            </a:r>
            <a:r>
              <a:rPr lang="en-US" dirty="0"/>
              <a:t>&lt;&lt;"VALUE= "&lt;&lt;</a:t>
            </a:r>
            <a:r>
              <a:rPr lang="en-US" dirty="0" err="1"/>
              <a:t>tot_value</a:t>
            </a:r>
            <a:r>
              <a:rPr lang="en-US" dirty="0"/>
              <a:t>&lt;&lt;</a:t>
            </a:r>
            <a:r>
              <a:rPr lang="en-US" dirty="0" err="1"/>
              <a:t>endl</a:t>
            </a:r>
            <a:r>
              <a:rPr lang="en-US" dirty="0"/>
              <a:t>;</a:t>
            </a:r>
          </a:p>
          <a:p>
            <a:pPr>
              <a:buNone/>
            </a:pPr>
            <a:r>
              <a:rPr lang="en-US" dirty="0"/>
              <a:t>    </a:t>
            </a:r>
            <a:r>
              <a:rPr lang="en-US" dirty="0" err="1"/>
              <a:t>cout</a:t>
            </a:r>
            <a:r>
              <a:rPr lang="en-US" dirty="0"/>
              <a:t>&lt;&lt;"PRODUCT DETAILS INVENT-2 TYPES:-&gt;"&lt;&lt;</a:t>
            </a:r>
            <a:r>
              <a:rPr lang="en-US" dirty="0" err="1"/>
              <a:t>endl</a:t>
            </a:r>
            <a:r>
              <a:rPr lang="en-US" dirty="0"/>
              <a:t>;</a:t>
            </a:r>
          </a:p>
          <a:p>
            <a:pPr>
              <a:buNone/>
            </a:pPr>
            <a:r>
              <a:rPr lang="en-US" dirty="0"/>
              <a:t>    d1.putdata();</a:t>
            </a:r>
          </a:p>
          <a:p>
            <a:pPr>
              <a:buNone/>
            </a:pPr>
            <a:r>
              <a:rPr lang="en-US" dirty="0"/>
              <a:t>}</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Conversions</a:t>
            </a:r>
          </a:p>
        </p:txBody>
      </p:sp>
      <p:pic>
        <p:nvPicPr>
          <p:cNvPr id="19458" name="Picture 2"/>
          <p:cNvPicPr>
            <a:picLocks noGrp="1" noChangeAspect="1" noChangeArrowheads="1"/>
          </p:cNvPicPr>
          <p:nvPr>
            <p:ph idx="1"/>
          </p:nvPr>
        </p:nvPicPr>
        <p:blipFill>
          <a:blip r:embed="rId2" cstate="print"/>
          <a:srcRect/>
          <a:stretch>
            <a:fillRect/>
          </a:stretch>
        </p:blipFill>
        <p:spPr bwMode="auto">
          <a:xfrm>
            <a:off x="533400" y="2590800"/>
            <a:ext cx="7944854" cy="22860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DF58F509-F5AF-B64A-BEDC-1364EB7D0FCE}"/>
              </a:ext>
            </a:extLst>
          </p:cNvPr>
          <p:cNvSpPr>
            <a:spLocks noGrp="1"/>
          </p:cNvSpPr>
          <p:nvPr>
            <p:ph type="title"/>
          </p:nvPr>
        </p:nvSpPr>
        <p:spPr>
          <a:xfrm>
            <a:off x="304800" y="283923"/>
            <a:ext cx="8229600" cy="334963"/>
          </a:xfrm>
        </p:spPr>
        <p:txBody>
          <a:bodyPr>
            <a:normAutofit fontScale="90000"/>
          </a:bodyPr>
          <a:lstStyle/>
          <a:p>
            <a:pPr eaLnBrk="1" hangingPunct="1"/>
            <a:r>
              <a:rPr lang="en-US" altLang="en-US" sz="3600" dirty="0">
                <a:latin typeface="Times New Roman" panose="02020603050405020304" pitchFamily="18" charset="0"/>
                <a:cs typeface="Times New Roman" panose="02020603050405020304" pitchFamily="18" charset="0"/>
              </a:rPr>
              <a:t>Empty Classes</a:t>
            </a:r>
            <a:endParaRPr lang="en-IN" altLang="en-US" sz="3600" dirty="0">
              <a:latin typeface="Times New Roman" panose="02020603050405020304" pitchFamily="18" charset="0"/>
              <a:cs typeface="Times New Roman" panose="02020603050405020304" pitchFamily="18" charset="0"/>
            </a:endParaRPr>
          </a:p>
        </p:txBody>
      </p:sp>
      <p:sp>
        <p:nvSpPr>
          <p:cNvPr id="38914" name="Content Placeholder 2">
            <a:extLst>
              <a:ext uri="{FF2B5EF4-FFF2-40B4-BE49-F238E27FC236}">
                <a16:creationId xmlns:a16="http://schemas.microsoft.com/office/drawing/2014/main" id="{7B110F34-112A-464C-BBCD-E63EAA32A78B}"/>
              </a:ext>
            </a:extLst>
          </p:cNvPr>
          <p:cNvSpPr>
            <a:spLocks noGrp="1"/>
          </p:cNvSpPr>
          <p:nvPr>
            <p:ph idx="1"/>
          </p:nvPr>
        </p:nvSpPr>
        <p:spPr>
          <a:xfrm>
            <a:off x="457200" y="762000"/>
            <a:ext cx="8229600" cy="5791200"/>
          </a:xfrm>
        </p:spPr>
        <p:txBody>
          <a:bodyPr/>
          <a:lstStyle/>
          <a:p>
            <a:r>
              <a:rPr lang="en-IN" altLang="en-US" sz="1800" dirty="0">
                <a:latin typeface="Times New Roman" panose="02020603050405020304" pitchFamily="18" charset="0"/>
                <a:cs typeface="Times New Roman" panose="02020603050405020304" pitchFamily="18" charset="0"/>
              </a:rPr>
              <a:t>You can declare empty classes, but objects of such types still have nonzero size.</a:t>
            </a:r>
          </a:p>
          <a:p>
            <a:r>
              <a:rPr lang="en-IN" altLang="en-US" sz="1800" dirty="0">
                <a:latin typeface="Times New Roman" panose="02020603050405020304" pitchFamily="18" charset="0"/>
                <a:cs typeface="Times New Roman" panose="02020603050405020304" pitchFamily="18" charset="0"/>
              </a:rPr>
              <a:t>// </a:t>
            </a:r>
            <a:r>
              <a:rPr lang="en-IN" altLang="en-US" sz="1800" dirty="0" err="1">
                <a:latin typeface="Times New Roman" panose="02020603050405020304" pitchFamily="18" charset="0"/>
                <a:cs typeface="Times New Roman" panose="02020603050405020304" pitchFamily="18" charset="0"/>
              </a:rPr>
              <a:t>empty_classes.cpp</a:t>
            </a:r>
            <a:r>
              <a:rPr lang="en-IN" altLang="en-US" sz="1800" dirty="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 compile with: /</a:t>
            </a:r>
            <a:r>
              <a:rPr lang="en-IN" altLang="en-US" sz="1800" dirty="0" err="1">
                <a:latin typeface="Times New Roman" panose="02020603050405020304" pitchFamily="18" charset="0"/>
                <a:cs typeface="Times New Roman" panose="02020603050405020304" pitchFamily="18" charset="0"/>
              </a:rPr>
              <a:t>EHsc</a:t>
            </a:r>
            <a:r>
              <a:rPr lang="en-IN" altLang="en-US" sz="1800" dirty="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#include &lt;iostream&gt; </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class </a:t>
            </a:r>
            <a:r>
              <a:rPr lang="en-IN" altLang="en-US" sz="1800" dirty="0" err="1">
                <a:latin typeface="Times New Roman" panose="02020603050405020304" pitchFamily="18" charset="0"/>
                <a:cs typeface="Times New Roman" panose="02020603050405020304" pitchFamily="18" charset="0"/>
              </a:rPr>
              <a:t>NoMembers</a:t>
            </a:r>
            <a:r>
              <a:rPr lang="en-IN" altLang="en-US" sz="1800" dirty="0">
                <a:latin typeface="Times New Roman" panose="02020603050405020304" pitchFamily="18" charset="0"/>
                <a:cs typeface="Times New Roman" panose="02020603050405020304" pitchFamily="18" charset="0"/>
              </a:rPr>
              <a:t> { }; </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using namespace std;</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int main() </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a:t>
            </a:r>
            <a:r>
              <a:rPr lang="en-IN" altLang="en-US" sz="1800" dirty="0" err="1">
                <a:latin typeface="Times New Roman" panose="02020603050405020304" pitchFamily="18" charset="0"/>
                <a:cs typeface="Times New Roman" panose="02020603050405020304" pitchFamily="18" charset="0"/>
              </a:rPr>
              <a:t>NoMembers</a:t>
            </a:r>
            <a:r>
              <a:rPr lang="en-IN" altLang="en-US" sz="1800" dirty="0">
                <a:latin typeface="Times New Roman" panose="02020603050405020304" pitchFamily="18" charset="0"/>
                <a:cs typeface="Times New Roman" panose="02020603050405020304" pitchFamily="18" charset="0"/>
              </a:rPr>
              <a:t> n; // Object of type </a:t>
            </a:r>
            <a:r>
              <a:rPr lang="en-IN" altLang="en-US" sz="1800" dirty="0" err="1">
                <a:latin typeface="Times New Roman" panose="02020603050405020304" pitchFamily="18" charset="0"/>
                <a:cs typeface="Times New Roman" panose="02020603050405020304" pitchFamily="18" charset="0"/>
              </a:rPr>
              <a:t>NoMembers</a:t>
            </a:r>
            <a:r>
              <a:rPr lang="en-IN" alt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a:t>
            </a:r>
            <a:r>
              <a:rPr lang="en-IN" altLang="en-US" sz="1800" dirty="0" err="1">
                <a:latin typeface="Times New Roman" panose="02020603050405020304" pitchFamily="18" charset="0"/>
                <a:cs typeface="Times New Roman" panose="02020603050405020304" pitchFamily="18" charset="0"/>
              </a:rPr>
              <a:t>cout</a:t>
            </a:r>
            <a:r>
              <a:rPr lang="en-IN" altLang="en-US" sz="1800" dirty="0">
                <a:latin typeface="Times New Roman" panose="02020603050405020304" pitchFamily="18" charset="0"/>
                <a:cs typeface="Times New Roman" panose="02020603050405020304" pitchFamily="18" charset="0"/>
              </a:rPr>
              <a:t> &lt;&lt; "The size of an object of empty class is: “ &lt;&lt; </a:t>
            </a:r>
            <a:r>
              <a:rPr lang="en-IN" altLang="en-US" sz="1800" dirty="0" err="1">
                <a:latin typeface="Times New Roman" panose="02020603050405020304" pitchFamily="18" charset="0"/>
                <a:cs typeface="Times New Roman" panose="02020603050405020304" pitchFamily="18" charset="0"/>
              </a:rPr>
              <a:t>sizeof</a:t>
            </a:r>
            <a:r>
              <a:rPr lang="en-IN" altLang="en-US" sz="1800" dirty="0">
                <a:latin typeface="Times New Roman" panose="02020603050405020304" pitchFamily="18" charset="0"/>
                <a:cs typeface="Times New Roman" panose="02020603050405020304" pitchFamily="18" charset="0"/>
              </a:rPr>
              <a:t> n &lt;&lt; </a:t>
            </a:r>
            <a:r>
              <a:rPr lang="en-IN" altLang="en-US" sz="1800" dirty="0" err="1">
                <a:latin typeface="Times New Roman" panose="02020603050405020304" pitchFamily="18" charset="0"/>
                <a:cs typeface="Times New Roman" panose="02020603050405020304" pitchFamily="18" charset="0"/>
              </a:rPr>
              <a:t>endl</a:t>
            </a:r>
            <a:r>
              <a:rPr lang="en-IN" altLang="en-US" sz="1800" dirty="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                   }</a:t>
            </a:r>
          </a:p>
          <a:p>
            <a:r>
              <a:rPr lang="en-IN" altLang="en-US" sz="1800" dirty="0">
                <a:latin typeface="Times New Roman" panose="02020603050405020304" pitchFamily="18" charset="0"/>
                <a:cs typeface="Times New Roman" panose="02020603050405020304" pitchFamily="18" charset="0"/>
              </a:rPr>
              <a:t>Output </a:t>
            </a:r>
          </a:p>
          <a:p>
            <a:pPr>
              <a:buFont typeface="Arial" panose="020B0604020202020204" pitchFamily="34" charset="0"/>
              <a:buNone/>
            </a:pPr>
            <a:r>
              <a:rPr lang="en-IN" altLang="en-US" sz="1800" dirty="0">
                <a:latin typeface="Times New Roman" panose="02020603050405020304" pitchFamily="18" charset="0"/>
                <a:cs typeface="Times New Roman" panose="02020603050405020304" pitchFamily="18" charset="0"/>
              </a:rPr>
              <a:t>The size of an object of empty class is: 1 </a:t>
            </a:r>
          </a:p>
          <a:p>
            <a:pPr algn="just"/>
            <a:r>
              <a:rPr lang="en-IN" altLang="en-US" sz="1800" dirty="0">
                <a:latin typeface="Times New Roman" panose="02020603050405020304" pitchFamily="18" charset="0"/>
                <a:cs typeface="Times New Roman" panose="02020603050405020304" pitchFamily="18" charset="0"/>
              </a:rPr>
              <a:t>The memory allocated for such objects is of nonzero size; therefore, the objects have different addresses. Having different addresses makes it possible to compare pointers to objects for identity. Also, in arrays, each member array must have a distinct address.</a:t>
            </a:r>
          </a:p>
          <a:p>
            <a:pPr>
              <a:buFont typeface="Arial" panose="020B0604020202020204" pitchFamily="34" charset="0"/>
              <a:buNone/>
            </a:pPr>
            <a:endParaRPr lang="en-IN"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a:xfrm>
            <a:off x="685800" y="228600"/>
            <a:ext cx="7772400" cy="838200"/>
          </a:xfrm>
        </p:spPr>
        <p:txBody>
          <a:bodyPr>
            <a:noAutofit/>
          </a:bodyPr>
          <a:lstStyle/>
          <a:p>
            <a:pPr eaLnBrk="1" hangingPunct="1"/>
            <a:r>
              <a:rPr lang="en-US" sz="3600" noProof="1"/>
              <a:t>Restrictions on Operator Overloading </a:t>
            </a:r>
            <a:br>
              <a:rPr lang="en-US" sz="3600" noProof="1"/>
            </a:br>
            <a:endParaRPr lang="en-US" sz="3600" dirty="0"/>
          </a:p>
        </p:txBody>
      </p:sp>
      <p:sp>
        <p:nvSpPr>
          <p:cNvPr id="1029" name="Rectangle 3"/>
          <p:cNvSpPr>
            <a:spLocks noGrp="1" noChangeArrowheads="1"/>
          </p:cNvSpPr>
          <p:nvPr>
            <p:ph type="body" idx="1"/>
          </p:nvPr>
        </p:nvSpPr>
        <p:spPr>
          <a:xfrm>
            <a:off x="609600" y="1066800"/>
            <a:ext cx="7772400" cy="4114800"/>
          </a:xfrm>
        </p:spPr>
        <p:txBody>
          <a:bodyPr>
            <a:noAutofit/>
          </a:bodyPr>
          <a:lstStyle/>
          <a:p>
            <a:pPr eaLnBrk="1" hangingPunct="1"/>
            <a:r>
              <a:rPr lang="en-US" dirty="0"/>
              <a:t>C++ operators that can be overloaded</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dirty="0"/>
          </a:p>
        </p:txBody>
      </p:sp>
      <p:graphicFrame>
        <p:nvGraphicFramePr>
          <p:cNvPr id="1027" name="Object 5"/>
          <p:cNvGraphicFramePr>
            <a:graphicFrameLocks noChangeAspect="1"/>
          </p:cNvGraphicFramePr>
          <p:nvPr/>
        </p:nvGraphicFramePr>
        <p:xfrm>
          <a:off x="-762000" y="1905000"/>
          <a:ext cx="10972800" cy="3657600"/>
        </p:xfrm>
        <a:graphic>
          <a:graphicData uri="http://schemas.openxmlformats.org/presentationml/2006/ole">
            <mc:AlternateContent xmlns:mc="http://schemas.openxmlformats.org/markup-compatibility/2006">
              <mc:Choice xmlns:v="urn:schemas-microsoft-com:vml" Requires="v">
                <p:oleObj name="Document" r:id="rId2" imgW="6672712" imgH="1762846" progId="Word.Document.8">
                  <p:embed/>
                </p:oleObj>
              </mc:Choice>
              <mc:Fallback>
                <p:oleObj name="Document" r:id="rId2" imgW="6672712" imgH="1762846"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905000"/>
                        <a:ext cx="10972800" cy="365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Restrictions..contd.</a:t>
            </a:r>
            <a:endParaRPr lang="en-US" dirty="0"/>
          </a:p>
        </p:txBody>
      </p:sp>
      <p:sp>
        <p:nvSpPr>
          <p:cNvPr id="4" name="Rectangle 3"/>
          <p:cNvSpPr/>
          <p:nvPr/>
        </p:nvSpPr>
        <p:spPr>
          <a:xfrm>
            <a:off x="685800" y="1157330"/>
            <a:ext cx="7772400" cy="5444567"/>
          </a:xfrm>
          <a:prstGeom prst="rect">
            <a:avLst/>
          </a:prstGeom>
        </p:spPr>
        <p:txBody>
          <a:bodyPr wrap="square">
            <a:spAutoFit/>
          </a:bodyPr>
          <a:lstStyle/>
          <a:p>
            <a:pPr>
              <a:lnSpc>
                <a:spcPct val="95000"/>
              </a:lnSpc>
              <a:spcBef>
                <a:spcPct val="0"/>
              </a:spcBef>
            </a:pPr>
            <a:r>
              <a:rPr lang="en-US" sz="2800" dirty="0"/>
              <a:t>Operators that cannot be overloaded include:</a:t>
            </a:r>
          </a:p>
          <a:p>
            <a:pPr lvl="2">
              <a:buFontTx/>
              <a:buNone/>
            </a:pPr>
            <a:r>
              <a:rPr lang="en-US" sz="2400" dirty="0"/>
              <a:t>::	scope resolution operator</a:t>
            </a:r>
          </a:p>
          <a:p>
            <a:pPr lvl="1">
              <a:buFontTx/>
              <a:buNone/>
            </a:pPr>
            <a:r>
              <a:rPr lang="en-US" sz="2400" dirty="0"/>
              <a:t>	.	direct member access operator</a:t>
            </a:r>
          </a:p>
          <a:p>
            <a:pPr lvl="1">
              <a:buFontTx/>
              <a:buNone/>
            </a:pPr>
            <a:r>
              <a:rPr lang="en-US" sz="2400" dirty="0"/>
              <a:t>	.*	direct pointer to member access operator</a:t>
            </a:r>
          </a:p>
          <a:p>
            <a:pPr lvl="1">
              <a:buFontTx/>
              <a:buNone/>
            </a:pPr>
            <a:r>
              <a:rPr lang="en-US" sz="2400" dirty="0"/>
              <a:t>	?:	conditional operator</a:t>
            </a:r>
          </a:p>
          <a:p>
            <a:pPr lvl="1">
              <a:buFontTx/>
              <a:buNone/>
            </a:pPr>
            <a:r>
              <a:rPr lang="en-US" sz="2400" dirty="0"/>
              <a:t>	</a:t>
            </a:r>
            <a:r>
              <a:rPr lang="en-US" sz="2400" dirty="0" err="1"/>
              <a:t>sizeof</a:t>
            </a:r>
            <a:r>
              <a:rPr lang="en-US" sz="2400" dirty="0"/>
              <a:t>	size of object operator</a:t>
            </a:r>
          </a:p>
          <a:p>
            <a:pPr>
              <a:spcBef>
                <a:spcPct val="0"/>
              </a:spcBef>
            </a:pPr>
            <a:endParaRPr lang="en-US" sz="2800" dirty="0"/>
          </a:p>
          <a:p>
            <a:pPr>
              <a:lnSpc>
                <a:spcPct val="95000"/>
              </a:lnSpc>
              <a:spcBef>
                <a:spcPct val="0"/>
              </a:spcBef>
            </a:pPr>
            <a:r>
              <a:rPr lang="en-US" sz="2800" dirty="0"/>
              <a:t>Operators that </a:t>
            </a:r>
            <a:r>
              <a:rPr lang="en-US" sz="2800" u="sng" dirty="0"/>
              <a:t>must</a:t>
            </a:r>
            <a:r>
              <a:rPr lang="en-US" sz="2800" dirty="0"/>
              <a:t> be overloaded as members</a:t>
            </a:r>
          </a:p>
          <a:p>
            <a:pPr>
              <a:lnSpc>
                <a:spcPct val="95000"/>
              </a:lnSpc>
              <a:spcBef>
                <a:spcPct val="0"/>
              </a:spcBef>
            </a:pPr>
            <a:r>
              <a:rPr lang="en-US" sz="2800" dirty="0"/>
              <a:t>(Can’t be overloaded using friend function):</a:t>
            </a:r>
          </a:p>
          <a:p>
            <a:pPr lvl="2">
              <a:buFontTx/>
              <a:buNone/>
            </a:pPr>
            <a:r>
              <a:rPr lang="en-US" sz="2400" dirty="0"/>
              <a:t>=	assignment operator</a:t>
            </a:r>
          </a:p>
          <a:p>
            <a:pPr lvl="2">
              <a:buFontTx/>
              <a:buNone/>
            </a:pPr>
            <a:r>
              <a:rPr lang="en-US" sz="2400" dirty="0"/>
              <a:t>[]	subscript operator</a:t>
            </a:r>
          </a:p>
          <a:p>
            <a:pPr lvl="2">
              <a:buFontTx/>
              <a:buNone/>
            </a:pPr>
            <a:r>
              <a:rPr lang="en-US" sz="2400" dirty="0"/>
              <a:t>()	function call operator</a:t>
            </a:r>
          </a:p>
          <a:p>
            <a:pPr lvl="2">
              <a:buFontTx/>
              <a:buNone/>
            </a:pPr>
            <a:r>
              <a:rPr lang="en-US" sz="2400" dirty="0"/>
              <a:t>-&gt;	indirect member access operator</a:t>
            </a:r>
          </a:p>
          <a:p>
            <a:pPr lvl="2">
              <a:buFontTx/>
              <a:buNone/>
            </a:pPr>
            <a:r>
              <a:rPr lang="en-US" sz="2400" dirty="0"/>
              <a:t>-&gt;*	indirect pointer to member access operator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8" tIns="44450" rIns="90488" bIns="44450" anchor="b"/>
          <a:lstStyle/>
          <a:p>
            <a:r>
              <a:rPr lang="en-US"/>
              <a:t>Operator Overloading</a:t>
            </a:r>
          </a:p>
        </p:txBody>
      </p:sp>
      <p:sp>
        <p:nvSpPr>
          <p:cNvPr id="16387" name="Rectangle 3"/>
          <p:cNvSpPr>
            <a:spLocks noGrp="1" noChangeArrowheads="1"/>
          </p:cNvSpPr>
          <p:nvPr>
            <p:ph type="body" idx="1"/>
          </p:nvPr>
        </p:nvSpPr>
        <p:spPr>
          <a:xfrm>
            <a:off x="1066800" y="1676400"/>
            <a:ext cx="7696200" cy="4200525"/>
          </a:xfrm>
          <a:noFill/>
          <a:ln/>
        </p:spPr>
        <p:txBody>
          <a:bodyPr lIns="90488" tIns="44450" rIns="90488" bIns="44450">
            <a:normAutofit fontScale="92500" lnSpcReduction="10000"/>
          </a:bodyPr>
          <a:lstStyle/>
          <a:p>
            <a:pPr>
              <a:lnSpc>
                <a:spcPct val="95000"/>
              </a:lnSpc>
              <a:spcBef>
                <a:spcPct val="0"/>
              </a:spcBef>
            </a:pPr>
            <a:r>
              <a:rPr lang="en-US" sz="2400" dirty="0"/>
              <a:t>We </a:t>
            </a:r>
            <a:r>
              <a:rPr lang="en-US" sz="2400" u="sng" dirty="0"/>
              <a:t>cannot </a:t>
            </a:r>
            <a:r>
              <a:rPr lang="en-US" sz="2400" dirty="0"/>
              <a:t>change the....</a:t>
            </a:r>
          </a:p>
          <a:p>
            <a:pPr lvl="1">
              <a:lnSpc>
                <a:spcPct val="90000"/>
              </a:lnSpc>
            </a:pPr>
            <a:r>
              <a:rPr lang="en-US" sz="2400" dirty="0"/>
              <a:t>number of operands an operator expects</a:t>
            </a:r>
          </a:p>
          <a:p>
            <a:pPr lvl="1">
              <a:lnSpc>
                <a:spcPct val="90000"/>
              </a:lnSpc>
            </a:pPr>
            <a:r>
              <a:rPr lang="en-US" sz="2400" dirty="0"/>
              <a:t>precedence and associativity of operators</a:t>
            </a:r>
          </a:p>
          <a:p>
            <a:pPr lvl="1">
              <a:lnSpc>
                <a:spcPct val="90000"/>
              </a:lnSpc>
            </a:pPr>
            <a:r>
              <a:rPr lang="en-US" sz="2400" dirty="0"/>
              <a:t>or use default arguments with operators</a:t>
            </a:r>
          </a:p>
          <a:p>
            <a:pPr lvl="1">
              <a:lnSpc>
                <a:spcPct val="90000"/>
              </a:lnSpc>
            </a:pPr>
            <a:endParaRPr lang="en-US" sz="2400" dirty="0"/>
          </a:p>
          <a:p>
            <a:pPr>
              <a:lnSpc>
                <a:spcPct val="90000"/>
              </a:lnSpc>
            </a:pPr>
            <a:r>
              <a:rPr lang="en-US" sz="2400" dirty="0"/>
              <a:t>We </a:t>
            </a:r>
            <a:r>
              <a:rPr lang="en-US" sz="2400" u="sng" dirty="0"/>
              <a:t>should</a:t>
            </a:r>
            <a:r>
              <a:rPr lang="en-US" sz="2400" dirty="0"/>
              <a:t> not change...</a:t>
            </a:r>
          </a:p>
          <a:p>
            <a:pPr lvl="1">
              <a:lnSpc>
                <a:spcPct val="90000"/>
              </a:lnSpc>
            </a:pPr>
            <a:r>
              <a:rPr lang="en-US" sz="2400" dirty="0"/>
              <a:t>the meaning of the operator </a:t>
            </a:r>
          </a:p>
          <a:p>
            <a:pPr lvl="2">
              <a:lnSpc>
                <a:spcPct val="90000"/>
              </a:lnSpc>
              <a:buFontTx/>
              <a:buNone/>
            </a:pPr>
            <a:r>
              <a:rPr lang="en-US" sz="2000" dirty="0"/>
              <a:t>(+ does not mean subtraction!)</a:t>
            </a:r>
          </a:p>
          <a:p>
            <a:pPr lvl="1">
              <a:lnSpc>
                <a:spcPct val="90000"/>
              </a:lnSpc>
            </a:pPr>
            <a:r>
              <a:rPr lang="en-US" sz="2400" dirty="0"/>
              <a:t>the nature of the operator (3+4  == 4+3)</a:t>
            </a:r>
          </a:p>
          <a:p>
            <a:pPr lvl="1">
              <a:lnSpc>
                <a:spcPct val="90000"/>
              </a:lnSpc>
            </a:pPr>
            <a:r>
              <a:rPr lang="en-US" sz="2400" dirty="0"/>
              <a:t>the data types and residual value expected</a:t>
            </a:r>
          </a:p>
          <a:p>
            <a:pPr lvl="1">
              <a:lnSpc>
                <a:spcPct val="90000"/>
              </a:lnSpc>
            </a:pPr>
            <a:r>
              <a:rPr lang="en-US" sz="2400" dirty="0"/>
              <a:t>provide consistent definitions </a:t>
            </a:r>
            <a:r>
              <a:rPr lang="en-US" sz="2000" dirty="0"/>
              <a:t>(if + is overloaded, then += should also be)</a:t>
            </a:r>
          </a:p>
          <a:p>
            <a:pPr>
              <a:lnSpc>
                <a:spcPct val="90000"/>
              </a:lnSpc>
            </a:pP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dissolve">
                                      <p:cBhvr>
                                        <p:cTn id="7" dur="500"/>
                                        <p:tgtEl>
                                          <p:spTgt spid="1638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dissolve">
                                      <p:cBhvr>
                                        <p:cTn id="10" dur="500"/>
                                        <p:tgtEl>
                                          <p:spTgt spid="1638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dissolve">
                                      <p:cBhvr>
                                        <p:cTn id="13" dur="500"/>
                                        <p:tgtEl>
                                          <p:spTgt spid="1638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dissolve">
                                      <p:cBhvr>
                                        <p:cTn id="16" dur="500"/>
                                        <p:tgtEl>
                                          <p:spTgt spid="1638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6387">
                                            <p:txEl>
                                              <p:pRg st="5" end="5"/>
                                            </p:txEl>
                                          </p:spTgt>
                                        </p:tgtEl>
                                        <p:attrNameLst>
                                          <p:attrName>style.visibility</p:attrName>
                                        </p:attrNameLst>
                                      </p:cBhvr>
                                      <p:to>
                                        <p:strVal val="visible"/>
                                      </p:to>
                                    </p:set>
                                    <p:animEffect transition="in" filter="dissolve">
                                      <p:cBhvr>
                                        <p:cTn id="21" dur="500"/>
                                        <p:tgtEl>
                                          <p:spTgt spid="16387">
                                            <p:txEl>
                                              <p:pRg st="5" end="5"/>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6387">
                                            <p:txEl>
                                              <p:pRg st="6" end="6"/>
                                            </p:txEl>
                                          </p:spTgt>
                                        </p:tgtEl>
                                        <p:attrNameLst>
                                          <p:attrName>style.visibility</p:attrName>
                                        </p:attrNameLst>
                                      </p:cBhvr>
                                      <p:to>
                                        <p:strVal val="visible"/>
                                      </p:to>
                                    </p:set>
                                    <p:animEffect transition="in" filter="dissolve">
                                      <p:cBhvr>
                                        <p:cTn id="24" dur="500"/>
                                        <p:tgtEl>
                                          <p:spTgt spid="16387">
                                            <p:txEl>
                                              <p:pRg st="6" end="6"/>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387">
                                            <p:txEl>
                                              <p:pRg st="7" end="7"/>
                                            </p:txEl>
                                          </p:spTgt>
                                        </p:tgtEl>
                                        <p:attrNameLst>
                                          <p:attrName>style.visibility</p:attrName>
                                        </p:attrNameLst>
                                      </p:cBhvr>
                                      <p:to>
                                        <p:strVal val="visible"/>
                                      </p:to>
                                    </p:set>
                                    <p:animEffect transition="in" filter="dissolve">
                                      <p:cBhvr>
                                        <p:cTn id="27" dur="500"/>
                                        <p:tgtEl>
                                          <p:spTgt spid="16387">
                                            <p:txEl>
                                              <p:pRg st="7" end="7"/>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387">
                                            <p:txEl>
                                              <p:pRg st="8" end="8"/>
                                            </p:txEl>
                                          </p:spTgt>
                                        </p:tgtEl>
                                        <p:attrNameLst>
                                          <p:attrName>style.visibility</p:attrName>
                                        </p:attrNameLst>
                                      </p:cBhvr>
                                      <p:to>
                                        <p:strVal val="visible"/>
                                      </p:to>
                                    </p:set>
                                    <p:animEffect transition="in" filter="dissolve">
                                      <p:cBhvr>
                                        <p:cTn id="30" dur="500"/>
                                        <p:tgtEl>
                                          <p:spTgt spid="16387">
                                            <p:txEl>
                                              <p:pRg st="8" end="8"/>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387">
                                            <p:txEl>
                                              <p:pRg st="9" end="9"/>
                                            </p:txEl>
                                          </p:spTgt>
                                        </p:tgtEl>
                                        <p:attrNameLst>
                                          <p:attrName>style.visibility</p:attrName>
                                        </p:attrNameLst>
                                      </p:cBhvr>
                                      <p:to>
                                        <p:strVal val="visible"/>
                                      </p:to>
                                    </p:set>
                                    <p:animEffect transition="in" filter="dissolve">
                                      <p:cBhvr>
                                        <p:cTn id="33" dur="500"/>
                                        <p:tgtEl>
                                          <p:spTgt spid="16387">
                                            <p:txEl>
                                              <p:pRg st="9" end="9"/>
                                            </p:txEl>
                                          </p:spTgt>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6387">
                                            <p:txEl>
                                              <p:pRg st="10" end="10"/>
                                            </p:txEl>
                                          </p:spTgt>
                                        </p:tgtEl>
                                        <p:attrNameLst>
                                          <p:attrName>style.visibility</p:attrName>
                                        </p:attrNameLst>
                                      </p:cBhvr>
                                      <p:to>
                                        <p:strVal val="visible"/>
                                      </p:to>
                                    </p:set>
                                    <p:animEffect transition="in" filter="dissolve">
                                      <p:cBhvr>
                                        <p:cTn id="36" dur="500"/>
                                        <p:tgtEl>
                                          <p:spTgt spid="163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228600"/>
            <a:ext cx="7772400" cy="914400"/>
          </a:xfrm>
        </p:spPr>
        <p:txBody>
          <a:bodyPr/>
          <a:lstStyle/>
          <a:p>
            <a:pPr eaLnBrk="1" hangingPunct="1"/>
            <a:r>
              <a:rPr lang="en-US" dirty="0"/>
              <a:t>Contd.</a:t>
            </a:r>
          </a:p>
        </p:txBody>
      </p:sp>
      <p:sp>
        <p:nvSpPr>
          <p:cNvPr id="5123" name="Rectangle 3"/>
          <p:cNvSpPr>
            <a:spLocks noGrp="1" noChangeArrowheads="1"/>
          </p:cNvSpPr>
          <p:nvPr>
            <p:ph type="body" idx="1"/>
          </p:nvPr>
        </p:nvSpPr>
        <p:spPr>
          <a:xfrm>
            <a:off x="457200" y="1066800"/>
            <a:ext cx="8153400" cy="5410200"/>
          </a:xfrm>
        </p:spPr>
        <p:txBody>
          <a:bodyPr/>
          <a:lstStyle/>
          <a:p>
            <a:pPr eaLnBrk="1" hangingPunct="1"/>
            <a:r>
              <a:rPr lang="en-US" sz="2800" dirty="0"/>
              <a:t>Overloading an operator</a:t>
            </a:r>
          </a:p>
          <a:p>
            <a:pPr lvl="1" eaLnBrk="1" hangingPunct="1"/>
            <a:r>
              <a:rPr lang="en-US" sz="2400" dirty="0"/>
              <a:t>Write function definition as normal</a:t>
            </a:r>
          </a:p>
          <a:p>
            <a:pPr lvl="1" eaLnBrk="1" hangingPunct="1"/>
            <a:r>
              <a:rPr lang="en-US" sz="2400" dirty="0"/>
              <a:t>Function name is keyword </a:t>
            </a:r>
            <a:r>
              <a:rPr lang="en-US" sz="2400" b="1" dirty="0">
                <a:latin typeface="Courier New" pitchFamily="49" charset="0"/>
              </a:rPr>
              <a:t>operator</a:t>
            </a:r>
            <a:r>
              <a:rPr lang="en-US" sz="2400" dirty="0"/>
              <a:t> followed by the symbol for the operator being overloaded</a:t>
            </a:r>
          </a:p>
          <a:p>
            <a:pPr lvl="1" eaLnBrk="1" hangingPunct="1"/>
            <a:r>
              <a:rPr lang="en-US" sz="2400" b="1" dirty="0">
                <a:latin typeface="Courier New" pitchFamily="49" charset="0"/>
              </a:rPr>
              <a:t>operator+</a:t>
            </a:r>
            <a:r>
              <a:rPr lang="en-US" sz="2400" dirty="0"/>
              <a:t> used to overload the addition operator (</a:t>
            </a:r>
            <a:r>
              <a:rPr lang="en-US" sz="2400" b="1" dirty="0">
                <a:latin typeface="Courier New" pitchFamily="49" charset="0"/>
              </a:rPr>
              <a:t>+</a:t>
            </a:r>
            <a:r>
              <a:rPr lang="en-US" sz="2400" dirty="0"/>
              <a:t>)</a:t>
            </a:r>
          </a:p>
          <a:p>
            <a:pPr eaLnBrk="1" hangingPunct="1"/>
            <a:r>
              <a:rPr lang="en-US" sz="2800" dirty="0"/>
              <a:t>Using operators</a:t>
            </a:r>
          </a:p>
          <a:p>
            <a:pPr lvl="1" eaLnBrk="1" hangingPunct="1"/>
            <a:r>
              <a:rPr lang="en-US" sz="2400" dirty="0"/>
              <a:t>To use an operator on a class object it must be overloaded unless the assignment operator</a:t>
            </a:r>
            <a:r>
              <a:rPr lang="en-US" sz="2400" b="1" dirty="0">
                <a:latin typeface="Courier New" pitchFamily="49" charset="0"/>
              </a:rPr>
              <a:t>(=)</a:t>
            </a:r>
            <a:r>
              <a:rPr lang="en-US" sz="2400" dirty="0"/>
              <a:t>or the address operator</a:t>
            </a:r>
            <a:r>
              <a:rPr lang="en-US" sz="2400" b="1" dirty="0">
                <a:latin typeface="Courier New" pitchFamily="49" charset="0"/>
              </a:rPr>
              <a:t>(&amp;)</a:t>
            </a:r>
          </a:p>
          <a:p>
            <a:pPr lvl="2" eaLnBrk="1" hangingPunct="1"/>
            <a:r>
              <a:rPr lang="en-US" sz="2000" dirty="0">
                <a:cs typeface="Times New Roman" pitchFamily="18" charset="0"/>
              </a:rPr>
              <a:t>Assignment operator by default performs </a:t>
            </a:r>
            <a:r>
              <a:rPr lang="en-US" sz="2000" dirty="0" err="1">
                <a:cs typeface="Times New Roman" pitchFamily="18" charset="0"/>
              </a:rPr>
              <a:t>memberwise</a:t>
            </a:r>
            <a:r>
              <a:rPr lang="en-US" sz="2000" dirty="0">
                <a:cs typeface="Times New Roman" pitchFamily="18" charset="0"/>
              </a:rPr>
              <a:t> assignment </a:t>
            </a:r>
          </a:p>
          <a:p>
            <a:pPr lvl="2" eaLnBrk="1" hangingPunct="1"/>
            <a:r>
              <a:rPr lang="en-US" sz="2000" dirty="0">
                <a:cs typeface="Times New Roman" pitchFamily="18" charset="0"/>
              </a:rPr>
              <a:t>Address operator (&amp;) by default returns the address of an object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fontScale="90000"/>
          </a:bodyPr>
          <a:lstStyle/>
          <a:p>
            <a:r>
              <a:rPr lang="en-US"/>
              <a:t>Operator Overload Function </a:t>
            </a:r>
            <a:r>
              <a:rPr lang="en-US" sz="2800"/>
              <a:t>(continued)</a:t>
            </a:r>
            <a:endParaRPr lang="en-US"/>
          </a:p>
        </p:txBody>
      </p:sp>
      <p:sp>
        <p:nvSpPr>
          <p:cNvPr id="392195" name="Rectangle 3"/>
          <p:cNvSpPr>
            <a:spLocks noGrp="1" noChangeArrowheads="1"/>
          </p:cNvSpPr>
          <p:nvPr>
            <p:ph type="body" idx="1"/>
          </p:nvPr>
        </p:nvSpPr>
        <p:spPr>
          <a:xfrm>
            <a:off x="457200" y="1600200"/>
            <a:ext cx="8305800" cy="5029200"/>
          </a:xfrm>
        </p:spPr>
        <p:txBody>
          <a:bodyPr>
            <a:noAutofit/>
          </a:bodyPr>
          <a:lstStyle/>
          <a:p>
            <a:r>
              <a:rPr lang="en-US" sz="2400" dirty="0"/>
              <a:t>Operator overload function is a function just like any other</a:t>
            </a:r>
          </a:p>
          <a:p>
            <a:pPr>
              <a:lnSpc>
                <a:spcPct val="90000"/>
              </a:lnSpc>
            </a:pPr>
            <a:r>
              <a:rPr lang="en-US" sz="2400" dirty="0"/>
              <a:t>To use any operators on a class object, </a:t>
            </a:r>
            <a:r>
              <a:rPr lang="en-US" sz="2400" b="1" dirty="0"/>
              <a:t>…</a:t>
            </a:r>
            <a:endParaRPr lang="en-US" sz="2400" dirty="0"/>
          </a:p>
          <a:p>
            <a:pPr lvl="1">
              <a:lnSpc>
                <a:spcPct val="90000"/>
              </a:lnSpc>
              <a:buNone/>
            </a:pPr>
            <a:r>
              <a:rPr lang="en-US" sz="2400" dirty="0"/>
              <a:t>		The operator must be overloaded for that class.</a:t>
            </a:r>
            <a:endParaRPr lang="en-US" dirty="0"/>
          </a:p>
          <a:p>
            <a:r>
              <a:rPr lang="en-US" sz="2400" dirty="0"/>
              <a:t>Can be called like any other – e.g.,</a:t>
            </a:r>
          </a:p>
          <a:p>
            <a:pPr lvl="1" algn="ctr">
              <a:buFontTx/>
              <a:buNone/>
            </a:pPr>
            <a:r>
              <a:rPr lang="en-US" sz="2400" b="1" dirty="0" err="1">
                <a:latin typeface="Courier New" pitchFamily="49" charset="0"/>
              </a:rPr>
              <a:t>a.operator</a:t>
            </a:r>
            <a:r>
              <a:rPr lang="en-US" sz="2400" b="1" dirty="0">
                <a:latin typeface="Courier New" pitchFamily="49" charset="0"/>
              </a:rPr>
              <a:t>+(b)</a:t>
            </a:r>
            <a:endParaRPr lang="en-US" sz="2400" dirty="0"/>
          </a:p>
          <a:p>
            <a:r>
              <a:rPr lang="en-US" sz="2400" i="1" dirty="0"/>
              <a:t>C</a:t>
            </a:r>
            <a:r>
              <a:rPr lang="en-US" sz="2400" dirty="0"/>
              <a:t>++ provides the following short-hand</a:t>
            </a:r>
          </a:p>
          <a:p>
            <a:pPr algn="ctr">
              <a:buFontTx/>
              <a:buNone/>
            </a:pPr>
            <a:r>
              <a:rPr lang="en-US" sz="2400" b="1" dirty="0" err="1">
                <a:latin typeface="Courier New" pitchFamily="49" charset="0"/>
              </a:rPr>
              <a:t>a+b</a:t>
            </a:r>
            <a:r>
              <a:rPr lang="en-US" sz="2400" dirty="0"/>
              <a:t> </a:t>
            </a:r>
          </a:p>
          <a:p>
            <a:r>
              <a:rPr lang="en-US" sz="2400" dirty="0"/>
              <a:t>If operator overload function is declared global then</a:t>
            </a:r>
          </a:p>
          <a:p>
            <a:pPr lvl="1" algn="ctr">
              <a:buFontTx/>
              <a:buNone/>
            </a:pPr>
            <a:r>
              <a:rPr lang="en-US" sz="2400" b="1" dirty="0">
                <a:latin typeface="Courier New" pitchFamily="49" charset="0"/>
              </a:rPr>
              <a:t>operator+(a, b)</a:t>
            </a:r>
            <a:endParaRPr lang="en-US" sz="2400" dirty="0"/>
          </a:p>
          <a:p>
            <a:pPr marL="0" indent="0">
              <a:buNone/>
            </a:pPr>
            <a:r>
              <a:rPr lang="en-US" sz="2400" dirty="0"/>
              <a:t>      also reduces to the following short-hand</a:t>
            </a:r>
          </a:p>
          <a:p>
            <a:pPr algn="ctr">
              <a:buFontTx/>
              <a:buNone/>
            </a:pPr>
            <a:r>
              <a:rPr lang="en-US" sz="2400" b="1" dirty="0" err="1">
                <a:latin typeface="Courier New" pitchFamily="49" charset="0"/>
              </a:rPr>
              <a:t>a+b</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21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21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219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21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21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buNone/>
            </a:pPr>
            <a:r>
              <a:rPr lang="en-US" sz="2800" dirty="0"/>
              <a:t>Overloading provides concise notation</a:t>
            </a:r>
            <a:endParaRPr lang="en-US" sz="2800" dirty="0">
              <a:latin typeface="Lucida Console" pitchFamily="49" charset="0"/>
            </a:endParaRPr>
          </a:p>
          <a:p>
            <a:pPr lvl="1">
              <a:buNone/>
            </a:pPr>
            <a:r>
              <a:rPr lang="en-US" sz="2400" dirty="0">
                <a:latin typeface="Lucida Console" pitchFamily="49" charset="0"/>
              </a:rPr>
              <a:t>object2 = object1.add( object2 );</a:t>
            </a:r>
            <a:br>
              <a:rPr lang="en-US" sz="2400" dirty="0">
                <a:latin typeface="Lucida Console" pitchFamily="49" charset="0"/>
              </a:rPr>
            </a:br>
            <a:r>
              <a:rPr lang="en-US" sz="1600" dirty="0"/>
              <a:t>vs.</a:t>
            </a:r>
            <a:br>
              <a:rPr lang="en-US" sz="2400" dirty="0">
                <a:latin typeface="Lucida Console" pitchFamily="49" charset="0"/>
              </a:rPr>
            </a:br>
            <a:r>
              <a:rPr lang="en-US" sz="2400" dirty="0">
                <a:latin typeface="Lucida Console" pitchFamily="49" charset="0"/>
              </a:rPr>
              <a:t>   object2 = object1 + object2;</a:t>
            </a:r>
          </a:p>
          <a:p>
            <a:endParaRPr lang="en-US" sz="2400" dirty="0">
              <a:latin typeface="Lucida Console" pitchFamily="49" charset="0"/>
            </a:endParaRPr>
          </a:p>
          <a:p>
            <a:pPr>
              <a:lnSpc>
                <a:spcPct val="90000"/>
              </a:lnSpc>
            </a:pPr>
            <a:r>
              <a:rPr lang="en-US" sz="2600" dirty="0"/>
              <a:t>Operators must be overloaded explicitly</a:t>
            </a:r>
          </a:p>
          <a:p>
            <a:pPr lvl="1">
              <a:lnSpc>
                <a:spcPct val="90000"/>
              </a:lnSpc>
              <a:buNone/>
            </a:pPr>
            <a:r>
              <a:rPr lang="en-US" sz="2200" dirty="0"/>
              <a:t>	</a:t>
            </a:r>
            <a:r>
              <a:rPr lang="en-US" sz="2600" dirty="0"/>
              <a:t>Overloading </a:t>
            </a:r>
            <a:r>
              <a:rPr lang="en-US" sz="2600" dirty="0">
                <a:latin typeface="Lucida Console" pitchFamily="49" charset="0"/>
              </a:rPr>
              <a:t>+</a:t>
            </a:r>
            <a:r>
              <a:rPr lang="en-US" sz="2600" dirty="0"/>
              <a:t> and </a:t>
            </a:r>
            <a:r>
              <a:rPr lang="en-US" sz="2600" dirty="0">
                <a:latin typeface="Lucida Console" pitchFamily="49" charset="0"/>
              </a:rPr>
              <a:t>=</a:t>
            </a:r>
            <a:r>
              <a:rPr lang="en-US" sz="2600" dirty="0"/>
              <a:t> does not overload </a:t>
            </a:r>
            <a:r>
              <a:rPr lang="en-US" sz="2600" dirty="0">
                <a:latin typeface="Lucida Console" pitchFamily="49" charset="0"/>
              </a:rPr>
              <a:t>+=</a:t>
            </a:r>
            <a:endParaRPr lang="en-US" sz="2200" dirty="0">
              <a:latin typeface="Lucida Console" pitchFamily="49" charset="0"/>
            </a:endParaRPr>
          </a:p>
          <a:p>
            <a:r>
              <a:rPr lang="en-US" sz="2600" dirty="0">
                <a:cs typeface="Times New Roman" pitchFamily="18" charset="0"/>
              </a:rPr>
              <a:t>Attempting to change the “</a:t>
            </a:r>
            <a:r>
              <a:rPr lang="en-US" sz="2600" dirty="0" err="1">
                <a:cs typeface="Times New Roman" pitchFamily="18" charset="0"/>
              </a:rPr>
              <a:t>arity</a:t>
            </a:r>
            <a:r>
              <a:rPr lang="en-US" sz="2600" dirty="0">
                <a:cs typeface="Times New Roman" pitchFamily="18" charset="0"/>
              </a:rPr>
              <a:t>” (number of arguments etc.)of an operator via operator overloading is a compilation error.</a:t>
            </a:r>
          </a:p>
          <a:p>
            <a:r>
              <a:rPr lang="en-US" sz="2600" dirty="0">
                <a:cs typeface="Times New Roman" pitchFamily="18" charset="0"/>
              </a:rPr>
              <a:t>Attempting to create new operators via operator overloading is a syntax error.</a:t>
            </a:r>
          </a:p>
          <a:p>
            <a:r>
              <a:rPr lang="en-US" sz="2600" dirty="0">
                <a:cs typeface="Times New Roman" pitchFamily="18" charset="0"/>
              </a:rPr>
              <a:t>Attempting to overload a </a:t>
            </a:r>
            <a:r>
              <a:rPr lang="en-US" sz="2600" dirty="0" err="1">
                <a:cs typeface="Times New Roman" pitchFamily="18" charset="0"/>
              </a:rPr>
              <a:t>nonoverloadable</a:t>
            </a:r>
            <a:r>
              <a:rPr lang="en-US" sz="2600" dirty="0">
                <a:cs typeface="Times New Roman" pitchFamily="18" charset="0"/>
              </a:rPr>
              <a:t> operator is a syntax error.</a:t>
            </a:r>
            <a:endParaRPr lang="en-US" sz="2600" dirty="0"/>
          </a:p>
          <a:p>
            <a:endParaRPr lang="en-US" sz="2400" dirty="0"/>
          </a:p>
          <a:p>
            <a:endParaRPr lang="en-US" sz="2400" dirty="0"/>
          </a:p>
          <a:p>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TotalTime>
  <Words>3407</Words>
  <Application>Microsoft Office PowerPoint</Application>
  <PresentationFormat>On-screen Show (4:3)</PresentationFormat>
  <Paragraphs>442</Paragraphs>
  <Slides>36</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Courier New</vt:lpstr>
      <vt:lpstr>Lucida Console</vt:lpstr>
      <vt:lpstr>Times New Roman</vt:lpstr>
      <vt:lpstr>Office Theme</vt:lpstr>
      <vt:lpstr>Document</vt:lpstr>
      <vt:lpstr>Operator Overloading and Type Conversion</vt:lpstr>
      <vt:lpstr>What is..Operator Overloading</vt:lpstr>
      <vt:lpstr>Rules</vt:lpstr>
      <vt:lpstr>Restrictions on Operator Overloading  </vt:lpstr>
      <vt:lpstr>Restrictions..contd.</vt:lpstr>
      <vt:lpstr>Operator Overloading</vt:lpstr>
      <vt:lpstr>Contd.</vt:lpstr>
      <vt:lpstr>Operator Overload Function (continued)</vt:lpstr>
      <vt:lpstr>Contd.</vt:lpstr>
      <vt:lpstr>Operator Overloading-Arguments</vt:lpstr>
      <vt:lpstr>Operator Overloading</vt:lpstr>
      <vt:lpstr>Operator Functions As Class Members Vs. As Friend Functions</vt:lpstr>
      <vt:lpstr>Operator Functions As Class Members Vs. As Friend Functions</vt:lpstr>
      <vt:lpstr>As Non-members</vt:lpstr>
      <vt:lpstr>Non-friend function</vt:lpstr>
      <vt:lpstr>Overloading Unary Operators</vt:lpstr>
      <vt:lpstr>Overloading Binary Operators</vt:lpstr>
      <vt:lpstr>Example Unary Operator</vt:lpstr>
      <vt:lpstr>Contd.</vt:lpstr>
      <vt:lpstr>Explanation</vt:lpstr>
      <vt:lpstr>Binary-Example </vt:lpstr>
      <vt:lpstr>Contd.</vt:lpstr>
      <vt:lpstr>Type Conversion</vt:lpstr>
      <vt:lpstr>Contd.</vt:lpstr>
      <vt:lpstr>Explicit conversion</vt:lpstr>
      <vt:lpstr>Contd.</vt:lpstr>
      <vt:lpstr>Basic Type to Class Type </vt:lpstr>
      <vt:lpstr>Class Type to Basic Type </vt:lpstr>
      <vt:lpstr>Contd.</vt:lpstr>
      <vt:lpstr>PowerPoint Presentation</vt:lpstr>
      <vt:lpstr>PowerPoint Presentation</vt:lpstr>
      <vt:lpstr> One Class Type to Another Class Type  </vt:lpstr>
      <vt:lpstr>Example</vt:lpstr>
      <vt:lpstr>Contd.</vt:lpstr>
      <vt:lpstr>Type Conversions</vt:lpstr>
      <vt:lpstr>Empty Classes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manoj sethi</dc:creator>
  <cp:lastModifiedBy>Sandesh Shrestha</cp:lastModifiedBy>
  <cp:revision>51</cp:revision>
  <dcterms:created xsi:type="dcterms:W3CDTF">2016-02-19T04:30:22Z</dcterms:created>
  <dcterms:modified xsi:type="dcterms:W3CDTF">2022-11-23T16:24:30Z</dcterms:modified>
</cp:coreProperties>
</file>