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56" r:id="rId3"/>
    <p:sldId id="257" r:id="rId4"/>
    <p:sldId id="258" r:id="rId5"/>
    <p:sldId id="260" r:id="rId6"/>
    <p:sldId id="261" r:id="rId7"/>
    <p:sldId id="262" r:id="rId8"/>
    <p:sldId id="263" r:id="rId9"/>
    <p:sldId id="264" r:id="rId10"/>
    <p:sldId id="265" r:id="rId11"/>
    <p:sldId id="266" r:id="rId12"/>
    <p:sldId id="291" r:id="rId13"/>
    <p:sldId id="292" r:id="rId14"/>
    <p:sldId id="274" r:id="rId15"/>
    <p:sldId id="275" r:id="rId16"/>
    <p:sldId id="276" r:id="rId17"/>
    <p:sldId id="267" r:id="rId18"/>
    <p:sldId id="268" r:id="rId19"/>
    <p:sldId id="269" r:id="rId20"/>
    <p:sldId id="270" r:id="rId21"/>
    <p:sldId id="271" r:id="rId22"/>
    <p:sldId id="272" r:id="rId23"/>
    <p:sldId id="273" r:id="rId24"/>
    <p:sldId id="279" r:id="rId25"/>
    <p:sldId id="281" r:id="rId26"/>
    <p:sldId id="283" r:id="rId27"/>
    <p:sldId id="285" r:id="rId28"/>
    <p:sldId id="286" r:id="rId29"/>
    <p:sldId id="287" r:id="rId30"/>
    <p:sldId id="293" r:id="rId31"/>
    <p:sldId id="277" r:id="rId32"/>
    <p:sldId id="290"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39"/>
    <p:restoredTop sz="94590"/>
  </p:normalViewPr>
  <p:slideViewPr>
    <p:cSldViewPr>
      <p:cViewPr varScale="1">
        <p:scale>
          <a:sx n="86" d="100"/>
          <a:sy n="86" d="100"/>
        </p:scale>
        <p:origin x="43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4AB38E-A317-47ED-AFFF-5B73E87DB57F}" type="datetimeFigureOut">
              <a:rPr lang="en-IN" smtClean="0"/>
              <a:pPr/>
              <a:t>01/11/22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AB38E-A317-47ED-AFFF-5B73E87DB57F}" type="datetimeFigureOut">
              <a:rPr lang="en-IN" smtClean="0"/>
              <a:pPr/>
              <a:t>01/11/22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AB38E-A317-47ED-AFFF-5B73E87DB57F}" type="datetimeFigureOut">
              <a:rPr lang="en-IN" smtClean="0"/>
              <a:pPr/>
              <a:t>01/11/22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AB38E-A317-47ED-AFFF-5B73E87DB57F}" type="datetimeFigureOut">
              <a:rPr lang="en-IN" smtClean="0"/>
              <a:pPr/>
              <a:t>01/11/22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AB38E-A317-47ED-AFFF-5B73E87DB57F}" type="datetimeFigureOut">
              <a:rPr lang="en-IN" smtClean="0"/>
              <a:pPr/>
              <a:t>01/11/22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4AB38E-A317-47ED-AFFF-5B73E87DB57F}" type="datetimeFigureOut">
              <a:rPr lang="en-IN" smtClean="0"/>
              <a:pPr/>
              <a:t>01/11/22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4AB38E-A317-47ED-AFFF-5B73E87DB57F}" type="datetimeFigureOut">
              <a:rPr lang="en-IN" smtClean="0"/>
              <a:pPr/>
              <a:t>01/11/22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4AB38E-A317-47ED-AFFF-5B73E87DB57F}" type="datetimeFigureOut">
              <a:rPr lang="en-IN" smtClean="0"/>
              <a:pPr/>
              <a:t>01/11/22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AB38E-A317-47ED-AFFF-5B73E87DB57F}" type="datetimeFigureOut">
              <a:rPr lang="en-IN" smtClean="0"/>
              <a:pPr/>
              <a:t>01/11/22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AB38E-A317-47ED-AFFF-5B73E87DB57F}" type="datetimeFigureOut">
              <a:rPr lang="en-IN" smtClean="0"/>
              <a:pPr/>
              <a:t>01/11/22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AB38E-A317-47ED-AFFF-5B73E87DB57F}" type="datetimeFigureOut">
              <a:rPr lang="en-IN" smtClean="0"/>
              <a:pPr/>
              <a:t>01/11/22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9C3E8-2A49-4C7D-91E7-DE5A761B2AB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AB38E-A317-47ED-AFFF-5B73E87DB57F}" type="datetimeFigureOut">
              <a:rPr lang="en-IN" smtClean="0"/>
              <a:pPr/>
              <a:t>01/11/22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9C3E8-2A49-4C7D-91E7-DE5A761B2A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9FBA-4909-0744-BD27-DB03E771F7C4}"/>
              </a:ext>
            </a:extLst>
          </p:cNvPr>
          <p:cNvSpPr>
            <a:spLocks noGrp="1"/>
          </p:cNvSpPr>
          <p:nvPr>
            <p:ph type="ctrTitle"/>
          </p:nvPr>
        </p:nvSpPr>
        <p:spPr/>
        <p:txBody>
          <a:bodyPr/>
          <a:lstStyle/>
          <a:p>
            <a:r>
              <a:rPr lang="en-US" dirty="0"/>
              <a:t>Templates</a:t>
            </a:r>
          </a:p>
        </p:txBody>
      </p:sp>
      <p:sp>
        <p:nvSpPr>
          <p:cNvPr id="3" name="Subtitle 2">
            <a:extLst>
              <a:ext uri="{FF2B5EF4-FFF2-40B4-BE49-F238E27FC236}">
                <a16:creationId xmlns:a16="http://schemas.microsoft.com/office/drawing/2014/main" id="{55D0ACD7-6DE1-814D-81EF-4120DEE96E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164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Overloading of Template Functions</a:t>
            </a:r>
          </a:p>
        </p:txBody>
      </p:sp>
      <p:sp>
        <p:nvSpPr>
          <p:cNvPr id="3" name="Content Placeholder 2"/>
          <p:cNvSpPr>
            <a:spLocks noGrp="1"/>
          </p:cNvSpPr>
          <p:nvPr>
            <p:ph idx="1"/>
          </p:nvPr>
        </p:nvSpPr>
        <p:spPr/>
        <p:txBody>
          <a:bodyPr>
            <a:normAutofit fontScale="70000" lnSpcReduction="20000"/>
          </a:bodyPr>
          <a:lstStyle/>
          <a:p>
            <a:r>
              <a:rPr lang="en-US" dirty="0"/>
              <a:t>A template function may be overloaded either by template functions or ordinary functions of its name. In such cases, the overloading resolution is accomplished as follows: </a:t>
            </a:r>
          </a:p>
          <a:p>
            <a:endParaRPr lang="en-US" dirty="0"/>
          </a:p>
          <a:p>
            <a:pPr>
              <a:buNone/>
            </a:pPr>
            <a:r>
              <a:rPr lang="en-US" dirty="0"/>
              <a:t>1. Call an ordinary function that has an exact match. </a:t>
            </a:r>
          </a:p>
          <a:p>
            <a:pPr>
              <a:buNone/>
            </a:pPr>
            <a:r>
              <a:rPr lang="en-US" dirty="0"/>
              <a:t>2. Call a template function could be created with an exact match. </a:t>
            </a:r>
          </a:p>
          <a:p>
            <a:pPr>
              <a:buNone/>
            </a:pPr>
            <a:r>
              <a:rPr lang="en-US" dirty="0"/>
              <a:t>3. Try normal overloading resolution to ordinary functions and call the one that matches. </a:t>
            </a:r>
          </a:p>
          <a:p>
            <a:endParaRPr lang="en-US" dirty="0"/>
          </a:p>
          <a:p>
            <a:r>
              <a:rPr lang="en-US" dirty="0"/>
              <a:t>An error is generated if no match is found. </a:t>
            </a:r>
          </a:p>
          <a:p>
            <a:r>
              <a:rPr lang="en-US" dirty="0"/>
              <a:t>Note that no automatic conversions are applied to arguments on the template functions. Example for showing how a template function is overloaded with an explicit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a:xfrm>
            <a:off x="457200" y="1371600"/>
            <a:ext cx="8229600" cy="5257800"/>
          </a:xfrm>
        </p:spPr>
        <p:txBody>
          <a:bodyPr>
            <a:noAutofit/>
          </a:bodyPr>
          <a:lstStyle/>
          <a:p>
            <a:pPr>
              <a:spcBef>
                <a:spcPts val="0"/>
              </a:spcBef>
              <a:buNone/>
            </a:pPr>
            <a:r>
              <a:rPr lang="en-US" sz="1600" dirty="0"/>
              <a:t>template &lt;class T&gt; </a:t>
            </a:r>
          </a:p>
          <a:p>
            <a:pPr>
              <a:spcBef>
                <a:spcPts val="0"/>
              </a:spcBef>
              <a:buNone/>
            </a:pPr>
            <a:r>
              <a:rPr lang="en-US" sz="1600" dirty="0"/>
              <a:t>void display(T x) </a:t>
            </a:r>
          </a:p>
          <a:p>
            <a:pPr>
              <a:spcBef>
                <a:spcPts val="0"/>
              </a:spcBef>
              <a:buNone/>
            </a:pPr>
            <a:r>
              <a:rPr lang="en-US" sz="1600" dirty="0"/>
              <a:t>{ </a:t>
            </a:r>
          </a:p>
          <a:p>
            <a:pPr>
              <a:spcBef>
                <a:spcPts val="0"/>
              </a:spcBef>
              <a:buNone/>
            </a:pPr>
            <a:r>
              <a:rPr lang="en-US" sz="1600" dirty="0"/>
              <a:t>	</a:t>
            </a:r>
            <a:r>
              <a:rPr lang="en-US" sz="1600" dirty="0" err="1"/>
              <a:t>cout</a:t>
            </a:r>
            <a:r>
              <a:rPr lang="en-US" sz="1600" dirty="0"/>
              <a:t>&lt;&lt;”template display:” &lt;&lt; x&lt;&lt; “\n”; </a:t>
            </a:r>
          </a:p>
          <a:p>
            <a:pPr>
              <a:spcBef>
                <a:spcPts val="0"/>
              </a:spcBef>
              <a:buNone/>
            </a:pPr>
            <a:r>
              <a:rPr lang="en-US" sz="1600" dirty="0"/>
              <a:t>} </a:t>
            </a:r>
          </a:p>
          <a:p>
            <a:pPr>
              <a:spcBef>
                <a:spcPts val="0"/>
              </a:spcBef>
              <a:buNone/>
            </a:pPr>
            <a:r>
              <a:rPr lang="en-US" sz="1600" dirty="0"/>
              <a:t>void display ( </a:t>
            </a:r>
            <a:r>
              <a:rPr lang="en-US" sz="1600" dirty="0" err="1"/>
              <a:t>int</a:t>
            </a:r>
            <a:r>
              <a:rPr lang="en-US" sz="1600" dirty="0"/>
              <a:t> x) </a:t>
            </a:r>
          </a:p>
          <a:p>
            <a:pPr>
              <a:spcBef>
                <a:spcPts val="0"/>
              </a:spcBef>
              <a:buNone/>
            </a:pPr>
            <a:r>
              <a:rPr lang="en-US" sz="1600" dirty="0"/>
              <a:t>{ </a:t>
            </a:r>
          </a:p>
          <a:p>
            <a:pPr>
              <a:spcBef>
                <a:spcPts val="0"/>
              </a:spcBef>
              <a:buNone/>
            </a:pPr>
            <a:r>
              <a:rPr lang="en-US" sz="1600" dirty="0"/>
              <a:t>	</a:t>
            </a:r>
            <a:r>
              <a:rPr lang="en-US" sz="1600" dirty="0" err="1"/>
              <a:t>cout</a:t>
            </a:r>
            <a:r>
              <a:rPr lang="en-US" sz="1600" dirty="0"/>
              <a:t>&lt;&lt;”Explicit display: “&lt;&lt; x &lt;&lt;”\n”; </a:t>
            </a:r>
          </a:p>
          <a:p>
            <a:pPr>
              <a:spcBef>
                <a:spcPts val="0"/>
              </a:spcBef>
              <a:buNone/>
            </a:pPr>
            <a:r>
              <a:rPr lang="en-US" sz="1600" dirty="0"/>
              <a:t>} </a:t>
            </a:r>
          </a:p>
          <a:p>
            <a:pPr>
              <a:spcBef>
                <a:spcPts val="0"/>
              </a:spcBef>
              <a:buNone/>
            </a:pPr>
            <a:r>
              <a:rPr lang="en-US" sz="1600" dirty="0" err="1"/>
              <a:t>int</a:t>
            </a:r>
            <a:r>
              <a:rPr lang="en-US" sz="1600" dirty="0"/>
              <a:t> main() </a:t>
            </a:r>
          </a:p>
          <a:p>
            <a:pPr>
              <a:spcBef>
                <a:spcPts val="0"/>
              </a:spcBef>
              <a:buNone/>
            </a:pPr>
            <a:r>
              <a:rPr lang="en-US" sz="1600" dirty="0"/>
              <a:t>{ </a:t>
            </a:r>
          </a:p>
          <a:p>
            <a:pPr>
              <a:spcBef>
                <a:spcPts val="0"/>
              </a:spcBef>
              <a:buNone/>
            </a:pPr>
            <a:r>
              <a:rPr lang="en-US" sz="1600" dirty="0"/>
              <a:t>	display(100); </a:t>
            </a:r>
          </a:p>
          <a:p>
            <a:pPr>
              <a:spcBef>
                <a:spcPts val="0"/>
              </a:spcBef>
              <a:buNone/>
            </a:pPr>
            <a:r>
              <a:rPr lang="en-US" sz="1600" dirty="0"/>
              <a:t>	display(12.34); </a:t>
            </a:r>
          </a:p>
          <a:p>
            <a:pPr>
              <a:spcBef>
                <a:spcPts val="0"/>
              </a:spcBef>
              <a:buNone/>
            </a:pPr>
            <a:r>
              <a:rPr lang="en-US" sz="1600" dirty="0"/>
              <a:t>	display(‘c’); </a:t>
            </a:r>
          </a:p>
          <a:p>
            <a:pPr>
              <a:spcBef>
                <a:spcPts val="0"/>
              </a:spcBef>
              <a:buNone/>
            </a:pPr>
            <a:r>
              <a:rPr lang="en-US" sz="1600" dirty="0"/>
              <a:t>	return 0; </a:t>
            </a:r>
          </a:p>
          <a:p>
            <a:pPr>
              <a:spcBef>
                <a:spcPts val="0"/>
              </a:spcBef>
              <a:buNone/>
            </a:pPr>
            <a:r>
              <a:rPr lang="en-US" sz="1600" dirty="0"/>
              <a:t>} </a:t>
            </a:r>
          </a:p>
          <a:p>
            <a:pPr>
              <a:spcBef>
                <a:spcPts val="0"/>
              </a:spcBef>
              <a:buNone/>
            </a:pPr>
            <a:r>
              <a:rPr lang="en-US" sz="1600" b="1" i="1" dirty="0"/>
              <a:t>The output would be: </a:t>
            </a:r>
          </a:p>
          <a:p>
            <a:pPr>
              <a:spcBef>
                <a:spcPts val="0"/>
              </a:spcBef>
              <a:buNone/>
            </a:pPr>
            <a:r>
              <a:rPr lang="en-US" sz="1600" dirty="0" err="1"/>
              <a:t>Explict</a:t>
            </a:r>
            <a:r>
              <a:rPr lang="en-US" sz="1600" dirty="0"/>
              <a:t> display:100 </a:t>
            </a:r>
          </a:p>
          <a:p>
            <a:pPr>
              <a:spcBef>
                <a:spcPts val="0"/>
              </a:spcBef>
              <a:buNone/>
            </a:pPr>
            <a:r>
              <a:rPr lang="en-US" sz="1600" dirty="0"/>
              <a:t>template display:12.34 </a:t>
            </a:r>
          </a:p>
          <a:p>
            <a:pPr>
              <a:buNone/>
            </a:pPr>
            <a:r>
              <a:rPr lang="en-US" sz="1600" dirty="0"/>
              <a:t>template </a:t>
            </a:r>
            <a:r>
              <a:rPr lang="en-US" sz="1600" dirty="0" err="1"/>
              <a:t>display:c</a:t>
            </a:r>
            <a:r>
              <a:rPr lang="en-US" sz="1600" dirty="0"/>
              <a:t> 	</a:t>
            </a:r>
          </a:p>
          <a:p>
            <a:pPr>
              <a:buNone/>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Template Overloading </a:t>
            </a:r>
          </a:p>
        </p:txBody>
      </p:sp>
      <p:sp>
        <p:nvSpPr>
          <p:cNvPr id="3" name="Content Placeholder 2"/>
          <p:cNvSpPr>
            <a:spLocks noGrp="1"/>
          </p:cNvSpPr>
          <p:nvPr>
            <p:ph idx="1"/>
          </p:nvPr>
        </p:nvSpPr>
        <p:spPr>
          <a:xfrm>
            <a:off x="457199" y="1143000"/>
            <a:ext cx="4378481" cy="5562600"/>
          </a:xfrm>
        </p:spPr>
        <p:txBody>
          <a:bodyPr>
            <a:normAutofit fontScale="25000" lnSpcReduction="20000"/>
          </a:bodyPr>
          <a:lstStyle/>
          <a:p>
            <a:pPr>
              <a:buNone/>
            </a:pPr>
            <a:r>
              <a:rPr lang="en-US" sz="4400" dirty="0"/>
              <a:t>template&lt;class T1, class T2&gt; </a:t>
            </a:r>
          </a:p>
          <a:p>
            <a:pPr>
              <a:buNone/>
            </a:pPr>
            <a:r>
              <a:rPr lang="en-US" sz="4400" dirty="0"/>
              <a:t>void f( T1, T2 ){</a:t>
            </a:r>
            <a:r>
              <a:rPr lang="en-US" sz="4400" dirty="0" err="1"/>
              <a:t>cout</a:t>
            </a:r>
            <a:r>
              <a:rPr lang="en-US" sz="4400" dirty="0"/>
              <a:t>&lt;&lt;"1. t1, t2 \n";}; 	// 1 </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T ){</a:t>
            </a:r>
            <a:r>
              <a:rPr lang="en-US" sz="4400" dirty="0" err="1"/>
              <a:t>cout</a:t>
            </a:r>
            <a:r>
              <a:rPr lang="en-US" sz="4400" dirty="0"/>
              <a:t>&lt;&lt;"2. T \n";};		 // 2</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T, T ){</a:t>
            </a:r>
            <a:r>
              <a:rPr lang="en-US" sz="4400" dirty="0" err="1"/>
              <a:t>cout</a:t>
            </a:r>
            <a:r>
              <a:rPr lang="en-US" sz="4400" dirty="0"/>
              <a:t>&lt;&lt;"3. T, T\n";}; 		// 3 </a:t>
            </a:r>
          </a:p>
          <a:p>
            <a:pPr>
              <a:buNone/>
            </a:pPr>
            <a:endParaRPr lang="en-US" sz="4400" dirty="0"/>
          </a:p>
          <a:p>
            <a:pPr>
              <a:buNone/>
            </a:pPr>
            <a:r>
              <a:rPr lang="en-US" sz="4400" dirty="0"/>
              <a:t>template&lt;</a:t>
            </a:r>
            <a:r>
              <a:rPr lang="en-US" sz="4400" dirty="0" err="1"/>
              <a:t>typename</a:t>
            </a:r>
            <a:r>
              <a:rPr lang="en-US" sz="4400" dirty="0"/>
              <a:t> T&gt;</a:t>
            </a:r>
          </a:p>
          <a:p>
            <a:pPr>
              <a:buNone/>
            </a:pPr>
            <a:r>
              <a:rPr lang="en-US" sz="4400" dirty="0"/>
              <a:t>void f( T* ){</a:t>
            </a:r>
            <a:r>
              <a:rPr lang="en-US" sz="4400" dirty="0" err="1"/>
              <a:t>cout</a:t>
            </a:r>
            <a:r>
              <a:rPr lang="en-US" sz="4400" dirty="0"/>
              <a:t>&lt;&lt;"4. T*\n";}; 		// 4 </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T*, T ){</a:t>
            </a:r>
            <a:r>
              <a:rPr lang="en-US" sz="4400" dirty="0" err="1"/>
              <a:t>cout</a:t>
            </a:r>
            <a:r>
              <a:rPr lang="en-US" sz="4400" dirty="0"/>
              <a:t>&lt;&lt;"5. T*, T\n";}; 		// 5</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T, T* ){</a:t>
            </a:r>
            <a:r>
              <a:rPr lang="en-US" sz="4400" dirty="0" err="1"/>
              <a:t>cout</a:t>
            </a:r>
            <a:r>
              <a:rPr lang="en-US" sz="4400" dirty="0"/>
              <a:t>&lt;&lt;"6.  T, T* \n";}; 	// 6</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int, T* ){</a:t>
            </a:r>
            <a:r>
              <a:rPr lang="en-US" sz="4400" dirty="0" err="1"/>
              <a:t>cout</a:t>
            </a:r>
            <a:r>
              <a:rPr lang="en-US" sz="4400" dirty="0"/>
              <a:t>&lt;&lt;"7. T* \n";}; 		// 7</a:t>
            </a:r>
          </a:p>
          <a:p>
            <a:pPr>
              <a:buNone/>
            </a:pPr>
            <a:endParaRPr lang="en-US" sz="4400" dirty="0"/>
          </a:p>
          <a:p>
            <a:pPr>
              <a:buNone/>
            </a:pPr>
            <a:r>
              <a:rPr lang="en-US" sz="4400" dirty="0"/>
              <a:t>template&lt;&gt; </a:t>
            </a:r>
          </a:p>
          <a:p>
            <a:pPr>
              <a:buNone/>
            </a:pPr>
            <a:r>
              <a:rPr lang="en-US" sz="4400" dirty="0"/>
              <a:t>void f&lt;int&gt;( int ) {</a:t>
            </a:r>
            <a:r>
              <a:rPr lang="en-US" sz="4400" dirty="0" err="1"/>
              <a:t>cout</a:t>
            </a:r>
            <a:r>
              <a:rPr lang="en-US" sz="4400" dirty="0"/>
              <a:t>&lt;&lt;"8.  INT\n";}; 	// 8 </a:t>
            </a:r>
          </a:p>
          <a:p>
            <a:pPr>
              <a:buNone/>
            </a:pPr>
            <a:endParaRPr lang="en-US" sz="4400" dirty="0"/>
          </a:p>
          <a:p>
            <a:pPr>
              <a:buNone/>
            </a:pPr>
            <a:r>
              <a:rPr lang="en-US" sz="4400" dirty="0"/>
              <a:t>void f( int, double ){</a:t>
            </a:r>
            <a:r>
              <a:rPr lang="en-US" sz="4400" dirty="0" err="1"/>
              <a:t>cout</a:t>
            </a:r>
            <a:r>
              <a:rPr lang="en-US" sz="4400" dirty="0"/>
              <a:t>&lt;&lt;"9. double\n";}; 				// 9 </a:t>
            </a:r>
          </a:p>
          <a:p>
            <a:pPr>
              <a:buNone/>
            </a:pPr>
            <a:r>
              <a:rPr lang="en-US" sz="4400" dirty="0"/>
              <a:t>void f( int ){</a:t>
            </a:r>
            <a:r>
              <a:rPr lang="en-US" sz="4400" dirty="0" err="1"/>
              <a:t>cout</a:t>
            </a:r>
            <a:r>
              <a:rPr lang="en-US" sz="4400" dirty="0"/>
              <a:t>&lt;&lt;"10. int\n";}; 		 //10</a:t>
            </a:r>
          </a:p>
          <a:p>
            <a:pPr>
              <a:buNone/>
            </a:pPr>
            <a:endParaRPr lang="en-US" sz="4400" dirty="0"/>
          </a:p>
          <a:p>
            <a:pPr>
              <a:buNone/>
            </a:pPr>
            <a:r>
              <a:rPr lang="en-US" sz="4400" dirty="0"/>
              <a:t>template&lt;</a:t>
            </a:r>
            <a:r>
              <a:rPr lang="en-US" sz="4400" dirty="0" err="1"/>
              <a:t>typename</a:t>
            </a:r>
            <a:r>
              <a:rPr lang="en-US" sz="4400" dirty="0"/>
              <a:t> T&gt; </a:t>
            </a:r>
          </a:p>
          <a:p>
            <a:pPr>
              <a:buNone/>
            </a:pPr>
            <a:r>
              <a:rPr lang="en-US" sz="4400" dirty="0"/>
              <a:t>void f( T*, T* ){</a:t>
            </a:r>
            <a:r>
              <a:rPr lang="en-US" sz="4400" dirty="0" err="1"/>
              <a:t>cout</a:t>
            </a:r>
            <a:r>
              <a:rPr lang="en-US" sz="4400" dirty="0"/>
              <a:t>&lt;&lt;"11.  T*, T* \n";}; 	// 11</a:t>
            </a:r>
          </a:p>
          <a:p>
            <a:pPr>
              <a:buNone/>
            </a:pPr>
            <a:endParaRPr lang="en-US" sz="4400" dirty="0"/>
          </a:p>
          <a:p>
            <a:pPr>
              <a:buNone/>
            </a:pPr>
            <a:r>
              <a:rPr lang="en-US" sz="4400" dirty="0"/>
              <a:t>class complex{</a:t>
            </a:r>
          </a:p>
          <a:p>
            <a:pPr>
              <a:buNone/>
            </a:pPr>
            <a:r>
              <a:rPr lang="en-US" sz="4400" dirty="0"/>
              <a:t>    int </a:t>
            </a:r>
            <a:r>
              <a:rPr lang="en-US" sz="4400" dirty="0" err="1"/>
              <a:t>i</a:t>
            </a:r>
            <a:r>
              <a:rPr lang="en-US" sz="4400" dirty="0"/>
              <a:t>;</a:t>
            </a:r>
          </a:p>
          <a:p>
            <a:pPr>
              <a:buNone/>
            </a:pPr>
            <a:r>
              <a:rPr lang="en-US" sz="4400" dirty="0"/>
              <a:t>};	</a:t>
            </a:r>
            <a:r>
              <a:rPr lang="en-US" dirty="0"/>
              <a:t>			</a:t>
            </a:r>
          </a:p>
        </p:txBody>
      </p:sp>
      <p:sp>
        <p:nvSpPr>
          <p:cNvPr id="4" name="TextBox 3">
            <a:extLst>
              <a:ext uri="{FF2B5EF4-FFF2-40B4-BE49-F238E27FC236}">
                <a16:creationId xmlns:a16="http://schemas.microsoft.com/office/drawing/2014/main" id="{832744C1-ED8C-8440-8CEF-1024609C5617}"/>
              </a:ext>
            </a:extLst>
          </p:cNvPr>
          <p:cNvSpPr txBox="1"/>
          <p:nvPr/>
        </p:nvSpPr>
        <p:spPr>
          <a:xfrm>
            <a:off x="5105400" y="1417639"/>
            <a:ext cx="3311681" cy="5078313"/>
          </a:xfrm>
          <a:prstGeom prst="rect">
            <a:avLst/>
          </a:prstGeom>
          <a:noFill/>
        </p:spPr>
        <p:txBody>
          <a:bodyPr wrap="square" rtlCol="0">
            <a:spAutoFit/>
          </a:bodyPr>
          <a:lstStyle/>
          <a:p>
            <a:r>
              <a:rPr lang="en-US" dirty="0"/>
              <a:t>int main() </a:t>
            </a:r>
          </a:p>
          <a:p>
            <a:r>
              <a:rPr lang="en-US" dirty="0"/>
              <a:t>{   int </a:t>
            </a:r>
            <a:r>
              <a:rPr lang="en-US" dirty="0" err="1"/>
              <a:t>i</a:t>
            </a:r>
            <a:r>
              <a:rPr lang="en-US" dirty="0"/>
              <a:t>=5; complex c;</a:t>
            </a:r>
          </a:p>
          <a:p>
            <a:r>
              <a:rPr lang="en-US" dirty="0"/>
              <a:t>	f(100); </a:t>
            </a:r>
          </a:p>
          <a:p>
            <a:r>
              <a:rPr lang="en-US" dirty="0"/>
              <a:t>	f(12.34); </a:t>
            </a:r>
          </a:p>
          <a:p>
            <a:r>
              <a:rPr lang="en-US" dirty="0"/>
              <a:t>	f(2,3);</a:t>
            </a:r>
          </a:p>
          <a:p>
            <a:r>
              <a:rPr lang="en-US" dirty="0"/>
              <a:t>	f&lt;int&gt;(100);</a:t>
            </a:r>
          </a:p>
          <a:p>
            <a:r>
              <a:rPr lang="en-US" dirty="0"/>
              <a:t>	f(10,14.7);</a:t>
            </a:r>
          </a:p>
          <a:p>
            <a:r>
              <a:rPr lang="en-US" dirty="0"/>
              <a:t>	f(18,15.2f);</a:t>
            </a:r>
          </a:p>
          <a:p>
            <a:r>
              <a:rPr lang="en-US" dirty="0"/>
              <a:t>	f(c);</a:t>
            </a:r>
          </a:p>
          <a:p>
            <a:r>
              <a:rPr lang="en-US" dirty="0"/>
              <a:t>	f(</a:t>
            </a:r>
            <a:r>
              <a:rPr lang="en-US" dirty="0" err="1"/>
              <a:t>c,&amp;c</a:t>
            </a:r>
            <a:r>
              <a:rPr lang="en-US" dirty="0"/>
              <a:t>);</a:t>
            </a:r>
          </a:p>
          <a:p>
            <a:r>
              <a:rPr lang="en-US" dirty="0"/>
              <a:t>	f(&amp;</a:t>
            </a:r>
            <a:r>
              <a:rPr lang="en-US" dirty="0" err="1"/>
              <a:t>c,c</a:t>
            </a:r>
            <a:r>
              <a:rPr lang="en-US" dirty="0"/>
              <a:t>);</a:t>
            </a:r>
          </a:p>
          <a:p>
            <a:r>
              <a:rPr lang="en-US" dirty="0"/>
              <a:t>	f(10,&amp;c);</a:t>
            </a:r>
          </a:p>
          <a:p>
            <a:r>
              <a:rPr lang="en-US" dirty="0"/>
              <a:t>	f(&amp;</a:t>
            </a:r>
            <a:r>
              <a:rPr lang="en-US" dirty="0" err="1"/>
              <a:t>c,&amp;c</a:t>
            </a:r>
            <a:r>
              <a:rPr lang="en-US" dirty="0"/>
              <a:t>);</a:t>
            </a:r>
          </a:p>
          <a:p>
            <a:r>
              <a:rPr lang="en-US" dirty="0"/>
              <a:t>	f(&amp;c);</a:t>
            </a:r>
          </a:p>
          <a:p>
            <a:r>
              <a:rPr lang="en-US" dirty="0"/>
              <a:t>//	f(8,8,8);</a:t>
            </a:r>
          </a:p>
          <a:p>
            <a:r>
              <a:rPr lang="en-US" dirty="0"/>
              <a:t>//	display(‘c’); </a:t>
            </a:r>
          </a:p>
          <a:p>
            <a:r>
              <a:rPr lang="en-US" dirty="0"/>
              <a:t>	return 0; </a:t>
            </a:r>
          </a:p>
          <a:p>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228600" y="1371600"/>
            <a:ext cx="8915400" cy="5257800"/>
          </a:xfrm>
        </p:spPr>
        <p:txBody>
          <a:bodyPr>
            <a:noAutofit/>
          </a:bodyPr>
          <a:lstStyle/>
          <a:p>
            <a:pPr>
              <a:buNone/>
            </a:pPr>
            <a:r>
              <a:rPr lang="en-US" sz="1600" dirty="0"/>
              <a:t>	</a:t>
            </a:r>
            <a:r>
              <a:rPr lang="en-US" sz="1600" b="1" dirty="0" err="1"/>
              <a:t>int</a:t>
            </a:r>
            <a:r>
              <a:rPr lang="en-US" sz="1600" b="1" dirty="0"/>
              <a:t> </a:t>
            </a:r>
            <a:r>
              <a:rPr lang="en-US" sz="1600" b="1" dirty="0" err="1"/>
              <a:t>i</a:t>
            </a:r>
            <a:r>
              <a:rPr lang="en-US" sz="1600" b="1" dirty="0"/>
              <a:t>; 	double d; 	float ff; 	complex&lt;double&gt; c;</a:t>
            </a:r>
          </a:p>
          <a:p>
            <a:pPr>
              <a:buNone/>
            </a:pPr>
            <a:r>
              <a:rPr lang="en-US" sz="1600" dirty="0"/>
              <a:t>	f( </a:t>
            </a:r>
            <a:r>
              <a:rPr lang="en-US" sz="1600" dirty="0" err="1"/>
              <a:t>i</a:t>
            </a:r>
            <a:r>
              <a:rPr lang="en-US" sz="1600" dirty="0"/>
              <a:t> ); 			// a</a:t>
            </a:r>
          </a:p>
          <a:p>
            <a:pPr>
              <a:buNone/>
            </a:pPr>
            <a:r>
              <a:rPr lang="en-US" sz="1600" dirty="0"/>
              <a:t>A. This calls #10, because it's an exact match for #10 and such non-templates are always preferred over templates .</a:t>
            </a:r>
          </a:p>
          <a:p>
            <a:pPr>
              <a:buNone/>
            </a:pPr>
            <a:r>
              <a:rPr lang="en-US" sz="1600" dirty="0"/>
              <a:t>	f&lt;</a:t>
            </a:r>
            <a:r>
              <a:rPr lang="en-US" sz="1600" dirty="0" err="1"/>
              <a:t>int</a:t>
            </a:r>
            <a:r>
              <a:rPr lang="en-US" sz="1600" dirty="0"/>
              <a:t>&gt;( </a:t>
            </a:r>
            <a:r>
              <a:rPr lang="en-US" sz="1600" dirty="0" err="1"/>
              <a:t>i</a:t>
            </a:r>
            <a:r>
              <a:rPr lang="en-US" sz="1600" dirty="0"/>
              <a:t> ); 		// b</a:t>
            </a:r>
          </a:p>
          <a:p>
            <a:pPr>
              <a:buNone/>
            </a:pPr>
            <a:r>
              <a:rPr lang="en-US" sz="1600" dirty="0"/>
              <a:t>B. This calls #8, because f&lt;</a:t>
            </a:r>
            <a:r>
              <a:rPr lang="en-US" sz="1600" dirty="0" err="1"/>
              <a:t>int</a:t>
            </a:r>
            <a:r>
              <a:rPr lang="en-US" sz="1600" dirty="0"/>
              <a:t>&gt; is being explicitly requested.</a:t>
            </a:r>
          </a:p>
          <a:p>
            <a:pPr>
              <a:buNone/>
            </a:pPr>
            <a:r>
              <a:rPr lang="en-US" sz="1600" dirty="0"/>
              <a:t>	f( </a:t>
            </a:r>
            <a:r>
              <a:rPr lang="en-US" sz="1600" dirty="0" err="1"/>
              <a:t>i</a:t>
            </a:r>
            <a:r>
              <a:rPr lang="en-US" sz="1600" dirty="0"/>
              <a:t>, </a:t>
            </a:r>
            <a:r>
              <a:rPr lang="en-US" sz="1600" dirty="0" err="1"/>
              <a:t>i</a:t>
            </a:r>
            <a:r>
              <a:rPr lang="en-US" sz="1600" dirty="0"/>
              <a:t> ); 			// c</a:t>
            </a:r>
          </a:p>
          <a:p>
            <a:pPr>
              <a:buNone/>
            </a:pPr>
            <a:r>
              <a:rPr lang="en-US" sz="1600" dirty="0"/>
              <a:t>C. This calls #3 (T is </a:t>
            </a:r>
            <a:r>
              <a:rPr lang="en-US" sz="1600" dirty="0" err="1"/>
              <a:t>int</a:t>
            </a:r>
            <a:r>
              <a:rPr lang="en-US" sz="1600" dirty="0"/>
              <a:t>), because that is the best match.</a:t>
            </a:r>
          </a:p>
          <a:p>
            <a:pPr>
              <a:buNone/>
            </a:pPr>
            <a:r>
              <a:rPr lang="en-US" sz="1600" dirty="0"/>
              <a:t>	f( c ); 			// d</a:t>
            </a:r>
          </a:p>
          <a:p>
            <a:pPr>
              <a:buNone/>
            </a:pPr>
            <a:r>
              <a:rPr lang="en-US" sz="1600" dirty="0"/>
              <a:t>D. This calls #2 (T is complex&lt;double&gt;), because no other f can match.</a:t>
            </a:r>
          </a:p>
          <a:p>
            <a:pPr>
              <a:buNone/>
            </a:pPr>
            <a:r>
              <a:rPr lang="en-US" sz="1600" dirty="0"/>
              <a:t>	f( </a:t>
            </a:r>
            <a:r>
              <a:rPr lang="en-US" sz="1600" dirty="0" err="1"/>
              <a:t>i</a:t>
            </a:r>
            <a:r>
              <a:rPr lang="en-US" sz="1600" dirty="0"/>
              <a:t>, ff ); 		// e</a:t>
            </a:r>
          </a:p>
          <a:p>
            <a:pPr>
              <a:buNone/>
            </a:pPr>
            <a:r>
              <a:rPr lang="en-US" sz="1600" dirty="0"/>
              <a:t>E. This calls #1 (T1 is </a:t>
            </a:r>
            <a:r>
              <a:rPr lang="en-US" sz="1600" dirty="0" err="1"/>
              <a:t>int</a:t>
            </a:r>
            <a:r>
              <a:rPr lang="en-US" sz="1600" dirty="0"/>
              <a:t>, T2 is float). You might think that #9 is very close -- and it is -- but a non template function is preferred only if it is an exact match.</a:t>
            </a:r>
          </a:p>
          <a:p>
            <a:pPr>
              <a:buNone/>
            </a:pPr>
            <a:r>
              <a:rPr lang="en-US" sz="1600" dirty="0"/>
              <a:t>	f( </a:t>
            </a:r>
            <a:r>
              <a:rPr lang="en-US" sz="1600" dirty="0" err="1"/>
              <a:t>i</a:t>
            </a:r>
            <a:r>
              <a:rPr lang="en-US" sz="1600" dirty="0"/>
              <a:t>, d ); 		// f</a:t>
            </a:r>
          </a:p>
          <a:p>
            <a:pPr>
              <a:buNone/>
            </a:pPr>
            <a:r>
              <a:rPr lang="en-US" sz="1600" dirty="0"/>
              <a:t>F. This one does call #9, because now #9 is an exact match and the non template is preferred.</a:t>
            </a:r>
          </a:p>
          <a:p>
            <a:pPr>
              <a:buNone/>
            </a:pPr>
            <a:r>
              <a:rPr lang="en-US" sz="1600" dirty="0"/>
              <a:t>	f( c, &amp;c ); 		// g</a:t>
            </a:r>
          </a:p>
          <a:p>
            <a:pPr>
              <a:buNone/>
            </a:pPr>
            <a:r>
              <a:rPr lang="en-US" sz="1600" dirty="0"/>
              <a:t>G. This calls #6 (T is complex&lt;double&gt;), because #6 is the closest overload. #6 provides an overload of f where the second parameter is a pointer to the same type as the first parameter.</a:t>
            </a:r>
          </a:p>
          <a:p>
            <a:pPr>
              <a:buNone/>
            </a:pPr>
            <a:r>
              <a:rPr lang="en-US" sz="16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templates</a:t>
            </a:r>
          </a:p>
        </p:txBody>
      </p:sp>
      <p:sp>
        <p:nvSpPr>
          <p:cNvPr id="3" name="Content Placeholder 2"/>
          <p:cNvSpPr>
            <a:spLocks noGrp="1"/>
          </p:cNvSpPr>
          <p:nvPr>
            <p:ph idx="1"/>
          </p:nvPr>
        </p:nvSpPr>
        <p:spPr/>
        <p:txBody>
          <a:bodyPr>
            <a:normAutofit fontScale="77500" lnSpcReduction="20000"/>
          </a:bodyPr>
          <a:lstStyle/>
          <a:p>
            <a:r>
              <a:rPr lang="en-US" dirty="0"/>
              <a:t>class templates is used to create a family of classes</a:t>
            </a:r>
          </a:p>
          <a:p>
            <a:r>
              <a:rPr lang="en-US" dirty="0"/>
              <a:t>The class template definition is very similar to an ordinary class definition except the prefix template&lt;class T&gt; and the use of type T. </a:t>
            </a:r>
          </a:p>
          <a:p>
            <a:r>
              <a:rPr lang="en-US" dirty="0"/>
              <a:t>This prefix tells the complier that we are going to declare a template and use T as a type name in the Declaration. </a:t>
            </a:r>
          </a:p>
          <a:p>
            <a:r>
              <a:rPr lang="en-US" dirty="0"/>
              <a:t>Thus, that class becomes a </a:t>
            </a:r>
            <a:r>
              <a:rPr lang="en-US" u="sng" dirty="0"/>
              <a:t>parameterized class </a:t>
            </a:r>
            <a:r>
              <a:rPr lang="en-US" dirty="0"/>
              <a:t>with the type T as its parameters. T may be substituted by any data type including the user defined types. </a:t>
            </a:r>
          </a:p>
          <a:p>
            <a:r>
              <a:rPr lang="en-US" dirty="0"/>
              <a:t>Members of class templates are just like members of any class</a:t>
            </a:r>
          </a:p>
          <a:p>
            <a:r>
              <a:rPr lang="en-US" dirty="0"/>
              <a:t>They can be defined either inside the template class or outside of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62500" lnSpcReduction="20000"/>
          </a:bodyPr>
          <a:lstStyle/>
          <a:p>
            <a:pPr>
              <a:buNone/>
            </a:pPr>
            <a:r>
              <a:rPr lang="en-IN" dirty="0"/>
              <a:t>template &lt;class T&gt;</a:t>
            </a:r>
            <a:endParaRPr lang="en-US" dirty="0"/>
          </a:p>
          <a:p>
            <a:pPr>
              <a:buNone/>
            </a:pPr>
            <a:r>
              <a:rPr lang="en-IN" dirty="0"/>
              <a:t>class </a:t>
            </a:r>
            <a:r>
              <a:rPr lang="en-IN" dirty="0" err="1"/>
              <a:t>mypair</a:t>
            </a:r>
            <a:r>
              <a:rPr lang="en-IN" dirty="0"/>
              <a:t> </a:t>
            </a:r>
          </a:p>
          <a:p>
            <a:pPr>
              <a:buNone/>
            </a:pPr>
            <a:r>
              <a:rPr lang="en-IN" dirty="0"/>
              <a:t>{</a:t>
            </a:r>
            <a:endParaRPr lang="en-US" dirty="0"/>
          </a:p>
          <a:p>
            <a:pPr>
              <a:buNone/>
            </a:pPr>
            <a:r>
              <a:rPr lang="en-IN" dirty="0"/>
              <a:t>     values [2];</a:t>
            </a:r>
            <a:endParaRPr lang="en-US" dirty="0"/>
          </a:p>
          <a:p>
            <a:pPr>
              <a:buNone/>
            </a:pPr>
            <a:r>
              <a:rPr lang="en-IN" dirty="0"/>
              <a:t>  public:</a:t>
            </a:r>
            <a:endParaRPr lang="en-US" dirty="0"/>
          </a:p>
          <a:p>
            <a:pPr>
              <a:buNone/>
            </a:pPr>
            <a:r>
              <a:rPr lang="en-IN" dirty="0"/>
              <a:t>    </a:t>
            </a:r>
            <a:r>
              <a:rPr lang="en-IN" dirty="0" err="1"/>
              <a:t>mypair</a:t>
            </a:r>
            <a:r>
              <a:rPr lang="en-IN" dirty="0"/>
              <a:t> (T first, T second)</a:t>
            </a:r>
            <a:endParaRPr lang="en-US" dirty="0"/>
          </a:p>
          <a:p>
            <a:pPr>
              <a:buNone/>
            </a:pPr>
            <a:r>
              <a:rPr lang="en-IN" dirty="0"/>
              <a:t>    {</a:t>
            </a:r>
            <a:endParaRPr lang="en-US" dirty="0"/>
          </a:p>
          <a:p>
            <a:pPr>
              <a:buNone/>
            </a:pPr>
            <a:r>
              <a:rPr lang="en-IN" dirty="0"/>
              <a:t>      	values[0]=first; </a:t>
            </a:r>
          </a:p>
          <a:p>
            <a:pPr>
              <a:buNone/>
            </a:pPr>
            <a:r>
              <a:rPr lang="en-IN" dirty="0"/>
              <a:t> 		values[1]=second;</a:t>
            </a:r>
            <a:endParaRPr lang="en-US" dirty="0"/>
          </a:p>
          <a:p>
            <a:pPr>
              <a:buNone/>
            </a:pPr>
            <a:r>
              <a:rPr lang="en-IN" dirty="0"/>
              <a:t>    }</a:t>
            </a:r>
            <a:endParaRPr lang="en-US" dirty="0"/>
          </a:p>
          <a:p>
            <a:pPr>
              <a:buNone/>
            </a:pPr>
            <a:r>
              <a:rPr lang="en-IN" dirty="0"/>
              <a:t>};</a:t>
            </a:r>
          </a:p>
          <a:p>
            <a:pPr>
              <a:buNone/>
            </a:pPr>
            <a:endParaRPr lang="en-IN" dirty="0"/>
          </a:p>
          <a:p>
            <a:pPr>
              <a:buNone/>
            </a:pPr>
            <a:r>
              <a:rPr lang="en-IN" dirty="0" err="1"/>
              <a:t>mypair</a:t>
            </a:r>
            <a:r>
              <a:rPr lang="en-IN" dirty="0"/>
              <a:t>&lt;</a:t>
            </a:r>
            <a:r>
              <a:rPr lang="en-IN" dirty="0" err="1"/>
              <a:t>int</a:t>
            </a:r>
            <a:r>
              <a:rPr lang="en-IN" dirty="0"/>
              <a:t>&gt; </a:t>
            </a:r>
            <a:r>
              <a:rPr lang="en-IN" dirty="0" err="1"/>
              <a:t>myobject</a:t>
            </a:r>
            <a:r>
              <a:rPr lang="en-IN" dirty="0"/>
              <a:t> (115, 36);</a:t>
            </a:r>
          </a:p>
          <a:p>
            <a:pPr>
              <a:buNone/>
            </a:pPr>
            <a:r>
              <a:rPr lang="en-IN" dirty="0" err="1"/>
              <a:t>mypair</a:t>
            </a:r>
            <a:r>
              <a:rPr lang="en-IN" dirty="0"/>
              <a:t>&lt;double&gt; </a:t>
            </a:r>
            <a:r>
              <a:rPr lang="en-IN" dirty="0" err="1"/>
              <a:t>myfloats</a:t>
            </a:r>
            <a:r>
              <a:rPr lang="en-IN" dirty="0"/>
              <a:t> (3.0, 2.18); </a:t>
            </a:r>
          </a:p>
          <a:p>
            <a:pPr>
              <a:buNone/>
            </a:pPr>
            <a:endParaRPr lang="en-US" dirty="0"/>
          </a:p>
          <a:p>
            <a:pPr>
              <a:buNone/>
            </a:pPr>
            <a:endParaRPr lang="en-IN"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Templates with Multiple Parameters </a:t>
            </a:r>
          </a:p>
        </p:txBody>
      </p:sp>
      <p:sp>
        <p:nvSpPr>
          <p:cNvPr id="3" name="Content Placeholder 2"/>
          <p:cNvSpPr>
            <a:spLocks noGrp="1"/>
          </p:cNvSpPr>
          <p:nvPr>
            <p:ph idx="1"/>
          </p:nvPr>
        </p:nvSpPr>
        <p:spPr>
          <a:xfrm>
            <a:off x="457200" y="1600200"/>
            <a:ext cx="4648200" cy="4525963"/>
          </a:xfrm>
        </p:spPr>
        <p:txBody>
          <a:bodyPr>
            <a:normAutofit fontScale="55000" lnSpcReduction="20000"/>
          </a:bodyPr>
          <a:lstStyle/>
          <a:p>
            <a:pPr>
              <a:buNone/>
            </a:pPr>
            <a:r>
              <a:rPr lang="en-US" dirty="0"/>
              <a:t>template&lt;class T1,class T2&gt; </a:t>
            </a:r>
          </a:p>
          <a:p>
            <a:pPr>
              <a:buNone/>
            </a:pPr>
            <a:r>
              <a:rPr lang="en-US" dirty="0"/>
              <a:t>class Test </a:t>
            </a:r>
          </a:p>
          <a:p>
            <a:pPr>
              <a:buNone/>
            </a:pPr>
            <a:r>
              <a:rPr lang="en-US" dirty="0"/>
              <a:t>{ </a:t>
            </a:r>
          </a:p>
          <a:p>
            <a:pPr>
              <a:buNone/>
            </a:pPr>
            <a:r>
              <a:rPr lang="en-US" dirty="0"/>
              <a:t>	T1 a; </a:t>
            </a:r>
          </a:p>
          <a:p>
            <a:pPr>
              <a:buNone/>
            </a:pPr>
            <a:r>
              <a:rPr lang="en-US" dirty="0"/>
              <a:t>	T2 b; </a:t>
            </a:r>
          </a:p>
          <a:p>
            <a:pPr>
              <a:buNone/>
            </a:pPr>
            <a:r>
              <a:rPr lang="en-US" dirty="0"/>
              <a:t>  public: </a:t>
            </a:r>
          </a:p>
          <a:p>
            <a:pPr>
              <a:buNone/>
            </a:pPr>
            <a:r>
              <a:rPr lang="en-US" dirty="0"/>
              <a:t>	test(T1 x, T2 y) </a:t>
            </a:r>
          </a:p>
          <a:p>
            <a:pPr>
              <a:buNone/>
            </a:pPr>
            <a:r>
              <a:rPr lang="en-US" dirty="0"/>
              <a:t>	{ </a:t>
            </a:r>
          </a:p>
          <a:p>
            <a:pPr>
              <a:buNone/>
            </a:pPr>
            <a:r>
              <a:rPr lang="en-US" dirty="0"/>
              <a:t>	a=x; </a:t>
            </a:r>
          </a:p>
          <a:p>
            <a:pPr>
              <a:buNone/>
            </a:pPr>
            <a:r>
              <a:rPr lang="en-US" dirty="0"/>
              <a:t>	b=y; </a:t>
            </a:r>
          </a:p>
          <a:p>
            <a:pPr>
              <a:buNone/>
            </a:pPr>
            <a:r>
              <a:rPr lang="en-US" dirty="0"/>
              <a:t>	}	 </a:t>
            </a:r>
          </a:p>
          <a:p>
            <a:pPr>
              <a:buNone/>
            </a:pPr>
            <a:r>
              <a:rPr lang="en-US" dirty="0"/>
              <a:t>	void show() </a:t>
            </a:r>
          </a:p>
          <a:p>
            <a:pPr>
              <a:buNone/>
            </a:pPr>
            <a:r>
              <a:rPr lang="en-US" dirty="0"/>
              <a:t>	{ </a:t>
            </a:r>
          </a:p>
          <a:p>
            <a:pPr>
              <a:buNone/>
            </a:pPr>
            <a:r>
              <a:rPr lang="en-US" dirty="0"/>
              <a:t>	</a:t>
            </a:r>
            <a:r>
              <a:rPr lang="en-US" dirty="0" err="1"/>
              <a:t>cout</a:t>
            </a:r>
            <a:r>
              <a:rPr lang="en-US" dirty="0"/>
              <a:t>&lt;&lt;a&lt;&lt;”and”&lt;&lt;&lt;&lt;”\n”; </a:t>
            </a:r>
          </a:p>
          <a:p>
            <a:pPr>
              <a:buNone/>
            </a:pPr>
            <a:r>
              <a:rPr lang="en-US" dirty="0"/>
              <a:t>	}	 </a:t>
            </a:r>
          </a:p>
          <a:p>
            <a:pPr>
              <a:buNone/>
            </a:pPr>
            <a:r>
              <a:rPr lang="en-US" dirty="0"/>
              <a:t>}; 	</a:t>
            </a:r>
          </a:p>
          <a:p>
            <a:pPr>
              <a:buNone/>
            </a:pPr>
            <a:endParaRPr lang="en-US" dirty="0"/>
          </a:p>
        </p:txBody>
      </p:sp>
      <p:sp>
        <p:nvSpPr>
          <p:cNvPr id="4" name="TextBox 3"/>
          <p:cNvSpPr txBox="1"/>
          <p:nvPr/>
        </p:nvSpPr>
        <p:spPr>
          <a:xfrm>
            <a:off x="4648200" y="2057400"/>
            <a:ext cx="4191000" cy="2862322"/>
          </a:xfrm>
          <a:prstGeom prst="rect">
            <a:avLst/>
          </a:prstGeom>
          <a:noFill/>
          <a:ln>
            <a:solidFill>
              <a:schemeClr val="tx1"/>
            </a:solidFill>
          </a:ln>
        </p:spPr>
        <p:txBody>
          <a:bodyPr wrap="square" rtlCol="0">
            <a:spAutoFit/>
          </a:bodyPr>
          <a:lstStyle/>
          <a:p>
            <a:r>
              <a:rPr lang="en-US" dirty="0"/>
              <a:t>int main() </a:t>
            </a:r>
          </a:p>
          <a:p>
            <a:r>
              <a:rPr lang="en-US" dirty="0"/>
              <a:t>{ </a:t>
            </a:r>
          </a:p>
          <a:p>
            <a:r>
              <a:rPr lang="en-US" dirty="0"/>
              <a:t>   Test&lt;</a:t>
            </a:r>
            <a:r>
              <a:rPr lang="en-US" dirty="0" err="1"/>
              <a:t>float,int</a:t>
            </a:r>
            <a:r>
              <a:rPr lang="en-US" dirty="0"/>
              <a:t>&gt; test1(1.23,123); </a:t>
            </a:r>
          </a:p>
          <a:p>
            <a:r>
              <a:rPr lang="en-US" dirty="0"/>
              <a:t>   Test&lt;</a:t>
            </a:r>
            <a:r>
              <a:rPr lang="en-US" dirty="0" err="1"/>
              <a:t>int,char</a:t>
            </a:r>
            <a:r>
              <a:rPr lang="en-US" dirty="0"/>
              <a:t>&gt; test2(100,’W’); </a:t>
            </a:r>
          </a:p>
          <a:p>
            <a:r>
              <a:rPr lang="en-US" dirty="0"/>
              <a:t>   test1.show(); </a:t>
            </a:r>
          </a:p>
          <a:p>
            <a:r>
              <a:rPr lang="en-US" dirty="0"/>
              <a:t>   test2.show(); </a:t>
            </a:r>
          </a:p>
          <a:p>
            <a:r>
              <a:rPr lang="en-US" dirty="0"/>
              <a:t>   return 0; </a:t>
            </a:r>
          </a:p>
          <a:p>
            <a:r>
              <a:rPr lang="en-US" dirty="0"/>
              <a:t>};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 Templates</a:t>
            </a:r>
          </a:p>
        </p:txBody>
      </p:sp>
      <p:sp>
        <p:nvSpPr>
          <p:cNvPr id="3" name="Content Placeholder 2"/>
          <p:cNvSpPr>
            <a:spLocks noGrp="1"/>
          </p:cNvSpPr>
          <p:nvPr>
            <p:ph idx="1"/>
          </p:nvPr>
        </p:nvSpPr>
        <p:spPr/>
        <p:txBody>
          <a:bodyPr/>
          <a:lstStyle/>
          <a:p>
            <a:r>
              <a:rPr lang="en-US" dirty="0"/>
              <a:t>the member functions of the template classes themselves are parameterized by the type argument therefore these functions must be defined by the function templates if defined outside.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TextBox 5"/>
          <p:cNvSpPr txBox="1"/>
          <p:nvPr/>
        </p:nvSpPr>
        <p:spPr>
          <a:xfrm>
            <a:off x="381000" y="1447800"/>
            <a:ext cx="7696200" cy="4939814"/>
          </a:xfrm>
          <a:prstGeom prst="rect">
            <a:avLst/>
          </a:prstGeom>
          <a:noFill/>
        </p:spPr>
        <p:txBody>
          <a:bodyPr wrap="square" rtlCol="0">
            <a:spAutoFit/>
          </a:bodyPr>
          <a:lstStyle/>
          <a:p>
            <a:r>
              <a:rPr lang="en-US" sz="2000" dirty="0"/>
              <a:t>template </a:t>
            </a:r>
            <a:r>
              <a:rPr lang="en-US" sz="2100" dirty="0"/>
              <a:t>&lt;class T &gt; </a:t>
            </a:r>
          </a:p>
          <a:p>
            <a:r>
              <a:rPr lang="en-US" sz="2100" dirty="0"/>
              <a:t>class </a:t>
            </a:r>
            <a:r>
              <a:rPr lang="en-US" sz="2100" dirty="0" err="1"/>
              <a:t>TempClass</a:t>
            </a:r>
            <a:r>
              <a:rPr lang="en-US" sz="2100" dirty="0"/>
              <a:t> </a:t>
            </a:r>
          </a:p>
          <a:p>
            <a:r>
              <a:rPr lang="en-US" sz="2100" dirty="0"/>
              <a:t>{   </a:t>
            </a:r>
          </a:p>
          <a:p>
            <a:r>
              <a:rPr lang="en-US" sz="2100" dirty="0"/>
              <a:t>       int </a:t>
            </a:r>
            <a:r>
              <a:rPr lang="en-US" sz="2100" dirty="0" err="1"/>
              <a:t>MemberSet</a:t>
            </a:r>
            <a:r>
              <a:rPr lang="en-US" sz="2100" dirty="0"/>
              <a:t>(T); </a:t>
            </a:r>
          </a:p>
          <a:p>
            <a:endParaRPr lang="en-US" sz="2100" dirty="0"/>
          </a:p>
          <a:p>
            <a:r>
              <a:rPr lang="en-US" sz="2100" dirty="0"/>
              <a:t>}; </a:t>
            </a:r>
          </a:p>
          <a:p>
            <a:endParaRPr lang="en-US" sz="2100" dirty="0"/>
          </a:p>
          <a:p>
            <a:r>
              <a:rPr lang="en-US" sz="2100" b="1" dirty="0"/>
              <a:t>template &lt;class T&gt; </a:t>
            </a:r>
          </a:p>
          <a:p>
            <a:r>
              <a:rPr lang="en-US" sz="2100" b="1" dirty="0" err="1"/>
              <a:t>int</a:t>
            </a:r>
            <a:r>
              <a:rPr lang="en-US" sz="2100" b="1" dirty="0"/>
              <a:t> </a:t>
            </a:r>
            <a:r>
              <a:rPr lang="en-US" sz="2100" b="1" dirty="0" err="1"/>
              <a:t>TempClass</a:t>
            </a:r>
            <a:r>
              <a:rPr lang="en-US" sz="2100" b="1" dirty="0"/>
              <a:t>&lt; T &gt;::</a:t>
            </a:r>
            <a:r>
              <a:rPr lang="en-US" sz="2100" b="1" dirty="0" err="1"/>
              <a:t>MemberSet</a:t>
            </a:r>
            <a:r>
              <a:rPr lang="en-US" sz="2100" b="1" dirty="0"/>
              <a:t>( T a ) </a:t>
            </a:r>
          </a:p>
          <a:p>
            <a:r>
              <a:rPr lang="en-US" sz="2100" dirty="0"/>
              <a:t>{ </a:t>
            </a:r>
          </a:p>
          <a:p>
            <a:r>
              <a:rPr lang="en-US" sz="2100" dirty="0"/>
              <a:t>     ………</a:t>
            </a:r>
          </a:p>
          <a:p>
            <a:r>
              <a:rPr lang="en-US" sz="2100" dirty="0"/>
              <a:t>} </a:t>
            </a:r>
          </a:p>
          <a:p>
            <a:r>
              <a:rPr lang="en-US" sz="2100" dirty="0"/>
              <a:t>      else </a:t>
            </a:r>
          </a:p>
          <a:p>
            <a:r>
              <a:rPr lang="en-US" sz="2100" dirty="0"/>
              <a:t>            return -1; </a:t>
            </a:r>
          </a:p>
          <a:p>
            <a:r>
              <a:rPr lang="en-US" sz="21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Non-Type Template Arguments</a:t>
            </a:r>
          </a:p>
        </p:txBody>
      </p:sp>
      <p:sp>
        <p:nvSpPr>
          <p:cNvPr id="3" name="Content Placeholder 2"/>
          <p:cNvSpPr>
            <a:spLocks noGrp="1"/>
          </p:cNvSpPr>
          <p:nvPr>
            <p:ph idx="1"/>
          </p:nvPr>
        </p:nvSpPr>
        <p:spPr>
          <a:xfrm>
            <a:off x="304800" y="1524000"/>
            <a:ext cx="8686800" cy="5105400"/>
          </a:xfrm>
        </p:spPr>
        <p:txBody>
          <a:bodyPr>
            <a:normAutofit fontScale="70000" lnSpcReduction="20000"/>
          </a:bodyPr>
          <a:lstStyle/>
          <a:p>
            <a:pPr marL="234950" indent="-234950">
              <a:spcBef>
                <a:spcPts val="0"/>
              </a:spcBef>
            </a:pPr>
            <a:r>
              <a:rPr lang="en-US" dirty="0"/>
              <a:t>in addition to the type argument T, we can also use other arguments such as </a:t>
            </a:r>
            <a:r>
              <a:rPr lang="en-US" b="1" dirty="0"/>
              <a:t>strings, function names, constant expressions and built-in types</a:t>
            </a:r>
            <a:endParaRPr lang="en-US" dirty="0"/>
          </a:p>
          <a:p>
            <a:pPr marL="234950" indent="-234950">
              <a:spcBef>
                <a:spcPts val="0"/>
              </a:spcBef>
              <a:buNone/>
            </a:pPr>
            <a:endParaRPr lang="en-US" dirty="0"/>
          </a:p>
          <a:p>
            <a:pPr marL="234950" indent="-234950">
              <a:spcBef>
                <a:spcPts val="0"/>
              </a:spcBef>
              <a:buNone/>
            </a:pPr>
            <a:r>
              <a:rPr lang="en-US" b="1" dirty="0"/>
              <a:t>Template&lt;class T, int size&gt; </a:t>
            </a:r>
          </a:p>
          <a:p>
            <a:pPr marL="234950" indent="-234950">
              <a:spcBef>
                <a:spcPts val="0"/>
              </a:spcBef>
              <a:buNone/>
            </a:pPr>
            <a:r>
              <a:rPr lang="en-US" b="1" dirty="0"/>
              <a:t>Class array </a:t>
            </a:r>
          </a:p>
          <a:p>
            <a:pPr marL="234950" indent="-234950">
              <a:spcBef>
                <a:spcPts val="0"/>
              </a:spcBef>
              <a:buNone/>
            </a:pPr>
            <a:r>
              <a:rPr lang="en-US" b="1" dirty="0"/>
              <a:t>{ </a:t>
            </a:r>
          </a:p>
          <a:p>
            <a:pPr marL="234950" indent="-234950">
              <a:spcBef>
                <a:spcPts val="0"/>
              </a:spcBef>
              <a:buNone/>
            </a:pPr>
            <a:r>
              <a:rPr lang="en-US" b="1" dirty="0"/>
              <a:t>T a[size]; //automatic array initialization </a:t>
            </a:r>
          </a:p>
          <a:p>
            <a:pPr marL="234950" indent="-234950">
              <a:spcBef>
                <a:spcPts val="0"/>
              </a:spcBef>
              <a:buNone/>
            </a:pPr>
            <a:r>
              <a:rPr lang="en-US" b="1" dirty="0"/>
              <a:t>//………… </a:t>
            </a:r>
          </a:p>
          <a:p>
            <a:pPr marL="234950" indent="-234950">
              <a:spcBef>
                <a:spcPts val="0"/>
              </a:spcBef>
              <a:buNone/>
            </a:pPr>
            <a:r>
              <a:rPr lang="en-US" b="1" dirty="0"/>
              <a:t>//……….. </a:t>
            </a:r>
          </a:p>
          <a:p>
            <a:pPr marL="234950" indent="-234950">
              <a:spcBef>
                <a:spcPts val="0"/>
              </a:spcBef>
              <a:buNone/>
            </a:pPr>
            <a:r>
              <a:rPr lang="en-US" b="1" dirty="0"/>
              <a:t>};</a:t>
            </a:r>
          </a:p>
          <a:p>
            <a:pPr marL="234950" indent="-234950">
              <a:spcBef>
                <a:spcPts val="0"/>
              </a:spcBef>
            </a:pPr>
            <a:r>
              <a:rPr lang="en-US" dirty="0"/>
              <a:t>This template supplies the size of the array as an argument. This implies that the size of the array is known to the complier at the compile time itself. </a:t>
            </a:r>
          </a:p>
          <a:p>
            <a:pPr marL="234950" indent="-234950">
              <a:spcBef>
                <a:spcPts val="0"/>
              </a:spcBef>
            </a:pPr>
            <a:r>
              <a:rPr lang="en-US" dirty="0"/>
              <a:t>The arguments must be specified whenever a template class is created. </a:t>
            </a:r>
          </a:p>
          <a:p>
            <a:pPr marL="234950" indent="-234950">
              <a:spcBef>
                <a:spcPts val="0"/>
              </a:spcBef>
              <a:buNone/>
            </a:pPr>
            <a:r>
              <a:rPr lang="en-US" dirty="0"/>
              <a:t>array &lt;int,10&gt; a1; //array of 10 integers </a:t>
            </a:r>
          </a:p>
          <a:p>
            <a:pPr marL="234950" indent="-234950">
              <a:spcBef>
                <a:spcPts val="0"/>
              </a:spcBef>
              <a:buNone/>
            </a:pPr>
            <a:r>
              <a:rPr lang="en-US" dirty="0"/>
              <a:t>array &lt;float,5&gt; a2; //array of 5 floats </a:t>
            </a:r>
          </a:p>
          <a:p>
            <a:pPr marL="234950" indent="-234950">
              <a:spcBef>
                <a:spcPts val="0"/>
              </a:spcBef>
              <a:buNone/>
            </a:pPr>
            <a:r>
              <a:rPr lang="en-US" dirty="0"/>
              <a:t>array &lt;char,20&gt; a3; //string of size 20 </a:t>
            </a:r>
          </a:p>
          <a:p>
            <a:pPr marL="234950" indent="-234950">
              <a:spcBef>
                <a:spcPts val="0"/>
              </a:spcBef>
            </a:pPr>
            <a:r>
              <a:rPr lang="en-US" dirty="0"/>
              <a:t>The size is given as an argument to the template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066799"/>
          </a:xfrm>
        </p:spPr>
        <p:txBody>
          <a:bodyPr/>
          <a:lstStyle/>
          <a:p>
            <a:r>
              <a:rPr lang="en-IN" dirty="0"/>
              <a:t>Templates</a:t>
            </a:r>
          </a:p>
        </p:txBody>
      </p:sp>
      <p:sp>
        <p:nvSpPr>
          <p:cNvPr id="3" name="Subtitle 2"/>
          <p:cNvSpPr>
            <a:spLocks noGrp="1"/>
          </p:cNvSpPr>
          <p:nvPr>
            <p:ph type="subTitle" idx="1"/>
          </p:nvPr>
        </p:nvSpPr>
        <p:spPr>
          <a:xfrm>
            <a:off x="457200" y="1447800"/>
            <a:ext cx="8382000" cy="5181600"/>
          </a:xfrm>
        </p:spPr>
        <p:txBody>
          <a:bodyPr>
            <a:noAutofit/>
          </a:bodyPr>
          <a:lstStyle/>
          <a:p>
            <a:pPr marL="225425" indent="-225425" algn="just">
              <a:spcBef>
                <a:spcPts val="600"/>
              </a:spcBef>
              <a:buFont typeface="Arial" pitchFamily="34" charset="0"/>
              <a:buChar char="•"/>
            </a:pPr>
            <a:r>
              <a:rPr lang="en-IN" sz="2600" dirty="0">
                <a:solidFill>
                  <a:schemeClr val="tx1"/>
                </a:solidFill>
              </a:rPr>
              <a:t>Templates are the foundation of generic programming</a:t>
            </a:r>
          </a:p>
          <a:p>
            <a:pPr marL="225425" indent="-225425" algn="just">
              <a:spcBef>
                <a:spcPts val="600"/>
              </a:spcBef>
              <a:buFont typeface="Arial" pitchFamily="34" charset="0"/>
              <a:buChar char="•"/>
            </a:pPr>
            <a:r>
              <a:rPr lang="en-IN" sz="2600" dirty="0">
                <a:solidFill>
                  <a:schemeClr val="tx1"/>
                </a:solidFill>
              </a:rPr>
              <a:t>Involves writing code in a way that is independent of any particular type.</a:t>
            </a:r>
          </a:p>
          <a:p>
            <a:pPr marL="225425" indent="-225425" algn="just">
              <a:spcBef>
                <a:spcPts val="600"/>
              </a:spcBef>
              <a:buFont typeface="Arial" pitchFamily="34" charset="0"/>
              <a:buChar char="•"/>
            </a:pPr>
            <a:r>
              <a:rPr lang="en-IN" sz="2600" dirty="0">
                <a:solidFill>
                  <a:schemeClr val="tx1"/>
                </a:solidFill>
              </a:rPr>
              <a:t>A template is a blueprint or formula for creating a generic class or a function. </a:t>
            </a:r>
          </a:p>
          <a:p>
            <a:pPr marL="225425" indent="-225425" algn="just">
              <a:spcBef>
                <a:spcPts val="600"/>
              </a:spcBef>
              <a:buFont typeface="Arial" pitchFamily="34" charset="0"/>
              <a:buChar char="•"/>
            </a:pPr>
            <a:r>
              <a:rPr lang="en-IN" sz="2600" dirty="0">
                <a:solidFill>
                  <a:schemeClr val="tx1"/>
                </a:solidFill>
              </a:rPr>
              <a:t>We can use templates to define functions as well as classes.</a:t>
            </a:r>
          </a:p>
          <a:p>
            <a:pPr marL="225425" indent="-225425" algn="just">
              <a:spcBef>
                <a:spcPts val="600"/>
              </a:spcBef>
              <a:buFont typeface="Arial" pitchFamily="34" charset="0"/>
              <a:buChar char="•"/>
            </a:pPr>
            <a:r>
              <a:rPr lang="en-IN" sz="2600" dirty="0">
                <a:solidFill>
                  <a:schemeClr val="tx1"/>
                </a:solidFill>
              </a:rPr>
              <a:t>It reduces code duplication </a:t>
            </a:r>
          </a:p>
          <a:p>
            <a:pPr marL="225425" lvl="1" indent="-225425" algn="just">
              <a:buFont typeface="Arial" pitchFamily="34" charset="0"/>
              <a:buChar char="•"/>
            </a:pPr>
            <a:r>
              <a:rPr lang="en-US" sz="2600" dirty="0">
                <a:solidFill>
                  <a:schemeClr val="tx1"/>
                </a:solidFill>
              </a:rPr>
              <a:t>Easily create a large range of related functions or classes</a:t>
            </a:r>
          </a:p>
          <a:p>
            <a:pPr marL="225425" lvl="1" indent="-225425" algn="just">
              <a:buFont typeface="Arial" pitchFamily="34" charset="0"/>
              <a:buChar char="•"/>
            </a:pPr>
            <a:r>
              <a:rPr lang="en-IN" sz="2600" dirty="0">
                <a:solidFill>
                  <a:schemeClr val="tx1"/>
                </a:solidFill>
              </a:rPr>
              <a:t>Templates are among the most powerful features of OOP</a:t>
            </a:r>
            <a:endParaRPr lang="en-US" sz="2600" dirty="0">
              <a:solidFill>
                <a:schemeClr val="tx1"/>
              </a:solidFill>
            </a:endParaRPr>
          </a:p>
          <a:p>
            <a:pPr marL="225425" indent="-225425" algn="just">
              <a:spcBef>
                <a:spcPts val="600"/>
              </a:spcBef>
              <a:buFont typeface="Arial" pitchFamily="34" charset="0"/>
              <a:buChar char="•"/>
            </a:pPr>
            <a:endParaRPr lang="en-IN" sz="2600" dirty="0">
              <a:solidFill>
                <a:schemeClr val="tx1"/>
              </a:solidFill>
            </a:endParaRPr>
          </a:p>
          <a:p>
            <a:pPr marL="225425" indent="-225425" algn="just">
              <a:spcBef>
                <a:spcPts val="600"/>
              </a:spcBef>
              <a:buFont typeface="Arial" pitchFamily="34" charset="0"/>
              <a:buChar char="•"/>
            </a:pPr>
            <a:endParaRPr lang="en-IN" sz="2600" dirty="0">
              <a:solidFill>
                <a:schemeClr val="tx1"/>
              </a:solidFill>
            </a:endParaRPr>
          </a:p>
          <a:p>
            <a:pPr marL="225425" indent="-225425" algn="just">
              <a:spcBef>
                <a:spcPts val="600"/>
              </a:spcBef>
              <a:buFont typeface="Arial" pitchFamily="34" charset="0"/>
              <a:buChar char="•"/>
            </a:pPr>
            <a:endParaRPr lang="en-IN" sz="26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r>
              <a:rPr lang="en-US" dirty="0"/>
              <a:t>Non-type template parameters must be of integral, enumeration, pointer, reference, or pointer to member type, and must be constant at compile time. </a:t>
            </a:r>
          </a:p>
          <a:p>
            <a:r>
              <a:rPr lang="en-US" dirty="0"/>
              <a:t>Floating point values are </a:t>
            </a:r>
            <a:r>
              <a:rPr lang="en-US" b="1" dirty="0"/>
              <a:t>not allowed </a:t>
            </a:r>
            <a:r>
              <a:rPr lang="en-US" dirty="0"/>
              <a:t>as template parameters. </a:t>
            </a:r>
          </a:p>
          <a:p>
            <a:r>
              <a:rPr lang="en-US" dirty="0"/>
              <a:t>Objects of class, </a:t>
            </a:r>
            <a:r>
              <a:rPr lang="en-US" dirty="0" err="1"/>
              <a:t>struct</a:t>
            </a:r>
            <a:r>
              <a:rPr lang="en-US" dirty="0"/>
              <a:t> or union type are </a:t>
            </a:r>
            <a:r>
              <a:rPr lang="en-US" b="1" dirty="0"/>
              <a:t>not allowed </a:t>
            </a:r>
            <a:r>
              <a:rPr lang="en-US" dirty="0"/>
              <a:t>as non-type template parameters, although pointers to such objects are allowed. </a:t>
            </a:r>
          </a:p>
          <a:p>
            <a:r>
              <a:rPr lang="en-US" dirty="0"/>
              <a:t>Arrays passed as non-type template parameters are converted into pointers. </a:t>
            </a:r>
          </a:p>
          <a:p>
            <a:r>
              <a:rPr lang="en-US" dirty="0"/>
              <a:t>Functions passed as non-type parameters are treated as function pointers. </a:t>
            </a:r>
          </a:p>
          <a:p>
            <a:r>
              <a:rPr lang="en-US" dirty="0"/>
              <a:t>String literals are </a:t>
            </a:r>
            <a:r>
              <a:rPr lang="en-US" b="1" dirty="0"/>
              <a:t>not allowed </a:t>
            </a:r>
            <a:r>
              <a:rPr lang="en-US" dirty="0"/>
              <a:t>as template parameters.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typename</a:t>
            </a:r>
            <a:endParaRPr lang="en-US" dirty="0"/>
          </a:p>
        </p:txBody>
      </p:sp>
      <p:sp>
        <p:nvSpPr>
          <p:cNvPr id="3" name="Content Placeholder 2"/>
          <p:cNvSpPr>
            <a:spLocks noGrp="1"/>
          </p:cNvSpPr>
          <p:nvPr>
            <p:ph idx="1"/>
          </p:nvPr>
        </p:nvSpPr>
        <p:spPr/>
        <p:txBody>
          <a:bodyPr>
            <a:normAutofit/>
          </a:bodyPr>
          <a:lstStyle/>
          <a:p>
            <a:r>
              <a:rPr lang="en-US" sz="2800" dirty="0"/>
              <a:t>The </a:t>
            </a:r>
            <a:r>
              <a:rPr lang="en-US" sz="2800" b="1" dirty="0" err="1"/>
              <a:t>typename</a:t>
            </a:r>
            <a:r>
              <a:rPr lang="en-US" sz="2800" dirty="0"/>
              <a:t> keyword can be used in the template parameter list. The following template declarations are identical:</a:t>
            </a:r>
          </a:p>
          <a:p>
            <a:r>
              <a:rPr lang="en-US" sz="2800" dirty="0"/>
              <a:t>template&lt; class T1, class T2 &gt; class X... </a:t>
            </a:r>
          </a:p>
          <a:p>
            <a:r>
              <a:rPr lang="en-US" sz="2800" dirty="0"/>
              <a:t>template&lt; </a:t>
            </a:r>
            <a:r>
              <a:rPr lang="en-US" sz="2800" dirty="0" err="1"/>
              <a:t>typename</a:t>
            </a:r>
            <a:r>
              <a:rPr lang="en-US" sz="2800" dirty="0"/>
              <a:t> T1, </a:t>
            </a:r>
            <a:r>
              <a:rPr lang="en-US" sz="2800" dirty="0" err="1"/>
              <a:t>typename</a:t>
            </a:r>
            <a:r>
              <a:rPr lang="en-US" sz="2800" dirty="0"/>
              <a:t> T2 &gt; class X...</a:t>
            </a:r>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Class Templates</a:t>
            </a:r>
          </a:p>
        </p:txBody>
      </p:sp>
      <p:sp>
        <p:nvSpPr>
          <p:cNvPr id="3" name="Content Placeholder 2"/>
          <p:cNvSpPr>
            <a:spLocks noGrp="1"/>
          </p:cNvSpPr>
          <p:nvPr>
            <p:ph idx="1"/>
          </p:nvPr>
        </p:nvSpPr>
        <p:spPr/>
        <p:txBody>
          <a:bodyPr>
            <a:normAutofit fontScale="85000" lnSpcReduction="20000"/>
          </a:bodyPr>
          <a:lstStyle/>
          <a:p>
            <a:r>
              <a:rPr lang="en-US" dirty="0"/>
              <a:t>Templates can be defined within classes or class templates</a:t>
            </a:r>
          </a:p>
          <a:p>
            <a:r>
              <a:rPr lang="en-US" dirty="0"/>
              <a:t>they are referred to as member templates. </a:t>
            </a:r>
          </a:p>
          <a:p>
            <a:r>
              <a:rPr lang="en-US" dirty="0"/>
              <a:t>Member templates that are classes are referred to as nested class templates. </a:t>
            </a:r>
          </a:p>
          <a:p>
            <a:r>
              <a:rPr lang="en-US" dirty="0"/>
              <a:t>Member templates that are functions are referred to as member function template.</a:t>
            </a:r>
          </a:p>
          <a:p>
            <a:r>
              <a:rPr lang="en-US" dirty="0"/>
              <a:t>Nested class templates are declared as class templates inside the scope of the outer class.</a:t>
            </a:r>
          </a:p>
          <a:p>
            <a:r>
              <a:rPr lang="en-US" dirty="0"/>
              <a:t>They can be defined inside or outside of the enclosing class.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229600" cy="5257800"/>
          </a:xfrm>
        </p:spPr>
        <p:txBody>
          <a:bodyPr>
            <a:normAutofit fontScale="55000" lnSpcReduction="20000"/>
          </a:bodyPr>
          <a:lstStyle/>
          <a:p>
            <a:pPr marL="234950" indent="-234950">
              <a:buNone/>
              <a:tabLst>
                <a:tab pos="457200" algn="l"/>
                <a:tab pos="692150" algn="l"/>
              </a:tabLst>
            </a:pPr>
            <a:r>
              <a:rPr lang="en-US" dirty="0"/>
              <a:t>template &lt;class T1&gt; </a:t>
            </a:r>
          </a:p>
          <a:p>
            <a:pPr marL="234950" indent="-234950">
              <a:buNone/>
              <a:tabLst>
                <a:tab pos="457200" algn="l"/>
                <a:tab pos="692150" algn="l"/>
              </a:tabLst>
            </a:pPr>
            <a:r>
              <a:rPr lang="en-US" dirty="0"/>
              <a:t>class A </a:t>
            </a:r>
          </a:p>
          <a:p>
            <a:pPr marL="234950" indent="-234950">
              <a:buNone/>
              <a:tabLst>
                <a:tab pos="457200" algn="l"/>
                <a:tab pos="692150" algn="l"/>
              </a:tabLst>
            </a:pPr>
            <a:r>
              <a:rPr lang="en-US" dirty="0"/>
              <a:t>{ 	public: </a:t>
            </a:r>
          </a:p>
          <a:p>
            <a:pPr marL="234950" indent="-234950">
              <a:buNone/>
              <a:tabLst>
                <a:tab pos="457200" algn="l"/>
                <a:tab pos="692150" algn="l"/>
              </a:tabLst>
            </a:pPr>
            <a:r>
              <a:rPr lang="en-US" dirty="0"/>
              <a:t>	template &lt;class T2&gt; </a:t>
            </a:r>
          </a:p>
          <a:p>
            <a:pPr marL="234950" indent="-234950">
              <a:buNone/>
              <a:tabLst>
                <a:tab pos="457200" algn="l"/>
                <a:tab pos="692150" algn="l"/>
              </a:tabLst>
            </a:pPr>
            <a:r>
              <a:rPr lang="en-US" dirty="0"/>
              <a:t>	class B; T1      _a; </a:t>
            </a:r>
          </a:p>
          <a:p>
            <a:pPr marL="234950" indent="-234950">
              <a:buNone/>
              <a:tabLst>
                <a:tab pos="457200" algn="l"/>
                <a:tab pos="692150" algn="l"/>
              </a:tabLst>
            </a:pPr>
            <a:r>
              <a:rPr lang="en-US" dirty="0"/>
              <a:t>}; </a:t>
            </a:r>
          </a:p>
          <a:p>
            <a:pPr marL="234950" indent="-234950">
              <a:buNone/>
              <a:tabLst>
                <a:tab pos="457200" algn="l"/>
                <a:tab pos="692150" algn="l"/>
              </a:tabLst>
            </a:pPr>
            <a:r>
              <a:rPr lang="en-US" dirty="0"/>
              <a:t>template &lt;class T1&gt; </a:t>
            </a:r>
          </a:p>
          <a:p>
            <a:pPr marL="234950" indent="-234950">
              <a:buNone/>
              <a:tabLst>
                <a:tab pos="457200" algn="l"/>
                <a:tab pos="692150" algn="l"/>
              </a:tabLst>
            </a:pPr>
            <a:r>
              <a:rPr lang="en-US" dirty="0"/>
              <a:t>template &lt;class T2&gt; </a:t>
            </a:r>
          </a:p>
          <a:p>
            <a:pPr marL="234950" indent="-234950">
              <a:buNone/>
              <a:tabLst>
                <a:tab pos="457200" algn="l"/>
                <a:tab pos="692150" algn="l"/>
              </a:tabLst>
            </a:pPr>
            <a:r>
              <a:rPr lang="en-US" dirty="0"/>
              <a:t>class A&lt;T1&gt;::B </a:t>
            </a:r>
          </a:p>
          <a:p>
            <a:pPr marL="234950" indent="-234950">
              <a:buNone/>
              <a:tabLst>
                <a:tab pos="457200" algn="l"/>
                <a:tab pos="692150" algn="l"/>
              </a:tabLst>
            </a:pPr>
            <a:r>
              <a:rPr lang="en-US" dirty="0"/>
              <a:t>{ 	public: T2      _b; </a:t>
            </a:r>
          </a:p>
          <a:p>
            <a:pPr marL="234950" indent="-234950">
              <a:buNone/>
              <a:tabLst>
                <a:tab pos="457200" algn="l"/>
                <a:tab pos="692150" algn="l"/>
              </a:tabLst>
            </a:pPr>
            <a:r>
              <a:rPr lang="en-US" dirty="0"/>
              <a:t>}; </a:t>
            </a:r>
          </a:p>
          <a:p>
            <a:pPr marL="234950" indent="-234950">
              <a:buNone/>
              <a:tabLst>
                <a:tab pos="457200" algn="l"/>
                <a:tab pos="692150" algn="l"/>
              </a:tabLst>
            </a:pPr>
            <a:r>
              <a:rPr lang="en-US" dirty="0" err="1"/>
              <a:t>int</a:t>
            </a:r>
            <a:r>
              <a:rPr lang="en-US" dirty="0"/>
              <a:t> main() </a:t>
            </a:r>
          </a:p>
          <a:p>
            <a:pPr marL="234950" indent="-234950">
              <a:buNone/>
              <a:tabLst>
                <a:tab pos="457200" algn="l"/>
                <a:tab pos="692150" algn="l"/>
              </a:tabLst>
            </a:pPr>
            <a:r>
              <a:rPr lang="en-US" dirty="0"/>
              <a:t>{ 	A&lt;</a:t>
            </a:r>
            <a:r>
              <a:rPr lang="en-US" dirty="0" err="1"/>
              <a:t>int</a:t>
            </a:r>
            <a:r>
              <a:rPr lang="en-US" dirty="0"/>
              <a:t>&gt; a; </a:t>
            </a:r>
          </a:p>
          <a:p>
            <a:pPr marL="234950" indent="-234950">
              <a:buNone/>
              <a:tabLst>
                <a:tab pos="457200" algn="l"/>
                <a:tab pos="692150" algn="l"/>
              </a:tabLst>
            </a:pPr>
            <a:r>
              <a:rPr lang="en-US" dirty="0"/>
              <a:t>	</a:t>
            </a:r>
            <a:r>
              <a:rPr lang="en-US" dirty="0" err="1"/>
              <a:t>a._a</a:t>
            </a:r>
            <a:r>
              <a:rPr lang="en-US" dirty="0"/>
              <a:t> = 5; </a:t>
            </a:r>
          </a:p>
          <a:p>
            <a:pPr marL="234950" indent="-234950">
              <a:buNone/>
              <a:tabLst>
                <a:tab pos="457200" algn="l"/>
                <a:tab pos="692150" algn="l"/>
              </a:tabLst>
            </a:pPr>
            <a:r>
              <a:rPr lang="en-US" dirty="0"/>
              <a:t>	A&lt;</a:t>
            </a:r>
            <a:r>
              <a:rPr lang="en-US" dirty="0" err="1"/>
              <a:t>int</a:t>
            </a:r>
            <a:r>
              <a:rPr lang="en-US" dirty="0"/>
              <a:t>&gt;::B&lt;</a:t>
            </a:r>
            <a:r>
              <a:rPr lang="en-US" dirty="0" err="1"/>
              <a:t>int</a:t>
            </a:r>
            <a:r>
              <a:rPr lang="en-US" dirty="0"/>
              <a:t>&gt; b; </a:t>
            </a:r>
          </a:p>
          <a:p>
            <a:pPr marL="234950" indent="-234950">
              <a:buNone/>
              <a:tabLst>
                <a:tab pos="457200" algn="l"/>
                <a:tab pos="692150" algn="l"/>
              </a:tabLst>
            </a:pPr>
            <a:r>
              <a:rPr lang="en-US" dirty="0"/>
              <a:t>	</a:t>
            </a:r>
            <a:r>
              <a:rPr lang="en-US" dirty="0" err="1"/>
              <a:t>b._b</a:t>
            </a:r>
            <a:r>
              <a:rPr lang="en-US" dirty="0"/>
              <a:t> = 10; </a:t>
            </a:r>
          </a:p>
          <a:p>
            <a:pPr marL="234950" indent="-234950">
              <a:buNone/>
              <a:tabLst>
                <a:tab pos="457200" algn="l"/>
                <a:tab pos="692150" algn="l"/>
              </a:tabLst>
            </a:pPr>
            <a:r>
              <a:rPr lang="en-US" dirty="0"/>
              <a:t>	</a:t>
            </a:r>
            <a:r>
              <a:rPr lang="en-US" dirty="0" err="1"/>
              <a:t>cout</a:t>
            </a:r>
            <a:r>
              <a:rPr lang="en-US" dirty="0"/>
              <a:t> &lt;&lt; </a:t>
            </a:r>
            <a:r>
              <a:rPr lang="en-US" dirty="0" err="1"/>
              <a:t>a._a</a:t>
            </a:r>
            <a:r>
              <a:rPr lang="en-US" dirty="0"/>
              <a:t> &lt;&lt; " " &lt;&lt; </a:t>
            </a:r>
            <a:r>
              <a:rPr lang="en-US" dirty="0" err="1"/>
              <a:t>b._b</a:t>
            </a:r>
            <a:r>
              <a:rPr lang="en-US" dirty="0"/>
              <a:t> &lt;&lt; "\n"; </a:t>
            </a:r>
          </a:p>
          <a:p>
            <a:pPr marL="234950" indent="-234950">
              <a:buNone/>
              <a:tabLst>
                <a:tab pos="457200" algn="l"/>
                <a:tab pos="692150" algn="l"/>
              </a:tabLst>
            </a:pPr>
            <a:r>
              <a:rPr lang="en-US" dirty="0"/>
              <a:t>return 0; </a:t>
            </a:r>
          </a:p>
          <a:p>
            <a:pPr marL="234950" indent="-234950">
              <a:buNone/>
              <a:tabLst>
                <a:tab pos="457200" algn="l"/>
                <a:tab pos="692150" algn="l"/>
              </a:tabLst>
            </a:pP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z="3600" dirty="0">
                <a:cs typeface="Times New Roman" pitchFamily="18" charset="0"/>
              </a:rPr>
              <a:t>Templates and Inheritance</a:t>
            </a:r>
          </a:p>
        </p:txBody>
      </p:sp>
      <p:sp>
        <p:nvSpPr>
          <p:cNvPr id="14339" name="Rectangle 3"/>
          <p:cNvSpPr>
            <a:spLocks noGrp="1" noChangeArrowheads="1"/>
          </p:cNvSpPr>
          <p:nvPr>
            <p:ph type="body" idx="1"/>
          </p:nvPr>
        </p:nvSpPr>
        <p:spPr>
          <a:xfrm>
            <a:off x="685800" y="1524000"/>
            <a:ext cx="7772400" cy="4648200"/>
          </a:xfrm>
        </p:spPr>
        <p:txBody>
          <a:bodyPr>
            <a:normAutofit lnSpcReduction="10000"/>
          </a:bodyPr>
          <a:lstStyle/>
          <a:p>
            <a:pPr algn="just" eaLnBrk="1" hangingPunct="1">
              <a:lnSpc>
                <a:spcPct val="90000"/>
              </a:lnSpc>
            </a:pPr>
            <a:r>
              <a:rPr lang="en-US" sz="2800" dirty="0">
                <a:solidFill>
                  <a:srgbClr val="000000"/>
                </a:solidFill>
                <a:latin typeface="Times" pitchFamily="18" charset="0"/>
                <a:cs typeface="Times New Roman" pitchFamily="18" charset="0"/>
              </a:rPr>
              <a:t>A class template can be derived from a template class</a:t>
            </a:r>
          </a:p>
          <a:p>
            <a:pPr algn="just" eaLnBrk="1" hangingPunct="1">
              <a:lnSpc>
                <a:spcPct val="90000"/>
              </a:lnSpc>
            </a:pPr>
            <a:endParaRPr lang="en-US" sz="2800" dirty="0">
              <a:solidFill>
                <a:srgbClr val="000000"/>
              </a:solidFill>
              <a:latin typeface="Times" pitchFamily="18" charset="0"/>
              <a:cs typeface="Times New Roman" pitchFamily="18" charset="0"/>
            </a:endParaRPr>
          </a:p>
          <a:p>
            <a:pPr algn="just" eaLnBrk="1" hangingPunct="1">
              <a:lnSpc>
                <a:spcPct val="90000"/>
              </a:lnSpc>
            </a:pPr>
            <a:r>
              <a:rPr lang="en-US" sz="2800" dirty="0">
                <a:solidFill>
                  <a:srgbClr val="000000"/>
                </a:solidFill>
                <a:latin typeface="Times" pitchFamily="18" charset="0"/>
                <a:cs typeface="Times New Roman" pitchFamily="18" charset="0"/>
              </a:rPr>
              <a:t>A class template can be derived from a non-template class</a:t>
            </a:r>
          </a:p>
          <a:p>
            <a:pPr algn="just" eaLnBrk="1" hangingPunct="1">
              <a:lnSpc>
                <a:spcPct val="90000"/>
              </a:lnSpc>
            </a:pPr>
            <a:endParaRPr lang="en-US" sz="2800" dirty="0">
              <a:solidFill>
                <a:srgbClr val="000000"/>
              </a:solidFill>
              <a:latin typeface="Times" pitchFamily="18" charset="0"/>
              <a:cs typeface="Times New Roman" pitchFamily="18" charset="0"/>
            </a:endParaRPr>
          </a:p>
          <a:p>
            <a:pPr algn="just" eaLnBrk="1" hangingPunct="1">
              <a:lnSpc>
                <a:spcPct val="90000"/>
              </a:lnSpc>
            </a:pPr>
            <a:r>
              <a:rPr lang="en-US" sz="2800" dirty="0">
                <a:solidFill>
                  <a:srgbClr val="000000"/>
                </a:solidFill>
                <a:latin typeface="Times" pitchFamily="18" charset="0"/>
                <a:cs typeface="Times New Roman" pitchFamily="18" charset="0"/>
              </a:rPr>
              <a:t>A template class can be derived from a class template</a:t>
            </a:r>
          </a:p>
          <a:p>
            <a:pPr algn="just" eaLnBrk="1" hangingPunct="1">
              <a:lnSpc>
                <a:spcPct val="90000"/>
              </a:lnSpc>
            </a:pPr>
            <a:endParaRPr lang="en-US" sz="2800" dirty="0">
              <a:solidFill>
                <a:srgbClr val="000000"/>
              </a:solidFill>
              <a:latin typeface="Times" pitchFamily="18" charset="0"/>
              <a:cs typeface="Times New Roman" pitchFamily="18" charset="0"/>
            </a:endParaRPr>
          </a:p>
          <a:p>
            <a:pPr algn="just" eaLnBrk="1" hangingPunct="1">
              <a:lnSpc>
                <a:spcPct val="90000"/>
              </a:lnSpc>
            </a:pPr>
            <a:r>
              <a:rPr lang="en-US" sz="2800" dirty="0">
                <a:solidFill>
                  <a:srgbClr val="000000"/>
                </a:solidFill>
                <a:latin typeface="Times" pitchFamily="18" charset="0"/>
                <a:cs typeface="Times New Roman" pitchFamily="18" charset="0"/>
              </a:rPr>
              <a:t>A non-template class can be derived from a class template</a:t>
            </a:r>
          </a:p>
          <a:p>
            <a:pPr eaLnBrk="1" hangingPunct="1">
              <a:lnSpc>
                <a:spcPct val="90000"/>
              </a:lnSpc>
              <a:buFontTx/>
              <a:buNone/>
            </a:pP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z="4000" dirty="0">
                <a:cs typeface="Times New Roman" pitchFamily="18" charset="0"/>
              </a:rPr>
              <a:t>Templates and friends</a:t>
            </a:r>
          </a:p>
        </p:txBody>
      </p:sp>
      <p:sp>
        <p:nvSpPr>
          <p:cNvPr id="15363" name="Rectangle 3"/>
          <p:cNvSpPr>
            <a:spLocks noGrp="1" noChangeArrowheads="1"/>
          </p:cNvSpPr>
          <p:nvPr>
            <p:ph type="body" idx="1"/>
          </p:nvPr>
        </p:nvSpPr>
        <p:spPr>
          <a:xfrm>
            <a:off x="381000" y="1447800"/>
            <a:ext cx="8382000" cy="5029200"/>
          </a:xfrm>
        </p:spPr>
        <p:txBody>
          <a:bodyPr/>
          <a:lstStyle/>
          <a:p>
            <a:pPr eaLnBrk="1" hangingPunct="1"/>
            <a:r>
              <a:rPr lang="en-US" sz="2800" dirty="0"/>
              <a:t>Friendships allowed between a class template and </a:t>
            </a:r>
          </a:p>
          <a:p>
            <a:pPr lvl="1" eaLnBrk="1" hangingPunct="1"/>
            <a:r>
              <a:rPr lang="en-US" sz="1800" dirty="0"/>
              <a:t>Global function </a:t>
            </a:r>
          </a:p>
          <a:p>
            <a:pPr lvl="1" eaLnBrk="1" hangingPunct="1"/>
            <a:r>
              <a:rPr lang="en-US" sz="1800" dirty="0"/>
              <a:t>Member function of another class</a:t>
            </a:r>
          </a:p>
          <a:p>
            <a:pPr lvl="1" eaLnBrk="1" hangingPunct="1"/>
            <a:r>
              <a:rPr lang="en-US" sz="1800" dirty="0"/>
              <a:t>Entire class</a:t>
            </a:r>
            <a:endParaRPr lang="en-US" sz="1800" b="1" dirty="0">
              <a:latin typeface="Courier New" pitchFamily="49" charset="0"/>
            </a:endParaRPr>
          </a:p>
          <a:p>
            <a:pPr eaLnBrk="1" hangingPunct="1"/>
            <a:r>
              <a:rPr lang="en-US" sz="2800" b="1" dirty="0">
                <a:latin typeface="Courier New" pitchFamily="49" charset="0"/>
              </a:rPr>
              <a:t>friend</a:t>
            </a:r>
            <a:r>
              <a:rPr lang="en-US" sz="2800" dirty="0"/>
              <a:t> functions </a:t>
            </a:r>
          </a:p>
          <a:p>
            <a:pPr lvl="1" eaLnBrk="1" hangingPunct="1"/>
            <a:r>
              <a:rPr lang="en-US" sz="2000" dirty="0"/>
              <a:t>Inside definition of class template </a:t>
            </a:r>
            <a:r>
              <a:rPr lang="en-US" sz="2000" b="1" dirty="0">
                <a:latin typeface="Courier New" pitchFamily="49" charset="0"/>
              </a:rPr>
              <a:t>X</a:t>
            </a:r>
            <a:r>
              <a:rPr lang="en-US" sz="2000" dirty="0"/>
              <a:t>:</a:t>
            </a:r>
          </a:p>
          <a:p>
            <a:pPr lvl="1" eaLnBrk="1" hangingPunct="1"/>
            <a:r>
              <a:rPr lang="en-US" sz="2000" b="1" dirty="0">
                <a:latin typeface="Courier New" pitchFamily="49" charset="0"/>
              </a:rPr>
              <a:t>friend void f1(); </a:t>
            </a:r>
          </a:p>
          <a:p>
            <a:pPr lvl="2" eaLnBrk="1" hangingPunct="1"/>
            <a:r>
              <a:rPr lang="en-US" sz="1800" b="1" dirty="0">
                <a:latin typeface="Courier New" pitchFamily="49" charset="0"/>
              </a:rPr>
              <a:t>f1()</a:t>
            </a:r>
            <a:r>
              <a:rPr lang="en-US" sz="1800" dirty="0"/>
              <a:t> a </a:t>
            </a:r>
            <a:r>
              <a:rPr lang="en-US" sz="1800" b="1" dirty="0">
                <a:latin typeface="Courier New" pitchFamily="49" charset="0"/>
              </a:rPr>
              <a:t>friend</a:t>
            </a:r>
            <a:r>
              <a:rPr lang="en-US" sz="1800" dirty="0"/>
              <a:t> of all template classes</a:t>
            </a:r>
            <a:endParaRPr lang="en-US" sz="1600" dirty="0"/>
          </a:p>
          <a:p>
            <a:pPr lvl="1" eaLnBrk="1" hangingPunct="1"/>
            <a:r>
              <a:rPr lang="en-US" sz="2000" b="1" dirty="0">
                <a:latin typeface="Courier New" pitchFamily="49" charset="0"/>
              </a:rPr>
              <a:t>friend void f2( X&lt; T &gt; &amp; );</a:t>
            </a:r>
          </a:p>
          <a:p>
            <a:pPr lvl="2" eaLnBrk="1" hangingPunct="1"/>
            <a:r>
              <a:rPr lang="en-US" sz="1800" b="1" dirty="0">
                <a:latin typeface="Courier New" pitchFamily="49" charset="0"/>
              </a:rPr>
              <a:t>f2( X&lt; </a:t>
            </a:r>
            <a:r>
              <a:rPr lang="en-US" sz="1800" b="1" dirty="0" err="1">
                <a:latin typeface="Courier New" pitchFamily="49" charset="0"/>
              </a:rPr>
              <a:t>int</a:t>
            </a:r>
            <a:r>
              <a:rPr lang="en-US" sz="1800" b="1" dirty="0">
                <a:latin typeface="Courier New" pitchFamily="49" charset="0"/>
              </a:rPr>
              <a:t> &gt; &amp; )</a:t>
            </a:r>
            <a:r>
              <a:rPr lang="en-US" sz="1800" dirty="0"/>
              <a:t> is a </a:t>
            </a:r>
            <a:r>
              <a:rPr lang="en-US" sz="1800" b="1" dirty="0">
                <a:latin typeface="Courier New" pitchFamily="49" charset="0"/>
              </a:rPr>
              <a:t>friend</a:t>
            </a:r>
            <a:r>
              <a:rPr lang="en-US" sz="1800" dirty="0"/>
              <a:t> of </a:t>
            </a:r>
            <a:r>
              <a:rPr lang="en-US" sz="1800" b="1" dirty="0">
                <a:latin typeface="Courier New" pitchFamily="49" charset="0"/>
              </a:rPr>
              <a:t>X&lt; </a:t>
            </a:r>
            <a:r>
              <a:rPr lang="en-US" sz="1800" b="1" dirty="0" err="1">
                <a:latin typeface="Courier New" pitchFamily="49" charset="0"/>
              </a:rPr>
              <a:t>int</a:t>
            </a:r>
            <a:r>
              <a:rPr lang="en-US" sz="1800" b="1" dirty="0">
                <a:latin typeface="Courier New" pitchFamily="49" charset="0"/>
              </a:rPr>
              <a:t> &gt;</a:t>
            </a:r>
            <a:r>
              <a:rPr lang="en-US" sz="1800" dirty="0"/>
              <a:t> only.  The same applies for </a:t>
            </a:r>
            <a:r>
              <a:rPr lang="en-US" sz="1800" b="1" dirty="0">
                <a:latin typeface="Courier New" pitchFamily="49" charset="0"/>
              </a:rPr>
              <a:t>float</a:t>
            </a:r>
            <a:r>
              <a:rPr lang="en-US" sz="1800" dirty="0"/>
              <a:t>, </a:t>
            </a:r>
            <a:r>
              <a:rPr lang="en-US" sz="1800" b="1" dirty="0">
                <a:latin typeface="Courier New" pitchFamily="49" charset="0"/>
              </a:rPr>
              <a:t>double</a:t>
            </a:r>
            <a:r>
              <a:rPr lang="en-US" sz="1800" dirty="0"/>
              <a:t>, etc.</a:t>
            </a:r>
          </a:p>
          <a:p>
            <a:pPr lvl="1" eaLnBrk="1" hangingPunct="1"/>
            <a:r>
              <a:rPr lang="en-US" sz="2000" b="1" dirty="0">
                <a:latin typeface="Courier New" pitchFamily="49" charset="0"/>
              </a:rPr>
              <a:t>friend void A::f3();</a:t>
            </a:r>
            <a:r>
              <a:rPr lang="en-US" sz="2000" dirty="0"/>
              <a:t> </a:t>
            </a:r>
          </a:p>
          <a:p>
            <a:pPr lvl="2" eaLnBrk="1" hangingPunct="1"/>
            <a:r>
              <a:rPr lang="en-US" sz="1800" dirty="0"/>
              <a:t>Member function </a:t>
            </a:r>
            <a:r>
              <a:rPr lang="en-US" sz="1800" b="1" dirty="0">
                <a:latin typeface="Courier New" pitchFamily="49" charset="0"/>
              </a:rPr>
              <a:t>f3</a:t>
            </a:r>
            <a:r>
              <a:rPr lang="en-US" sz="1800" dirty="0"/>
              <a:t> of class </a:t>
            </a:r>
            <a:r>
              <a:rPr lang="en-US" sz="1800" b="1" dirty="0">
                <a:latin typeface="Courier New" pitchFamily="49" charset="0"/>
              </a:rPr>
              <a:t>A</a:t>
            </a:r>
            <a:r>
              <a:rPr lang="en-US" sz="1800" dirty="0"/>
              <a:t> is a </a:t>
            </a:r>
            <a:r>
              <a:rPr lang="en-US" sz="1800" b="1" dirty="0">
                <a:latin typeface="Courier New" pitchFamily="49" charset="0"/>
              </a:rPr>
              <a:t>friend</a:t>
            </a:r>
            <a:r>
              <a:rPr lang="en-US" sz="1800" dirty="0"/>
              <a:t> of all template classes</a:t>
            </a:r>
          </a:p>
          <a:p>
            <a:pPr lvl="1" eaLnBrk="1" hangingPunct="1"/>
            <a:endParaRPr lang="en-US" sz="1800" b="1" dirty="0">
              <a:latin typeface="Courier New" pitchFamily="49" charset="0"/>
            </a:endParaRPr>
          </a:p>
          <a:p>
            <a:pPr lvl="2" eaLnBrk="1" hangingPunct="1"/>
            <a:endParaRPr lang="en-US" sz="1800" b="1" dirty="0">
              <a:latin typeface="Courier New" pitchFamily="49" charset="0"/>
            </a:endParaRPr>
          </a:p>
          <a:p>
            <a:pPr lvl="1" eaLnBrk="1" hangingPunct="1">
              <a:buFontTx/>
              <a:buNone/>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z="3600" b="1" dirty="0">
                <a:cs typeface="Times New Roman" pitchFamily="18" charset="0"/>
              </a:rPr>
              <a:t>Contd.</a:t>
            </a:r>
          </a:p>
        </p:txBody>
      </p:sp>
      <p:sp>
        <p:nvSpPr>
          <p:cNvPr id="16387" name="Rectangle 3"/>
          <p:cNvSpPr>
            <a:spLocks noGrp="1" noChangeArrowheads="1"/>
          </p:cNvSpPr>
          <p:nvPr>
            <p:ph type="body" idx="1"/>
          </p:nvPr>
        </p:nvSpPr>
        <p:spPr/>
        <p:txBody>
          <a:bodyPr/>
          <a:lstStyle/>
          <a:p>
            <a:pPr lvl="1" eaLnBrk="1" hangingPunct="1"/>
            <a:r>
              <a:rPr lang="en-US" sz="2000" b="1" dirty="0">
                <a:latin typeface="Courier New" pitchFamily="49" charset="0"/>
              </a:rPr>
              <a:t>friend void C&lt; T &gt;::f4( X&lt; T &gt; &amp; );</a:t>
            </a:r>
          </a:p>
          <a:p>
            <a:pPr lvl="2" eaLnBrk="1" hangingPunct="1"/>
            <a:r>
              <a:rPr lang="en-US" sz="1800" b="1" dirty="0">
                <a:latin typeface="Courier New" pitchFamily="49" charset="0"/>
              </a:rPr>
              <a:t>C&lt;float&gt;::f4( X&lt; float&gt; &amp; )</a:t>
            </a:r>
            <a:r>
              <a:rPr lang="en-US" sz="1800" dirty="0"/>
              <a:t> is a </a:t>
            </a:r>
            <a:r>
              <a:rPr lang="en-US" sz="1800" b="1" dirty="0">
                <a:latin typeface="Courier New" pitchFamily="49" charset="0"/>
              </a:rPr>
              <a:t>friend</a:t>
            </a:r>
            <a:r>
              <a:rPr lang="en-US" sz="1800" dirty="0"/>
              <a:t> of </a:t>
            </a:r>
            <a:r>
              <a:rPr lang="en-US" sz="1800" b="1" dirty="0">
                <a:latin typeface="Courier New" pitchFamily="49" charset="0"/>
              </a:rPr>
              <a:t>class X&lt;float&gt;</a:t>
            </a:r>
            <a:r>
              <a:rPr lang="en-US" sz="1800" dirty="0"/>
              <a:t> only</a:t>
            </a:r>
            <a:endParaRPr lang="en-US" sz="1600" dirty="0"/>
          </a:p>
          <a:p>
            <a:pPr eaLnBrk="1" hangingPunct="1"/>
            <a:endParaRPr lang="en-US" sz="2800" b="1" dirty="0">
              <a:latin typeface="Courier New" pitchFamily="49" charset="0"/>
            </a:endParaRPr>
          </a:p>
          <a:p>
            <a:pPr eaLnBrk="1" hangingPunct="1"/>
            <a:r>
              <a:rPr lang="en-US" sz="2800" b="1" dirty="0">
                <a:latin typeface="Courier New" pitchFamily="49" charset="0"/>
              </a:rPr>
              <a:t>friend</a:t>
            </a:r>
            <a:r>
              <a:rPr lang="en-US" sz="2800" b="1" dirty="0"/>
              <a:t> </a:t>
            </a:r>
            <a:r>
              <a:rPr lang="en-US" sz="2800" dirty="0"/>
              <a:t>classes</a:t>
            </a:r>
          </a:p>
          <a:p>
            <a:pPr lvl="1" eaLnBrk="1" hangingPunct="1"/>
            <a:r>
              <a:rPr lang="en-US" sz="2000" b="1" dirty="0">
                <a:latin typeface="Courier New" pitchFamily="49" charset="0"/>
              </a:rPr>
              <a:t>friend class Y; </a:t>
            </a:r>
            <a:r>
              <a:rPr lang="en-US" sz="2000" dirty="0"/>
              <a:t> </a:t>
            </a:r>
          </a:p>
          <a:p>
            <a:pPr lvl="2" eaLnBrk="1" hangingPunct="1"/>
            <a:r>
              <a:rPr lang="en-US" sz="1800" dirty="0"/>
              <a:t>Every member function of </a:t>
            </a:r>
            <a:r>
              <a:rPr lang="en-US" sz="1800" b="1" dirty="0">
                <a:latin typeface="Courier New" pitchFamily="49" charset="0"/>
              </a:rPr>
              <a:t>Y</a:t>
            </a:r>
            <a:r>
              <a:rPr lang="en-US" sz="1800" dirty="0"/>
              <a:t> a friend with every template class made from </a:t>
            </a:r>
            <a:r>
              <a:rPr lang="en-US" sz="1800" b="1" dirty="0">
                <a:latin typeface="Courier New" pitchFamily="49" charset="0"/>
              </a:rPr>
              <a:t>X</a:t>
            </a:r>
          </a:p>
          <a:p>
            <a:pPr lvl="1" eaLnBrk="1" hangingPunct="1"/>
            <a:r>
              <a:rPr lang="en-US" sz="2000" b="1" dirty="0">
                <a:latin typeface="Courier New" pitchFamily="49" charset="0"/>
              </a:rPr>
              <a:t>friend class Z&lt;T&gt;;</a:t>
            </a:r>
            <a:r>
              <a:rPr lang="en-US" sz="1800" b="1" dirty="0">
                <a:latin typeface="Courier New" pitchFamily="49" charset="0"/>
              </a:rPr>
              <a:t>  </a:t>
            </a:r>
          </a:p>
          <a:p>
            <a:pPr lvl="2" eaLnBrk="1" hangingPunct="1"/>
            <a:r>
              <a:rPr lang="en-US" sz="1800" dirty="0"/>
              <a:t>Class </a:t>
            </a:r>
            <a:r>
              <a:rPr lang="en-US" sz="1800" b="1" dirty="0">
                <a:latin typeface="Courier New" pitchFamily="49" charset="0"/>
              </a:rPr>
              <a:t>Z&lt;float&gt;</a:t>
            </a:r>
            <a:r>
              <a:rPr lang="en-US" sz="1800" dirty="0"/>
              <a:t> a </a:t>
            </a:r>
            <a:r>
              <a:rPr lang="en-US" sz="1800" b="1" dirty="0">
                <a:latin typeface="Courier New" pitchFamily="49" charset="0"/>
              </a:rPr>
              <a:t>friend</a:t>
            </a:r>
            <a:r>
              <a:rPr lang="en-US" sz="1800" dirty="0"/>
              <a:t> of class </a:t>
            </a:r>
            <a:r>
              <a:rPr lang="en-US" sz="1800" b="1" dirty="0">
                <a:latin typeface="Courier New" pitchFamily="49" charset="0"/>
              </a:rPr>
              <a:t>X&lt;float&gt;,</a:t>
            </a:r>
            <a:r>
              <a:rPr lang="en-US" sz="1800" dirty="0"/>
              <a:t>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z="4000" dirty="0">
                <a:cs typeface="Times New Roman" pitchFamily="18" charset="0"/>
              </a:rPr>
              <a:t>Templates and static Members</a:t>
            </a:r>
            <a:r>
              <a:rPr lang="en-US" sz="4000" dirty="0">
                <a:latin typeface="Times New Roman" pitchFamily="18" charset="0"/>
                <a:cs typeface="Times New Roman" pitchFamily="18" charset="0"/>
              </a:rPr>
              <a:t> </a:t>
            </a:r>
            <a:endParaRPr lang="en-US" sz="4000" dirty="0">
              <a:latin typeface="Times New Roman" pitchFamily="18" charset="0"/>
            </a:endParaRPr>
          </a:p>
        </p:txBody>
      </p:sp>
      <p:sp>
        <p:nvSpPr>
          <p:cNvPr id="17411" name="Rectangle 3"/>
          <p:cNvSpPr>
            <a:spLocks noGrp="1" noChangeArrowheads="1"/>
          </p:cNvSpPr>
          <p:nvPr>
            <p:ph type="body" idx="1"/>
          </p:nvPr>
        </p:nvSpPr>
        <p:spPr/>
        <p:txBody>
          <a:bodyPr/>
          <a:lstStyle/>
          <a:p>
            <a:pPr eaLnBrk="1" hangingPunct="1"/>
            <a:r>
              <a:rPr lang="en-US" sz="2800" dirty="0"/>
              <a:t>Non-template class </a:t>
            </a:r>
          </a:p>
          <a:p>
            <a:pPr lvl="1" eaLnBrk="1" hangingPunct="1"/>
            <a:r>
              <a:rPr lang="en-US" sz="2000" b="1" dirty="0">
                <a:latin typeface="Courier New" pitchFamily="49" charset="0"/>
              </a:rPr>
              <a:t>static</a:t>
            </a:r>
            <a:r>
              <a:rPr lang="en-US" sz="2000" dirty="0"/>
              <a:t> data members shared between all objects</a:t>
            </a:r>
          </a:p>
          <a:p>
            <a:pPr eaLnBrk="1" hangingPunct="1"/>
            <a:endParaRPr lang="en-US" sz="2800" dirty="0"/>
          </a:p>
          <a:p>
            <a:pPr eaLnBrk="1" hangingPunct="1"/>
            <a:r>
              <a:rPr lang="en-US" sz="2800" dirty="0"/>
              <a:t>Template classes</a:t>
            </a:r>
          </a:p>
          <a:p>
            <a:pPr lvl="1" eaLnBrk="1" hangingPunct="1"/>
            <a:r>
              <a:rPr lang="en-US" sz="2000" dirty="0"/>
              <a:t>Each class (</a:t>
            </a:r>
            <a:r>
              <a:rPr lang="en-US" sz="2000" b="1" dirty="0" err="1">
                <a:latin typeface="Courier New" pitchFamily="49" charset="0"/>
              </a:rPr>
              <a:t>int</a:t>
            </a:r>
            <a:r>
              <a:rPr lang="en-US" sz="2000" dirty="0"/>
              <a:t>, </a:t>
            </a:r>
            <a:r>
              <a:rPr lang="en-US" sz="2000" b="1" dirty="0">
                <a:latin typeface="Courier New" pitchFamily="49" charset="0"/>
              </a:rPr>
              <a:t>float</a:t>
            </a:r>
            <a:r>
              <a:rPr lang="en-US" sz="2000" dirty="0"/>
              <a:t>, etc.) has its own copy of </a:t>
            </a:r>
            <a:r>
              <a:rPr lang="en-US" sz="2000" b="1" dirty="0">
                <a:latin typeface="Courier New" pitchFamily="49" charset="0"/>
              </a:rPr>
              <a:t>static</a:t>
            </a:r>
            <a:r>
              <a:rPr lang="en-US" sz="2000" dirty="0"/>
              <a:t> data members</a:t>
            </a:r>
          </a:p>
          <a:p>
            <a:pPr lvl="1" eaLnBrk="1" hangingPunct="1"/>
            <a:r>
              <a:rPr lang="en-US" sz="2000" b="1" dirty="0">
                <a:latin typeface="Courier New" pitchFamily="49" charset="0"/>
              </a:rPr>
              <a:t>static</a:t>
            </a:r>
            <a:r>
              <a:rPr lang="en-US" sz="2000" dirty="0"/>
              <a:t> variables initialized at file scope</a:t>
            </a:r>
          </a:p>
          <a:p>
            <a:pPr lvl="1" eaLnBrk="1" hangingPunct="1"/>
            <a:r>
              <a:rPr lang="en-US" sz="2000" dirty="0"/>
              <a:t>Each template class gets its own copy of </a:t>
            </a:r>
            <a:r>
              <a:rPr lang="en-US" sz="2000" b="1" dirty="0">
                <a:latin typeface="Courier New" pitchFamily="49" charset="0"/>
              </a:rPr>
              <a:t>static</a:t>
            </a:r>
            <a:r>
              <a:rPr lang="en-US" sz="2000" dirty="0"/>
              <a:t> member functions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Template: Common Errors </a:t>
            </a:r>
          </a:p>
        </p:txBody>
      </p:sp>
      <p:sp>
        <p:nvSpPr>
          <p:cNvPr id="3" name="Content Placeholder 2"/>
          <p:cNvSpPr>
            <a:spLocks noGrp="1"/>
          </p:cNvSpPr>
          <p:nvPr>
            <p:ph idx="1"/>
          </p:nvPr>
        </p:nvSpPr>
        <p:spPr>
          <a:xfrm>
            <a:off x="457200" y="1447800"/>
            <a:ext cx="8229600" cy="4678363"/>
          </a:xfrm>
        </p:spPr>
        <p:txBody>
          <a:bodyPr>
            <a:noAutofit/>
          </a:bodyPr>
          <a:lstStyle/>
          <a:p>
            <a:pPr>
              <a:spcBef>
                <a:spcPts val="0"/>
              </a:spcBef>
              <a:buNone/>
            </a:pPr>
            <a:r>
              <a:rPr lang="en-US" sz="2400" dirty="0"/>
              <a:t>template &lt;class T&gt; T* create() { ... } ; </a:t>
            </a:r>
          </a:p>
          <a:p>
            <a:pPr>
              <a:spcBef>
                <a:spcPts val="0"/>
              </a:spcBef>
              <a:buNone/>
            </a:pPr>
            <a:r>
              <a:rPr lang="en-US" sz="2400" dirty="0"/>
              <a:t>template &lt;class T&gt; void f() </a:t>
            </a:r>
          </a:p>
          <a:p>
            <a:pPr>
              <a:spcBef>
                <a:spcPts val="0"/>
              </a:spcBef>
              <a:buNone/>
            </a:pPr>
            <a:r>
              <a:rPr lang="en-US" sz="2400" dirty="0"/>
              <a:t>{ </a:t>
            </a:r>
          </a:p>
          <a:p>
            <a:pPr>
              <a:spcBef>
                <a:spcPts val="0"/>
              </a:spcBef>
              <a:buNone/>
            </a:pPr>
            <a:r>
              <a:rPr lang="en-US" sz="2400" dirty="0"/>
              <a:t>T a; </a:t>
            </a:r>
          </a:p>
          <a:p>
            <a:pPr>
              <a:spcBef>
                <a:spcPts val="0"/>
              </a:spcBef>
              <a:buNone/>
            </a:pPr>
            <a:r>
              <a:rPr lang="en-US" sz="2400" dirty="0"/>
              <a:t>... </a:t>
            </a:r>
          </a:p>
          <a:p>
            <a:pPr>
              <a:spcBef>
                <a:spcPts val="0"/>
              </a:spcBef>
              <a:buNone/>
            </a:pPr>
            <a:r>
              <a:rPr lang="en-US" sz="2400" dirty="0"/>
              <a:t>} </a:t>
            </a:r>
          </a:p>
          <a:p>
            <a:pPr>
              <a:spcBef>
                <a:spcPts val="0"/>
              </a:spcBef>
              <a:buNone/>
            </a:pPr>
            <a:r>
              <a:rPr lang="en-US" sz="2400" dirty="0"/>
              <a:t>•With the template definition above, what is the function type of the following calls? </a:t>
            </a:r>
          </a:p>
          <a:p>
            <a:pPr>
              <a:spcBef>
                <a:spcPts val="0"/>
              </a:spcBef>
            </a:pPr>
            <a:endParaRPr lang="en-US" sz="2400" dirty="0"/>
          </a:p>
          <a:p>
            <a:pPr>
              <a:spcBef>
                <a:spcPts val="0"/>
              </a:spcBef>
              <a:buNone/>
            </a:pPr>
            <a:r>
              <a:rPr lang="en-US" sz="2400" dirty="0"/>
              <a:t>create();      </a:t>
            </a:r>
            <a:r>
              <a:rPr lang="en-US" sz="2400" i="1" dirty="0"/>
              <a:t>// Error! Use e.g. create&lt;</a:t>
            </a:r>
            <a:r>
              <a:rPr lang="en-US" sz="2400" i="1" dirty="0" err="1"/>
              <a:t>int</a:t>
            </a:r>
            <a:r>
              <a:rPr lang="en-US" sz="2400" i="1" dirty="0"/>
              <a:t>&gt;() instead </a:t>
            </a:r>
          </a:p>
          <a:p>
            <a:pPr>
              <a:spcBef>
                <a:spcPts val="0"/>
              </a:spcBef>
              <a:buNone/>
            </a:pPr>
            <a:r>
              <a:rPr lang="en-US" sz="2400" dirty="0"/>
              <a:t>f();               </a:t>
            </a:r>
            <a:r>
              <a:rPr lang="en-US" sz="2400" i="1" dirty="0"/>
              <a:t>// Error! Use e.g. f&lt;float&gt;() instead </a:t>
            </a:r>
          </a:p>
          <a:p>
            <a:pPr>
              <a:spcBef>
                <a:spcPts val="0"/>
              </a:spcBef>
              <a:buNone/>
            </a:pPr>
            <a:r>
              <a:rPr lang="en-US" sz="2400" dirty="0"/>
              <a:t>•Reason: the compiler has to be able to infer the actual function types from calls to the template function. </a:t>
            </a:r>
          </a:p>
          <a:p>
            <a:pPr>
              <a:buNone/>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vs. Macros</a:t>
            </a:r>
          </a:p>
        </p:txBody>
      </p:sp>
      <p:sp>
        <p:nvSpPr>
          <p:cNvPr id="3" name="Content Placeholder 2"/>
          <p:cNvSpPr>
            <a:spLocks noGrp="1"/>
          </p:cNvSpPr>
          <p:nvPr>
            <p:ph idx="1"/>
          </p:nvPr>
        </p:nvSpPr>
        <p:spPr/>
        <p:txBody>
          <a:bodyPr>
            <a:normAutofit fontScale="85000" lnSpcReduction="20000"/>
          </a:bodyPr>
          <a:lstStyle/>
          <a:p>
            <a:pPr lvl="0"/>
            <a:r>
              <a:rPr lang="en-US" dirty="0"/>
              <a:t>In many ways, templates work like preprocessor macros, replacing the templated variable with the given type. However, there are many differences :</a:t>
            </a:r>
          </a:p>
          <a:p>
            <a:pPr lvl="0"/>
            <a:endParaRPr lang="en-US" dirty="0"/>
          </a:p>
          <a:p>
            <a:pPr lvl="0">
              <a:buNone/>
            </a:pPr>
            <a:r>
              <a:rPr lang="en-US" sz="2800" dirty="0"/>
              <a:t>#define min(</a:t>
            </a:r>
            <a:r>
              <a:rPr lang="en-US" sz="2800" dirty="0" err="1"/>
              <a:t>i</a:t>
            </a:r>
            <a:r>
              <a:rPr lang="en-US" sz="2800" dirty="0"/>
              <a:t>, j) (((</a:t>
            </a:r>
            <a:r>
              <a:rPr lang="en-US" sz="2800" dirty="0" err="1"/>
              <a:t>i</a:t>
            </a:r>
            <a:r>
              <a:rPr lang="en-US" sz="2800" dirty="0"/>
              <a:t>) &lt; (j)) ? (</a:t>
            </a:r>
            <a:r>
              <a:rPr lang="en-US" sz="2800" dirty="0" err="1"/>
              <a:t>i</a:t>
            </a:r>
            <a:r>
              <a:rPr lang="en-US" sz="2800" dirty="0"/>
              <a:t>) : (j))</a:t>
            </a:r>
          </a:p>
          <a:p>
            <a:pPr lvl="0">
              <a:buNone/>
            </a:pPr>
            <a:r>
              <a:rPr lang="en-US" sz="2800" dirty="0"/>
              <a:t>template&lt;class T&gt; </a:t>
            </a:r>
          </a:p>
          <a:p>
            <a:pPr lvl="0">
              <a:buNone/>
            </a:pPr>
            <a:r>
              <a:rPr lang="en-US" sz="2800" dirty="0"/>
              <a:t>T min (T </a:t>
            </a:r>
            <a:r>
              <a:rPr lang="en-US" sz="2800" dirty="0" err="1"/>
              <a:t>i</a:t>
            </a:r>
            <a:r>
              <a:rPr lang="en-US" sz="2800" dirty="0"/>
              <a:t>, T j) </a:t>
            </a:r>
          </a:p>
          <a:p>
            <a:pPr lvl="0">
              <a:buNone/>
            </a:pPr>
            <a:r>
              <a:rPr lang="en-US" sz="2800" dirty="0"/>
              <a:t>{ return ((</a:t>
            </a:r>
            <a:r>
              <a:rPr lang="en-US" sz="2800" dirty="0" err="1"/>
              <a:t>i</a:t>
            </a:r>
            <a:r>
              <a:rPr lang="en-US" sz="2800" dirty="0"/>
              <a:t> &lt; j) ? </a:t>
            </a:r>
            <a:r>
              <a:rPr lang="en-US" sz="2800" dirty="0" err="1"/>
              <a:t>i</a:t>
            </a:r>
            <a:r>
              <a:rPr lang="en-US" sz="2800" dirty="0"/>
              <a:t> : j) }</a:t>
            </a:r>
            <a:endParaRPr lang="en-IN" sz="2800" dirty="0"/>
          </a:p>
          <a:p>
            <a:endParaRPr lang="en-US" dirty="0"/>
          </a:p>
          <a:p>
            <a:r>
              <a:rPr lang="en-US" dirty="0"/>
              <a:t>Big = min(a++,b++)</a:t>
            </a:r>
          </a:p>
          <a:p>
            <a:r>
              <a:rPr lang="en-US" dirty="0"/>
              <a:t>Big = (((a++)&lt;(b++) ? (a++)</a:t>
            </a:r>
            <a:r>
              <a:rPr lang="en-US" dirty="0">
                <a:sym typeface="Wingdings" pitchFamily="2" charset="2"/>
              </a:rPr>
              <a:t>:b++))</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Template</a:t>
            </a:r>
          </a:p>
        </p:txBody>
      </p:sp>
      <p:sp>
        <p:nvSpPr>
          <p:cNvPr id="4" name="Content Placeholder 3"/>
          <p:cNvSpPr>
            <a:spLocks noGrp="1"/>
          </p:cNvSpPr>
          <p:nvPr>
            <p:ph idx="1"/>
          </p:nvPr>
        </p:nvSpPr>
        <p:spPr/>
        <p:txBody>
          <a:bodyPr>
            <a:noAutofit/>
          </a:bodyPr>
          <a:lstStyle/>
          <a:p>
            <a:pPr marL="225425" indent="-225425"/>
            <a:r>
              <a:rPr lang="en-IN" sz="2400" dirty="0"/>
              <a:t>The general form of a template function definition is shown here:</a:t>
            </a:r>
          </a:p>
          <a:p>
            <a:pPr marL="625475" lvl="1" indent="-225425">
              <a:buNone/>
            </a:pPr>
            <a:r>
              <a:rPr lang="en-IN" sz="2400" b="1" dirty="0"/>
              <a:t>template &lt;class type&gt; </a:t>
            </a:r>
          </a:p>
          <a:p>
            <a:pPr marL="625475" lvl="1" indent="-225425">
              <a:buNone/>
            </a:pPr>
            <a:r>
              <a:rPr lang="en-IN" sz="2400" b="1" dirty="0"/>
              <a:t>ret-type </a:t>
            </a:r>
            <a:r>
              <a:rPr lang="en-IN" sz="2400" b="1" dirty="0" err="1"/>
              <a:t>func</a:t>
            </a:r>
            <a:r>
              <a:rPr lang="en-IN" sz="2400" b="1" dirty="0"/>
              <a:t>-name(parameter list) { // body of </a:t>
            </a:r>
            <a:r>
              <a:rPr lang="en-IN" sz="2400" b="1" dirty="0" err="1"/>
              <a:t>func</a:t>
            </a:r>
            <a:r>
              <a:rPr lang="en-IN" sz="2400" b="1" dirty="0"/>
              <a:t>. } </a:t>
            </a:r>
          </a:p>
          <a:p>
            <a:pPr marL="225425" indent="-225425"/>
            <a:r>
              <a:rPr lang="en-IN" sz="2400" dirty="0"/>
              <a:t>type is a placeholder name for a data type used by the function. </a:t>
            </a:r>
          </a:p>
          <a:p>
            <a:pPr marL="225425" indent="-225425"/>
            <a:r>
              <a:rPr lang="en-IN" sz="2400" dirty="0"/>
              <a:t>This name can be used within the function definition.</a:t>
            </a:r>
          </a:p>
          <a:p>
            <a:pPr marL="225425" lvl="1" indent="-225425" algn="just">
              <a:buFont typeface="Arial" pitchFamily="34" charset="0"/>
              <a:buChar char="•"/>
            </a:pPr>
            <a:r>
              <a:rPr lang="en-US" sz="2400" dirty="0">
                <a:solidFill>
                  <a:schemeClr val="tx1"/>
                </a:solidFill>
              </a:rPr>
              <a:t>Function template - the blueprint of the related functions</a:t>
            </a:r>
            <a:endParaRPr lang="en-US" sz="2400" dirty="0"/>
          </a:p>
          <a:p>
            <a:pPr marL="234950" indent="-234950"/>
            <a:r>
              <a:rPr lang="en-US" sz="2400" dirty="0"/>
              <a:t>template definitions are not functions; you cannot call a function template </a:t>
            </a:r>
          </a:p>
          <a:p>
            <a:pPr marL="225425" lvl="1" indent="-225425" algn="just">
              <a:buFont typeface="Arial" pitchFamily="34" charset="0"/>
              <a:buChar char="•"/>
            </a:pPr>
            <a:r>
              <a:rPr lang="en-US" sz="2400" dirty="0">
                <a:solidFill>
                  <a:schemeClr val="tx1"/>
                </a:solidFill>
              </a:rPr>
              <a:t>Template function - a specific function </a:t>
            </a:r>
            <a:r>
              <a:rPr lang="en-US" sz="2400" i="1" dirty="0">
                <a:solidFill>
                  <a:schemeClr val="tx1"/>
                </a:solidFill>
              </a:rPr>
              <a:t>made</a:t>
            </a:r>
            <a:r>
              <a:rPr lang="en-US" sz="2400" dirty="0">
                <a:solidFill>
                  <a:schemeClr val="tx1"/>
                </a:solidFill>
              </a:rPr>
              <a:t> from a function template</a:t>
            </a:r>
            <a:endParaRPr lang="en-IN" sz="2400" dirty="0"/>
          </a:p>
          <a:p>
            <a:pPr marL="225425" lvl="1" indent="-225425" algn="just">
              <a:buFont typeface="Arial" pitchFamily="34" charset="0"/>
              <a:buChar char="•"/>
            </a:pPr>
            <a:endParaRPr lang="en-US" sz="2400" dirty="0">
              <a:solidFill>
                <a:schemeClr val="tx1"/>
              </a:solidFill>
            </a:endParaRPr>
          </a:p>
          <a:p>
            <a:endParaRPr lang="en-IN" sz="2400" dirty="0"/>
          </a:p>
          <a:p>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problems with the macro</a:t>
            </a:r>
          </a:p>
        </p:txBody>
      </p:sp>
      <p:sp>
        <p:nvSpPr>
          <p:cNvPr id="3" name="Content Placeholder 2"/>
          <p:cNvSpPr>
            <a:spLocks noGrp="1"/>
          </p:cNvSpPr>
          <p:nvPr>
            <p:ph idx="1"/>
          </p:nvPr>
        </p:nvSpPr>
        <p:spPr/>
        <p:txBody>
          <a:bodyPr>
            <a:normAutofit fontScale="85000" lnSpcReduction="10000"/>
          </a:bodyPr>
          <a:lstStyle/>
          <a:p>
            <a:r>
              <a:rPr lang="en-US" dirty="0"/>
              <a:t>There is no way for the compiler to verify that the macro parameters are of compatible types. The macro is expanded without any special type checking.</a:t>
            </a:r>
          </a:p>
          <a:p>
            <a:r>
              <a:rPr lang="en-US" dirty="0"/>
              <a:t>The </a:t>
            </a:r>
            <a:r>
              <a:rPr lang="en-US" dirty="0" err="1"/>
              <a:t>i</a:t>
            </a:r>
            <a:r>
              <a:rPr lang="en-US" dirty="0"/>
              <a:t> and j parameters are evaluated twice. For example, if either parameter has a post incremented variable, the increment is performed two times.</a:t>
            </a:r>
          </a:p>
          <a:p>
            <a:r>
              <a:rPr lang="en-US" dirty="0"/>
              <a:t>Because macros are expanded by the preprocessor, compiler error messages will refer to the expanded macro, rather than the macro definition itself. </a:t>
            </a:r>
          </a:p>
          <a:p>
            <a:r>
              <a:rPr lang="en-US" dirty="0"/>
              <a:t>Also, the macro will show up in expanded form during debugging.</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Template specialization</a:t>
            </a:r>
            <a:endParaRPr lang="en-US" sz="4800" dirty="0"/>
          </a:p>
        </p:txBody>
      </p:sp>
      <p:sp>
        <p:nvSpPr>
          <p:cNvPr id="3" name="Content Placeholder 2"/>
          <p:cNvSpPr>
            <a:spLocks noGrp="1"/>
          </p:cNvSpPr>
          <p:nvPr>
            <p:ph idx="1"/>
          </p:nvPr>
        </p:nvSpPr>
        <p:spPr>
          <a:xfrm>
            <a:off x="457200" y="1524000"/>
            <a:ext cx="8229600" cy="5029200"/>
          </a:xfrm>
        </p:spPr>
        <p:txBody>
          <a:bodyPr>
            <a:noAutofit/>
          </a:bodyPr>
          <a:lstStyle/>
          <a:p>
            <a:r>
              <a:rPr lang="en-IN" sz="2000" dirty="0"/>
              <a:t>It is possible to define a different implementation for a template when a specific type is passed as template argument. This is called a </a:t>
            </a:r>
            <a:r>
              <a:rPr lang="en-IN" sz="2000" i="1" dirty="0"/>
              <a:t>template specialization</a:t>
            </a:r>
            <a:r>
              <a:rPr lang="en-IN" sz="2000" dirty="0"/>
              <a:t>.</a:t>
            </a:r>
          </a:p>
          <a:p>
            <a:r>
              <a:rPr lang="en-US" sz="2000" dirty="0"/>
              <a:t>The idea of template specialization is to override the default template implementation to handle a particular type in a different way. </a:t>
            </a:r>
            <a:br>
              <a:rPr lang="en-US" sz="2000" dirty="0"/>
            </a:br>
            <a:endParaRPr lang="en-IN" sz="2000" dirty="0"/>
          </a:p>
          <a:p>
            <a:pPr>
              <a:buNone/>
            </a:pPr>
            <a:r>
              <a:rPr lang="en-IN" sz="2000" b="1" dirty="0"/>
              <a:t>Generic Template</a:t>
            </a:r>
            <a:endParaRPr lang="en-US" sz="2000" b="1" dirty="0"/>
          </a:p>
          <a:p>
            <a:pPr>
              <a:buNone/>
            </a:pPr>
            <a:r>
              <a:rPr lang="en-IN" sz="2000" dirty="0"/>
              <a:t>template &lt;class T&gt; </a:t>
            </a:r>
          </a:p>
          <a:p>
            <a:pPr>
              <a:buNone/>
            </a:pPr>
            <a:r>
              <a:rPr lang="en-IN" sz="2000" dirty="0"/>
              <a:t>class </a:t>
            </a:r>
            <a:r>
              <a:rPr lang="en-IN" sz="2000" dirty="0" err="1"/>
              <a:t>mycontainer</a:t>
            </a:r>
            <a:r>
              <a:rPr lang="en-IN" sz="2000" dirty="0"/>
              <a:t> { ... };</a:t>
            </a:r>
          </a:p>
          <a:p>
            <a:pPr>
              <a:buNone/>
            </a:pPr>
            <a:r>
              <a:rPr lang="en-IN" sz="2000" b="1" dirty="0"/>
              <a:t>Specialization</a:t>
            </a:r>
            <a:endParaRPr lang="en-US" sz="2000" b="1" dirty="0"/>
          </a:p>
          <a:p>
            <a:pPr>
              <a:buNone/>
            </a:pPr>
            <a:r>
              <a:rPr lang="en-IN" sz="2000" dirty="0"/>
              <a:t>template &lt;&gt;</a:t>
            </a:r>
          </a:p>
          <a:p>
            <a:pPr>
              <a:buNone/>
            </a:pPr>
            <a:r>
              <a:rPr lang="en-IN" sz="2000" dirty="0"/>
              <a:t> class </a:t>
            </a:r>
            <a:r>
              <a:rPr lang="en-IN" sz="2000" dirty="0" err="1"/>
              <a:t>mycontainer</a:t>
            </a:r>
            <a:r>
              <a:rPr lang="en-IN" sz="2000" dirty="0"/>
              <a:t> &lt;</a:t>
            </a:r>
            <a:r>
              <a:rPr lang="en-IN" sz="2000" dirty="0" err="1"/>
              <a:t>char,int</a:t>
            </a:r>
            <a:r>
              <a:rPr lang="en-IN" sz="2000" dirty="0"/>
              <a:t>&gt; { ... };</a:t>
            </a:r>
          </a:p>
          <a:p>
            <a:pPr>
              <a:buNone/>
            </a:pPr>
            <a:endParaRPr lang="en-US" sz="2000" dirty="0"/>
          </a:p>
          <a:p>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304800" y="1371600"/>
            <a:ext cx="8534400" cy="5257800"/>
          </a:xfrm>
        </p:spPr>
        <p:txBody>
          <a:bodyPr>
            <a:normAutofit fontScale="70000" lnSpcReduction="20000"/>
          </a:bodyPr>
          <a:lstStyle/>
          <a:p>
            <a:pPr marL="234950" indent="-234950"/>
            <a:r>
              <a:rPr lang="en-IN" dirty="0"/>
              <a:t>precede the class name with template&lt;&gt; , including an empty parameter list. </a:t>
            </a:r>
          </a:p>
          <a:p>
            <a:pPr marL="234950" indent="-234950"/>
            <a:r>
              <a:rPr lang="en-IN" dirty="0"/>
              <a:t>This is because all types are known and no template arguments are required for this specialization</a:t>
            </a:r>
          </a:p>
          <a:p>
            <a:pPr marL="234950" indent="-234950"/>
            <a:r>
              <a:rPr lang="en-IN" dirty="0"/>
              <a:t>more important is the &lt;char&gt; specialization parameter after the class template name. </a:t>
            </a:r>
          </a:p>
          <a:p>
            <a:pPr marL="234950" indent="-234950"/>
            <a:r>
              <a:rPr lang="en-IN" dirty="0"/>
              <a:t>This specialization parameter itself identifies the type for which the template class is being specialized (char). </a:t>
            </a:r>
            <a:endParaRPr lang="en-US" dirty="0"/>
          </a:p>
          <a:p>
            <a:pPr marL="234950" indent="-234950"/>
            <a:r>
              <a:rPr lang="en-IN" dirty="0"/>
              <a:t>When we declare specializations for a template class, we must also define all its members, even those identical to the generic template class, because there is no "inheritance" of members from the generic template to the specialization.</a:t>
            </a:r>
            <a:r>
              <a:rPr lang="en-US" dirty="0"/>
              <a:t> </a:t>
            </a:r>
          </a:p>
          <a:p>
            <a:pPr marL="234950" indent="-234950"/>
            <a:r>
              <a:rPr lang="en-US" dirty="0"/>
              <a:t>it would be perfectly reasonable if the specialized version of the  class had a different interface (set of public methods) than the generic class—although  they don't share any interface or any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a:t>
            </a:r>
          </a:p>
        </p:txBody>
      </p:sp>
      <p:sp>
        <p:nvSpPr>
          <p:cNvPr id="3" name="Content Placeholder 2"/>
          <p:cNvSpPr>
            <a:spLocks noGrp="1"/>
          </p:cNvSpPr>
          <p:nvPr>
            <p:ph idx="1"/>
          </p:nvPr>
        </p:nvSpPr>
        <p:spPr/>
        <p:txBody>
          <a:bodyPr>
            <a:normAutofit fontScale="70000" lnSpcReduction="20000"/>
          </a:bodyPr>
          <a:lstStyle/>
          <a:p>
            <a:r>
              <a:rPr lang="en-US" dirty="0"/>
              <a:t>the specialization allows for a more space-efficient implementation</a:t>
            </a:r>
          </a:p>
          <a:p>
            <a:r>
              <a:rPr lang="en-US" dirty="0"/>
              <a:t>to add extra methods to one </a:t>
            </a:r>
            <a:r>
              <a:rPr lang="en-US" dirty="0" err="1"/>
              <a:t>templated</a:t>
            </a:r>
            <a:r>
              <a:rPr lang="en-US" dirty="0"/>
              <a:t> class based on its type, but not to other templates. </a:t>
            </a:r>
          </a:p>
          <a:p>
            <a:r>
              <a:rPr lang="en-US" dirty="0"/>
              <a:t>to specialize certain templates, if you have a template type that relies on some behavior that was not implemented in a collection of classes  </a:t>
            </a:r>
          </a:p>
          <a:p>
            <a:r>
              <a:rPr lang="en-US" dirty="0"/>
              <a:t>Performance is a common reason to specialize – generic may be slow for a particular type - to specialize it for that case while using the slower but more generic approach for all other cases</a:t>
            </a:r>
          </a:p>
          <a:p>
            <a:endParaRPr lang="en-US" dirty="0"/>
          </a:p>
          <a:p>
            <a:r>
              <a:rPr lang="en-US" dirty="0"/>
              <a:t>We might also specialize a template to work with certain objects that don't conform to the normal interface expected by the generic template.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Template arguments/parameters</a:t>
            </a:r>
          </a:p>
        </p:txBody>
      </p:sp>
      <p:sp>
        <p:nvSpPr>
          <p:cNvPr id="3" name="Content Placeholder 2"/>
          <p:cNvSpPr>
            <a:spLocks noGrp="1"/>
          </p:cNvSpPr>
          <p:nvPr>
            <p:ph idx="1"/>
          </p:nvPr>
        </p:nvSpPr>
        <p:spPr/>
        <p:txBody>
          <a:bodyPr>
            <a:normAutofit/>
          </a:bodyPr>
          <a:lstStyle/>
          <a:p>
            <a:r>
              <a:rPr lang="en-US" sz="2800" dirty="0"/>
              <a:t>A template parameter is a special kind of parameter that can be used to pass a type as argument</a:t>
            </a:r>
          </a:p>
          <a:p>
            <a:r>
              <a:rPr lang="en-US" sz="2800" dirty="0"/>
              <a:t>These function templates can use these parameters as if they were any other regular type.</a:t>
            </a:r>
          </a:p>
          <a:p>
            <a:pPr>
              <a:buNone/>
            </a:pPr>
            <a:endParaRPr lang="en-US" sz="2800" dirty="0"/>
          </a:p>
          <a:p>
            <a:r>
              <a:rPr lang="en-US" altLang="zh-TW" sz="2800" dirty="0">
                <a:ea typeface="新細明體" pitchFamily="18" charset="-120"/>
              </a:rPr>
              <a:t>When the compiler instantiates a template, it substitutes the template argument for the template parameter throughout the function template.</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28600" y="1371600"/>
            <a:ext cx="3886200" cy="5257800"/>
          </a:xfrm>
        </p:spPr>
        <p:txBody>
          <a:bodyPr>
            <a:normAutofit fontScale="55000" lnSpcReduction="20000"/>
          </a:bodyPr>
          <a:lstStyle/>
          <a:p>
            <a:pPr>
              <a:buNone/>
            </a:pPr>
            <a:r>
              <a:rPr lang="en-US" dirty="0"/>
              <a:t>template &lt;class T&gt;</a:t>
            </a:r>
          </a:p>
          <a:p>
            <a:pPr>
              <a:buNone/>
            </a:pPr>
            <a:r>
              <a:rPr lang="en-US" dirty="0"/>
              <a:t>T  </a:t>
            </a:r>
            <a:r>
              <a:rPr lang="en-US" dirty="0" err="1"/>
              <a:t>GetMax</a:t>
            </a:r>
            <a:r>
              <a:rPr lang="en-US" dirty="0"/>
              <a:t> (T a, T b)</a:t>
            </a:r>
          </a:p>
          <a:p>
            <a:pPr>
              <a:buNone/>
            </a:pPr>
            <a:r>
              <a:rPr lang="en-US" dirty="0"/>
              <a:t>{</a:t>
            </a:r>
          </a:p>
          <a:p>
            <a:pPr>
              <a:buNone/>
            </a:pPr>
            <a:r>
              <a:rPr lang="en-US" dirty="0"/>
              <a:t>	T result;</a:t>
            </a:r>
          </a:p>
          <a:p>
            <a:pPr>
              <a:buNone/>
            </a:pPr>
            <a:r>
              <a:rPr lang="en-US" dirty="0"/>
              <a:t>	result = (a&gt;b)? a : b;</a:t>
            </a:r>
          </a:p>
          <a:p>
            <a:pPr>
              <a:buNone/>
            </a:pPr>
            <a:r>
              <a:rPr lang="en-US" dirty="0"/>
              <a:t>	return (result);</a:t>
            </a:r>
          </a:p>
          <a:p>
            <a:pPr>
              <a:buNone/>
            </a:pPr>
            <a:r>
              <a:rPr lang="en-US" dirty="0"/>
              <a:t>}</a:t>
            </a:r>
          </a:p>
          <a:p>
            <a:pPr>
              <a:buNone/>
            </a:pPr>
            <a:r>
              <a:rPr lang="en-US" dirty="0" err="1"/>
              <a:t>int</a:t>
            </a:r>
            <a:r>
              <a:rPr lang="en-US" dirty="0"/>
              <a:t> main ()</a:t>
            </a:r>
          </a:p>
          <a:p>
            <a:pPr>
              <a:buNone/>
            </a:pPr>
            <a:r>
              <a:rPr lang="en-US" dirty="0"/>
              <a:t>{</a:t>
            </a:r>
          </a:p>
          <a:p>
            <a:pPr>
              <a:buNone/>
            </a:pPr>
            <a:r>
              <a:rPr lang="en-US" dirty="0"/>
              <a:t>	</a:t>
            </a:r>
            <a:r>
              <a:rPr lang="en-US" dirty="0" err="1"/>
              <a:t>int</a:t>
            </a:r>
            <a:r>
              <a:rPr lang="en-US" dirty="0"/>
              <a:t> </a:t>
            </a:r>
            <a:r>
              <a:rPr lang="en-US" dirty="0" err="1"/>
              <a:t>i</a:t>
            </a:r>
            <a:r>
              <a:rPr lang="en-US" dirty="0"/>
              <a:t>=5, j=6, k;</a:t>
            </a:r>
          </a:p>
          <a:p>
            <a:pPr>
              <a:buNone/>
            </a:pPr>
            <a:r>
              <a:rPr lang="en-US" dirty="0"/>
              <a:t>	long l=10, m=5, n;</a:t>
            </a:r>
          </a:p>
          <a:p>
            <a:pPr>
              <a:buNone/>
            </a:pPr>
            <a:r>
              <a:rPr lang="en-US" dirty="0"/>
              <a:t>	k=</a:t>
            </a:r>
            <a:r>
              <a:rPr lang="en-US" dirty="0" err="1"/>
              <a:t>GetMax</a:t>
            </a:r>
            <a:r>
              <a:rPr lang="en-US" dirty="0"/>
              <a:t>&lt;</a:t>
            </a:r>
            <a:r>
              <a:rPr lang="en-US" dirty="0" err="1"/>
              <a:t>int</a:t>
            </a:r>
            <a:r>
              <a:rPr lang="en-US" dirty="0"/>
              <a:t>&gt;(</a:t>
            </a:r>
            <a:r>
              <a:rPr lang="en-US" dirty="0" err="1"/>
              <a:t>i,j</a:t>
            </a:r>
            <a:r>
              <a:rPr lang="en-US" dirty="0"/>
              <a:t>); …………1</a:t>
            </a:r>
          </a:p>
          <a:p>
            <a:pPr>
              <a:buNone/>
            </a:pPr>
            <a:r>
              <a:rPr lang="en-US" dirty="0"/>
              <a:t>	n=</a:t>
            </a:r>
            <a:r>
              <a:rPr lang="en-US" dirty="0" err="1"/>
              <a:t>GetMax</a:t>
            </a:r>
            <a:r>
              <a:rPr lang="en-US" dirty="0"/>
              <a:t>&lt;long&gt;(</a:t>
            </a:r>
            <a:r>
              <a:rPr lang="en-US" dirty="0" err="1"/>
              <a:t>l,m</a:t>
            </a:r>
            <a:r>
              <a:rPr lang="en-US" dirty="0"/>
              <a:t>); …….2</a:t>
            </a:r>
          </a:p>
          <a:p>
            <a:pPr>
              <a:buNone/>
            </a:pPr>
            <a:r>
              <a:rPr lang="en-US" dirty="0"/>
              <a:t>	</a:t>
            </a:r>
            <a:r>
              <a:rPr lang="en-US" dirty="0" err="1"/>
              <a:t>cout</a:t>
            </a:r>
            <a:r>
              <a:rPr lang="en-US" dirty="0"/>
              <a:t> &lt;&lt; k &lt;&lt; </a:t>
            </a:r>
            <a:r>
              <a:rPr lang="en-US" dirty="0" err="1"/>
              <a:t>endl</a:t>
            </a:r>
            <a:r>
              <a:rPr lang="en-US" dirty="0"/>
              <a:t>;</a:t>
            </a:r>
          </a:p>
          <a:p>
            <a:pPr>
              <a:buNone/>
            </a:pPr>
            <a:r>
              <a:rPr lang="en-US" dirty="0"/>
              <a:t>	</a:t>
            </a:r>
            <a:r>
              <a:rPr lang="en-US" dirty="0" err="1"/>
              <a:t>cout</a:t>
            </a:r>
            <a:r>
              <a:rPr lang="en-US" dirty="0"/>
              <a:t> &lt;&lt; n &lt;&lt; </a:t>
            </a:r>
            <a:r>
              <a:rPr lang="en-US" dirty="0" err="1"/>
              <a:t>endl</a:t>
            </a:r>
            <a:r>
              <a:rPr lang="en-US" dirty="0"/>
              <a:t>;</a:t>
            </a:r>
          </a:p>
          <a:p>
            <a:pPr>
              <a:buNone/>
            </a:pPr>
            <a:r>
              <a:rPr lang="en-US" dirty="0"/>
              <a:t>	return 0;</a:t>
            </a:r>
          </a:p>
          <a:p>
            <a:pPr>
              <a:buNone/>
            </a:pPr>
            <a:r>
              <a:rPr lang="en-US" dirty="0"/>
              <a:t>}</a:t>
            </a:r>
          </a:p>
          <a:p>
            <a:pPr>
              <a:buNone/>
            </a:pPr>
            <a:r>
              <a:rPr lang="en-US" dirty="0"/>
              <a:t>The output is: 	6</a:t>
            </a:r>
          </a:p>
          <a:p>
            <a:pPr>
              <a:buNone/>
            </a:pPr>
            <a:r>
              <a:rPr lang="en-US" dirty="0"/>
              <a:t>			10</a:t>
            </a:r>
          </a:p>
        </p:txBody>
      </p:sp>
      <p:sp>
        <p:nvSpPr>
          <p:cNvPr id="4" name="Content Placeholder 2"/>
          <p:cNvSpPr txBox="1">
            <a:spLocks/>
          </p:cNvSpPr>
          <p:nvPr/>
        </p:nvSpPr>
        <p:spPr>
          <a:xfrm>
            <a:off x="3733800" y="1371600"/>
            <a:ext cx="5181600" cy="5257800"/>
          </a:xfrm>
          <a:prstGeom prst="rect">
            <a:avLst/>
          </a:prstGeom>
          <a:ln>
            <a:solidFill>
              <a:schemeClr val="tx1"/>
            </a:solidFill>
          </a:ln>
        </p:spPr>
        <p:txBody>
          <a:bodyPr vert="horz" lIns="91440" tIns="45720" rIns="91440" bIns="45720" rtlCol="0">
            <a:noAutofit/>
          </a:bodyPr>
          <a:lstStyle/>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 as the template parameter  (identifier)</a:t>
            </a:r>
          </a:p>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The first one with arguments of type </a:t>
            </a:r>
            <a:r>
              <a:rPr kumimoji="0" lang="en-US"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The second one with arguments of type long. </a:t>
            </a:r>
          </a:p>
          <a:p>
            <a:pPr marL="234950" lvl="0" indent="-234950">
              <a:spcBef>
                <a:spcPct val="20000"/>
              </a:spcBef>
              <a:buFont typeface="Arial" pitchFamily="34" charset="0"/>
              <a:buChar char="•"/>
            </a:pPr>
            <a:r>
              <a:rPr kumimoji="0" lang="en-US" sz="2000" b="0" i="0" u="none" strike="noStrike" kern="1200" cap="none" spc="0" normalizeH="0" baseline="0" noProof="0" dirty="0">
                <a:ln>
                  <a:noFill/>
                </a:ln>
                <a:solidFill>
                  <a:schemeClr val="tx1"/>
                </a:solidFill>
                <a:effectLst/>
                <a:uLnTx/>
                <a:uFillTx/>
                <a:latin typeface="+mn-lt"/>
                <a:ea typeface="+mn-ea"/>
                <a:cs typeface="+mn-cs"/>
              </a:rPr>
              <a:t>appropriate version of the function is</a:t>
            </a:r>
            <a:r>
              <a:rPr lang="en-US" sz="2000" dirty="0"/>
              <a:t> instantiated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 result;  result will be an object of the same type </a:t>
            </a:r>
          </a:p>
          <a:p>
            <a:pPr>
              <a:buNone/>
            </a:pPr>
            <a:r>
              <a:rPr lang="en-US" sz="2000" b="1" dirty="0"/>
              <a:t>without explicitly specifying the type &lt;</a:t>
            </a:r>
            <a:r>
              <a:rPr lang="en-US" sz="2000" b="1" dirty="0" err="1"/>
              <a:t>int</a:t>
            </a:r>
            <a:r>
              <a:rPr lang="en-US" sz="2000" b="1" dirty="0"/>
              <a:t>&gt;</a:t>
            </a:r>
          </a:p>
          <a:p>
            <a:pPr>
              <a:buNone/>
            </a:pPr>
            <a:r>
              <a:rPr lang="en-US" sz="2000" b="1" dirty="0" err="1"/>
              <a:t>int</a:t>
            </a:r>
            <a:r>
              <a:rPr lang="en-US" sz="2000" b="1" dirty="0"/>
              <a:t> </a:t>
            </a:r>
            <a:r>
              <a:rPr lang="en-US" sz="2000" b="1" dirty="0" err="1"/>
              <a:t>i,j</a:t>
            </a:r>
            <a:r>
              <a:rPr lang="en-US" sz="2000" b="1" dirty="0"/>
              <a:t>;</a:t>
            </a:r>
          </a:p>
          <a:p>
            <a:pPr>
              <a:buNone/>
            </a:pPr>
            <a:r>
              <a:rPr lang="en-US" sz="2000" b="1" dirty="0" err="1"/>
              <a:t>GetMax</a:t>
            </a:r>
            <a:r>
              <a:rPr lang="en-US" sz="2000" b="1" dirty="0"/>
              <a:t> (</a:t>
            </a:r>
            <a:r>
              <a:rPr lang="en-US" sz="2000" b="1" dirty="0" err="1"/>
              <a:t>i,j</a:t>
            </a:r>
            <a:r>
              <a:rPr lang="en-US" sz="2000" b="1" dirty="0"/>
              <a:t>);</a:t>
            </a:r>
          </a:p>
          <a:p>
            <a:pPr>
              <a:buNone/>
            </a:pPr>
            <a:endParaRPr lang="en-US" sz="2000" dirty="0"/>
          </a:p>
          <a:p>
            <a:pPr marL="234950" indent="-234950">
              <a:buFont typeface="Arial" pitchFamily="34" charset="0"/>
              <a:buChar char="•"/>
            </a:pPr>
            <a:r>
              <a:rPr lang="en-US" sz="2000" dirty="0"/>
              <a:t>Since both </a:t>
            </a:r>
            <a:r>
              <a:rPr lang="en-US" sz="2000" dirty="0" err="1"/>
              <a:t>i</a:t>
            </a:r>
            <a:r>
              <a:rPr lang="en-US" sz="2000" dirty="0"/>
              <a:t> and j are of type </a:t>
            </a:r>
            <a:r>
              <a:rPr lang="en-US" sz="2000" dirty="0" err="1"/>
              <a:t>int</a:t>
            </a:r>
            <a:r>
              <a:rPr lang="en-US" sz="2000" dirty="0"/>
              <a:t>, and the compiler can automatically find out that the template parameter can only be int.</a:t>
            </a:r>
          </a:p>
          <a:p>
            <a:pPr marL="234950" indent="-234950">
              <a:buFont typeface="Arial" pitchFamily="34" charset="0"/>
              <a:buChar char="•"/>
            </a:pPr>
            <a:r>
              <a:rPr lang="en-US" sz="2000" dirty="0"/>
              <a:t>This implicit method produces exactly the same result.</a:t>
            </a:r>
          </a:p>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34950" marR="0" lvl="0" indent="-2349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than one (</a:t>
            </a:r>
            <a:r>
              <a:rPr lang="en-US"/>
              <a:t>different parameter)</a:t>
            </a:r>
          </a:p>
        </p:txBody>
      </p:sp>
      <p:sp>
        <p:nvSpPr>
          <p:cNvPr id="3" name="Content Placeholder 2"/>
          <p:cNvSpPr>
            <a:spLocks noGrp="1"/>
          </p:cNvSpPr>
          <p:nvPr>
            <p:ph idx="1"/>
          </p:nvPr>
        </p:nvSpPr>
        <p:spPr>
          <a:xfrm>
            <a:off x="457200" y="1371600"/>
            <a:ext cx="8458200" cy="4754563"/>
          </a:xfrm>
        </p:spPr>
        <p:txBody>
          <a:bodyPr>
            <a:noAutofit/>
          </a:bodyPr>
          <a:lstStyle/>
          <a:p>
            <a:pPr marL="234950" indent="-234950"/>
            <a:r>
              <a:rPr lang="en-US" sz="1800" dirty="0"/>
              <a:t>We can also define function templates that accept more than one type parameter, simply by specifying more template parameters between the angle brackets. For example:</a:t>
            </a:r>
          </a:p>
          <a:p>
            <a:pPr marL="234950" indent="-234950">
              <a:buNone/>
            </a:pPr>
            <a:r>
              <a:rPr lang="en-US" sz="1800" dirty="0"/>
              <a:t>template &lt;class T, class U&gt;</a:t>
            </a:r>
          </a:p>
          <a:p>
            <a:pPr marL="234950" indent="-234950">
              <a:buNone/>
            </a:pPr>
            <a:r>
              <a:rPr lang="de-DE" sz="1800" dirty="0"/>
              <a:t>T GetMin (T a, U b)</a:t>
            </a:r>
          </a:p>
          <a:p>
            <a:pPr marL="234950" indent="-234950">
              <a:buNone/>
            </a:pPr>
            <a:r>
              <a:rPr lang="en-US" sz="1800" dirty="0"/>
              <a:t>{</a:t>
            </a:r>
          </a:p>
          <a:p>
            <a:pPr marL="234950" indent="-234950">
              <a:buNone/>
            </a:pPr>
            <a:r>
              <a:rPr lang="en-US" sz="1800" dirty="0"/>
              <a:t>return (a&lt;</a:t>
            </a:r>
            <a:r>
              <a:rPr lang="en-US" sz="1800" dirty="0" err="1"/>
              <a:t>b?a:b</a:t>
            </a:r>
            <a:r>
              <a:rPr lang="en-US" sz="1800" dirty="0"/>
              <a:t>);</a:t>
            </a:r>
          </a:p>
          <a:p>
            <a:pPr marL="234950" indent="-234950">
              <a:buNone/>
            </a:pPr>
            <a:r>
              <a:rPr lang="en-US" sz="1800" dirty="0"/>
              <a:t>}</a:t>
            </a:r>
          </a:p>
          <a:p>
            <a:pPr marL="234950" indent="-234950"/>
            <a:r>
              <a:rPr lang="en-US" sz="1800" dirty="0"/>
              <a:t>In this case, our function template </a:t>
            </a:r>
            <a:r>
              <a:rPr lang="en-US" sz="1800" dirty="0" err="1"/>
              <a:t>GetMin</a:t>
            </a:r>
            <a:r>
              <a:rPr lang="en-US" sz="1800" dirty="0"/>
              <a:t>() accepts two parameters of different types and returns an object of the same type as the first parameter (T) that is passed. </a:t>
            </a:r>
          </a:p>
          <a:p>
            <a:pPr marL="234950" indent="-234950"/>
            <a:r>
              <a:rPr lang="en-US" sz="1800" dirty="0"/>
              <a:t>For example, after that declaration we could call </a:t>
            </a:r>
            <a:r>
              <a:rPr lang="en-US" sz="1800" dirty="0" err="1"/>
              <a:t>GetMin</a:t>
            </a:r>
            <a:r>
              <a:rPr lang="en-US" sz="1800" dirty="0"/>
              <a:t>() with:</a:t>
            </a:r>
          </a:p>
          <a:p>
            <a:pPr marL="234950" indent="-234950">
              <a:buNone/>
            </a:pPr>
            <a:r>
              <a:rPr lang="en-US" sz="1800" dirty="0" err="1"/>
              <a:t>int</a:t>
            </a:r>
            <a:r>
              <a:rPr lang="en-US" sz="1800" dirty="0"/>
              <a:t> </a:t>
            </a:r>
            <a:r>
              <a:rPr lang="en-US" sz="1800" dirty="0" err="1"/>
              <a:t>i,j</a:t>
            </a:r>
            <a:r>
              <a:rPr lang="en-US" sz="1800" dirty="0"/>
              <a:t>;</a:t>
            </a:r>
          </a:p>
          <a:p>
            <a:pPr marL="234950" indent="-234950">
              <a:buNone/>
            </a:pPr>
            <a:r>
              <a:rPr lang="en-US" sz="1800" dirty="0"/>
              <a:t>long l;</a:t>
            </a:r>
          </a:p>
          <a:p>
            <a:pPr marL="234950" indent="-234950">
              <a:buNone/>
            </a:pPr>
            <a:r>
              <a:rPr lang="en-US" sz="1800" dirty="0" err="1"/>
              <a:t>i</a:t>
            </a:r>
            <a:r>
              <a:rPr lang="en-US" sz="1800" dirty="0"/>
              <a:t> = </a:t>
            </a:r>
            <a:r>
              <a:rPr lang="en-US" sz="1800" dirty="0" err="1"/>
              <a:t>GetMin</a:t>
            </a:r>
            <a:r>
              <a:rPr lang="en-US" sz="1800" dirty="0"/>
              <a:t>&lt;</a:t>
            </a:r>
            <a:r>
              <a:rPr lang="en-US" sz="1800" dirty="0" err="1"/>
              <a:t>int,long</a:t>
            </a:r>
            <a:r>
              <a:rPr lang="en-US" sz="1800" dirty="0"/>
              <a:t>&gt; (</a:t>
            </a:r>
            <a:r>
              <a:rPr lang="en-US" sz="1800" dirty="0" err="1"/>
              <a:t>j,l</a:t>
            </a:r>
            <a:r>
              <a:rPr lang="en-US" sz="1800" dirty="0"/>
              <a:t>);</a:t>
            </a:r>
          </a:p>
          <a:p>
            <a:pPr marL="234950" indent="-234950">
              <a:buNone/>
            </a:pPr>
            <a:r>
              <a:rPr lang="en-US" sz="1800" b="1" dirty="0"/>
              <a:t>or simply:</a:t>
            </a:r>
          </a:p>
          <a:p>
            <a:pPr marL="234950" indent="-234950">
              <a:buNone/>
            </a:pPr>
            <a:r>
              <a:rPr lang="en-US" sz="1800" dirty="0" err="1"/>
              <a:t>i</a:t>
            </a:r>
            <a:r>
              <a:rPr lang="en-US" sz="1800" dirty="0"/>
              <a:t> = </a:t>
            </a:r>
            <a:r>
              <a:rPr lang="en-US" sz="1800" dirty="0" err="1"/>
              <a:t>GetMin</a:t>
            </a:r>
            <a:r>
              <a:rPr lang="en-US" sz="1800" dirty="0"/>
              <a:t> (</a:t>
            </a:r>
            <a:r>
              <a:rPr lang="en-US" sz="1800" dirty="0" err="1"/>
              <a:t>j,l</a:t>
            </a:r>
            <a:r>
              <a:rPr lang="en-US" sz="1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Instantiation</a:t>
            </a:r>
          </a:p>
        </p:txBody>
      </p:sp>
      <p:sp>
        <p:nvSpPr>
          <p:cNvPr id="3" name="Content Placeholder 2"/>
          <p:cNvSpPr>
            <a:spLocks noGrp="1"/>
          </p:cNvSpPr>
          <p:nvPr>
            <p:ph idx="1"/>
          </p:nvPr>
        </p:nvSpPr>
        <p:spPr/>
        <p:txBody>
          <a:bodyPr>
            <a:normAutofit/>
          </a:bodyPr>
          <a:lstStyle/>
          <a:p>
            <a:endParaRPr lang="en-US" dirty="0"/>
          </a:p>
          <a:p>
            <a:r>
              <a:rPr lang="en-US" dirty="0"/>
              <a:t>The compiler creates functions using function templates </a:t>
            </a:r>
          </a:p>
          <a:p>
            <a:r>
              <a:rPr lang="en-US" dirty="0"/>
              <a:t>This is called template instantiation. </a:t>
            </a:r>
          </a:p>
          <a:p>
            <a:r>
              <a:rPr lang="en-US" dirty="0"/>
              <a:t>The parameter T in the template definition is called formal arguments </a:t>
            </a:r>
          </a:p>
          <a:p>
            <a:r>
              <a:rPr lang="en-US" dirty="0"/>
              <a:t>the template is instantiated with the actual arguments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-Too Many Combinations </a:t>
            </a:r>
          </a:p>
        </p:txBody>
      </p:sp>
      <p:sp>
        <p:nvSpPr>
          <p:cNvPr id="4" name="Rectangle 3"/>
          <p:cNvSpPr/>
          <p:nvPr/>
        </p:nvSpPr>
        <p:spPr>
          <a:xfrm>
            <a:off x="457200" y="1371600"/>
            <a:ext cx="8305800" cy="4832092"/>
          </a:xfrm>
          <a:prstGeom prst="rect">
            <a:avLst/>
          </a:prstGeom>
        </p:spPr>
        <p:txBody>
          <a:bodyPr wrap="square">
            <a:spAutoFit/>
          </a:bodyPr>
          <a:lstStyle/>
          <a:p>
            <a:r>
              <a:rPr lang="en-US" sz="2200" dirty="0"/>
              <a:t>Consider the following code: </a:t>
            </a:r>
          </a:p>
          <a:p>
            <a:endParaRPr lang="en-US" sz="2200" dirty="0"/>
          </a:p>
          <a:p>
            <a:r>
              <a:rPr lang="en-US" sz="2200" dirty="0"/>
              <a:t>short s = 1; char c = 'A'; </a:t>
            </a:r>
          </a:p>
          <a:p>
            <a:r>
              <a:rPr lang="fr-FR" sz="2200" dirty="0"/>
              <a:t>Int i = 1023; double d = 3.1415; </a:t>
            </a:r>
          </a:p>
          <a:p>
            <a:r>
              <a:rPr lang="en-US" sz="2200" dirty="0" err="1"/>
              <a:t>print_max</a:t>
            </a:r>
            <a:r>
              <a:rPr lang="en-US" sz="2200" dirty="0"/>
              <a:t>(s, s); </a:t>
            </a:r>
            <a:r>
              <a:rPr lang="en-US" sz="2200" dirty="0" err="1"/>
              <a:t>print_max</a:t>
            </a:r>
            <a:r>
              <a:rPr lang="en-US" sz="2200" dirty="0"/>
              <a:t>(s, c); </a:t>
            </a:r>
            <a:r>
              <a:rPr lang="en-US" sz="2200" dirty="0" err="1"/>
              <a:t>print_max</a:t>
            </a:r>
            <a:r>
              <a:rPr lang="en-US" sz="2200" dirty="0"/>
              <a:t>(s, </a:t>
            </a:r>
            <a:r>
              <a:rPr lang="en-US" sz="2200" dirty="0" err="1"/>
              <a:t>i</a:t>
            </a:r>
            <a:r>
              <a:rPr lang="en-US" sz="2200" dirty="0"/>
              <a:t>); </a:t>
            </a:r>
            <a:r>
              <a:rPr lang="en-US" sz="2200" dirty="0" err="1"/>
              <a:t>print_max</a:t>
            </a:r>
            <a:r>
              <a:rPr lang="en-US" sz="2200" dirty="0"/>
              <a:t>(s, d); </a:t>
            </a:r>
          </a:p>
          <a:p>
            <a:r>
              <a:rPr lang="fr-FR" sz="2200" dirty="0" err="1"/>
              <a:t>print_max</a:t>
            </a:r>
            <a:r>
              <a:rPr lang="fr-FR" sz="2200" dirty="0"/>
              <a:t>(c, s); </a:t>
            </a:r>
            <a:r>
              <a:rPr lang="fr-FR" sz="2200" dirty="0" err="1"/>
              <a:t>print_max</a:t>
            </a:r>
            <a:r>
              <a:rPr lang="fr-FR" sz="2200" dirty="0"/>
              <a:t>(c, c); </a:t>
            </a:r>
            <a:r>
              <a:rPr lang="fr-FR" sz="2200" dirty="0" err="1"/>
              <a:t>print_max</a:t>
            </a:r>
            <a:r>
              <a:rPr lang="fr-FR" sz="2200" dirty="0"/>
              <a:t>(c, i); </a:t>
            </a:r>
            <a:r>
              <a:rPr lang="fr-FR" sz="2200" dirty="0" err="1"/>
              <a:t>print_max</a:t>
            </a:r>
            <a:r>
              <a:rPr lang="fr-FR" sz="2200" dirty="0"/>
              <a:t>(c, d); </a:t>
            </a:r>
          </a:p>
          <a:p>
            <a:r>
              <a:rPr lang="en-US" sz="2200" dirty="0" err="1"/>
              <a:t>print_max</a:t>
            </a:r>
            <a:r>
              <a:rPr lang="en-US" sz="2200" dirty="0"/>
              <a:t>(</a:t>
            </a:r>
            <a:r>
              <a:rPr lang="en-US" sz="2200" dirty="0" err="1"/>
              <a:t>i</a:t>
            </a:r>
            <a:r>
              <a:rPr lang="en-US" sz="2200" dirty="0"/>
              <a:t>, s); </a:t>
            </a:r>
            <a:r>
              <a:rPr lang="en-US" sz="2200" dirty="0" err="1"/>
              <a:t>print_max</a:t>
            </a:r>
            <a:r>
              <a:rPr lang="en-US" sz="2200" dirty="0"/>
              <a:t>(</a:t>
            </a:r>
            <a:r>
              <a:rPr lang="en-US" sz="2200" dirty="0" err="1"/>
              <a:t>i</a:t>
            </a:r>
            <a:r>
              <a:rPr lang="en-US" sz="2200" dirty="0"/>
              <a:t>, c); </a:t>
            </a:r>
            <a:r>
              <a:rPr lang="en-US" sz="2200" dirty="0" err="1"/>
              <a:t>print_max</a:t>
            </a:r>
            <a:r>
              <a:rPr lang="en-US" sz="2200" dirty="0"/>
              <a:t>(</a:t>
            </a:r>
            <a:r>
              <a:rPr lang="en-US" sz="2200" dirty="0" err="1"/>
              <a:t>i</a:t>
            </a:r>
            <a:r>
              <a:rPr lang="en-US" sz="2200" dirty="0"/>
              <a:t>, </a:t>
            </a:r>
            <a:r>
              <a:rPr lang="en-US" sz="2200" dirty="0" err="1"/>
              <a:t>i</a:t>
            </a:r>
            <a:r>
              <a:rPr lang="en-US" sz="2200" dirty="0"/>
              <a:t>); </a:t>
            </a:r>
            <a:r>
              <a:rPr lang="en-US" sz="2200" dirty="0" err="1"/>
              <a:t>print_max</a:t>
            </a:r>
            <a:r>
              <a:rPr lang="en-US" sz="2200" dirty="0"/>
              <a:t>(</a:t>
            </a:r>
            <a:r>
              <a:rPr lang="en-US" sz="2200" dirty="0" err="1"/>
              <a:t>i</a:t>
            </a:r>
            <a:r>
              <a:rPr lang="en-US" sz="2200" dirty="0"/>
              <a:t>, d); </a:t>
            </a:r>
          </a:p>
          <a:p>
            <a:r>
              <a:rPr lang="fr-FR" sz="2200" dirty="0" err="1"/>
              <a:t>print_max</a:t>
            </a:r>
            <a:r>
              <a:rPr lang="fr-FR" sz="2200" dirty="0"/>
              <a:t>(d, s); </a:t>
            </a:r>
            <a:r>
              <a:rPr lang="fr-FR" sz="2200" dirty="0" err="1"/>
              <a:t>print_max</a:t>
            </a:r>
            <a:r>
              <a:rPr lang="fr-FR" sz="2200" dirty="0"/>
              <a:t>(d, c); </a:t>
            </a:r>
            <a:r>
              <a:rPr lang="fr-FR" sz="2200" dirty="0" err="1"/>
              <a:t>print_max</a:t>
            </a:r>
            <a:r>
              <a:rPr lang="fr-FR" sz="2200" dirty="0"/>
              <a:t>(d, i); </a:t>
            </a:r>
            <a:r>
              <a:rPr lang="fr-FR" sz="2200" dirty="0" err="1"/>
              <a:t>print_max</a:t>
            </a:r>
            <a:r>
              <a:rPr lang="fr-FR" sz="2200" dirty="0"/>
              <a:t>(d, d); </a:t>
            </a:r>
          </a:p>
          <a:p>
            <a:endParaRPr lang="fr-FR" sz="2200" dirty="0"/>
          </a:p>
          <a:p>
            <a:r>
              <a:rPr lang="en-US" sz="2200" dirty="0"/>
              <a:t>•The compiler should instantiate </a:t>
            </a:r>
            <a:r>
              <a:rPr lang="en-US" sz="2200" dirty="0" err="1"/>
              <a:t>print_max</a:t>
            </a:r>
            <a:r>
              <a:rPr lang="en-US" sz="2200" dirty="0"/>
              <a:t>() for 16 different combinations of arguments. </a:t>
            </a:r>
          </a:p>
          <a:p>
            <a:r>
              <a:rPr lang="en-US" sz="2200" dirty="0"/>
              <a:t>•With the current compiler technology, this means that we get 16 (almost identical) fragments of code in the executable program. There is no sharing of code.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 </a:t>
            </a:r>
          </a:p>
        </p:txBody>
      </p:sp>
      <p:sp>
        <p:nvSpPr>
          <p:cNvPr id="3" name="Content Placeholder 2"/>
          <p:cNvSpPr>
            <a:spLocks noGrp="1"/>
          </p:cNvSpPr>
          <p:nvPr>
            <p:ph idx="1"/>
          </p:nvPr>
        </p:nvSpPr>
        <p:spPr/>
        <p:txBody>
          <a:bodyPr/>
          <a:lstStyle/>
          <a:p>
            <a:r>
              <a:rPr lang="en-US" dirty="0"/>
              <a:t>So, an innocent looking program may have a surprisingly large binary size, if you are not careful. </a:t>
            </a:r>
          </a:p>
          <a:p>
            <a:r>
              <a:rPr lang="en-US" dirty="0"/>
              <a:t>This essential declares a set of overloading functions, one for each type of data. We can invoke the </a:t>
            </a:r>
            <a:r>
              <a:rPr lang="en-US" b="1" dirty="0"/>
              <a:t> function likes any ordinary function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3077</TotalTime>
  <Words>3485</Words>
  <Application>Microsoft Macintosh PowerPoint</Application>
  <PresentationFormat>On-screen Show (4:3)</PresentationFormat>
  <Paragraphs>400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Times</vt:lpstr>
      <vt:lpstr>Times New Roman</vt:lpstr>
      <vt:lpstr>Office Theme</vt:lpstr>
      <vt:lpstr>Templates</vt:lpstr>
      <vt:lpstr>Templates</vt:lpstr>
      <vt:lpstr>Function Template</vt:lpstr>
      <vt:lpstr>Template arguments/parameters</vt:lpstr>
      <vt:lpstr>Example</vt:lpstr>
      <vt:lpstr>More than one (different parameter)</vt:lpstr>
      <vt:lpstr>Instantiation</vt:lpstr>
      <vt:lpstr>Template -Too Many Combinations </vt:lpstr>
      <vt:lpstr>Contd. </vt:lpstr>
      <vt:lpstr>Overloading of Template Functions</vt:lpstr>
      <vt:lpstr>Example </vt:lpstr>
      <vt:lpstr>Template Overloading </vt:lpstr>
      <vt:lpstr>Contd.</vt:lpstr>
      <vt:lpstr>Class templates</vt:lpstr>
      <vt:lpstr>Example</vt:lpstr>
      <vt:lpstr>Class Templates with Multiple Parameters </vt:lpstr>
      <vt:lpstr>Member Function Templates</vt:lpstr>
      <vt:lpstr>Example</vt:lpstr>
      <vt:lpstr>Non-Type Template Arguments</vt:lpstr>
      <vt:lpstr>Contd.</vt:lpstr>
      <vt:lpstr>Using typename</vt:lpstr>
      <vt:lpstr>Nested Class Templates</vt:lpstr>
      <vt:lpstr>Example</vt:lpstr>
      <vt:lpstr>Templates and Inheritance</vt:lpstr>
      <vt:lpstr>Templates and friends</vt:lpstr>
      <vt:lpstr>Contd.</vt:lpstr>
      <vt:lpstr>Templates and static Members </vt:lpstr>
      <vt:lpstr>Function Template: Common Errors </vt:lpstr>
      <vt:lpstr>Templates vs. Macros</vt:lpstr>
      <vt:lpstr>Some problems with the macro</vt:lpstr>
      <vt:lpstr>Template specialization</vt:lpstr>
      <vt:lpstr>Contd.</vt:lpstr>
      <vt:lpstr>Need?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dc:title>
  <dc:creator>dbmslab</dc:creator>
  <cp:lastModifiedBy>Dr. Manoj Sethi</cp:lastModifiedBy>
  <cp:revision>57</cp:revision>
  <dcterms:created xsi:type="dcterms:W3CDTF">2016-03-03T08:20:53Z</dcterms:created>
  <dcterms:modified xsi:type="dcterms:W3CDTF">2022-11-01T08:05:10Z</dcterms:modified>
</cp:coreProperties>
</file>