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2" r:id="rId2"/>
    <p:sldId id="257" r:id="rId3"/>
    <p:sldId id="266" r:id="rId4"/>
    <p:sldId id="267" r:id="rId5"/>
    <p:sldId id="268" r:id="rId6"/>
    <p:sldId id="260" r:id="rId7"/>
    <p:sldId id="269" r:id="rId8"/>
    <p:sldId id="270" r:id="rId9"/>
    <p:sldId id="271" r:id="rId10"/>
    <p:sldId id="261" r:id="rId11"/>
    <p:sldId id="272" r:id="rId12"/>
    <p:sldId id="274" r:id="rId13"/>
    <p:sldId id="273" r:id="rId14"/>
    <p:sldId id="275" r:id="rId15"/>
    <p:sldId id="276" r:id="rId16"/>
    <p:sldId id="277" r:id="rId17"/>
    <p:sldId id="278" r:id="rId18"/>
    <p:sldId id="279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>
      <p:cViewPr varScale="1">
        <p:scale>
          <a:sx n="102" d="100"/>
          <a:sy n="102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B67B4-615C-43C2-9597-A1E87944EA3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205DE-9FBE-4142-84A6-DAC3949D89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272-8B11-47BD-9BFB-851852F4945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A72C-6108-4F66-BBCA-F518461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272-8B11-47BD-9BFB-851852F4945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A72C-6108-4F66-BBCA-F518461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272-8B11-47BD-9BFB-851852F4945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A72C-6108-4F66-BBCA-F518461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272-8B11-47BD-9BFB-851852F4945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A72C-6108-4F66-BBCA-F518461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272-8B11-47BD-9BFB-851852F4945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A72C-6108-4F66-BBCA-F518461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272-8B11-47BD-9BFB-851852F4945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A72C-6108-4F66-BBCA-F518461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272-8B11-47BD-9BFB-851852F4945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A72C-6108-4F66-BBCA-F518461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272-8B11-47BD-9BFB-851852F4945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A72C-6108-4F66-BBCA-F518461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272-8B11-47BD-9BFB-851852F4945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A72C-6108-4F66-BBCA-F518461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272-8B11-47BD-9BFB-851852F4945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A72C-6108-4F66-BBCA-F518461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272-8B11-47BD-9BFB-851852F4945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A72C-6108-4F66-BBCA-F518461EB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FB272-8B11-47BD-9BFB-851852F4945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BA72C-6108-4F66-BBCA-F518461EBB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6CC200-D398-5943-A1EB-A0F019735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58A09D-EA4E-DC44-914A-DE2454B735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34674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MECHANISM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956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i="1" dirty="0">
                <a:solidFill>
                  <a:srgbClr val="0000FF"/>
                </a:solidFill>
              </a:rPr>
              <a:t>throw</a:t>
            </a:r>
            <a:r>
              <a:rPr lang="en-US" sz="2400" dirty="0"/>
              <a:t> expression accepts one parameter as its argument and this is passed to the exception handler. </a:t>
            </a:r>
          </a:p>
          <a:p>
            <a:r>
              <a:rPr lang="en-US" sz="2400" dirty="0"/>
              <a:t>You can have a number of </a:t>
            </a:r>
            <a:r>
              <a:rPr lang="en-US" sz="2400" i="1" dirty="0">
                <a:solidFill>
                  <a:srgbClr val="0000FF"/>
                </a:solidFill>
              </a:rPr>
              <a:t>throw</a:t>
            </a:r>
            <a:r>
              <a:rPr lang="en-US" sz="2400" dirty="0"/>
              <a:t> statements at different parts of your </a:t>
            </a:r>
            <a:r>
              <a:rPr lang="en-US" sz="2400" i="1" dirty="0">
                <a:solidFill>
                  <a:srgbClr val="0000FF"/>
                </a:solidFill>
              </a:rPr>
              <a:t>try</a:t>
            </a:r>
            <a:r>
              <a:rPr lang="en-US" sz="2400" dirty="0"/>
              <a:t> block with different values being thrown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209800" y="4114800"/>
            <a:ext cx="4648200" cy="2563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Arial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try</a:t>
            </a:r>
          </a:p>
          <a:p>
            <a:r>
              <a:rPr lang="en-US" b="1" dirty="0">
                <a:solidFill>
                  <a:srgbClr val="0000FF"/>
                </a:solidFill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{ 	// code</a:t>
            </a:r>
          </a:p>
          <a:p>
            <a:r>
              <a:rPr lang="en-US" b="1" dirty="0">
                <a:latin typeface="Arial" charset="0"/>
              </a:rPr>
              <a:t>		if ( x )</a:t>
            </a:r>
          </a:p>
          <a:p>
            <a:r>
              <a:rPr lang="en-US" b="1" dirty="0">
                <a:latin typeface="Arial" charset="0"/>
              </a:rPr>
              <a:t>		  throw 10;</a:t>
            </a:r>
          </a:p>
          <a:p>
            <a:r>
              <a:rPr lang="en-US" b="1" dirty="0">
                <a:latin typeface="Arial" charset="0"/>
              </a:rPr>
              <a:t>		// code</a:t>
            </a:r>
          </a:p>
          <a:p>
            <a:r>
              <a:rPr lang="en-US" b="1" dirty="0">
                <a:latin typeface="Arial" charset="0"/>
              </a:rPr>
              <a:t>		if (y)</a:t>
            </a:r>
          </a:p>
          <a:p>
            <a:r>
              <a:rPr lang="en-US" b="1" dirty="0">
                <a:latin typeface="Arial" charset="0"/>
              </a:rPr>
              <a:t>		  throw 20;</a:t>
            </a:r>
          </a:p>
          <a:p>
            <a:r>
              <a:rPr lang="en-US" b="1" dirty="0">
                <a:latin typeface="Arial" charset="0"/>
              </a:rPr>
              <a:t>		//code</a:t>
            </a:r>
          </a:p>
          <a:p>
            <a:r>
              <a:rPr lang="en-US" b="1" dirty="0">
                <a:latin typeface="Arial" charset="0"/>
              </a:rPr>
              <a:t>	    } 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MECHANISM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The type indicates the type of exception the catch block handles. </a:t>
            </a:r>
          </a:p>
          <a:p>
            <a:r>
              <a:rPr lang="en-US" sz="2300" dirty="0"/>
              <a:t>The parameter </a:t>
            </a:r>
            <a:r>
              <a:rPr lang="en-US" sz="2300" dirty="0" err="1"/>
              <a:t>arg</a:t>
            </a:r>
            <a:r>
              <a:rPr lang="en-US" sz="2300" dirty="0"/>
              <a:t> is an optional parameter name</a:t>
            </a:r>
          </a:p>
          <a:p>
            <a:r>
              <a:rPr lang="en-US" sz="2300" dirty="0"/>
              <a:t>The catch statement catches an exception whose type matches with the type of the catch argument.  </a:t>
            </a:r>
          </a:p>
          <a:p>
            <a:r>
              <a:rPr lang="en-US" sz="2300" dirty="0"/>
              <a:t>If the parameter in the catch statement is named, then the parameter can be used in the exception handling code.  </a:t>
            </a:r>
          </a:p>
          <a:p>
            <a:r>
              <a:rPr lang="en-US" sz="2300" dirty="0"/>
              <a:t>If a catch statement does not match the exception it is skipped. </a:t>
            </a:r>
          </a:p>
          <a:p>
            <a:r>
              <a:rPr lang="en-US" sz="2300" dirty="0"/>
              <a:t>More than one catch statement can be associated with a try block.</a:t>
            </a:r>
          </a:p>
          <a:p>
            <a:r>
              <a:rPr lang="en-US" sz="2300" dirty="0"/>
              <a:t>The exception handler can be identified by the keyword </a:t>
            </a:r>
            <a:r>
              <a:rPr lang="en-US" sz="2300" b="1" dirty="0"/>
              <a:t>catch.</a:t>
            </a:r>
          </a:p>
          <a:p>
            <a:r>
              <a:rPr lang="en-US" sz="2300" b="1" dirty="0"/>
              <a:t> catch</a:t>
            </a:r>
            <a:r>
              <a:rPr lang="en-US" sz="2300" i="1" dirty="0">
                <a:solidFill>
                  <a:srgbClr val="0000FF"/>
                </a:solidFill>
              </a:rPr>
              <a:t> </a:t>
            </a:r>
            <a:r>
              <a:rPr lang="en-US" sz="2300" dirty="0"/>
              <a:t>always takes only one parameter. </a:t>
            </a:r>
          </a:p>
          <a:p>
            <a:endParaRPr lang="en-US" sz="2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handler that yields a match is executed. </a:t>
            </a:r>
          </a:p>
          <a:p>
            <a:r>
              <a:rPr lang="en-US" dirty="0"/>
              <a:t>If several catch statement matches the type of an exception the first handler that matches the exception type is executed.</a:t>
            </a:r>
          </a:p>
          <a:p>
            <a:r>
              <a:rPr lang="en-US" dirty="0"/>
              <a:t>This way we can chain multiple exception handlers and only the one with the correct parameter type gets executed.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900" dirty="0"/>
              <a:t>try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	throw exception;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}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catch(type1 </a:t>
            </a:r>
            <a:r>
              <a:rPr lang="en-US" sz="1900" dirty="0" err="1"/>
              <a:t>arg</a:t>
            </a:r>
            <a:r>
              <a:rPr lang="en-US" sz="1900" dirty="0"/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{ 	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	// catch block 1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}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catch(type2 </a:t>
            </a:r>
            <a:r>
              <a:rPr lang="en-US" sz="1900" dirty="0" err="1"/>
              <a:t>arg</a:t>
            </a:r>
            <a:r>
              <a:rPr lang="en-US" sz="1900" dirty="0"/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{ 	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	// catch block 2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……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catch(</a:t>
            </a:r>
            <a:r>
              <a:rPr lang="en-US" sz="1900" dirty="0" err="1"/>
              <a:t>typeN</a:t>
            </a:r>
            <a:r>
              <a:rPr lang="en-US" sz="1900" dirty="0"/>
              <a:t> </a:t>
            </a:r>
            <a:r>
              <a:rPr lang="en-US" sz="1900" dirty="0" err="1"/>
              <a:t>arg</a:t>
            </a:r>
            <a:r>
              <a:rPr lang="en-US" sz="1900" dirty="0"/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{	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	// catch block N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all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try </a:t>
            </a:r>
          </a:p>
          <a:p>
            <a:pPr>
              <a:buNone/>
            </a:pPr>
            <a:r>
              <a:rPr lang="en-US" sz="2400" dirty="0"/>
              <a:t>{ </a:t>
            </a:r>
          </a:p>
          <a:p>
            <a:pPr>
              <a:buNone/>
            </a:pPr>
            <a:r>
              <a:rPr lang="en-US" sz="2400" dirty="0"/>
              <a:t>	try { </a:t>
            </a:r>
          </a:p>
          <a:p>
            <a:pPr>
              <a:buNone/>
            </a:pPr>
            <a:r>
              <a:rPr lang="en-US" sz="2400" dirty="0"/>
              <a:t>		// code here </a:t>
            </a:r>
          </a:p>
          <a:p>
            <a:pPr>
              <a:buNone/>
            </a:pPr>
            <a:r>
              <a:rPr lang="en-US" sz="2400" dirty="0"/>
              <a:t>	} </a:t>
            </a:r>
          </a:p>
          <a:p>
            <a:pPr>
              <a:buNone/>
            </a:pPr>
            <a:r>
              <a:rPr lang="en-US" sz="2400" dirty="0"/>
              <a:t>	catch (</a:t>
            </a:r>
            <a:r>
              <a:rPr lang="en-US" sz="2400" dirty="0" err="1"/>
              <a:t>int</a:t>
            </a:r>
            <a:r>
              <a:rPr lang="en-US" sz="2400" dirty="0"/>
              <a:t> n) { </a:t>
            </a:r>
          </a:p>
          <a:p>
            <a:pPr>
              <a:buNone/>
            </a:pPr>
            <a:r>
              <a:rPr lang="en-US" sz="2400" dirty="0"/>
              <a:t>		throw; </a:t>
            </a:r>
          </a:p>
          <a:p>
            <a:pPr>
              <a:buNone/>
            </a:pPr>
            <a:r>
              <a:rPr lang="en-US" sz="2400" dirty="0"/>
              <a:t>	} </a:t>
            </a:r>
          </a:p>
          <a:p>
            <a:pPr>
              <a:buNone/>
            </a:pPr>
            <a:r>
              <a:rPr lang="en-US" sz="2400" dirty="0"/>
              <a:t>} </a:t>
            </a:r>
          </a:p>
          <a:p>
            <a:pPr>
              <a:buNone/>
            </a:pPr>
            <a:r>
              <a:rPr lang="en-US" sz="2400" dirty="0"/>
              <a:t>catch (...) {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"Exception occurred"; 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RETHROWING AN EXCEPTION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handler may decide to </a:t>
            </a:r>
            <a:r>
              <a:rPr lang="en-US" dirty="0" err="1"/>
              <a:t>rethrow</a:t>
            </a:r>
            <a:r>
              <a:rPr lang="en-US" dirty="0"/>
              <a:t> the exception caught without processing it.  </a:t>
            </a:r>
          </a:p>
          <a:p>
            <a:r>
              <a:rPr lang="en-US" dirty="0"/>
              <a:t>In such a case we have to invoke throw without any arguments as shown below  throw;  </a:t>
            </a:r>
          </a:p>
          <a:p>
            <a:r>
              <a:rPr lang="en-US" dirty="0"/>
              <a:t>This causes the current exception to be thrown to the next enclosing try/catch sequence and is caught by a catch statement listed after the enclosing try block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41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void</a:t>
            </a:r>
            <a:r>
              <a:rPr lang="en-US" sz="1600" dirty="0"/>
              <a:t> </a:t>
            </a:r>
            <a:r>
              <a:rPr lang="en-US" sz="1600" dirty="0" err="1"/>
              <a:t>myFunction</a:t>
            </a:r>
            <a:r>
              <a:rPr lang="en-US" sz="1600" dirty="0"/>
              <a:t>() </a:t>
            </a:r>
          </a:p>
          <a:p>
            <a:pPr>
              <a:buNone/>
            </a:pPr>
            <a:r>
              <a:rPr lang="en-US" sz="1600" dirty="0"/>
              <a:t>{ </a:t>
            </a:r>
          </a:p>
          <a:p>
            <a:pPr>
              <a:buNone/>
            </a:pPr>
            <a:r>
              <a:rPr lang="en-US" sz="1600" b="1" dirty="0"/>
              <a:t>	try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	{ </a:t>
            </a:r>
          </a:p>
          <a:p>
            <a:pPr>
              <a:buNone/>
            </a:pPr>
            <a:r>
              <a:rPr lang="en-US" sz="1600" b="1" dirty="0"/>
              <a:t>	throw</a:t>
            </a:r>
            <a:r>
              <a:rPr lang="en-US" sz="1600" dirty="0"/>
              <a:t> "hello"; // throw a char * </a:t>
            </a:r>
          </a:p>
          <a:p>
            <a:pPr>
              <a:buNone/>
            </a:pPr>
            <a:r>
              <a:rPr lang="en-US" sz="1600" dirty="0"/>
              <a:t>	} </a:t>
            </a:r>
          </a:p>
          <a:p>
            <a:pPr>
              <a:buNone/>
            </a:pPr>
            <a:r>
              <a:rPr lang="en-US" sz="1600" b="1" dirty="0"/>
              <a:t>	catch</a:t>
            </a:r>
            <a:r>
              <a:rPr lang="en-US" sz="1600" dirty="0"/>
              <a:t>(</a:t>
            </a:r>
            <a:r>
              <a:rPr lang="en-US" sz="1600" b="1" dirty="0"/>
              <a:t>const</a:t>
            </a:r>
            <a:r>
              <a:rPr lang="en-US" sz="1600" dirty="0"/>
              <a:t> </a:t>
            </a:r>
            <a:r>
              <a:rPr lang="en-US" sz="1600" b="1" dirty="0"/>
              <a:t>char</a:t>
            </a:r>
            <a:r>
              <a:rPr lang="en-US" sz="1600" dirty="0"/>
              <a:t> *) </a:t>
            </a:r>
          </a:p>
          <a:p>
            <a:pPr>
              <a:buNone/>
            </a:pPr>
            <a:r>
              <a:rPr lang="en-US" sz="1600" dirty="0"/>
              <a:t>	{ // catch a char * </a:t>
            </a:r>
          </a:p>
          <a:p>
            <a:pPr>
              <a:buNone/>
            </a:pPr>
            <a:r>
              <a:rPr lang="en-US" sz="1600" dirty="0"/>
              <a:t>	  </a:t>
            </a:r>
            <a:r>
              <a:rPr lang="en-US" sz="1600" dirty="0" err="1"/>
              <a:t>cout</a:t>
            </a:r>
            <a:r>
              <a:rPr lang="en-US" sz="1600" dirty="0"/>
              <a:t> &lt;&lt; "Caught char * inside </a:t>
            </a:r>
            <a:r>
              <a:rPr lang="en-US" sz="1600" dirty="0" err="1"/>
              <a:t>myFunction</a:t>
            </a:r>
            <a:r>
              <a:rPr lang="en-US" sz="1600" dirty="0"/>
              <a:t>\n"; </a:t>
            </a:r>
          </a:p>
          <a:p>
            <a:pPr>
              <a:buNone/>
            </a:pPr>
            <a:r>
              <a:rPr lang="en-US" sz="1600" b="1" dirty="0"/>
              <a:t>	  throw</a:t>
            </a:r>
            <a:r>
              <a:rPr lang="en-US" sz="1600" dirty="0"/>
              <a:t> ; // </a:t>
            </a:r>
            <a:r>
              <a:rPr lang="en-US" sz="1600" dirty="0" err="1"/>
              <a:t>rethrow</a:t>
            </a:r>
            <a:r>
              <a:rPr lang="en-US" sz="1600" dirty="0"/>
              <a:t> char * out of function </a:t>
            </a:r>
          </a:p>
          <a:p>
            <a:pPr>
              <a:buNone/>
            </a:pPr>
            <a:r>
              <a:rPr lang="en-US" sz="1600" dirty="0"/>
              <a:t>	} // </a:t>
            </a:r>
            <a:r>
              <a:rPr lang="en-US" sz="1600" dirty="0" err="1"/>
              <a:t>myFunction</a:t>
            </a:r>
            <a:r>
              <a:rPr lang="en-US" sz="1600" dirty="0"/>
              <a:t> } </a:t>
            </a:r>
          </a:p>
          <a:p>
            <a:pPr>
              <a:buNone/>
            </a:pPr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600200"/>
            <a:ext cx="4191000" cy="4191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"Start\n";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myFunction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catch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"Caught char * inside main\n";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"End";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EXCEPTION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783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It is possible to restrict a function to throw certain specific exceptions by adding a throw list clause to the function definition.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The type-list specifies the type of exception that may be thrown.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Throwing any other kind of exception will cause abnormal program termination. 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If you want to prevent a function from throwing any exception, you may do so by making the type-list empty. </a:t>
            </a:r>
          </a:p>
          <a:p>
            <a:pPr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type function( type function(</a:t>
            </a:r>
            <a:r>
              <a:rPr lang="en-US" sz="2400" dirty="0" err="1"/>
              <a:t>arg</a:t>
            </a:r>
            <a:r>
              <a:rPr lang="en-US" sz="2400" dirty="0"/>
              <a:t>-list) throw(type list) 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{ 	…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…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…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void f1(</a:t>
            </a:r>
            <a:r>
              <a:rPr lang="en-US" dirty="0" err="1"/>
              <a:t>int</a:t>
            </a:r>
            <a:r>
              <a:rPr lang="en-US" dirty="0"/>
              <a:t>) throw(</a:t>
            </a:r>
            <a:r>
              <a:rPr lang="en-US" dirty="0" err="1"/>
              <a:t>int</a:t>
            </a:r>
            <a:r>
              <a:rPr lang="en-US" dirty="0"/>
              <a:t> ,char, float) </a:t>
            </a:r>
          </a:p>
          <a:p>
            <a:r>
              <a:rPr lang="en-US" dirty="0"/>
              <a:t>void f2(</a:t>
            </a:r>
            <a:r>
              <a:rPr lang="en-US" dirty="0" err="1"/>
              <a:t>int</a:t>
            </a:r>
            <a:r>
              <a:rPr lang="en-US" dirty="0"/>
              <a:t>) throw(</a:t>
            </a:r>
            <a:r>
              <a:rPr lang="en-US" dirty="0" err="1"/>
              <a:t>int</a:t>
            </a:r>
            <a:r>
              <a:rPr lang="en-US" dirty="0"/>
              <a:t> )</a:t>
            </a:r>
          </a:p>
          <a:p>
            <a:r>
              <a:rPr lang="en-US" dirty="0"/>
              <a:t>A variation on the previous example is:</a:t>
            </a:r>
          </a:p>
          <a:p>
            <a:r>
              <a:rPr lang="en-US" dirty="0"/>
              <a:t>void f3(</a:t>
            </a:r>
            <a:r>
              <a:rPr lang="en-US" dirty="0" err="1"/>
              <a:t>int</a:t>
            </a:r>
            <a:r>
              <a:rPr lang="en-US" dirty="0"/>
              <a:t>) throw(); // empty parentheses </a:t>
            </a:r>
          </a:p>
          <a:p>
            <a:r>
              <a:rPr lang="en-US" dirty="0"/>
              <a:t>This declaration guarantees that no exception is generated by the function f3. </a:t>
            </a:r>
          </a:p>
          <a:p>
            <a:r>
              <a:rPr lang="en-US" dirty="0"/>
              <a:t>If a function exits through any exception that is not allowed by an exception specification, it results in a call to the predefined function unexpected(). </a:t>
            </a:r>
          </a:p>
          <a:p>
            <a:r>
              <a:rPr lang="en-US" dirty="0"/>
              <a:t>By default, unexpected() calls terminate() which by default exits the program.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2003 Pearson Education, Inc.</a:t>
            </a: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8879A13-E7CB-4F00-9F24-AEBE25212CD7}" type="slidenum">
              <a:rPr lang="en-US"/>
              <a:pPr/>
              <a:t>19</a:t>
            </a:fld>
            <a:endParaRPr lang="en-CA" alt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696200" cy="1295400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automatic type conversions are done with</a:t>
            </a:r>
            <a:br>
              <a:rPr lang="en-US" dirty="0"/>
            </a:br>
            <a:r>
              <a:rPr lang="en-US" dirty="0"/>
              <a:t>exceptions</a:t>
            </a:r>
          </a:p>
          <a:p>
            <a:pPr lvl="1"/>
            <a:r>
              <a:rPr lang="en-US" dirty="0"/>
              <a:t>if double is in the exception specification, an </a:t>
            </a:r>
            <a:r>
              <a:rPr lang="en-US" dirty="0" err="1"/>
              <a:t>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cannot be thrown unless </a:t>
            </a:r>
            <a:r>
              <a:rPr lang="en-US" dirty="0" err="1"/>
              <a:t>int</a:t>
            </a:r>
            <a:r>
              <a:rPr lang="en-US" dirty="0"/>
              <a:t> is also in the exception specification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400" dirty="0"/>
              <a:t>General mechanism for handling abnormal conditions</a:t>
            </a:r>
          </a:p>
          <a:p>
            <a:r>
              <a:rPr lang="en-US" sz="2400" dirty="0"/>
              <a:t>Predefined exceptions: Constraint violations, I/O errors, other illegalities</a:t>
            </a:r>
          </a:p>
          <a:p>
            <a:r>
              <a:rPr lang="en-US" sz="2400" dirty="0"/>
              <a:t>User-defined exceptions</a:t>
            </a:r>
          </a:p>
          <a:p>
            <a:r>
              <a:rPr lang="en-US" sz="2400" dirty="0"/>
              <a:t>Exception handlers specify remedial actions or proper shutdown.</a:t>
            </a:r>
          </a:p>
          <a:p>
            <a:r>
              <a:rPr lang="en-US" sz="2400" dirty="0"/>
              <a:t>Exception handling (EH) allows a programmer to provide code in the program to handle run-time errors or exceptional situations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SzPct val="55000"/>
            </a:pPr>
            <a:r>
              <a:rPr lang="en-US" sz="2400" dirty="0"/>
              <a:t>this improves reliability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Exceptions are run time anomalies or unusual conditions that a program may encounter during execution. Conditions such as  </a:t>
            </a:r>
          </a:p>
          <a:p>
            <a:r>
              <a:rPr lang="en-US" dirty="0"/>
              <a:t>Division by zero  </a:t>
            </a:r>
          </a:p>
          <a:p>
            <a:r>
              <a:rPr lang="en-US" dirty="0"/>
              <a:t>Access to an array outside of its bounds </a:t>
            </a:r>
          </a:p>
          <a:p>
            <a:r>
              <a:rPr lang="en-US" dirty="0"/>
              <a:t>Running out of memory  </a:t>
            </a:r>
          </a:p>
          <a:p>
            <a:r>
              <a:rPr lang="en-US" dirty="0"/>
              <a:t>Running out of disk space  </a:t>
            </a:r>
          </a:p>
          <a:p>
            <a:pPr>
              <a:buNone/>
            </a:pPr>
            <a:r>
              <a:rPr lang="en-US" dirty="0"/>
              <a:t>It was not a part of original C++.  It is a new feature added to ANSI C++.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Exceptions are of 2 kinds  </a:t>
            </a:r>
          </a:p>
          <a:p>
            <a:pPr lvl="1"/>
            <a:r>
              <a:rPr lang="en-US" dirty="0"/>
              <a:t>Synchronous Exception:  </a:t>
            </a:r>
          </a:p>
          <a:p>
            <a:pPr lvl="2"/>
            <a:r>
              <a:rPr lang="en-US" dirty="0"/>
              <a:t>Out of rage  </a:t>
            </a:r>
          </a:p>
          <a:p>
            <a:pPr lvl="2"/>
            <a:r>
              <a:rPr lang="en-US" dirty="0"/>
              <a:t>Over flow  </a:t>
            </a:r>
          </a:p>
          <a:p>
            <a:r>
              <a:rPr lang="en-US" dirty="0"/>
              <a:t>Asynchronous Exception: </a:t>
            </a:r>
          </a:p>
          <a:p>
            <a:pPr lvl="1"/>
            <a:r>
              <a:rPr lang="en-US" dirty="0"/>
              <a:t>Error that are caused by causes beyond the control of the program  </a:t>
            </a:r>
          </a:p>
          <a:p>
            <a:pPr lvl="2"/>
            <a:r>
              <a:rPr lang="en-US" dirty="0"/>
              <a:t>Keyboard interrupts </a:t>
            </a:r>
          </a:p>
          <a:p>
            <a:r>
              <a:rPr lang="en-US" dirty="0"/>
              <a:t> In C++ only synchronous exception can be handled.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the problem (Hit the exception)  </a:t>
            </a:r>
          </a:p>
          <a:p>
            <a:r>
              <a:rPr lang="en-US" dirty="0"/>
              <a:t>Inform that an error has occurred (Throw the exception)  </a:t>
            </a:r>
          </a:p>
          <a:p>
            <a:r>
              <a:rPr lang="en-US" dirty="0"/>
              <a:t>Receive the error information (Catch the exception)  </a:t>
            </a:r>
          </a:p>
          <a:p>
            <a:r>
              <a:rPr lang="en-US" dirty="0"/>
              <a:t>Take corrective action (handle the exception) </a:t>
            </a:r>
          </a:p>
          <a:p>
            <a:r>
              <a:rPr lang="en-US" dirty="0"/>
              <a:t>It is basically build upon three keywords </a:t>
            </a:r>
          </a:p>
          <a:p>
            <a:pPr lvl="1"/>
            <a:r>
              <a:rPr lang="en-US" dirty="0"/>
              <a:t> Try </a:t>
            </a:r>
          </a:p>
          <a:p>
            <a:pPr lvl="1"/>
            <a:r>
              <a:rPr lang="en-US" dirty="0"/>
              <a:t> Throw </a:t>
            </a:r>
          </a:p>
          <a:p>
            <a:pPr lvl="1"/>
            <a:r>
              <a:rPr lang="en-US" dirty="0"/>
              <a:t> Catch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8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600200" y="2133600"/>
            <a:ext cx="5715000" cy="3514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latin typeface="Arial" charset="0"/>
              </a:rPr>
              <a:t>#include &lt;iostream&gt; </a:t>
            </a:r>
          </a:p>
          <a:p>
            <a:r>
              <a:rPr lang="en-US" sz="1600" b="1" dirty="0">
                <a:latin typeface="Arial" charset="0"/>
              </a:rPr>
              <a:t>using namespace std; </a:t>
            </a:r>
          </a:p>
          <a:p>
            <a:r>
              <a:rPr lang="en-US" sz="1600" b="1" dirty="0">
                <a:latin typeface="Arial" charset="0"/>
              </a:rPr>
              <a:t>int main ()</a:t>
            </a:r>
          </a:p>
          <a:p>
            <a:r>
              <a:rPr lang="en-US" sz="1600" b="1" dirty="0">
                <a:latin typeface="Arial" charset="0"/>
              </a:rPr>
              <a:t>{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try</a:t>
            </a:r>
          </a:p>
          <a:p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	</a:t>
            </a:r>
            <a:r>
              <a:rPr lang="en-US" sz="1600" b="1" dirty="0">
                <a:latin typeface="Arial" charset="0"/>
              </a:rPr>
              <a:t>{</a:t>
            </a:r>
          </a:p>
          <a:p>
            <a:r>
              <a:rPr lang="en-US" sz="1600" b="1" dirty="0">
                <a:latin typeface="Arial" charset="0"/>
              </a:rPr>
              <a:t>	   throw 10;</a:t>
            </a:r>
          </a:p>
          <a:p>
            <a:r>
              <a:rPr lang="en-US" sz="1600" b="1" dirty="0">
                <a:latin typeface="Arial" charset="0"/>
              </a:rPr>
              <a:t>	} 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catch</a:t>
            </a:r>
            <a:r>
              <a:rPr lang="en-US" sz="1600" b="1" dirty="0">
                <a:latin typeface="Arial" charset="0"/>
              </a:rPr>
              <a:t> (int e)</a:t>
            </a:r>
          </a:p>
          <a:p>
            <a:r>
              <a:rPr lang="en-US" sz="1600" b="1" dirty="0">
                <a:latin typeface="Arial" charset="0"/>
              </a:rPr>
              <a:t>	{</a:t>
            </a:r>
          </a:p>
          <a:p>
            <a:r>
              <a:rPr lang="en-US" sz="1600" b="1" dirty="0">
                <a:latin typeface="Arial" charset="0"/>
              </a:rPr>
              <a:t>  	   </a:t>
            </a:r>
            <a:r>
              <a:rPr lang="en-US" sz="1600" b="1" dirty="0" err="1">
                <a:latin typeface="Arial" charset="0"/>
              </a:rPr>
              <a:t>cout</a:t>
            </a:r>
            <a:r>
              <a:rPr lang="en-US" sz="1600" b="1" dirty="0">
                <a:latin typeface="Arial" charset="0"/>
              </a:rPr>
              <a:t>  &lt;&lt; “We have a problem!!” &lt;&lt; </a:t>
            </a:r>
            <a:r>
              <a:rPr lang="en-US" sz="1600" b="1" dirty="0" err="1">
                <a:latin typeface="Arial" charset="0"/>
              </a:rPr>
              <a:t>endl</a:t>
            </a:r>
            <a:r>
              <a:rPr lang="en-US" sz="1600" b="1" dirty="0">
                <a:latin typeface="Arial" charset="0"/>
              </a:rPr>
              <a:t>; </a:t>
            </a:r>
          </a:p>
          <a:p>
            <a:r>
              <a:rPr lang="en-US" sz="1600" b="1" dirty="0">
                <a:latin typeface="Arial" charset="0"/>
              </a:rPr>
              <a:t>	}</a:t>
            </a:r>
          </a:p>
          <a:p>
            <a:r>
              <a:rPr lang="en-US" sz="1600" b="1" dirty="0">
                <a:latin typeface="Arial" charset="0"/>
              </a:rPr>
              <a:t> 	return 0;</a:t>
            </a:r>
          </a:p>
          <a:p>
            <a:r>
              <a:rPr lang="en-US" sz="1600" b="1" dirty="0">
                <a:latin typeface="Arial" charset="0"/>
              </a:rPr>
              <a:t> }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00200" y="5715000"/>
            <a:ext cx="5715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" pitchFamily="49" charset="0"/>
              </a:rPr>
              <a:t>Output : We have a problem!!!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keyword </a:t>
            </a:r>
            <a:r>
              <a:rPr lang="en-US" b="1" dirty="0"/>
              <a:t>try</a:t>
            </a:r>
            <a:r>
              <a:rPr lang="en-US" dirty="0"/>
              <a:t> is used to preface a block of statements which may generate exceptions.</a:t>
            </a:r>
          </a:p>
          <a:p>
            <a:r>
              <a:rPr lang="en-US" dirty="0"/>
              <a:t>When an exception is detected, it is thrown using a </a:t>
            </a:r>
            <a:r>
              <a:rPr lang="en-US" b="1" dirty="0"/>
              <a:t>throw</a:t>
            </a:r>
            <a:r>
              <a:rPr lang="en-US" dirty="0"/>
              <a:t> statement in the try block.  </a:t>
            </a:r>
          </a:p>
          <a:p>
            <a:r>
              <a:rPr lang="en-US" dirty="0"/>
              <a:t>A catch block defined by the keyword </a:t>
            </a:r>
            <a:r>
              <a:rPr lang="en-US" b="1" dirty="0"/>
              <a:t>catch</a:t>
            </a:r>
            <a:r>
              <a:rPr lang="en-US" dirty="0"/>
              <a:t> catches the exception and handles it appropriately.  </a:t>
            </a:r>
          </a:p>
          <a:p>
            <a:r>
              <a:rPr lang="en-US" dirty="0"/>
              <a:t>The catch block that catches an exception must immediately follow the try block that throws the exception.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Exceptions are objects used to transmit information about a problem.  </a:t>
            </a:r>
          </a:p>
          <a:p>
            <a:r>
              <a:rPr lang="en-US" dirty="0"/>
              <a:t>If the type of the object thrown matches the </a:t>
            </a:r>
            <a:r>
              <a:rPr lang="en-US" dirty="0" err="1"/>
              <a:t>arg</a:t>
            </a:r>
            <a:r>
              <a:rPr lang="en-US" dirty="0"/>
              <a:t> type in the catch statement, the catch block is executed.  </a:t>
            </a:r>
          </a:p>
          <a:p>
            <a:r>
              <a:rPr lang="en-US" dirty="0"/>
              <a:t>If they do not match, the program is aborted </a:t>
            </a:r>
          </a:p>
          <a:p>
            <a:r>
              <a:rPr lang="en-US" dirty="0"/>
              <a:t>Often, Exceptions are thrown by functions that are invoked from within the try blocks.  </a:t>
            </a:r>
          </a:p>
          <a:p>
            <a:r>
              <a:rPr lang="en-US" dirty="0"/>
              <a:t>The point at which the throw is executed is called the </a:t>
            </a:r>
            <a:r>
              <a:rPr lang="en-US" b="1" dirty="0"/>
              <a:t>throw point</a:t>
            </a:r>
            <a:r>
              <a:rPr lang="en-US" dirty="0"/>
              <a:t>.  </a:t>
            </a:r>
          </a:p>
          <a:p>
            <a:r>
              <a:rPr lang="en-US" dirty="0"/>
              <a:t>Once an exception is thrown to the catch block, control </a:t>
            </a:r>
            <a:r>
              <a:rPr lang="en-US" b="1" dirty="0"/>
              <a:t>cannot</a:t>
            </a:r>
            <a:r>
              <a:rPr lang="en-US" dirty="0"/>
              <a:t> return to the throw point.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MECHANISM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throw statement can have one of the following 3 forms </a:t>
            </a:r>
          </a:p>
          <a:p>
            <a:pPr lvl="1"/>
            <a:r>
              <a:rPr lang="en-US" dirty="0"/>
              <a:t>throw(exception)  </a:t>
            </a:r>
          </a:p>
          <a:p>
            <a:pPr lvl="1"/>
            <a:r>
              <a:rPr lang="en-US" dirty="0"/>
              <a:t>throw exception  </a:t>
            </a:r>
          </a:p>
          <a:p>
            <a:pPr lvl="1"/>
            <a:r>
              <a:rPr lang="en-US" dirty="0"/>
              <a:t>throw             //used to re-throw a exception  </a:t>
            </a:r>
          </a:p>
          <a:p>
            <a:r>
              <a:rPr lang="en-US" dirty="0"/>
              <a:t>The operand object exception can be of any type, including constant. </a:t>
            </a:r>
          </a:p>
          <a:p>
            <a:r>
              <a:rPr lang="en-US" dirty="0"/>
              <a:t>It is also possible to throw an object not intended for error handling.</a:t>
            </a:r>
          </a:p>
          <a:p>
            <a:r>
              <a:rPr lang="en-US" dirty="0"/>
              <a:t>Throw point can be in a deeply nested scope within a try block or in a deeply nested function call.  </a:t>
            </a:r>
          </a:p>
          <a:p>
            <a:r>
              <a:rPr lang="en-US" dirty="0"/>
              <a:t>In any case, control is transferred to the catch statement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1273</Words>
  <Application>Microsoft Macintosh PowerPoint</Application>
  <PresentationFormat>On-screen Show (4:3)</PresentationFormat>
  <Paragraphs>180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Office Theme</vt:lpstr>
      <vt:lpstr>Exception Handling</vt:lpstr>
      <vt:lpstr>Exception Handling</vt:lpstr>
      <vt:lpstr>EXCEPTIONS</vt:lpstr>
      <vt:lpstr>EXCEPTION HANDLING </vt:lpstr>
      <vt:lpstr>Exception handling mechanism</vt:lpstr>
      <vt:lpstr>Example</vt:lpstr>
      <vt:lpstr>Contd. </vt:lpstr>
      <vt:lpstr>Contd.</vt:lpstr>
      <vt:lpstr>THROWING MECHANISM </vt:lpstr>
      <vt:lpstr>THROWING MECHANISM </vt:lpstr>
      <vt:lpstr>CATCHING MECHANISM </vt:lpstr>
      <vt:lpstr>Contd.</vt:lpstr>
      <vt:lpstr>Contd.</vt:lpstr>
      <vt:lpstr>Catch all exceptions</vt:lpstr>
      <vt:lpstr>RETHROWING AN EXCEPTION </vt:lpstr>
      <vt:lpstr>Example</vt:lpstr>
      <vt:lpstr>SPECIFYING EXCEPTION </vt:lpstr>
      <vt:lpstr>Contd.</vt:lpstr>
      <vt:lpstr>Type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manoj sethi</dc:creator>
  <cp:lastModifiedBy>Microsoft Office User</cp:lastModifiedBy>
  <cp:revision>16</cp:revision>
  <dcterms:created xsi:type="dcterms:W3CDTF">2016-03-04T07:20:46Z</dcterms:created>
  <dcterms:modified xsi:type="dcterms:W3CDTF">2021-10-18T04:52:33Z</dcterms:modified>
</cp:coreProperties>
</file>