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96" r:id="rId13"/>
    <p:sldId id="268" r:id="rId14"/>
    <p:sldId id="258" r:id="rId15"/>
    <p:sldId id="269" r:id="rId16"/>
    <p:sldId id="270" r:id="rId17"/>
    <p:sldId id="271" r:id="rId18"/>
    <p:sldId id="272" r:id="rId19"/>
    <p:sldId id="273" r:id="rId20"/>
    <p:sldId id="274" r:id="rId21"/>
    <p:sldId id="275" r:id="rId22"/>
    <p:sldId id="276" r:id="rId23"/>
    <p:sldId id="277" r:id="rId24"/>
    <p:sldId id="295" r:id="rId25"/>
    <p:sldId id="278" r:id="rId26"/>
    <p:sldId id="279" r:id="rId27"/>
    <p:sldId id="280" r:id="rId28"/>
    <p:sldId id="281" r:id="rId29"/>
    <p:sldId id="283" r:id="rId30"/>
    <p:sldId id="284" r:id="rId31"/>
    <p:sldId id="282" r:id="rId32"/>
    <p:sldId id="285" r:id="rId33"/>
    <p:sldId id="286" r:id="rId34"/>
    <p:sldId id="287" r:id="rId35"/>
    <p:sldId id="288" r:id="rId36"/>
    <p:sldId id="289" r:id="rId37"/>
    <p:sldId id="290" r:id="rId38"/>
    <p:sldId id="291" r:id="rId39"/>
    <p:sldId id="292" r:id="rId40"/>
    <p:sldId id="293"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1"/>
    <p:restoredTop sz="94444"/>
  </p:normalViewPr>
  <p:slideViewPr>
    <p:cSldViewPr>
      <p:cViewPr varScale="1">
        <p:scale>
          <a:sx n="80" d="100"/>
          <a:sy n="80" d="100"/>
        </p:scale>
        <p:origin x="139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C51718A-060D-4B45-BBC3-C95F1EF2986B}"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51718A-060D-4B45-BBC3-C95F1EF2986B}"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51718A-060D-4B45-BBC3-C95F1EF2986B}"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51718A-060D-4B45-BBC3-C95F1EF2986B}"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1718A-060D-4B45-BBC3-C95F1EF2986B}"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51718A-060D-4B45-BBC3-C95F1EF2986B}"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51718A-060D-4B45-BBC3-C95F1EF2986B}"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51718A-060D-4B45-BBC3-C95F1EF2986B}"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1718A-060D-4B45-BBC3-C95F1EF2986B}"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1718A-060D-4B45-BBC3-C95F1EF2986B}"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1718A-060D-4B45-BBC3-C95F1EF2986B}"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81CD3-B409-44E8-87EF-01C873DD1D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1718A-060D-4B45-BBC3-C95F1EF2986B}" type="datetimeFigureOut">
              <a:rPr lang="en-US" smtClean="0"/>
              <a:pPr/>
              <a:t>9/19/2022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81CD3-B409-44E8-87EF-01C873DD1D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447799"/>
          </a:xfrm>
        </p:spPr>
        <p:txBody>
          <a:bodyPr>
            <a:normAutofit fontScale="90000"/>
          </a:bodyPr>
          <a:lstStyle/>
          <a:p>
            <a:r>
              <a:rPr lang="en-US" b="1" dirty="0"/>
              <a:t>Basic Concepts of Object Oriented Programming </a:t>
            </a:r>
            <a:br>
              <a:rPr lang="en-US" b="1" dirty="0"/>
            </a:br>
            <a:endParaRPr lang="en-US" dirty="0"/>
          </a:p>
        </p:txBody>
      </p:sp>
      <p:sp>
        <p:nvSpPr>
          <p:cNvPr id="3" name="Subtitle 2"/>
          <p:cNvSpPr>
            <a:spLocks noGrp="1"/>
          </p:cNvSpPr>
          <p:nvPr>
            <p:ph type="subTitle" idx="1"/>
          </p:nvPr>
        </p:nvSpPr>
        <p:spPr>
          <a:xfrm>
            <a:off x="685800" y="1905000"/>
            <a:ext cx="7848600" cy="4114800"/>
          </a:xfrm>
        </p:spPr>
        <p:txBody>
          <a:bodyPr>
            <a:normAutofit/>
          </a:bodyPr>
          <a:lstStyle/>
          <a:p>
            <a:pPr lvl="1" algn="l"/>
            <a:r>
              <a:rPr lang="en-US" dirty="0">
                <a:solidFill>
                  <a:schemeClr val="tx1"/>
                </a:solidFill>
              </a:rPr>
              <a:t>• Objects </a:t>
            </a:r>
          </a:p>
          <a:p>
            <a:pPr lvl="1" algn="l"/>
            <a:r>
              <a:rPr lang="en-US" dirty="0">
                <a:solidFill>
                  <a:schemeClr val="tx1"/>
                </a:solidFill>
              </a:rPr>
              <a:t>• Classes </a:t>
            </a:r>
          </a:p>
          <a:p>
            <a:pPr lvl="1" algn="l"/>
            <a:r>
              <a:rPr lang="en-US" dirty="0">
                <a:solidFill>
                  <a:schemeClr val="tx1"/>
                </a:solidFill>
              </a:rPr>
              <a:t>• Data abstraction and encapsulation </a:t>
            </a:r>
          </a:p>
          <a:p>
            <a:pPr lvl="1" algn="l"/>
            <a:r>
              <a:rPr lang="en-US" dirty="0">
                <a:solidFill>
                  <a:schemeClr val="tx1"/>
                </a:solidFill>
              </a:rPr>
              <a:t>• Inheritance </a:t>
            </a:r>
          </a:p>
          <a:p>
            <a:pPr lvl="1" algn="l"/>
            <a:r>
              <a:rPr lang="en-US" dirty="0">
                <a:solidFill>
                  <a:schemeClr val="tx1"/>
                </a:solidFill>
              </a:rPr>
              <a:t>• Polymorphism </a:t>
            </a:r>
          </a:p>
          <a:p>
            <a:pPr lvl="1" algn="l"/>
            <a:r>
              <a:rPr lang="en-US" dirty="0">
                <a:solidFill>
                  <a:schemeClr val="tx1"/>
                </a:solidFill>
              </a:rPr>
              <a:t>• Dynamic binding </a:t>
            </a:r>
          </a:p>
          <a:p>
            <a:pPr lvl="1" algn="l"/>
            <a:r>
              <a:rPr lang="en-US" dirty="0">
                <a:solidFill>
                  <a:schemeClr val="tx1"/>
                </a:solidFill>
              </a:rPr>
              <a:t>• Message passing </a:t>
            </a:r>
          </a:p>
          <a:p>
            <a:pPr algn="l"/>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Oriented Language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Depending upon the features they support, they can be classified into the following two categories: </a:t>
            </a:r>
          </a:p>
          <a:p>
            <a:r>
              <a:rPr lang="en-US" dirty="0"/>
              <a:t>Object-based programming languages </a:t>
            </a:r>
          </a:p>
          <a:p>
            <a:pPr lvl="1"/>
            <a:r>
              <a:rPr lang="en-US" dirty="0"/>
              <a:t>Data encapsulation </a:t>
            </a:r>
          </a:p>
          <a:p>
            <a:pPr lvl="1"/>
            <a:r>
              <a:rPr lang="en-US" dirty="0"/>
              <a:t>Data hiding and access mechanisms </a:t>
            </a:r>
          </a:p>
          <a:p>
            <a:pPr lvl="1"/>
            <a:r>
              <a:rPr lang="en-US" dirty="0"/>
              <a:t>Automatic initialization and clear-up of objects </a:t>
            </a:r>
          </a:p>
          <a:p>
            <a:pPr lvl="1"/>
            <a:r>
              <a:rPr lang="en-US" dirty="0"/>
              <a:t>Operator overloading </a:t>
            </a:r>
          </a:p>
          <a:p>
            <a:r>
              <a:rPr lang="en-US" dirty="0"/>
              <a:t>Object-oriented programming languages </a:t>
            </a:r>
          </a:p>
          <a:p>
            <a:pPr lvl="1"/>
            <a:r>
              <a:rPr lang="en-US" dirty="0"/>
              <a:t>Object-based features + inheritance + dynamic binding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Object Oriented Languages</a:t>
            </a:r>
          </a:p>
        </p:txBody>
      </p:sp>
      <p:pic>
        <p:nvPicPr>
          <p:cNvPr id="1028" name="Picture 4"/>
          <p:cNvPicPr>
            <a:picLocks noChangeAspect="1" noChangeArrowheads="1"/>
          </p:cNvPicPr>
          <p:nvPr/>
        </p:nvPicPr>
        <p:blipFill>
          <a:blip r:embed="rId2" cstate="print"/>
          <a:srcRect/>
          <a:stretch>
            <a:fillRect/>
          </a:stretch>
        </p:blipFill>
        <p:spPr bwMode="auto">
          <a:xfrm>
            <a:off x="533400" y="1524000"/>
            <a:ext cx="8020050" cy="51530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5584-9E4C-9B43-8B6A-DB52CEFE1341}"/>
              </a:ext>
            </a:extLst>
          </p:cNvPr>
          <p:cNvSpPr>
            <a:spLocks noGrp="1"/>
          </p:cNvSpPr>
          <p:nvPr>
            <p:ph type="title"/>
          </p:nvPr>
        </p:nvSpPr>
        <p:spPr>
          <a:xfrm>
            <a:off x="460332" y="2438400"/>
            <a:ext cx="8229600" cy="1143000"/>
          </a:xfrm>
        </p:spPr>
        <p:txBody>
          <a:bodyPr>
            <a:normAutofit/>
          </a:bodyPr>
          <a:lstStyle/>
          <a:p>
            <a:r>
              <a:rPr lang="en-US" dirty="0"/>
              <a:t>Let us start C++</a:t>
            </a:r>
          </a:p>
        </p:txBody>
      </p:sp>
      <p:sp>
        <p:nvSpPr>
          <p:cNvPr id="3" name="Content Placeholder 2">
            <a:extLst>
              <a:ext uri="{FF2B5EF4-FFF2-40B4-BE49-F238E27FC236}">
                <a16:creationId xmlns:a16="http://schemas.microsoft.com/office/drawing/2014/main" id="{2F3EC693-3B01-AE49-80F3-5B9ADA4724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561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a:t>
            </a:r>
          </a:p>
        </p:txBody>
      </p:sp>
      <p:sp>
        <p:nvSpPr>
          <p:cNvPr id="3" name="Content Placeholder 2"/>
          <p:cNvSpPr>
            <a:spLocks noGrp="1"/>
          </p:cNvSpPr>
          <p:nvPr>
            <p:ph idx="1"/>
          </p:nvPr>
        </p:nvSpPr>
        <p:spPr/>
        <p:txBody>
          <a:bodyPr>
            <a:normAutofit fontScale="85000" lnSpcReduction="20000"/>
          </a:bodyPr>
          <a:lstStyle/>
          <a:p>
            <a:r>
              <a:rPr lang="en-US" dirty="0"/>
              <a:t>C++ is an object-oriented programming language. </a:t>
            </a:r>
          </a:p>
          <a:p>
            <a:r>
              <a:rPr lang="en-US" dirty="0"/>
              <a:t>It was developed by </a:t>
            </a:r>
            <a:r>
              <a:rPr lang="en-US" dirty="0" err="1"/>
              <a:t>Bjarne</a:t>
            </a:r>
            <a:r>
              <a:rPr lang="en-US" dirty="0"/>
              <a:t> </a:t>
            </a:r>
            <a:r>
              <a:rPr lang="en-US" dirty="0" err="1"/>
              <a:t>Stroustrup</a:t>
            </a:r>
            <a:r>
              <a:rPr lang="en-US" dirty="0"/>
              <a:t> at AT&amp;T Bell Laboratories in Murray Hill, New Jersey, USA, in the early 1980’s. </a:t>
            </a:r>
          </a:p>
          <a:p>
            <a:r>
              <a:rPr lang="en-US" dirty="0"/>
              <a:t>Therefore, C++ is an extension of C, initially called the new language ‘C with classes’ </a:t>
            </a:r>
          </a:p>
          <a:p>
            <a:r>
              <a:rPr lang="en-US" dirty="0"/>
              <a:t>Later in 1983, the name was changed to C++</a:t>
            </a:r>
          </a:p>
          <a:p>
            <a:r>
              <a:rPr lang="en-US" dirty="0"/>
              <a:t>C+ + is a superset of C </a:t>
            </a:r>
          </a:p>
          <a:p>
            <a:r>
              <a:rPr lang="en-US" dirty="0"/>
              <a:t>Almost all c programs are also C++ programs. However, there are a few minor differences that will prevent a c program to run under C++ complier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 </a:t>
            </a:r>
            <a:r>
              <a:rPr lang="en-US" b="1" dirty="0" err="1"/>
              <a:t>contd</a:t>
            </a:r>
            <a:endParaRPr lang="en-US" b="1" dirty="0"/>
          </a:p>
        </p:txBody>
      </p:sp>
      <p:sp>
        <p:nvSpPr>
          <p:cNvPr id="3" name="Content Placeholder 2"/>
          <p:cNvSpPr>
            <a:spLocks noGrp="1"/>
          </p:cNvSpPr>
          <p:nvPr>
            <p:ph idx="1"/>
          </p:nvPr>
        </p:nvSpPr>
        <p:spPr/>
        <p:txBody>
          <a:bodyPr>
            <a:normAutofit lnSpcReduction="10000"/>
          </a:bodyPr>
          <a:lstStyle/>
          <a:p>
            <a:pPr>
              <a:lnSpc>
                <a:spcPct val="90000"/>
              </a:lnSpc>
            </a:pPr>
            <a:r>
              <a:rPr lang="en-US" sz="2800" dirty="0"/>
              <a:t>(Mostly) an extension of </a:t>
            </a:r>
            <a:r>
              <a:rPr lang="en-US" sz="2800" i="1" dirty="0"/>
              <a:t>C</a:t>
            </a:r>
            <a:r>
              <a:rPr lang="en-US" sz="2800" dirty="0"/>
              <a:t> to include:–</a:t>
            </a:r>
          </a:p>
          <a:p>
            <a:pPr lvl="1">
              <a:lnSpc>
                <a:spcPct val="90000"/>
              </a:lnSpc>
            </a:pPr>
            <a:r>
              <a:rPr lang="en-US" sz="2400" dirty="0"/>
              <a:t>Classes</a:t>
            </a:r>
          </a:p>
          <a:p>
            <a:pPr lvl="1">
              <a:lnSpc>
                <a:spcPct val="90000"/>
              </a:lnSpc>
            </a:pPr>
            <a:r>
              <a:rPr lang="en-US" sz="2400" dirty="0"/>
              <a:t>Templates</a:t>
            </a:r>
          </a:p>
          <a:p>
            <a:pPr lvl="1">
              <a:lnSpc>
                <a:spcPct val="90000"/>
              </a:lnSpc>
            </a:pPr>
            <a:r>
              <a:rPr lang="en-US" sz="2400" dirty="0"/>
              <a:t>Inheritance and Multiple Inheritance</a:t>
            </a:r>
          </a:p>
          <a:p>
            <a:pPr lvl="1">
              <a:lnSpc>
                <a:spcPct val="90000"/>
              </a:lnSpc>
            </a:pPr>
            <a:r>
              <a:rPr lang="en-US" sz="2400" dirty="0"/>
              <a:t>Function and Operator Overloading</a:t>
            </a:r>
          </a:p>
          <a:p>
            <a:pPr lvl="1">
              <a:lnSpc>
                <a:spcPct val="90000"/>
              </a:lnSpc>
            </a:pPr>
            <a:r>
              <a:rPr lang="en-US" sz="2400" dirty="0"/>
              <a:t>New (and better) Standard Library</a:t>
            </a:r>
          </a:p>
          <a:p>
            <a:pPr lvl="1">
              <a:lnSpc>
                <a:spcPct val="90000"/>
              </a:lnSpc>
            </a:pPr>
            <a:r>
              <a:rPr lang="en-US" sz="2400" dirty="0"/>
              <a:t>References and Reference Parameters</a:t>
            </a:r>
          </a:p>
          <a:p>
            <a:pPr lvl="1">
              <a:lnSpc>
                <a:spcPct val="90000"/>
              </a:lnSpc>
            </a:pPr>
            <a:r>
              <a:rPr lang="en-US" sz="2400" dirty="0"/>
              <a:t>Default Arguments</a:t>
            </a:r>
          </a:p>
          <a:p>
            <a:pPr lvl="1">
              <a:lnSpc>
                <a:spcPct val="90000"/>
              </a:lnSpc>
            </a:pPr>
            <a:r>
              <a:rPr lang="en-US" sz="2400" dirty="0"/>
              <a:t>Inline Functions</a:t>
            </a:r>
          </a:p>
          <a:p>
            <a:pPr lvl="1">
              <a:lnSpc>
                <a:spcPct val="90000"/>
              </a:lnSpc>
            </a:pPr>
            <a:r>
              <a:rPr lang="en-US" sz="2400" b="1" dirty="0"/>
              <a:t>…</a:t>
            </a:r>
          </a:p>
          <a:p>
            <a:pPr>
              <a:lnSpc>
                <a:spcPct val="90000"/>
              </a:lnSpc>
            </a:pPr>
            <a:r>
              <a:rPr lang="en-US" sz="2800" dirty="0"/>
              <a:t>A few small syntactic differences from </a:t>
            </a:r>
            <a:r>
              <a:rPr lang="en-US" sz="2800" i="1" dirty="0"/>
              <a:t>C</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a:t>
            </a:r>
            <a:endParaRPr lang="en-US" dirty="0"/>
          </a:p>
        </p:txBody>
      </p:sp>
      <p:sp>
        <p:nvSpPr>
          <p:cNvPr id="3" name="Content Placeholder 2"/>
          <p:cNvSpPr>
            <a:spLocks noGrp="1"/>
          </p:cNvSpPr>
          <p:nvPr>
            <p:ph idx="1"/>
          </p:nvPr>
        </p:nvSpPr>
        <p:spPr/>
        <p:txBody>
          <a:bodyPr>
            <a:normAutofit/>
          </a:bodyPr>
          <a:lstStyle/>
          <a:p>
            <a:r>
              <a:rPr lang="en-US" dirty="0"/>
              <a:t>A new comment symbol // (double slash).</a:t>
            </a:r>
          </a:p>
          <a:p>
            <a:r>
              <a:rPr lang="en-US" dirty="0"/>
              <a:t> A comment may start anywhere in the line, and whatever follows till the end of the line is ignored. </a:t>
            </a:r>
          </a:p>
          <a:p>
            <a:r>
              <a:rPr lang="en-US" dirty="0"/>
              <a:t>The double slash comment is basically a single line comment. </a:t>
            </a:r>
          </a:p>
          <a:p>
            <a:r>
              <a:rPr lang="en-US" dirty="0"/>
              <a:t>// This is an example of comment.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Input/Output Operators</a:t>
            </a:r>
            <a:endParaRPr lang="en-US" dirty="0"/>
          </a:p>
        </p:txBody>
      </p:sp>
      <p:sp>
        <p:nvSpPr>
          <p:cNvPr id="3" name="Content Placeholder 2"/>
          <p:cNvSpPr>
            <a:spLocks noGrp="1"/>
          </p:cNvSpPr>
          <p:nvPr>
            <p:ph idx="1"/>
          </p:nvPr>
        </p:nvSpPr>
        <p:spPr>
          <a:xfrm>
            <a:off x="438150" y="1600200"/>
            <a:ext cx="8229600" cy="5105400"/>
          </a:xfrm>
        </p:spPr>
        <p:txBody>
          <a:bodyPr>
            <a:normAutofit fontScale="70000" lnSpcReduction="20000"/>
          </a:bodyPr>
          <a:lstStyle/>
          <a:p>
            <a:pPr>
              <a:buNone/>
            </a:pPr>
            <a:r>
              <a:rPr lang="en-US" b="1" dirty="0"/>
              <a:t>Input Operator </a:t>
            </a:r>
            <a:endParaRPr lang="en-US" dirty="0"/>
          </a:p>
          <a:p>
            <a:r>
              <a:rPr lang="en-US" dirty="0" err="1"/>
              <a:t>cin</a:t>
            </a:r>
            <a:r>
              <a:rPr lang="en-US" dirty="0"/>
              <a:t> &gt;&gt; number1; </a:t>
            </a:r>
          </a:p>
          <a:p>
            <a:r>
              <a:rPr lang="en-US" dirty="0"/>
              <a:t>Identifier </a:t>
            </a:r>
            <a:r>
              <a:rPr lang="en-US" dirty="0" err="1"/>
              <a:t>cin</a:t>
            </a:r>
            <a:r>
              <a:rPr lang="en-US" dirty="0"/>
              <a:t>  -  a predefined object in C++ that corresponds to the standard input stream. (i.e. Keyboard) </a:t>
            </a:r>
          </a:p>
          <a:p>
            <a:r>
              <a:rPr lang="en-US" dirty="0"/>
              <a:t>The operator &gt;&gt; is known as extraction or get from operator. </a:t>
            </a:r>
          </a:p>
          <a:p>
            <a:pPr>
              <a:buNone/>
            </a:pPr>
            <a:r>
              <a:rPr lang="en-US" b="1" dirty="0"/>
              <a:t>Output Operator</a:t>
            </a:r>
          </a:p>
          <a:p>
            <a:r>
              <a:rPr lang="en-US" dirty="0" err="1"/>
              <a:t>Cout</a:t>
            </a:r>
            <a:r>
              <a:rPr lang="en-US" dirty="0"/>
              <a:t>&lt;&lt;”C++ is better than C.”; </a:t>
            </a:r>
          </a:p>
          <a:p>
            <a:r>
              <a:rPr lang="en-US" dirty="0"/>
              <a:t>The identifier </a:t>
            </a:r>
            <a:r>
              <a:rPr lang="en-US" dirty="0" err="1"/>
              <a:t>cout</a:t>
            </a:r>
            <a:r>
              <a:rPr lang="en-US" dirty="0"/>
              <a:t>(pronounced as C out) is a predefined object that represents the standard output stream in C++. (i.e. screen)</a:t>
            </a:r>
          </a:p>
          <a:p>
            <a:r>
              <a:rPr lang="en-US" dirty="0"/>
              <a:t>The operator &lt;&lt; is called the insertion or put to operator. </a:t>
            </a:r>
          </a:p>
          <a:p>
            <a:pPr>
              <a:buNone/>
            </a:pPr>
            <a:r>
              <a:rPr lang="en-US" b="1" dirty="0"/>
              <a:t>The </a:t>
            </a:r>
            <a:r>
              <a:rPr lang="en-US" b="1" dirty="0" err="1"/>
              <a:t>iostream</a:t>
            </a:r>
            <a:r>
              <a:rPr lang="en-US" b="1" dirty="0"/>
              <a:t> File </a:t>
            </a:r>
          </a:p>
          <a:p>
            <a:r>
              <a:rPr lang="en-US" b="1" dirty="0"/>
              <a:t>#include &lt;</a:t>
            </a:r>
            <a:r>
              <a:rPr lang="en-US" b="1" dirty="0" err="1"/>
              <a:t>iostream</a:t>
            </a:r>
            <a:r>
              <a:rPr lang="en-US" b="1" dirty="0"/>
              <a:t>&gt;          or       #include &lt;</a:t>
            </a:r>
            <a:r>
              <a:rPr lang="en-US" b="1" dirty="0" err="1"/>
              <a:t>iostream.h</a:t>
            </a:r>
            <a:r>
              <a:rPr lang="en-US" b="1" dirty="0"/>
              <a:t>&gt; </a:t>
            </a:r>
          </a:p>
          <a:p>
            <a:r>
              <a:rPr lang="en-US" dirty="0"/>
              <a:t>The header file </a:t>
            </a:r>
            <a:r>
              <a:rPr lang="en-US" dirty="0" err="1"/>
              <a:t>iostream.h</a:t>
            </a:r>
            <a:r>
              <a:rPr lang="en-US" b="1" dirty="0"/>
              <a:t> </a:t>
            </a:r>
            <a:r>
              <a:rPr lang="en-US" dirty="0"/>
              <a:t>should be included at the beginning of all programs that use input/output statements. </a:t>
            </a:r>
          </a:p>
          <a:p>
            <a:r>
              <a:rPr lang="en-US" dirty="0"/>
              <a:t>Use &lt;</a:t>
            </a:r>
            <a:r>
              <a:rPr lang="en-US" dirty="0" err="1"/>
              <a:t>iostream.h</a:t>
            </a:r>
            <a:r>
              <a:rPr lang="en-US" dirty="0"/>
              <a:t>&gt; if system doesn’t support ANSI C++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Return Type of main() </a:t>
            </a:r>
            <a:endParaRPr lang="en-US" dirty="0"/>
          </a:p>
        </p:txBody>
      </p:sp>
      <p:sp>
        <p:nvSpPr>
          <p:cNvPr id="3" name="Content Placeholder 2"/>
          <p:cNvSpPr>
            <a:spLocks noGrp="1"/>
          </p:cNvSpPr>
          <p:nvPr>
            <p:ph idx="1"/>
          </p:nvPr>
        </p:nvSpPr>
        <p:spPr/>
        <p:txBody>
          <a:bodyPr>
            <a:normAutofit/>
          </a:bodyPr>
          <a:lstStyle/>
          <a:p>
            <a:r>
              <a:rPr lang="en-US" dirty="0"/>
              <a:t>In C++, main () returns an integer value to the operating system. </a:t>
            </a:r>
          </a:p>
          <a:p>
            <a:r>
              <a:rPr lang="en-US" dirty="0"/>
              <a:t>Every main () in C++ should end with a return (0) statement; otherwise a warning or an error might occur. </a:t>
            </a:r>
          </a:p>
          <a:p>
            <a:r>
              <a:rPr lang="en-US" dirty="0"/>
              <a:t>the default return type for all function in C++ is int. The main without type and return will run with a warning.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BASIC DATA TYPES IN C++</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066800" y="1524000"/>
            <a:ext cx="7886570" cy="4876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143000" y="1600200"/>
            <a:ext cx="6781800" cy="520443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Objects</a:t>
            </a:r>
            <a:endParaRPr lang="en-US" dirty="0"/>
          </a:p>
        </p:txBody>
      </p:sp>
      <p:sp>
        <p:nvSpPr>
          <p:cNvPr id="3" name="Content Placeholder 2"/>
          <p:cNvSpPr>
            <a:spLocks noGrp="1"/>
          </p:cNvSpPr>
          <p:nvPr>
            <p:ph idx="1"/>
          </p:nvPr>
        </p:nvSpPr>
        <p:spPr/>
        <p:txBody>
          <a:bodyPr>
            <a:normAutofit fontScale="85000" lnSpcReduction="20000"/>
          </a:bodyPr>
          <a:lstStyle/>
          <a:p>
            <a:pPr>
              <a:buNone/>
            </a:pPr>
            <a:endParaRPr lang="en-US" b="1" dirty="0"/>
          </a:p>
          <a:p>
            <a:r>
              <a:rPr lang="en-US" dirty="0"/>
              <a:t>Objects are the basic run time entities in an object-oriented system. </a:t>
            </a:r>
          </a:p>
          <a:p>
            <a:r>
              <a:rPr lang="en-US" dirty="0"/>
              <a:t>They may represent </a:t>
            </a:r>
          </a:p>
          <a:p>
            <a:pPr lvl="1">
              <a:buFont typeface="Wingdings" pitchFamily="2" charset="2"/>
              <a:buChar char="Ø"/>
            </a:pPr>
            <a:r>
              <a:rPr lang="en-US" dirty="0"/>
              <a:t>a person, a place, a bank account, a table of data or any item that the program has to handle. </a:t>
            </a:r>
          </a:p>
          <a:p>
            <a:pPr lvl="1">
              <a:buFont typeface="Wingdings" pitchFamily="2" charset="2"/>
              <a:buChar char="Ø"/>
            </a:pPr>
            <a:r>
              <a:rPr lang="en-US" dirty="0"/>
              <a:t>user-defined data such as vectors, time and lists. </a:t>
            </a:r>
          </a:p>
          <a:p>
            <a:r>
              <a:rPr lang="en-US" dirty="0"/>
              <a:t>An </a:t>
            </a:r>
            <a:r>
              <a:rPr lang="en-US" dirty="0">
                <a:solidFill>
                  <a:schemeClr val="tx2"/>
                </a:solidFill>
              </a:rPr>
              <a:t>object</a:t>
            </a:r>
            <a:r>
              <a:rPr lang="en-US" dirty="0"/>
              <a:t> contains both data and </a:t>
            </a:r>
            <a:r>
              <a:rPr lang="en-US" dirty="0">
                <a:solidFill>
                  <a:schemeClr val="tx2"/>
                </a:solidFill>
              </a:rPr>
              <a:t>methods</a:t>
            </a:r>
            <a:r>
              <a:rPr lang="en-US" dirty="0"/>
              <a:t> that manipulate that data</a:t>
            </a:r>
          </a:p>
          <a:p>
            <a:r>
              <a:rPr lang="en-US" dirty="0"/>
              <a:t>Objects take up space in the memory and have an associated address</a:t>
            </a:r>
          </a:p>
          <a:p>
            <a:r>
              <a:rPr lang="en-US" dirty="0"/>
              <a:t>objects interact by sending messages to one another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a:t>
            </a:r>
          </a:p>
        </p:txBody>
      </p:sp>
      <p:sp>
        <p:nvSpPr>
          <p:cNvPr id="3" name="Content Placeholder 2"/>
          <p:cNvSpPr>
            <a:spLocks noGrp="1"/>
          </p:cNvSpPr>
          <p:nvPr>
            <p:ph idx="1"/>
          </p:nvPr>
        </p:nvSpPr>
        <p:spPr/>
        <p:txBody>
          <a:bodyPr/>
          <a:lstStyle/>
          <a:p>
            <a:r>
              <a:rPr lang="en-US" dirty="0"/>
              <a:t>Alphabets, digits, underscore</a:t>
            </a:r>
          </a:p>
          <a:p>
            <a:r>
              <a:rPr lang="en-US" dirty="0"/>
              <a:t>Name can’t start with digit</a:t>
            </a:r>
          </a:p>
          <a:p>
            <a:r>
              <a:rPr lang="en-US" dirty="0"/>
              <a:t>Upper and lower cases are different</a:t>
            </a:r>
          </a:p>
          <a:p>
            <a:r>
              <a:rPr lang="en-US" dirty="0"/>
              <a:t>Keywords can’t be used</a:t>
            </a:r>
          </a:p>
          <a:p>
            <a:r>
              <a:rPr lang="en-US" dirty="0"/>
              <a:t>No limit on length</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pic>
        <p:nvPicPr>
          <p:cNvPr id="3075" name="Picture 3"/>
          <p:cNvPicPr>
            <a:picLocks noGrp="1" noChangeAspect="1" noChangeArrowheads="1"/>
          </p:cNvPicPr>
          <p:nvPr>
            <p:ph idx="1"/>
          </p:nvPr>
        </p:nvPicPr>
        <p:blipFill>
          <a:blip r:embed="rId2" cstate="print"/>
          <a:srcRect/>
          <a:stretch>
            <a:fillRect/>
          </a:stretch>
        </p:blipFill>
        <p:spPr bwMode="auto">
          <a:xfrm>
            <a:off x="381000" y="1600200"/>
            <a:ext cx="8388939" cy="4495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Reference variables</a:t>
            </a:r>
            <a:endParaRPr lang="en-US" dirty="0"/>
          </a:p>
        </p:txBody>
      </p:sp>
      <p:sp>
        <p:nvSpPr>
          <p:cNvPr id="3" name="Content Placeholder 2"/>
          <p:cNvSpPr>
            <a:spLocks noGrp="1"/>
          </p:cNvSpPr>
          <p:nvPr>
            <p:ph idx="1"/>
          </p:nvPr>
        </p:nvSpPr>
        <p:spPr>
          <a:xfrm>
            <a:off x="457200" y="1447800"/>
            <a:ext cx="8229600" cy="5181600"/>
          </a:xfrm>
        </p:spPr>
        <p:txBody>
          <a:bodyPr>
            <a:normAutofit fontScale="77500" lnSpcReduction="20000"/>
          </a:bodyPr>
          <a:lstStyle/>
          <a:p>
            <a:pPr marL="571500" indent="-571500">
              <a:buNone/>
            </a:pPr>
            <a:r>
              <a:rPr lang="en-US" dirty="0"/>
              <a:t>A reference variable provides an alias for a previously defined variable.</a:t>
            </a:r>
          </a:p>
          <a:p>
            <a:pPr>
              <a:buNone/>
            </a:pPr>
            <a:r>
              <a:rPr lang="en-US" dirty="0"/>
              <a:t>Ex     </a:t>
            </a:r>
            <a:r>
              <a:rPr lang="en-US" dirty="0" err="1"/>
              <a:t>int</a:t>
            </a:r>
            <a:r>
              <a:rPr lang="en-US" dirty="0"/>
              <a:t> sum = 200;</a:t>
            </a:r>
          </a:p>
          <a:p>
            <a:pPr>
              <a:buNone/>
            </a:pPr>
            <a:r>
              <a:rPr lang="en-US" dirty="0"/>
              <a:t>	int  &amp; total = sum;</a:t>
            </a:r>
          </a:p>
          <a:p>
            <a:r>
              <a:rPr lang="en-US" dirty="0"/>
              <a:t>total is the alternative name declared to represent the variable sum. </a:t>
            </a:r>
          </a:p>
          <a:p>
            <a:r>
              <a:rPr lang="en-US" dirty="0"/>
              <a:t>Both variable refer to the same data object in memory.</a:t>
            </a:r>
          </a:p>
          <a:p>
            <a:r>
              <a:rPr lang="en-US" dirty="0"/>
              <a:t>A reference variable must be initialized at the time of declaration.</a:t>
            </a:r>
          </a:p>
          <a:p>
            <a:r>
              <a:rPr lang="en-US" dirty="0"/>
              <a:t>C++ assigns additional meaning to the symbol .&amp;..Here &amp; is not an address operation. The notation </a:t>
            </a:r>
            <a:r>
              <a:rPr lang="en-US" dirty="0" err="1"/>
              <a:t>int</a:t>
            </a:r>
            <a:r>
              <a:rPr lang="en-US" dirty="0"/>
              <a:t> &amp; means reference to int.</a:t>
            </a:r>
          </a:p>
          <a:p>
            <a:r>
              <a:rPr lang="en-US" dirty="0"/>
              <a:t>A major application of reference variable is in passing arguments to functions.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524000"/>
            <a:ext cx="8229600" cy="5029200"/>
          </a:xfrm>
        </p:spPr>
        <p:txBody>
          <a:bodyPr>
            <a:normAutofit fontScale="70000" lnSpcReduction="20000"/>
          </a:bodyPr>
          <a:lstStyle/>
          <a:p>
            <a:pPr>
              <a:buNone/>
            </a:pPr>
            <a:r>
              <a:rPr lang="en-US" b="1" dirty="0"/>
              <a:t>Ex </a:t>
            </a:r>
          </a:p>
          <a:p>
            <a:pPr>
              <a:buNone/>
            </a:pPr>
            <a:r>
              <a:rPr lang="en-US" dirty="0"/>
              <a:t>void fun (int &amp;x) // uses reference</a:t>
            </a:r>
          </a:p>
          <a:p>
            <a:pPr>
              <a:buNone/>
            </a:pPr>
            <a:r>
              <a:rPr lang="en-US" dirty="0"/>
              <a:t>{    x = x + 10;      // x increment, so n also incremented.</a:t>
            </a:r>
          </a:p>
          <a:p>
            <a:pPr>
              <a:buNone/>
            </a:pPr>
            <a:r>
              <a:rPr lang="en-US" dirty="0"/>
              <a:t>}</a:t>
            </a:r>
          </a:p>
          <a:p>
            <a:pPr>
              <a:buNone/>
            </a:pPr>
            <a:endParaRPr lang="en-US" dirty="0"/>
          </a:p>
          <a:p>
            <a:pPr>
              <a:buNone/>
            </a:pPr>
            <a:r>
              <a:rPr lang="en-US" dirty="0" err="1"/>
              <a:t>int</a:t>
            </a:r>
            <a:r>
              <a:rPr lang="en-US" dirty="0"/>
              <a:t> main( )</a:t>
            </a:r>
          </a:p>
          <a:p>
            <a:pPr>
              <a:buNone/>
            </a:pPr>
            <a:r>
              <a:rPr lang="en-US" dirty="0"/>
              <a:t>{</a:t>
            </a:r>
            <a:r>
              <a:rPr lang="en-US" dirty="0" err="1"/>
              <a:t>int</a:t>
            </a:r>
            <a:r>
              <a:rPr lang="en-US" dirty="0"/>
              <a:t> n = 10;</a:t>
            </a:r>
          </a:p>
          <a:p>
            <a:pPr>
              <a:buNone/>
            </a:pPr>
            <a:r>
              <a:rPr lang="en-US" dirty="0"/>
              <a:t>fun(n);       // function call</a:t>
            </a:r>
          </a:p>
          <a:p>
            <a:pPr>
              <a:buNone/>
            </a:pPr>
            <a:r>
              <a:rPr lang="en-US" dirty="0"/>
              <a:t>}</a:t>
            </a:r>
          </a:p>
          <a:p>
            <a:pPr>
              <a:buNone/>
            </a:pPr>
            <a:endParaRPr lang="en-US" dirty="0"/>
          </a:p>
          <a:p>
            <a:r>
              <a:rPr lang="en-US" dirty="0"/>
              <a:t>When the function call fun(n) is executed, it will assign x to n  i.e. </a:t>
            </a:r>
            <a:r>
              <a:rPr lang="en-US" dirty="0" err="1"/>
              <a:t>int</a:t>
            </a:r>
            <a:r>
              <a:rPr lang="en-US" dirty="0"/>
              <a:t> &amp;x = n;</a:t>
            </a:r>
          </a:p>
          <a:p>
            <a:r>
              <a:rPr lang="en-US" dirty="0"/>
              <a:t>Therefore x and n are aliases &amp; when function increments x. n is also incremented. This type of function call is called call by reference.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83A0-E8D6-3946-9772-664233158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DF2534-E952-D944-9DAC-CAA70307CE2D}"/>
              </a:ext>
            </a:extLst>
          </p:cNvPr>
          <p:cNvSpPr>
            <a:spLocks noGrp="1"/>
          </p:cNvSpPr>
          <p:nvPr>
            <p:ph idx="1"/>
          </p:nvPr>
        </p:nvSpPr>
        <p:spPr>
          <a:xfrm>
            <a:off x="457200" y="1600200"/>
            <a:ext cx="8229600" cy="4724400"/>
          </a:xfrm>
        </p:spPr>
        <p:txBody>
          <a:bodyPr>
            <a:normAutofit fontScale="55000" lnSpcReduction="20000"/>
          </a:bodyPr>
          <a:lstStyle/>
          <a:p>
            <a:pPr marL="0" indent="0">
              <a:buNone/>
            </a:pPr>
            <a:r>
              <a:rPr lang="en-IN" dirty="0"/>
              <a:t>int main() </a:t>
            </a:r>
          </a:p>
          <a:p>
            <a:pPr marL="0" indent="0">
              <a:buNone/>
            </a:pPr>
            <a:r>
              <a:rPr lang="en-IN" dirty="0"/>
              <a:t>{ </a:t>
            </a:r>
          </a:p>
          <a:p>
            <a:pPr marL="0" indent="0">
              <a:buNone/>
            </a:pPr>
            <a:r>
              <a:rPr lang="en-IN" dirty="0"/>
              <a:t>  int x = 10; </a:t>
            </a:r>
          </a:p>
          <a:p>
            <a:pPr marL="0" indent="0">
              <a:buNone/>
            </a:pPr>
            <a:r>
              <a:rPr lang="en-IN" dirty="0"/>
              <a:t>  </a:t>
            </a:r>
          </a:p>
          <a:p>
            <a:pPr marL="0" indent="0">
              <a:buNone/>
            </a:pPr>
            <a:r>
              <a:rPr lang="en-IN" dirty="0"/>
              <a:t>  // ref is a reference to x. </a:t>
            </a:r>
          </a:p>
          <a:p>
            <a:pPr marL="0" indent="0">
              <a:buNone/>
            </a:pPr>
            <a:r>
              <a:rPr lang="en-IN" dirty="0"/>
              <a:t>  int &amp; ref = x; </a:t>
            </a:r>
          </a:p>
          <a:p>
            <a:pPr marL="0" indent="0">
              <a:buNone/>
            </a:pPr>
            <a:r>
              <a:rPr lang="en-IN" dirty="0"/>
              <a:t>  </a:t>
            </a:r>
          </a:p>
          <a:p>
            <a:pPr marL="0" indent="0">
              <a:buNone/>
            </a:pPr>
            <a:r>
              <a:rPr lang="en-IN" dirty="0"/>
              <a:t>  // Value of x is now changed to 20 </a:t>
            </a:r>
          </a:p>
          <a:p>
            <a:pPr marL="0" indent="0">
              <a:buNone/>
            </a:pPr>
            <a:r>
              <a:rPr lang="en-IN" dirty="0"/>
              <a:t>  ref = 20; </a:t>
            </a:r>
          </a:p>
          <a:p>
            <a:pPr marL="0" indent="0">
              <a:buNone/>
            </a:pPr>
            <a:r>
              <a:rPr lang="en-IN" dirty="0"/>
              <a:t>  </a:t>
            </a:r>
            <a:r>
              <a:rPr lang="en-IN" dirty="0" err="1"/>
              <a:t>cout</a:t>
            </a:r>
            <a:r>
              <a:rPr lang="en-IN" dirty="0"/>
              <a:t> &lt;&lt; "x = " &lt;&lt; x &lt;&lt; </a:t>
            </a:r>
            <a:r>
              <a:rPr lang="en-IN" dirty="0" err="1"/>
              <a:t>endl</a:t>
            </a:r>
            <a:r>
              <a:rPr lang="en-IN" dirty="0"/>
              <a:t> ;    // 20</a:t>
            </a:r>
          </a:p>
          <a:p>
            <a:pPr marL="0" indent="0">
              <a:buNone/>
            </a:pPr>
            <a:r>
              <a:rPr lang="en-IN" dirty="0"/>
              <a:t>  </a:t>
            </a:r>
          </a:p>
          <a:p>
            <a:pPr marL="0" indent="0">
              <a:buNone/>
            </a:pPr>
            <a:r>
              <a:rPr lang="en-IN" dirty="0"/>
              <a:t>  // Value of x is now changed to 30 </a:t>
            </a:r>
          </a:p>
          <a:p>
            <a:pPr marL="0" indent="0">
              <a:buNone/>
            </a:pPr>
            <a:r>
              <a:rPr lang="en-IN" dirty="0"/>
              <a:t>  x = 30; </a:t>
            </a:r>
          </a:p>
          <a:p>
            <a:pPr marL="0" indent="0">
              <a:buNone/>
            </a:pPr>
            <a:r>
              <a:rPr lang="en-IN" dirty="0"/>
              <a:t>  </a:t>
            </a:r>
            <a:r>
              <a:rPr lang="en-IN" dirty="0" err="1"/>
              <a:t>cout</a:t>
            </a:r>
            <a:r>
              <a:rPr lang="en-IN" dirty="0"/>
              <a:t> &lt;&lt; "ref = " &lt;&lt; ref &lt;&lt; </a:t>
            </a:r>
            <a:r>
              <a:rPr lang="en-IN" dirty="0" err="1"/>
              <a:t>endl</a:t>
            </a:r>
            <a:r>
              <a:rPr lang="en-IN" dirty="0"/>
              <a:t> ;  // 30</a:t>
            </a:r>
          </a:p>
          <a:p>
            <a:pPr marL="0" indent="0">
              <a:buNone/>
            </a:pPr>
            <a:r>
              <a:rPr lang="en-IN" dirty="0"/>
              <a:t>  </a:t>
            </a:r>
          </a:p>
          <a:p>
            <a:pPr marL="0" indent="0">
              <a:buNone/>
            </a:pPr>
            <a:r>
              <a:rPr lang="en-IN" dirty="0"/>
              <a:t>  return 0; </a:t>
            </a:r>
          </a:p>
          <a:p>
            <a:pPr marL="0" indent="0">
              <a:buNone/>
            </a:pPr>
            <a:r>
              <a:rPr lang="en-IN" dirty="0"/>
              <a:t>} </a:t>
            </a:r>
          </a:p>
          <a:p>
            <a:pPr marL="0" indent="0">
              <a:buNone/>
            </a:pPr>
            <a:endParaRPr lang="en-US" dirty="0"/>
          </a:p>
        </p:txBody>
      </p:sp>
    </p:spTree>
    <p:extLst>
      <p:ext uri="{BB962C8B-B14F-4D97-AF65-F5344CB8AC3E}">
        <p14:creationId xmlns:p14="http://schemas.microsoft.com/office/powerpoint/2010/main" val="34903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Some of the new operators in </a:t>
            </a:r>
            <a:r>
              <a:rPr lang="en-US" b="1" dirty="0" err="1"/>
              <a:t>c++</a:t>
            </a:r>
            <a:r>
              <a:rPr lang="en-US" b="1" dirty="0"/>
              <a: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1.   ::   Scope resolution operators.</a:t>
            </a:r>
          </a:p>
          <a:p>
            <a:pPr>
              <a:buNone/>
            </a:pPr>
            <a:r>
              <a:rPr lang="en-US" dirty="0"/>
              <a:t>2.   ::*   To access a pointer to a member of a class</a:t>
            </a:r>
          </a:p>
          <a:p>
            <a:pPr>
              <a:buNone/>
            </a:pPr>
            <a:r>
              <a:rPr lang="en-US" dirty="0"/>
              <a:t>3.       * To access a member using a pointer in the object &amp; a pointer to the member</a:t>
            </a:r>
          </a:p>
          <a:p>
            <a:pPr marL="514350" indent="-514350">
              <a:buAutoNum type="arabicPeriod" startAt="4"/>
            </a:pPr>
            <a:r>
              <a:rPr lang="en-US" dirty="0"/>
              <a:t>.*    To access a member using object name &amp; a pointer to that member</a:t>
            </a:r>
          </a:p>
          <a:p>
            <a:pPr marL="514350" indent="-514350">
              <a:buAutoNum type="arabicPeriod" startAt="4"/>
            </a:pPr>
            <a:r>
              <a:rPr lang="en-US" dirty="0"/>
              <a:t>delete  memory release operator.</a:t>
            </a:r>
          </a:p>
          <a:p>
            <a:pPr>
              <a:buNone/>
            </a:pPr>
            <a:r>
              <a:rPr lang="en-US" dirty="0"/>
              <a:t>6.   </a:t>
            </a:r>
            <a:r>
              <a:rPr lang="en-US" dirty="0" err="1"/>
              <a:t>endl</a:t>
            </a:r>
            <a:r>
              <a:rPr lang="en-US" dirty="0"/>
              <a:t>  Line feed operator (\n)</a:t>
            </a:r>
          </a:p>
          <a:p>
            <a:pPr>
              <a:buNone/>
            </a:pPr>
            <a:r>
              <a:rPr lang="en-US" dirty="0"/>
              <a:t>7.   new  Memory allocation operator. (</a:t>
            </a:r>
            <a:r>
              <a:rPr lang="en-US" dirty="0" err="1"/>
              <a:t>malloc</a:t>
            </a:r>
            <a:r>
              <a:rPr lang="en-US" dirty="0"/>
              <a:t>)</a:t>
            </a:r>
          </a:p>
          <a:p>
            <a:pPr>
              <a:buNone/>
            </a:pPr>
            <a:r>
              <a:rPr lang="en-US" dirty="0"/>
              <a:t>8.   </a:t>
            </a:r>
            <a:r>
              <a:rPr lang="en-US" dirty="0" err="1"/>
              <a:t>setw</a:t>
            </a:r>
            <a:r>
              <a:rPr lang="en-US" dirty="0"/>
              <a:t>  Field width operator.</a:t>
            </a:r>
          </a:p>
        </p:txBody>
      </p:sp>
      <p:cxnSp>
        <p:nvCxnSpPr>
          <p:cNvPr id="5" name="Straight Arrow Connector 4"/>
          <p:cNvCxnSpPr/>
          <p:nvPr/>
        </p:nvCxnSpPr>
        <p:spPr>
          <a:xfrm>
            <a:off x="1066800" y="2743200"/>
            <a:ext cx="304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resolution operator</a:t>
            </a:r>
          </a:p>
        </p:txBody>
      </p:sp>
      <p:sp>
        <p:nvSpPr>
          <p:cNvPr id="3" name="Content Placeholder 2"/>
          <p:cNvSpPr>
            <a:spLocks noGrp="1"/>
          </p:cNvSpPr>
          <p:nvPr>
            <p:ph idx="1"/>
          </p:nvPr>
        </p:nvSpPr>
        <p:spPr>
          <a:xfrm>
            <a:off x="457200" y="1752600"/>
            <a:ext cx="8229600" cy="4525963"/>
          </a:xfrm>
        </p:spPr>
        <p:txBody>
          <a:bodyPr/>
          <a:lstStyle/>
          <a:p>
            <a:r>
              <a:rPr lang="en-US" dirty="0"/>
              <a:t>the global version of a variable cannot be accessed from within the inner block. </a:t>
            </a:r>
          </a:p>
          <a:p>
            <a:r>
              <a:rPr lang="en-US" dirty="0"/>
              <a:t>C++ resolves this problem by using scope resolution operator (::), because this operator allows access to the global version of a variable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92500" lnSpcReduction="20000"/>
          </a:bodyPr>
          <a:lstStyle/>
          <a:p>
            <a:r>
              <a:rPr lang="en-US" dirty="0"/>
              <a:t># include&lt;</a:t>
            </a:r>
            <a:r>
              <a:rPr lang="en-US" dirty="0" err="1"/>
              <a:t>iostream.h</a:t>
            </a:r>
            <a:r>
              <a:rPr lang="en-US" dirty="0"/>
              <a:t> &gt;</a:t>
            </a:r>
          </a:p>
          <a:p>
            <a:r>
              <a:rPr lang="en-US" dirty="0" err="1"/>
              <a:t>int</a:t>
            </a:r>
            <a:r>
              <a:rPr lang="en-US" dirty="0"/>
              <a:t> m = 10;</a:t>
            </a:r>
          </a:p>
          <a:p>
            <a:r>
              <a:rPr lang="en-US" dirty="0" err="1"/>
              <a:t>int</a:t>
            </a:r>
            <a:r>
              <a:rPr lang="en-US" dirty="0"/>
              <a:t> main ( )</a:t>
            </a:r>
          </a:p>
          <a:p>
            <a:r>
              <a:rPr lang="en-US" dirty="0"/>
              <a:t>{</a:t>
            </a:r>
          </a:p>
          <a:p>
            <a:r>
              <a:rPr lang="en-US" dirty="0"/>
              <a:t>int m = 20;</a:t>
            </a:r>
          </a:p>
          <a:p>
            <a:r>
              <a:rPr lang="en-US" dirty="0" err="1"/>
              <a:t>cout</a:t>
            </a:r>
            <a:r>
              <a:rPr lang="en-US" dirty="0"/>
              <a:t> &lt;&lt; “m =“ &lt;&lt; m;   // 20</a:t>
            </a:r>
          </a:p>
          <a:p>
            <a:r>
              <a:rPr lang="en-US" dirty="0" err="1"/>
              <a:t>cout</a:t>
            </a:r>
            <a:r>
              <a:rPr lang="en-US" dirty="0"/>
              <a:t> &lt;&lt; “Global M =“ &lt;&lt;::m;  //10</a:t>
            </a:r>
          </a:p>
          <a:p>
            <a:r>
              <a:rPr lang="en-US" dirty="0"/>
              <a:t>return 0;</a:t>
            </a:r>
          </a:p>
          <a:p>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Setw</a:t>
            </a:r>
            <a:r>
              <a:rPr lang="en-US" b="1" dirty="0"/>
              <a:t> : -</a:t>
            </a:r>
            <a:endParaRPr lang="en-US" dirty="0"/>
          </a:p>
        </p:txBody>
      </p:sp>
      <p:sp>
        <p:nvSpPr>
          <p:cNvPr id="3" name="Content Placeholder 2"/>
          <p:cNvSpPr>
            <a:spLocks noGrp="1"/>
          </p:cNvSpPr>
          <p:nvPr>
            <p:ph idx="1"/>
          </p:nvPr>
        </p:nvSpPr>
        <p:spPr/>
        <p:txBody>
          <a:bodyPr>
            <a:normAutofit fontScale="85000" lnSpcReduction="10000"/>
          </a:bodyPr>
          <a:lstStyle/>
          <a:p>
            <a:r>
              <a:rPr lang="en-US" dirty="0"/>
              <a:t>With the </a:t>
            </a:r>
            <a:r>
              <a:rPr lang="en-US"/>
              <a:t>setw</a:t>
            </a:r>
            <a:r>
              <a:rPr lang="en-US" dirty="0"/>
              <a:t>, we can specify a common field width for all</a:t>
            </a:r>
          </a:p>
          <a:p>
            <a:r>
              <a:rPr lang="en-US" dirty="0"/>
              <a:t>the numbers and force them to print with right alignment.</a:t>
            </a:r>
          </a:p>
          <a:p>
            <a:pPr>
              <a:buNone/>
            </a:pPr>
            <a:r>
              <a:rPr lang="fr-FR" b="1" dirty="0"/>
              <a:t>EX </a:t>
            </a:r>
          </a:p>
          <a:p>
            <a:r>
              <a:rPr lang="fr-FR" b="1" dirty="0"/>
              <a:t>cout&lt;&lt;</a:t>
            </a:r>
            <a:r>
              <a:rPr lang="fr-FR" b="1" dirty="0" err="1"/>
              <a:t>setw</a:t>
            </a:r>
            <a:r>
              <a:rPr lang="fr-FR" b="1" dirty="0"/>
              <a:t> (5) &lt;&lt;</a:t>
            </a:r>
            <a:r>
              <a:rPr lang="fr-FR" b="1" dirty="0" err="1"/>
              <a:t>sum</a:t>
            </a:r>
            <a:r>
              <a:rPr lang="fr-FR" b="1" dirty="0"/>
              <a:t>&lt;&lt;</a:t>
            </a:r>
            <a:r>
              <a:rPr lang="fr-FR" b="1" dirty="0" err="1"/>
              <a:t>endl</a:t>
            </a:r>
            <a:r>
              <a:rPr lang="fr-FR" b="1" dirty="0"/>
              <a:t>;</a:t>
            </a:r>
          </a:p>
          <a:p>
            <a:r>
              <a:rPr lang="en-US" dirty="0"/>
              <a:t>The manipulator </a:t>
            </a:r>
            <a:r>
              <a:rPr lang="en-US" dirty="0" err="1"/>
              <a:t>setw</a:t>
            </a:r>
            <a:r>
              <a:rPr lang="en-US" dirty="0"/>
              <a:t>(5) specifies a field width of 5 for</a:t>
            </a:r>
          </a:p>
          <a:p>
            <a:r>
              <a:rPr lang="en-US" dirty="0"/>
              <a:t>printing the value of variable sum the value is right justified.</a:t>
            </a:r>
          </a:p>
          <a:p>
            <a:r>
              <a:rPr lang="en-US" dirty="0"/>
              <a:t>_ _ 3 5 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and delete</a:t>
            </a:r>
          </a:p>
        </p:txBody>
      </p:sp>
      <p:sp>
        <p:nvSpPr>
          <p:cNvPr id="3" name="Content Placeholder 2"/>
          <p:cNvSpPr>
            <a:spLocks noGrp="1"/>
          </p:cNvSpPr>
          <p:nvPr>
            <p:ph idx="1"/>
          </p:nvPr>
        </p:nvSpPr>
        <p:spPr/>
        <p:txBody>
          <a:bodyPr>
            <a:normAutofit fontScale="55000" lnSpcReduction="20000"/>
          </a:bodyPr>
          <a:lstStyle/>
          <a:p>
            <a:pPr>
              <a:buNone/>
            </a:pPr>
            <a:r>
              <a:rPr lang="en-US" b="1" dirty="0"/>
              <a:t>new</a:t>
            </a:r>
          </a:p>
          <a:p>
            <a:r>
              <a:rPr lang="en-US" dirty="0"/>
              <a:t>The new operator allocated sufficient memory to hold a data object of type data-type &amp; returns the address of the object.</a:t>
            </a:r>
          </a:p>
          <a:p>
            <a:r>
              <a:rPr lang="en-US" b="1" dirty="0"/>
              <a:t>EX      p = new int.</a:t>
            </a:r>
          </a:p>
          <a:p>
            <a:r>
              <a:rPr lang="en-US" dirty="0"/>
              <a:t>Where p is a pointer of type int. Here p must have already been declared as pointer of appropriate types.</a:t>
            </a:r>
          </a:p>
          <a:p>
            <a:r>
              <a:rPr lang="en-US" dirty="0"/>
              <a:t>New can be used to create a memory space for any data type</a:t>
            </a:r>
          </a:p>
          <a:p>
            <a:r>
              <a:rPr lang="en-US" dirty="0"/>
              <a:t>including user defined type such all array, classes etc.</a:t>
            </a:r>
          </a:p>
          <a:p>
            <a:r>
              <a:rPr lang="en-US" b="1" dirty="0"/>
              <a:t>Ex       </a:t>
            </a:r>
            <a:r>
              <a:rPr lang="en-US" b="1" dirty="0" err="1"/>
              <a:t>int</a:t>
            </a:r>
            <a:r>
              <a:rPr lang="en-US" b="1" dirty="0"/>
              <a:t> * p = new </a:t>
            </a:r>
            <a:r>
              <a:rPr lang="en-US" b="1" dirty="0" err="1"/>
              <a:t>int</a:t>
            </a:r>
            <a:r>
              <a:rPr lang="en-US" b="1" dirty="0"/>
              <a:t> [10]</a:t>
            </a:r>
          </a:p>
          <a:p>
            <a:r>
              <a:rPr lang="en-US" dirty="0"/>
              <a:t>Creates a memory space for an array of 10 integers.</a:t>
            </a:r>
          </a:p>
          <a:p>
            <a:pPr>
              <a:buNone/>
            </a:pPr>
            <a:r>
              <a:rPr lang="en-US" b="1" dirty="0"/>
              <a:t>delete</a:t>
            </a:r>
          </a:p>
          <a:p>
            <a:r>
              <a:rPr lang="en-US" dirty="0"/>
              <a:t>When a data object is no longer needed, it is destroyed to release the memory space for reuse. The general form is delete variable. If we want to free a dynamically allocated array, we must use following form.</a:t>
            </a:r>
          </a:p>
          <a:p>
            <a:r>
              <a:rPr lang="en-US" dirty="0"/>
              <a:t>delete [size] variable.</a:t>
            </a:r>
          </a:p>
          <a:p>
            <a:r>
              <a:rPr lang="en-US" b="1" dirty="0"/>
              <a:t>delete [ ] p    </a:t>
            </a:r>
            <a:r>
              <a:rPr lang="en-US" dirty="0"/>
              <a:t>new versions </a:t>
            </a:r>
          </a:p>
          <a:p>
            <a:r>
              <a:rPr lang="en-US" dirty="0"/>
              <a:t>The size specifies the no of elements in the array to be freed.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Classes </a:t>
            </a:r>
            <a:endParaRPr lang="en-US" dirty="0"/>
          </a:p>
        </p:txBody>
      </p:sp>
      <p:sp>
        <p:nvSpPr>
          <p:cNvPr id="3" name="Content Placeholder 2"/>
          <p:cNvSpPr>
            <a:spLocks noGrp="1"/>
          </p:cNvSpPr>
          <p:nvPr>
            <p:ph idx="1"/>
          </p:nvPr>
        </p:nvSpPr>
        <p:spPr>
          <a:xfrm>
            <a:off x="457200" y="1447800"/>
            <a:ext cx="8229600" cy="4876800"/>
          </a:xfrm>
        </p:spPr>
        <p:txBody>
          <a:bodyPr>
            <a:normAutofit fontScale="70000" lnSpcReduction="20000"/>
          </a:bodyPr>
          <a:lstStyle/>
          <a:p>
            <a:r>
              <a:rPr lang="en-US" dirty="0"/>
              <a:t>Objects are variables of the type class. </a:t>
            </a:r>
          </a:p>
          <a:p>
            <a:r>
              <a:rPr lang="en-US" dirty="0"/>
              <a:t>Once a class has been defined, we can create any number of objects belonging to that class. </a:t>
            </a:r>
          </a:p>
          <a:p>
            <a:r>
              <a:rPr lang="en-US" dirty="0"/>
              <a:t>Each object is associated with the data of type class with which they are created. </a:t>
            </a:r>
          </a:p>
          <a:p>
            <a:r>
              <a:rPr lang="en-US" dirty="0"/>
              <a:t>A class is thus a collection of objects similar types. </a:t>
            </a:r>
          </a:p>
          <a:p>
            <a:r>
              <a:rPr lang="en-US" dirty="0"/>
              <a:t>Classes are user-defined that types and behave like the built-in types of a programming language. </a:t>
            </a:r>
          </a:p>
          <a:p>
            <a:r>
              <a:rPr lang="en-US" dirty="0"/>
              <a:t>The syntax used to create an object is not different then the syntax used to create an integer object in C</a:t>
            </a:r>
          </a:p>
          <a:p>
            <a:r>
              <a:rPr lang="en-US" dirty="0"/>
              <a:t> Every object belongs to (is an instance of) a class</a:t>
            </a:r>
          </a:p>
          <a:p>
            <a:r>
              <a:rPr lang="en-US" dirty="0"/>
              <a:t>An object may have fields, or variables and methods</a:t>
            </a:r>
          </a:p>
          <a:p>
            <a:pPr lvl="1"/>
            <a:r>
              <a:rPr lang="en-US" dirty="0"/>
              <a:t>The class describes those fields and methods</a:t>
            </a:r>
          </a:p>
          <a:p>
            <a:r>
              <a:rPr lang="en-US" dirty="0"/>
              <a:t>A class is like a template, or cookie cutter</a:t>
            </a:r>
          </a:p>
          <a:p>
            <a:r>
              <a:rPr lang="en-US" dirty="0"/>
              <a:t>Classes are like Abstract Data Types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None/>
            </a:pPr>
            <a:r>
              <a:rPr lang="en-US" dirty="0"/>
              <a:t>The new operator has following advantages over the function </a:t>
            </a:r>
            <a:r>
              <a:rPr lang="en-US" dirty="0" err="1"/>
              <a:t>malloc</a:t>
            </a:r>
            <a:r>
              <a:rPr lang="en-US" dirty="0"/>
              <a:t>() in c -.</a:t>
            </a:r>
          </a:p>
          <a:p>
            <a:r>
              <a:rPr lang="en-US" dirty="0"/>
              <a:t>It automatically computes the size of the data object. No need to use </a:t>
            </a:r>
            <a:r>
              <a:rPr lang="en-US" dirty="0" err="1"/>
              <a:t>sizeof</a:t>
            </a:r>
            <a:r>
              <a:rPr lang="en-US" dirty="0"/>
              <a:t>()</a:t>
            </a:r>
          </a:p>
          <a:p>
            <a:r>
              <a:rPr lang="en-US" dirty="0"/>
              <a:t>If automatically returns the correct pointer type, so that there is no need to use a type cast.</a:t>
            </a:r>
          </a:p>
          <a:p>
            <a:r>
              <a:rPr lang="en-US" dirty="0"/>
              <a:t>new and delete operators can be overloaded.</a:t>
            </a:r>
          </a:p>
          <a:p>
            <a:r>
              <a:rPr lang="en-US" dirty="0"/>
              <a:t>It is possible to initialize the object while creating the memory space.</a:t>
            </a:r>
          </a:p>
          <a:p>
            <a:r>
              <a:rPr lang="en-US" dirty="0" err="1"/>
              <a:t>int</a:t>
            </a:r>
            <a:r>
              <a:rPr lang="en-US" dirty="0"/>
              <a:t> * array = </a:t>
            </a:r>
            <a:r>
              <a:rPr lang="en-US" dirty="0" err="1"/>
              <a:t>malloc</a:t>
            </a:r>
            <a:r>
              <a:rPr lang="en-US" dirty="0"/>
              <a:t>(10 * </a:t>
            </a:r>
            <a:r>
              <a:rPr lang="en-US" b="1" dirty="0" err="1"/>
              <a:t>sizeof</a:t>
            </a:r>
            <a:r>
              <a:rPr lang="en-US" dirty="0"/>
              <a:t>(</a:t>
            </a:r>
            <a:r>
              <a:rPr lang="en-US" dirty="0" err="1"/>
              <a:t>int</a:t>
            </a:r>
            <a:r>
              <a:rPr lang="en-US" dirty="0"/>
              <a:t>))</a:t>
            </a:r>
          </a:p>
          <a:p>
            <a:r>
              <a:rPr lang="en-US" dirty="0" err="1"/>
              <a:t>int</a:t>
            </a:r>
            <a:r>
              <a:rPr lang="en-US" dirty="0"/>
              <a:t> * array = </a:t>
            </a:r>
            <a:r>
              <a:rPr lang="en-US" dirty="0" err="1"/>
              <a:t>calloc</a:t>
            </a:r>
            <a:r>
              <a:rPr lang="en-US" dirty="0"/>
              <a:t>(10, </a:t>
            </a:r>
            <a:r>
              <a:rPr lang="en-US" b="1" dirty="0" err="1"/>
              <a:t>sizeof</a:t>
            </a:r>
            <a:r>
              <a:rPr lang="en-US" dirty="0"/>
              <a:t> (</a:t>
            </a:r>
            <a:r>
              <a:rPr lang="en-US" dirty="0" err="1"/>
              <a:t>int</a:t>
            </a:r>
            <a:r>
              <a:rPr lang="en-US" dirty="0"/>
              <a:t>))   -  initialized to zero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normAutofit fontScale="92500" lnSpcReduction="20000"/>
          </a:bodyPr>
          <a:lstStyle/>
          <a:p>
            <a:r>
              <a:rPr lang="en-US" dirty="0"/>
              <a:t>do while</a:t>
            </a:r>
          </a:p>
          <a:p>
            <a:r>
              <a:rPr lang="en-US" dirty="0"/>
              <a:t>while</a:t>
            </a:r>
          </a:p>
          <a:p>
            <a:r>
              <a:rPr lang="en-US" dirty="0"/>
              <a:t>for</a:t>
            </a:r>
          </a:p>
          <a:p>
            <a:r>
              <a:rPr lang="en-US" dirty="0"/>
              <a:t>if     </a:t>
            </a:r>
          </a:p>
          <a:p>
            <a:r>
              <a:rPr lang="en-US" dirty="0"/>
              <a:t>if-else</a:t>
            </a:r>
          </a:p>
          <a:p>
            <a:r>
              <a:rPr lang="en-US" dirty="0"/>
              <a:t>Nested if</a:t>
            </a:r>
          </a:p>
          <a:p>
            <a:r>
              <a:rPr lang="en-US" dirty="0"/>
              <a:t>switch</a:t>
            </a:r>
          </a:p>
          <a:p>
            <a:r>
              <a:rPr lang="en-US" dirty="0"/>
              <a:t>break</a:t>
            </a:r>
          </a:p>
          <a:p>
            <a:r>
              <a:rPr lang="en-US" dirty="0"/>
              <a:t>continue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Definition</a:t>
            </a:r>
          </a:p>
          <a:p>
            <a:r>
              <a:rPr lang="en-US" dirty="0"/>
              <a:t>Declaration</a:t>
            </a:r>
          </a:p>
          <a:p>
            <a:r>
              <a:rPr lang="en-US" dirty="0"/>
              <a:t>Prototype – essential in C++</a:t>
            </a:r>
          </a:p>
          <a:p>
            <a:r>
              <a:rPr lang="en-US" dirty="0"/>
              <a:t>Call</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Type</a:t>
            </a:r>
          </a:p>
        </p:txBody>
      </p:sp>
      <p:sp>
        <p:nvSpPr>
          <p:cNvPr id="3" name="Content Placeholder 2"/>
          <p:cNvSpPr>
            <a:spLocks noGrp="1"/>
          </p:cNvSpPr>
          <p:nvPr>
            <p:ph idx="1"/>
          </p:nvPr>
        </p:nvSpPr>
        <p:spPr/>
        <p:txBody>
          <a:bodyPr/>
          <a:lstStyle/>
          <a:p>
            <a:r>
              <a:rPr lang="en-US" dirty="0"/>
              <a:t>Function Call   ----   </a:t>
            </a:r>
          </a:p>
          <a:p>
            <a:pPr lvl="1"/>
            <a:r>
              <a:rPr lang="en-US" dirty="0"/>
              <a:t>Actual</a:t>
            </a:r>
          </a:p>
          <a:p>
            <a:r>
              <a:rPr lang="en-US" dirty="0"/>
              <a:t>Function Definition  ----   </a:t>
            </a:r>
          </a:p>
          <a:p>
            <a:pPr lvl="1"/>
            <a:r>
              <a:rPr lang="en-US" dirty="0"/>
              <a:t>Formal</a:t>
            </a:r>
          </a:p>
          <a:p>
            <a:r>
              <a:rPr lang="en-US" dirty="0"/>
              <a:t>Function Prototype   ------ </a:t>
            </a:r>
          </a:p>
          <a:p>
            <a:pPr lvl="1"/>
            <a:r>
              <a:rPr lang="en-US" dirty="0"/>
              <a:t>dummy (optional)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by reference</a:t>
            </a:r>
            <a:br>
              <a:rPr lang="en-US" dirty="0"/>
            </a:br>
            <a:r>
              <a:rPr lang="en-US" sz="2200" dirty="0"/>
              <a:t>function definition to swap the values</a:t>
            </a:r>
            <a:endParaRPr lang="en-US" dirty="0"/>
          </a:p>
        </p:txBody>
      </p:sp>
      <p:sp>
        <p:nvSpPr>
          <p:cNvPr id="3" name="Content Placeholder 2"/>
          <p:cNvSpPr>
            <a:spLocks noGrp="1"/>
          </p:cNvSpPr>
          <p:nvPr>
            <p:ph idx="1"/>
          </p:nvPr>
        </p:nvSpPr>
        <p:spPr>
          <a:xfrm>
            <a:off x="0" y="1447800"/>
            <a:ext cx="4724400" cy="2286000"/>
          </a:xfrm>
          <a:ln w="3175">
            <a:solidFill>
              <a:schemeClr val="tx1"/>
            </a:solidFill>
          </a:ln>
        </p:spPr>
        <p:txBody>
          <a:bodyPr>
            <a:normAutofit fontScale="62500" lnSpcReduction="20000"/>
          </a:bodyPr>
          <a:lstStyle/>
          <a:p>
            <a:pPr>
              <a:buNone/>
            </a:pPr>
            <a:r>
              <a:rPr lang="en-US" b="1" u="sng" dirty="0"/>
              <a:t>By value</a:t>
            </a:r>
          </a:p>
          <a:p>
            <a:pPr>
              <a:buNone/>
            </a:pPr>
            <a:r>
              <a:rPr lang="en-US" dirty="0"/>
              <a:t>void swap(</a:t>
            </a:r>
            <a:r>
              <a:rPr lang="en-US" dirty="0" err="1"/>
              <a:t>int</a:t>
            </a:r>
            <a:r>
              <a:rPr lang="en-US" dirty="0"/>
              <a:t> x, </a:t>
            </a:r>
            <a:r>
              <a:rPr lang="en-US" dirty="0" err="1"/>
              <a:t>int</a:t>
            </a:r>
            <a:r>
              <a:rPr lang="en-US" dirty="0"/>
              <a:t> y)</a:t>
            </a:r>
          </a:p>
          <a:p>
            <a:pPr>
              <a:buNone/>
            </a:pPr>
            <a:r>
              <a:rPr lang="en-US" dirty="0"/>
              <a:t> { </a:t>
            </a:r>
            <a:r>
              <a:rPr lang="en-US" dirty="0" err="1"/>
              <a:t>int</a:t>
            </a:r>
            <a:r>
              <a:rPr lang="en-US" dirty="0"/>
              <a:t> temp; </a:t>
            </a:r>
          </a:p>
          <a:p>
            <a:pPr>
              <a:buNone/>
            </a:pPr>
            <a:r>
              <a:rPr lang="en-US" dirty="0"/>
              <a:t>temp = x;	/* save the value of x */ </a:t>
            </a:r>
          </a:p>
          <a:p>
            <a:pPr>
              <a:buNone/>
            </a:pPr>
            <a:r>
              <a:rPr lang="en-US" dirty="0"/>
              <a:t>x = y;		/* put y into x */ </a:t>
            </a:r>
          </a:p>
          <a:p>
            <a:pPr>
              <a:buNone/>
            </a:pPr>
            <a:r>
              <a:rPr lang="en-US" dirty="0"/>
              <a:t>y = temp; 	/* put x into y */</a:t>
            </a:r>
          </a:p>
          <a:p>
            <a:pPr>
              <a:buNone/>
            </a:pPr>
            <a:r>
              <a:rPr lang="en-US" dirty="0"/>
              <a:t> return; }</a:t>
            </a:r>
          </a:p>
        </p:txBody>
      </p:sp>
      <p:sp>
        <p:nvSpPr>
          <p:cNvPr id="4" name="Rectangle 3"/>
          <p:cNvSpPr/>
          <p:nvPr/>
        </p:nvSpPr>
        <p:spPr>
          <a:xfrm>
            <a:off x="3124200" y="4648200"/>
            <a:ext cx="4267200" cy="2031325"/>
          </a:xfrm>
          <a:prstGeom prst="rect">
            <a:avLst/>
          </a:prstGeom>
          <a:ln w="3175">
            <a:solidFill>
              <a:schemeClr val="tx1"/>
            </a:solidFill>
          </a:ln>
        </p:spPr>
        <p:txBody>
          <a:bodyPr wrap="square">
            <a:spAutoFit/>
          </a:bodyPr>
          <a:lstStyle/>
          <a:p>
            <a:pPr>
              <a:buNone/>
            </a:pPr>
            <a:r>
              <a:rPr lang="en-US" b="1" u="sng" dirty="0"/>
              <a:t>By reference in C++ (reference variable)</a:t>
            </a:r>
          </a:p>
          <a:p>
            <a:pPr>
              <a:buNone/>
            </a:pPr>
            <a:r>
              <a:rPr lang="en-US" dirty="0"/>
              <a:t>void swap(</a:t>
            </a:r>
            <a:r>
              <a:rPr lang="en-US" dirty="0" err="1"/>
              <a:t>int</a:t>
            </a:r>
            <a:r>
              <a:rPr lang="en-US" dirty="0"/>
              <a:t> &amp;x, </a:t>
            </a:r>
            <a:r>
              <a:rPr lang="en-US" dirty="0" err="1"/>
              <a:t>int</a:t>
            </a:r>
            <a:r>
              <a:rPr lang="en-US" dirty="0"/>
              <a:t> &amp;y) </a:t>
            </a:r>
          </a:p>
          <a:p>
            <a:pPr>
              <a:buNone/>
            </a:pPr>
            <a:r>
              <a:rPr lang="en-US" dirty="0"/>
              <a:t>{ </a:t>
            </a:r>
            <a:r>
              <a:rPr lang="en-US" dirty="0" err="1"/>
              <a:t>int</a:t>
            </a:r>
            <a:r>
              <a:rPr lang="en-US" dirty="0"/>
              <a:t> temp;</a:t>
            </a:r>
          </a:p>
          <a:p>
            <a:pPr>
              <a:buNone/>
            </a:pPr>
            <a:r>
              <a:rPr lang="en-US" dirty="0"/>
              <a:t> temp = x;      	/* value at address x*/ </a:t>
            </a:r>
          </a:p>
          <a:p>
            <a:pPr>
              <a:buNone/>
            </a:pPr>
            <a:r>
              <a:rPr lang="en-US" dirty="0"/>
              <a:t>x = y;             	 /* put y into x */ </a:t>
            </a:r>
          </a:p>
          <a:p>
            <a:pPr>
              <a:buNone/>
            </a:pPr>
            <a:r>
              <a:rPr lang="en-US" dirty="0"/>
              <a:t>y = temp;            	 /* put x into y */ </a:t>
            </a:r>
          </a:p>
          <a:p>
            <a:pPr>
              <a:buNone/>
            </a:pPr>
            <a:r>
              <a:rPr lang="en-US" dirty="0"/>
              <a:t>return; }</a:t>
            </a:r>
          </a:p>
        </p:txBody>
      </p:sp>
      <p:sp>
        <p:nvSpPr>
          <p:cNvPr id="6" name="TextBox 5"/>
          <p:cNvSpPr txBox="1"/>
          <p:nvPr/>
        </p:nvSpPr>
        <p:spPr>
          <a:xfrm>
            <a:off x="4872190" y="1447800"/>
            <a:ext cx="4271810" cy="2308324"/>
          </a:xfrm>
          <a:prstGeom prst="rect">
            <a:avLst/>
          </a:prstGeom>
          <a:noFill/>
          <a:ln w="3175">
            <a:solidFill>
              <a:schemeClr val="tx1"/>
            </a:solidFill>
          </a:ln>
        </p:spPr>
        <p:txBody>
          <a:bodyPr wrap="none" rtlCol="0">
            <a:spAutoFit/>
          </a:bodyPr>
          <a:lstStyle/>
          <a:p>
            <a:pPr>
              <a:buNone/>
            </a:pPr>
            <a:r>
              <a:rPr lang="en-US" b="1" u="sng" dirty="0"/>
              <a:t>By Reference in C &amp; C++  (using pointer)</a:t>
            </a:r>
          </a:p>
          <a:p>
            <a:pPr>
              <a:buNone/>
            </a:pPr>
            <a:r>
              <a:rPr lang="en-US" dirty="0"/>
              <a:t>void swap(</a:t>
            </a:r>
            <a:r>
              <a:rPr lang="en-US" dirty="0" err="1"/>
              <a:t>int</a:t>
            </a:r>
            <a:r>
              <a:rPr lang="en-US" dirty="0"/>
              <a:t> *x, </a:t>
            </a:r>
            <a:r>
              <a:rPr lang="en-US" dirty="0" err="1"/>
              <a:t>int</a:t>
            </a:r>
            <a:r>
              <a:rPr lang="en-US" dirty="0"/>
              <a:t> *y)</a:t>
            </a:r>
          </a:p>
          <a:p>
            <a:pPr>
              <a:buNone/>
            </a:pPr>
            <a:r>
              <a:rPr lang="en-US" dirty="0"/>
              <a:t>{ </a:t>
            </a:r>
            <a:r>
              <a:rPr lang="en-US" dirty="0" err="1"/>
              <a:t>int</a:t>
            </a:r>
            <a:r>
              <a:rPr lang="en-US" dirty="0"/>
              <a:t> temp; </a:t>
            </a:r>
          </a:p>
          <a:p>
            <a:pPr>
              <a:buNone/>
            </a:pPr>
            <a:r>
              <a:rPr lang="en-US" dirty="0"/>
              <a:t>temp = *x; 	/* value at address x */ </a:t>
            </a:r>
          </a:p>
          <a:p>
            <a:pPr>
              <a:buNone/>
            </a:pPr>
            <a:r>
              <a:rPr lang="en-US" dirty="0"/>
              <a:t>*x = *y; 		/* put y into x */ </a:t>
            </a:r>
          </a:p>
          <a:p>
            <a:pPr>
              <a:buNone/>
            </a:pPr>
            <a:r>
              <a:rPr lang="en-US" dirty="0"/>
              <a:t>*y = temp; 	/* put temp into y */ </a:t>
            </a:r>
          </a:p>
          <a:p>
            <a:pPr>
              <a:buNone/>
            </a:pPr>
            <a:r>
              <a:rPr lang="en-US" dirty="0"/>
              <a:t>return;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Function</a:t>
            </a:r>
          </a:p>
        </p:txBody>
      </p:sp>
      <p:sp>
        <p:nvSpPr>
          <p:cNvPr id="3" name="Content Placeholder 2"/>
          <p:cNvSpPr>
            <a:spLocks noGrp="1"/>
          </p:cNvSpPr>
          <p:nvPr>
            <p:ph idx="1"/>
          </p:nvPr>
        </p:nvSpPr>
        <p:spPr>
          <a:xfrm>
            <a:off x="457200" y="1524000"/>
            <a:ext cx="8229600" cy="5105400"/>
          </a:xfrm>
        </p:spPr>
        <p:txBody>
          <a:bodyPr>
            <a:noAutofit/>
          </a:bodyPr>
          <a:lstStyle/>
          <a:p>
            <a:r>
              <a:rPr lang="en-US" sz="1600" dirty="0"/>
              <a:t>These are the functions designed to speed up program execution. </a:t>
            </a:r>
          </a:p>
          <a:p>
            <a:r>
              <a:rPr lang="en-US" sz="1600" dirty="0"/>
              <a:t>An inline function is expanded (i.e. the function code is replaced when a call to the inline function is made) in the line where it is invoked. </a:t>
            </a:r>
          </a:p>
          <a:p>
            <a:r>
              <a:rPr lang="en-US" sz="1600" dirty="0"/>
              <a:t>In case of normal functions, the compiler have to jump to another location for the execution of the function and then the control is returned back to the instruction immediately after the function call statement. </a:t>
            </a:r>
          </a:p>
          <a:p>
            <a:r>
              <a:rPr lang="en-US" sz="1600" dirty="0"/>
              <a:t>Execution time taken is more in case of normal functions. </a:t>
            </a:r>
          </a:p>
          <a:p>
            <a:r>
              <a:rPr lang="en-US" sz="1600" dirty="0"/>
              <a:t>There is a memory penalty in the case of an inline function.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Fn Contd..</a:t>
            </a:r>
          </a:p>
        </p:txBody>
      </p:sp>
      <p:sp>
        <p:nvSpPr>
          <p:cNvPr id="3" name="Content Placeholder 2"/>
          <p:cNvSpPr>
            <a:spLocks noGrp="1"/>
          </p:cNvSpPr>
          <p:nvPr>
            <p:ph idx="1"/>
          </p:nvPr>
        </p:nvSpPr>
        <p:spPr/>
        <p:txBody>
          <a:bodyPr>
            <a:noAutofit/>
          </a:bodyPr>
          <a:lstStyle/>
          <a:p>
            <a:pPr lvl="1">
              <a:buNone/>
            </a:pPr>
            <a:r>
              <a:rPr lang="en-US" sz="2000" dirty="0"/>
              <a:t>Example</a:t>
            </a:r>
          </a:p>
          <a:p>
            <a:pPr lvl="1">
              <a:buNone/>
            </a:pPr>
            <a:r>
              <a:rPr lang="en-US" sz="2000" dirty="0"/>
              <a:t>//function definition min() </a:t>
            </a:r>
          </a:p>
          <a:p>
            <a:pPr lvl="1">
              <a:buNone/>
            </a:pPr>
            <a:r>
              <a:rPr lang="en-US" sz="2000" dirty="0"/>
              <a:t>inline void min (</a:t>
            </a:r>
            <a:r>
              <a:rPr lang="en-US" sz="2000" dirty="0" err="1"/>
              <a:t>int</a:t>
            </a:r>
            <a:r>
              <a:rPr lang="en-US" sz="2000" dirty="0"/>
              <a:t> x, </a:t>
            </a:r>
            <a:r>
              <a:rPr lang="en-US" sz="2000" dirty="0" err="1"/>
              <a:t>int</a:t>
            </a:r>
            <a:r>
              <a:rPr lang="en-US" sz="2000" dirty="0"/>
              <a:t> y) </a:t>
            </a:r>
          </a:p>
          <a:p>
            <a:pPr lvl="1">
              <a:buNone/>
            </a:pPr>
            <a:r>
              <a:rPr lang="es-ES" sz="2000" dirty="0" err="1"/>
              <a:t>cout</a:t>
            </a:r>
            <a:r>
              <a:rPr lang="es-ES" sz="2000" dirty="0"/>
              <a:t>&lt;&lt; (x &lt; Y? x : y); </a:t>
            </a:r>
          </a:p>
          <a:p>
            <a:pPr lvl="1">
              <a:buNone/>
            </a:pPr>
            <a:r>
              <a:rPr lang="en-US" sz="2000" dirty="0"/>
              <a:t>} </a:t>
            </a:r>
          </a:p>
          <a:p>
            <a:pPr lvl="1">
              <a:buNone/>
            </a:pPr>
            <a:r>
              <a:rPr lang="en-US" sz="2000" dirty="0"/>
              <a:t>Void main() </a:t>
            </a:r>
          </a:p>
          <a:p>
            <a:pPr lvl="1">
              <a:buNone/>
            </a:pPr>
            <a:r>
              <a:rPr lang="en-US" sz="2000" dirty="0"/>
              <a:t>{ </a:t>
            </a:r>
          </a:p>
          <a:p>
            <a:pPr lvl="1">
              <a:buNone/>
            </a:pPr>
            <a:r>
              <a:rPr lang="en-US" sz="2000" dirty="0" err="1"/>
              <a:t>int</a:t>
            </a:r>
            <a:r>
              <a:rPr lang="en-US" sz="2000" dirty="0"/>
              <a:t> num1, num2; </a:t>
            </a:r>
          </a:p>
          <a:p>
            <a:pPr lvl="1">
              <a:buNone/>
            </a:pPr>
            <a:r>
              <a:rPr lang="en-US" sz="2000" dirty="0" err="1"/>
              <a:t>cout</a:t>
            </a:r>
            <a:r>
              <a:rPr lang="en-US" sz="2000" dirty="0"/>
              <a:t>&lt;&lt;”\Enter the two </a:t>
            </a:r>
            <a:r>
              <a:rPr lang="en-US" sz="2000" dirty="0" err="1"/>
              <a:t>intergers</a:t>
            </a:r>
            <a:r>
              <a:rPr lang="en-US" sz="2000" dirty="0"/>
              <a:t>\n”; </a:t>
            </a:r>
          </a:p>
          <a:p>
            <a:pPr lvl="1">
              <a:buNone/>
            </a:pPr>
            <a:r>
              <a:rPr lang="en-US" sz="2000" dirty="0" err="1"/>
              <a:t>cin</a:t>
            </a:r>
            <a:r>
              <a:rPr lang="en-US" sz="2000" dirty="0"/>
              <a:t>&gt;&gt;num1&gt;&gt;num2; </a:t>
            </a:r>
          </a:p>
          <a:p>
            <a:pPr lvl="1">
              <a:buNone/>
            </a:pPr>
            <a:r>
              <a:rPr lang="en-US" sz="2000" dirty="0"/>
              <a:t>min (num1,num2) ;     //function code inserted here </a:t>
            </a:r>
          </a:p>
          <a:p>
            <a:pPr lvl="1">
              <a:buNone/>
            </a:pPr>
            <a:r>
              <a:rPr lang="en-US" sz="2000" dirty="0"/>
              <a:t>------------------ </a:t>
            </a:r>
          </a:p>
          <a:p>
            <a:pPr lvl="1">
              <a:buNone/>
            </a:pPr>
            <a:r>
              <a:rPr lang="en-US" sz="2000" dirty="0"/>
              <a:t>} </a:t>
            </a:r>
          </a:p>
          <a:p>
            <a:endParaRPr lang="en-US" sz="4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Fn Contd..</a:t>
            </a:r>
          </a:p>
        </p:txBody>
      </p:sp>
      <p:sp>
        <p:nvSpPr>
          <p:cNvPr id="3" name="Content Placeholder 2"/>
          <p:cNvSpPr>
            <a:spLocks noGrp="1"/>
          </p:cNvSpPr>
          <p:nvPr>
            <p:ph idx="1"/>
          </p:nvPr>
        </p:nvSpPr>
        <p:spPr/>
        <p:txBody>
          <a:bodyPr>
            <a:normAutofit fontScale="92500"/>
          </a:bodyPr>
          <a:lstStyle/>
          <a:p>
            <a:pPr>
              <a:spcAft>
                <a:spcPts val="1200"/>
              </a:spcAft>
            </a:pPr>
            <a:r>
              <a:rPr lang="en-US" dirty="0"/>
              <a:t>An inline function definition must be defined before being invoked </a:t>
            </a:r>
          </a:p>
          <a:p>
            <a:pPr>
              <a:spcAft>
                <a:spcPts val="1200"/>
              </a:spcAft>
            </a:pPr>
            <a:r>
              <a:rPr lang="en-US" dirty="0"/>
              <a:t>min ( ) being inline will not be called during execution, but its code would be inserted into main ( ) as shown and then it would be compiled. </a:t>
            </a:r>
          </a:p>
          <a:p>
            <a:pPr>
              <a:spcAft>
                <a:spcPts val="1200"/>
              </a:spcAft>
            </a:pPr>
            <a:r>
              <a:rPr lang="en-US" dirty="0"/>
              <a:t>If the size of the inline function is large then heavy memory penalty makes it not so useful and in that case normal function use is more useful.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Fn Contd..</a:t>
            </a:r>
          </a:p>
        </p:txBody>
      </p:sp>
      <p:sp>
        <p:nvSpPr>
          <p:cNvPr id="3" name="Content Placeholder 2"/>
          <p:cNvSpPr>
            <a:spLocks noGrp="1"/>
          </p:cNvSpPr>
          <p:nvPr>
            <p:ph idx="1"/>
          </p:nvPr>
        </p:nvSpPr>
        <p:spPr/>
        <p:txBody>
          <a:bodyPr>
            <a:normAutofit fontScale="70000" lnSpcReduction="20000"/>
          </a:bodyPr>
          <a:lstStyle/>
          <a:p>
            <a:r>
              <a:rPr lang="en-US" b="1" dirty="0"/>
              <a:t>The </a:t>
            </a:r>
            <a:r>
              <a:rPr lang="en-US" b="1" dirty="0" err="1"/>
              <a:t>inlining</a:t>
            </a:r>
            <a:r>
              <a:rPr lang="en-US" b="1" dirty="0"/>
              <a:t> does not work for the following situations : </a:t>
            </a:r>
          </a:p>
          <a:p>
            <a:pPr lvl="1">
              <a:buNone/>
            </a:pPr>
            <a:r>
              <a:rPr lang="en-US" dirty="0"/>
              <a:t>1. For functions returning values and having a </a:t>
            </a:r>
            <a:r>
              <a:rPr lang="en-US" i="1" dirty="0"/>
              <a:t>loop or a switch or a </a:t>
            </a:r>
            <a:r>
              <a:rPr lang="en-US" i="1" dirty="0" err="1"/>
              <a:t>goto</a:t>
            </a:r>
            <a:r>
              <a:rPr lang="en-US" i="1" dirty="0"/>
              <a:t> statement. </a:t>
            </a:r>
          </a:p>
          <a:p>
            <a:pPr lvl="1">
              <a:buNone/>
            </a:pPr>
            <a:r>
              <a:rPr lang="en-US" dirty="0"/>
              <a:t>2. For functions that do not return value and having a return statement. </a:t>
            </a:r>
          </a:p>
          <a:p>
            <a:pPr lvl="1">
              <a:buNone/>
            </a:pPr>
            <a:r>
              <a:rPr lang="en-US" dirty="0"/>
              <a:t>3. For functions having static variable(s). </a:t>
            </a:r>
          </a:p>
          <a:p>
            <a:pPr lvl="1">
              <a:buNone/>
            </a:pPr>
            <a:r>
              <a:rPr lang="en-US" dirty="0"/>
              <a:t>4. If the inline functions are recursive (i.e. a function defined in terms of itself). </a:t>
            </a:r>
          </a:p>
          <a:p>
            <a:endParaRPr lang="en-US" dirty="0"/>
          </a:p>
          <a:p>
            <a:r>
              <a:rPr lang="en-US" b="1" dirty="0"/>
              <a:t>The benefits of inline functions are as follows : </a:t>
            </a:r>
          </a:p>
          <a:p>
            <a:pPr lvl="1">
              <a:buNone/>
            </a:pPr>
            <a:r>
              <a:rPr lang="en-US" dirty="0"/>
              <a:t>1. Better than a macro. </a:t>
            </a:r>
          </a:p>
          <a:p>
            <a:pPr lvl="1">
              <a:buNone/>
            </a:pPr>
            <a:r>
              <a:rPr lang="en-US" dirty="0"/>
              <a:t>2. Function call overheads are eliminated. </a:t>
            </a:r>
          </a:p>
          <a:p>
            <a:pPr lvl="1">
              <a:buNone/>
            </a:pPr>
            <a:r>
              <a:rPr lang="en-US" dirty="0"/>
              <a:t>3. Program becomes more readable. </a:t>
            </a:r>
          </a:p>
          <a:p>
            <a:pPr lvl="1">
              <a:buNone/>
            </a:pPr>
            <a:r>
              <a:rPr lang="en-US" dirty="0"/>
              <a:t>4. Program executes more efficiently.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OVERLOADED FUNCTIONS</a:t>
            </a:r>
            <a:endParaRPr lang="en-US" dirty="0"/>
          </a:p>
        </p:txBody>
      </p:sp>
      <p:sp>
        <p:nvSpPr>
          <p:cNvPr id="3" name="Content Placeholder 2"/>
          <p:cNvSpPr>
            <a:spLocks noGrp="1"/>
          </p:cNvSpPr>
          <p:nvPr>
            <p:ph idx="1"/>
          </p:nvPr>
        </p:nvSpPr>
        <p:spPr>
          <a:xfrm>
            <a:off x="457200" y="1600200"/>
            <a:ext cx="8305800" cy="5029200"/>
          </a:xfrm>
        </p:spPr>
        <p:txBody>
          <a:bodyPr>
            <a:normAutofit fontScale="62500" lnSpcReduction="20000"/>
          </a:bodyPr>
          <a:lstStyle/>
          <a:p>
            <a:r>
              <a:rPr lang="en-US" dirty="0"/>
              <a:t>In C++ two different functions can have the same name if their parameter types or number are different. </a:t>
            </a:r>
          </a:p>
          <a:p>
            <a:r>
              <a:rPr lang="en-US" dirty="0"/>
              <a:t>You can give the same name to more than one function if they have either a different number of parameters or different types in their parameters.</a:t>
            </a:r>
          </a:p>
          <a:p>
            <a:pPr>
              <a:buNone/>
            </a:pPr>
            <a:r>
              <a:rPr lang="en-US" b="1" dirty="0"/>
              <a:t>EX</a:t>
            </a:r>
          </a:p>
          <a:p>
            <a:pPr>
              <a:buNone/>
            </a:pPr>
            <a:r>
              <a:rPr lang="en-US" dirty="0" err="1"/>
              <a:t>int</a:t>
            </a:r>
            <a:r>
              <a:rPr lang="en-US" dirty="0"/>
              <a:t> operate (</a:t>
            </a:r>
            <a:r>
              <a:rPr lang="en-US" dirty="0" err="1"/>
              <a:t>int</a:t>
            </a:r>
            <a:r>
              <a:rPr lang="en-US" dirty="0"/>
              <a:t> a, </a:t>
            </a:r>
            <a:r>
              <a:rPr lang="en-US" dirty="0" err="1"/>
              <a:t>int</a:t>
            </a:r>
            <a:r>
              <a:rPr lang="en-US" dirty="0"/>
              <a:t> b)</a:t>
            </a:r>
          </a:p>
          <a:p>
            <a:pPr>
              <a:buNone/>
            </a:pPr>
            <a:r>
              <a:rPr lang="en-US" dirty="0"/>
              <a:t>{</a:t>
            </a:r>
          </a:p>
          <a:p>
            <a:pPr>
              <a:buNone/>
            </a:pPr>
            <a:r>
              <a:rPr lang="en-US" dirty="0"/>
              <a:t>return (a*b);</a:t>
            </a:r>
          </a:p>
          <a:p>
            <a:pPr>
              <a:buNone/>
            </a:pPr>
            <a:r>
              <a:rPr lang="en-US" dirty="0"/>
              <a:t>}</a:t>
            </a:r>
          </a:p>
          <a:p>
            <a:pPr>
              <a:buNone/>
            </a:pPr>
            <a:r>
              <a:rPr lang="en-US" dirty="0"/>
              <a:t>float operate (float a, float b)</a:t>
            </a:r>
          </a:p>
          <a:p>
            <a:pPr>
              <a:buNone/>
            </a:pPr>
            <a:r>
              <a:rPr lang="en-US" dirty="0"/>
              <a:t>{</a:t>
            </a:r>
          </a:p>
          <a:p>
            <a:pPr>
              <a:buNone/>
            </a:pPr>
            <a:r>
              <a:rPr lang="en-US" dirty="0"/>
              <a:t>return (a/b);</a:t>
            </a:r>
          </a:p>
          <a:p>
            <a:pPr>
              <a:buNone/>
            </a:pPr>
            <a:r>
              <a:rPr lang="en-US" dirty="0"/>
              <a:t>}</a:t>
            </a:r>
          </a:p>
          <a:p>
            <a:r>
              <a:rPr lang="en-US" dirty="0"/>
              <a:t>a function cannot be overloaded only by its return type. </a:t>
            </a:r>
          </a:p>
          <a:p>
            <a:r>
              <a:rPr lang="en-US" dirty="0"/>
              <a:t>At least one of its parameters must have a different 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Data Abstraction and Encapsulation </a:t>
            </a:r>
            <a:endParaRPr lang="en-US" dirty="0"/>
          </a:p>
        </p:txBody>
      </p:sp>
      <p:sp>
        <p:nvSpPr>
          <p:cNvPr id="3" name="Content Placeholder 2"/>
          <p:cNvSpPr>
            <a:spLocks noGrp="1"/>
          </p:cNvSpPr>
          <p:nvPr>
            <p:ph idx="1"/>
          </p:nvPr>
        </p:nvSpPr>
        <p:spPr>
          <a:xfrm>
            <a:off x="457200" y="1524000"/>
            <a:ext cx="8229600" cy="5105400"/>
          </a:xfrm>
        </p:spPr>
        <p:txBody>
          <a:bodyPr>
            <a:noAutofit/>
          </a:bodyPr>
          <a:lstStyle/>
          <a:p>
            <a:r>
              <a:rPr lang="en-US" sz="2100" dirty="0"/>
              <a:t>The wrapping up of data and function into a single unit (called class) is known as encapsulation. </a:t>
            </a:r>
          </a:p>
          <a:p>
            <a:r>
              <a:rPr lang="en-US" sz="2100" dirty="0"/>
              <a:t>Data and encapsulation is the most striking feature of a class. </a:t>
            </a:r>
          </a:p>
          <a:p>
            <a:r>
              <a:rPr lang="en-US" sz="2100" dirty="0"/>
              <a:t>The data is not accessible to the outside world, and only those functions which are wrapped in the class can access it. </a:t>
            </a:r>
          </a:p>
          <a:p>
            <a:r>
              <a:rPr lang="en-US" sz="2100" dirty="0"/>
              <a:t>These functions provide the interface between the object’s data and the program. </a:t>
            </a:r>
          </a:p>
          <a:p>
            <a:r>
              <a:rPr lang="en-US" sz="2100" dirty="0"/>
              <a:t>This insulation of the data from direct access by the program is called data hiding or information hiding. </a:t>
            </a:r>
          </a:p>
          <a:p>
            <a:r>
              <a:rPr lang="en-US" sz="2100" dirty="0"/>
              <a:t>Abstraction refers to the act of representing essential features without including the background details or explanation. </a:t>
            </a:r>
          </a:p>
          <a:p>
            <a:r>
              <a:rPr lang="en-US" sz="2100" dirty="0"/>
              <a:t>Classes use the concept of abstraction </a:t>
            </a:r>
          </a:p>
          <a:p>
            <a:r>
              <a:rPr lang="en-US" sz="2100" dirty="0"/>
              <a:t>They encapsulate all the essential properties of the object that are to be created.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E9BC-4F1C-A745-B4B2-43588225DCFB}"/>
              </a:ext>
            </a:extLst>
          </p:cNvPr>
          <p:cNvSpPr>
            <a:spLocks noGrp="1"/>
          </p:cNvSpPr>
          <p:nvPr>
            <p:ph type="title"/>
          </p:nvPr>
        </p:nvSpPr>
        <p:spPr/>
        <p:txBody>
          <a:bodyPr/>
          <a:lstStyle/>
          <a:p>
            <a:r>
              <a:rPr lang="en-US" dirty="0"/>
              <a:t>macro</a:t>
            </a:r>
          </a:p>
        </p:txBody>
      </p:sp>
      <p:sp>
        <p:nvSpPr>
          <p:cNvPr id="3" name="Content Placeholder 2">
            <a:extLst>
              <a:ext uri="{FF2B5EF4-FFF2-40B4-BE49-F238E27FC236}">
                <a16:creationId xmlns:a16="http://schemas.microsoft.com/office/drawing/2014/main" id="{C3A8BE48-E491-784F-A4D9-98E1F68A547A}"/>
              </a:ext>
            </a:extLst>
          </p:cNvPr>
          <p:cNvSpPr>
            <a:spLocks noGrp="1"/>
          </p:cNvSpPr>
          <p:nvPr>
            <p:ph idx="1"/>
          </p:nvPr>
        </p:nvSpPr>
        <p:spPr/>
        <p:txBody>
          <a:bodyPr/>
          <a:lstStyle/>
          <a:p>
            <a:r>
              <a:rPr lang="en-IN" dirty="0"/>
              <a:t>In the </a:t>
            </a:r>
            <a:r>
              <a:rPr lang="en-IN" b="1" dirty="0"/>
              <a:t>C</a:t>
            </a:r>
            <a:r>
              <a:rPr lang="en-IN" dirty="0"/>
              <a:t> Programming Language, the #</a:t>
            </a:r>
            <a:r>
              <a:rPr lang="en-IN" b="1" dirty="0"/>
              <a:t>define</a:t>
            </a:r>
            <a:r>
              <a:rPr lang="en-IN" dirty="0"/>
              <a:t> directive allows the definition of macros within your source code. These macro definitions allow constant values to be declared for use throughout your code. Macro definitions are not variables and cannot be changed by your program code like variables.</a:t>
            </a:r>
            <a:endParaRPr lang="en-US" dirty="0"/>
          </a:p>
        </p:txBody>
      </p:sp>
    </p:spTree>
    <p:extLst>
      <p:ext uri="{BB962C8B-B14F-4D97-AF65-F5344CB8AC3E}">
        <p14:creationId xmlns:p14="http://schemas.microsoft.com/office/powerpoint/2010/main" val="218505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FE99-DA5A-A249-BDE3-5D555439A5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9312BB-B341-3C40-BDEA-E3088FE55187}"/>
              </a:ext>
            </a:extLst>
          </p:cNvPr>
          <p:cNvSpPr>
            <a:spLocks noGrp="1"/>
          </p:cNvSpPr>
          <p:nvPr>
            <p:ph idx="1"/>
          </p:nvPr>
        </p:nvSpPr>
        <p:spPr/>
        <p:txBody>
          <a:bodyPr>
            <a:normAutofit fontScale="85000" lnSpcReduction="20000"/>
          </a:bodyPr>
          <a:lstStyle/>
          <a:p>
            <a:pPr marL="0" indent="0" fontAlgn="base">
              <a:buNone/>
            </a:pPr>
            <a:r>
              <a:rPr lang="en-IN" dirty="0"/>
              <a:t>#include &lt;</a:t>
            </a:r>
            <a:r>
              <a:rPr lang="en-IN" dirty="0" err="1"/>
              <a:t>stdio.h</a:t>
            </a:r>
            <a:r>
              <a:rPr lang="en-IN" dirty="0"/>
              <a:t>&gt; </a:t>
            </a:r>
          </a:p>
          <a:p>
            <a:pPr marL="0" indent="0" fontAlgn="base">
              <a:buNone/>
            </a:pPr>
            <a:r>
              <a:rPr lang="en-IN" dirty="0"/>
              <a:t>#define PI  3.1415 </a:t>
            </a:r>
          </a:p>
          <a:p>
            <a:pPr marL="0" indent="0" fontAlgn="base">
              <a:buNone/>
            </a:pPr>
            <a:r>
              <a:rPr lang="en-IN" dirty="0"/>
              <a:t>#define </a:t>
            </a:r>
            <a:r>
              <a:rPr lang="en-IN" dirty="0" err="1"/>
              <a:t>circleArea</a:t>
            </a:r>
            <a:r>
              <a:rPr lang="en-IN" dirty="0"/>
              <a:t>(r)      (PI*r*r) </a:t>
            </a:r>
          </a:p>
          <a:p>
            <a:pPr marL="0" indent="0" fontAlgn="base">
              <a:buNone/>
            </a:pPr>
            <a:r>
              <a:rPr lang="en-IN" dirty="0"/>
              <a:t>int main() { </a:t>
            </a:r>
          </a:p>
          <a:p>
            <a:pPr marL="0" indent="0" fontAlgn="base">
              <a:buNone/>
            </a:pPr>
            <a:r>
              <a:rPr lang="en-IN" dirty="0"/>
              <a:t>float radius, area; </a:t>
            </a:r>
          </a:p>
          <a:p>
            <a:pPr marL="0" indent="0" fontAlgn="base">
              <a:buNone/>
            </a:pPr>
            <a:r>
              <a:rPr lang="en-IN" dirty="0" err="1"/>
              <a:t>printf</a:t>
            </a:r>
            <a:r>
              <a:rPr lang="en-IN" dirty="0"/>
              <a:t>("Enter the radius: "); </a:t>
            </a:r>
          </a:p>
          <a:p>
            <a:pPr marL="0" indent="0" fontAlgn="base">
              <a:buNone/>
            </a:pPr>
            <a:r>
              <a:rPr lang="en-IN" dirty="0" err="1"/>
              <a:t>scanf</a:t>
            </a:r>
            <a:r>
              <a:rPr lang="en-IN" dirty="0"/>
              <a:t>("%f", &amp;radius); </a:t>
            </a:r>
          </a:p>
          <a:p>
            <a:pPr marL="0" indent="0" fontAlgn="base">
              <a:buNone/>
            </a:pPr>
            <a:r>
              <a:rPr lang="en-IN" dirty="0"/>
              <a:t>area = </a:t>
            </a:r>
            <a:r>
              <a:rPr lang="en-IN" dirty="0" err="1"/>
              <a:t>circleArea</a:t>
            </a:r>
            <a:r>
              <a:rPr lang="en-IN" dirty="0"/>
              <a:t>(radius);</a:t>
            </a:r>
          </a:p>
          <a:p>
            <a:pPr marL="0" indent="0" fontAlgn="base">
              <a:buNone/>
            </a:pPr>
            <a:r>
              <a:rPr lang="en-IN" dirty="0"/>
              <a:t> </a:t>
            </a:r>
            <a:r>
              <a:rPr lang="en-IN" dirty="0" err="1"/>
              <a:t>printf</a:t>
            </a:r>
            <a:r>
              <a:rPr lang="en-IN" dirty="0"/>
              <a:t>("Area = %.2f", area);</a:t>
            </a:r>
          </a:p>
          <a:p>
            <a:pPr marL="0" indent="0" fontAlgn="base">
              <a:buNone/>
            </a:pPr>
            <a:r>
              <a:rPr lang="en-IN" dirty="0"/>
              <a:t> return 0; }</a:t>
            </a:r>
            <a:endParaRPr lang="en-US" dirty="0"/>
          </a:p>
        </p:txBody>
      </p:sp>
    </p:spTree>
    <p:extLst>
      <p:ext uri="{BB962C8B-B14F-4D97-AF65-F5344CB8AC3E}">
        <p14:creationId xmlns:p14="http://schemas.microsoft.com/office/powerpoint/2010/main" val="132500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Inheritance </a:t>
            </a:r>
            <a:endParaRPr lang="en-US" dirty="0"/>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r>
              <a:rPr lang="en-US" dirty="0"/>
              <a:t>Inheritance is the process by which objects of one class acquired the properties of objects of another classes. </a:t>
            </a:r>
          </a:p>
          <a:p>
            <a:r>
              <a:rPr lang="en-US" dirty="0"/>
              <a:t>It supports the concept of hierarchical classification. For example, the bird, ‘robin’ is a part of class ‘flying bird’ which is again a part of the class ‘bird’. The principal behind this sort of division is that each derived class shares common characteristics with the class from which it is derived as illustrated in fig 1.6. </a:t>
            </a:r>
          </a:p>
          <a:p>
            <a:r>
              <a:rPr lang="en-US" dirty="0"/>
              <a:t>the concept of inheritance provides the idea of reusability</a:t>
            </a:r>
          </a:p>
          <a:p>
            <a:r>
              <a:rPr lang="en-US" dirty="0"/>
              <a:t>we can add additional features to an existing class without modifying it. </a:t>
            </a:r>
          </a:p>
          <a:p>
            <a:r>
              <a:rPr lang="en-US" dirty="0"/>
              <a:t>The new class will have the combined feature of both the classes.</a:t>
            </a:r>
          </a:p>
          <a:p>
            <a:r>
              <a:rPr lang="en-US" dirty="0"/>
              <a:t> The real appeal and power of the inheritance mechanism is that it allows us to reuse a class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Polymorphism </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a:t>Polymorphism, a Greek term, means the ability to take more than on form. </a:t>
            </a:r>
          </a:p>
          <a:p>
            <a:r>
              <a:rPr lang="en-US" dirty="0"/>
              <a:t>An operation may exhibit different behavior is different instances</a:t>
            </a:r>
          </a:p>
          <a:p>
            <a:r>
              <a:rPr lang="en-US" dirty="0"/>
              <a:t>The behavior depends upon the types of data used in the operation</a:t>
            </a:r>
          </a:p>
          <a:p>
            <a:r>
              <a:rPr lang="en-US" dirty="0"/>
              <a:t>For example, consider the operation of addition. For</a:t>
            </a:r>
          </a:p>
          <a:p>
            <a:r>
              <a:rPr lang="en-US" dirty="0"/>
              <a:t>The process of making an operator to exhibit different behaviors in different instances is known as operator overloading. </a:t>
            </a:r>
          </a:p>
          <a:p>
            <a:pPr lvl="1"/>
            <a:r>
              <a:rPr lang="en-US" dirty="0"/>
              <a:t>two numbers, the operation will generate a sum. If the operands are strings, then the operation would produce a third string by concatenation. </a:t>
            </a:r>
          </a:p>
          <a:p>
            <a:r>
              <a:rPr lang="en-US" dirty="0"/>
              <a:t>This is something similar to a particular word having several different meanings depending upon the context. </a:t>
            </a:r>
          </a:p>
          <a:p>
            <a:r>
              <a:rPr lang="en-US" dirty="0"/>
              <a:t>Using a single function name to perform different type of task is known as function overloading</a:t>
            </a:r>
          </a:p>
          <a:p>
            <a:r>
              <a:rPr lang="en-US" dirty="0"/>
              <a:t>Polymorphism plays an important role in allowing objects having different internal structures to share the same external interface</a:t>
            </a:r>
          </a:p>
          <a:p>
            <a:r>
              <a:rPr lang="en-US" dirty="0"/>
              <a:t>This means that a general class of operations may be accessed in the same manner even though specific action associated with each operation may differ.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Dynamic Binding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Binding refers to the linking of a procedure call to the code to be executed in response to the call. </a:t>
            </a:r>
          </a:p>
          <a:p>
            <a:r>
              <a:rPr lang="en-US" dirty="0"/>
              <a:t>Dynamic binding means that the code associated with a given procedure call is not known until the time of the call at run time. </a:t>
            </a:r>
          </a:p>
          <a:p>
            <a:r>
              <a:rPr lang="en-US" dirty="0"/>
              <a:t>It is associated with polymorphism and inheritance. </a:t>
            </a:r>
          </a:p>
          <a:p>
            <a:r>
              <a:rPr lang="en-US" dirty="0"/>
              <a:t>A function call associated with a polymorphic reference depends on the dynamic type of that reference. </a:t>
            </a:r>
          </a:p>
          <a:p>
            <a:r>
              <a:rPr lang="en-US" dirty="0"/>
              <a:t>At run-time, the code matching the object under current reference will be called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Message Passing</a:t>
            </a:r>
            <a:endParaRPr lang="en-US" dirty="0"/>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Objects communicate with one another by sending and receiving information much the same way as people pass messages to one another. </a:t>
            </a:r>
          </a:p>
          <a:p>
            <a:r>
              <a:rPr lang="en-US" dirty="0"/>
              <a:t>The concept of message passing makes it easier to talk about building systems that directly model or simulate their real-world counterparts. </a:t>
            </a:r>
          </a:p>
          <a:p>
            <a:r>
              <a:rPr lang="en-US" dirty="0"/>
              <a:t>A Message for an object is a request for execution of a procedure, and therefore will invoke a function (procedure) in the receiving object that generates the desired results. </a:t>
            </a:r>
          </a:p>
          <a:p>
            <a:r>
              <a:rPr lang="en-US" i="1" dirty="0"/>
              <a:t>Message passing involves specifying the name of object, the name of the function (message) and the information to be sent</a:t>
            </a:r>
          </a:p>
          <a:p>
            <a:r>
              <a:rPr lang="en-US" dirty="0"/>
              <a:t>Communication with an object is feasible as long as it is alive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 of OOP </a:t>
            </a:r>
            <a:endParaRPr lang="en-US"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r>
              <a:rPr lang="en-US" dirty="0"/>
              <a:t>Through inheritance, we can eliminate redundant code extend the use of existing Classes. </a:t>
            </a:r>
          </a:p>
          <a:p>
            <a:r>
              <a:rPr lang="en-US" dirty="0"/>
              <a:t>We can build programs from the standard working modules that communicate with one another, rather than having to start writing the code from scratch. This leads to saving of development time and higher productivity. </a:t>
            </a:r>
          </a:p>
          <a:p>
            <a:r>
              <a:rPr lang="en-US" dirty="0"/>
              <a:t>The principle of data hiding helps the programmer to build secure program that can not be invaded by code in other parts of a programs. </a:t>
            </a:r>
          </a:p>
          <a:p>
            <a:r>
              <a:rPr lang="en-US" dirty="0"/>
              <a:t>It is possible to have multiple instances of an object to co-exist without any interference. </a:t>
            </a:r>
          </a:p>
          <a:p>
            <a:r>
              <a:rPr lang="en-US" dirty="0"/>
              <a:t>It is possible to map object in the problem domain to those in the program. </a:t>
            </a:r>
          </a:p>
          <a:p>
            <a:r>
              <a:rPr lang="en-US" dirty="0"/>
              <a:t>It is easy to partition the work in a project based on objects. </a:t>
            </a:r>
          </a:p>
          <a:p>
            <a:r>
              <a:rPr lang="en-US" dirty="0"/>
              <a:t>Object-oriented system can be easily upgraded from small to large system. </a:t>
            </a:r>
          </a:p>
          <a:p>
            <a:r>
              <a:rPr lang="en-US" dirty="0"/>
              <a:t>Message passing techniques for communication between objects makes to interface descriptions with external systems much simpler. </a:t>
            </a:r>
          </a:p>
          <a:p>
            <a:r>
              <a:rPr lang="en-US" dirty="0"/>
              <a:t>Software complexity can be easily managed.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4889</TotalTime>
  <Words>3214</Words>
  <Application>Microsoft Office PowerPoint</Application>
  <PresentationFormat>On-screen Show (4:3)</PresentationFormat>
  <Paragraphs>336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Office Theme</vt:lpstr>
      <vt:lpstr>Basic Concepts of Object Oriented Programming  </vt:lpstr>
      <vt:lpstr>Objects</vt:lpstr>
      <vt:lpstr>Classes </vt:lpstr>
      <vt:lpstr>Data Abstraction and Encapsulation </vt:lpstr>
      <vt:lpstr>Inheritance </vt:lpstr>
      <vt:lpstr>Polymorphism </vt:lpstr>
      <vt:lpstr>Dynamic Binding</vt:lpstr>
      <vt:lpstr>Message Passing</vt:lpstr>
      <vt:lpstr>Benefits of OOP </vt:lpstr>
      <vt:lpstr>Object Oriented Language </vt:lpstr>
      <vt:lpstr>Characteristics of Object Oriented Languages</vt:lpstr>
      <vt:lpstr>Let us start C++</vt:lpstr>
      <vt:lpstr>What Is C++?</vt:lpstr>
      <vt:lpstr>What Is C++?.. contd</vt:lpstr>
      <vt:lpstr>Comments</vt:lpstr>
      <vt:lpstr>Input/Output Operators</vt:lpstr>
      <vt:lpstr>Return Type of main() </vt:lpstr>
      <vt:lpstr>BASIC DATA TYPES IN C++</vt:lpstr>
      <vt:lpstr>Data Types</vt:lpstr>
      <vt:lpstr>Identifier</vt:lpstr>
      <vt:lpstr>Keywords</vt:lpstr>
      <vt:lpstr>Reference variables</vt:lpstr>
      <vt:lpstr>Contd.</vt:lpstr>
      <vt:lpstr>PowerPoint Presentation</vt:lpstr>
      <vt:lpstr>Some of the new operators in c++ </vt:lpstr>
      <vt:lpstr>Scope resolution operator</vt:lpstr>
      <vt:lpstr>Contd.</vt:lpstr>
      <vt:lpstr>Setw : -</vt:lpstr>
      <vt:lpstr>new and delete</vt:lpstr>
      <vt:lpstr>Contd..</vt:lpstr>
      <vt:lpstr>Control Statements</vt:lpstr>
      <vt:lpstr>Functions</vt:lpstr>
      <vt:lpstr>Arguments Type</vt:lpstr>
      <vt:lpstr>Call by reference function definition to swap the values</vt:lpstr>
      <vt:lpstr>Inline Function</vt:lpstr>
      <vt:lpstr>Inline Fn Contd..</vt:lpstr>
      <vt:lpstr>Inline Fn Contd..</vt:lpstr>
      <vt:lpstr>Inline Fn Contd..</vt:lpstr>
      <vt:lpstr>OVERLOADED FUNCTIONS</vt:lpstr>
      <vt:lpstr>macro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Object Oriented Programming</dc:title>
  <dc:creator>msethi2690</dc:creator>
  <cp:lastModifiedBy>Sandesh Shrestha</cp:lastModifiedBy>
  <cp:revision>54</cp:revision>
  <dcterms:created xsi:type="dcterms:W3CDTF">2016-02-02T14:21:12Z</dcterms:created>
  <dcterms:modified xsi:type="dcterms:W3CDTF">2022-09-19T09:13:06Z</dcterms:modified>
</cp:coreProperties>
</file>