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5" r:id="rId23"/>
    <p:sldId id="279" r:id="rId24"/>
    <p:sldId id="280" r:id="rId25"/>
    <p:sldId id="285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8"/>
    <p:restoredTop sz="94632"/>
  </p:normalViewPr>
  <p:slideViewPr>
    <p:cSldViewPr>
      <p:cViewPr varScale="1">
        <p:scale>
          <a:sx n="102" d="100"/>
          <a:sy n="102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C22EA-A1D9-49EE-A1CA-EB502FB51FB8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558FC-D035-465B-A407-E9E6632B55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6775" y="692150"/>
            <a:ext cx="51244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22D2-B166-41B9-90BF-3D5F8BE6D464}" type="datetimeFigureOut">
              <a:rPr lang="en-IN" smtClean="0"/>
              <a:pPr/>
              <a:t>27/08/21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965A-6B89-4C4C-BCDA-B15CD61FFC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Constructors and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88533" y="38862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Parameterized Constructors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94267" y="1828800"/>
            <a:ext cx="3818467" cy="48006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int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add (int, int)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------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};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add : : add (int x, int y)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m = x; n = y;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}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4495800" cy="4724400"/>
          </a:xfrm>
        </p:spPr>
        <p:txBody>
          <a:bodyPr>
            <a:normAutofit lnSpcReduction="10000"/>
          </a:bodyPr>
          <a:lstStyle/>
          <a:p>
            <a:r>
              <a:rPr lang="en-US"/>
              <a:t>When a constructor is parameterized, we must pass the initial values as arguments to the constructor function when an object is declared.</a:t>
            </a:r>
          </a:p>
          <a:p>
            <a:r>
              <a:rPr lang="en-US"/>
              <a:t>Two ways Calling:</a:t>
            </a:r>
          </a:p>
          <a:p>
            <a:pPr lvl="1">
              <a:buFontTx/>
              <a:buChar char="o"/>
            </a:pPr>
            <a:r>
              <a:rPr lang="en-US"/>
              <a:t>Explicit</a:t>
            </a:r>
          </a:p>
          <a:p>
            <a:pPr lvl="2"/>
            <a:r>
              <a:rPr lang="en-US"/>
              <a:t>add sum = add(2,3);</a:t>
            </a:r>
          </a:p>
          <a:p>
            <a:pPr lvl="1">
              <a:buFontTx/>
              <a:buChar char="o"/>
            </a:pPr>
            <a:r>
              <a:rPr lang="en-US"/>
              <a:t>Implicit</a:t>
            </a:r>
          </a:p>
          <a:p>
            <a:pPr lvl="2"/>
            <a:r>
              <a:rPr lang="en-US"/>
              <a:t>add sum(2,3)</a:t>
            </a:r>
          </a:p>
          <a:p>
            <a:pPr lvl="2"/>
            <a:r>
              <a:rPr lang="en-US"/>
              <a:t>Shorthand method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+ +  permits to use more than one constructors in a single class.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Add( ) ;  //  No arguments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Add (int, int) ;   // Two 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94267" y="1828800"/>
            <a:ext cx="3818467" cy="48006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int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add ( ) {m = 0 ; n = 0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add (int a, int b)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       {m = a ; n = b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add (add &amp; i)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       {m = i.m ; n = i.n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};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4495800" cy="4724400"/>
          </a:xfrm>
        </p:spPr>
        <p:txBody>
          <a:bodyPr/>
          <a:lstStyle/>
          <a:p>
            <a:r>
              <a:rPr lang="en-US"/>
              <a:t>The first constructor receives no arguments.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second constructor receives two integer arguments.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third constructor receives one add object as an argument.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3945467" cy="41148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int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 ) {m = 0 ; n = 0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(int a, int b)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       {m = a ; n = b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(add &amp; i)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       {m = i.m ; n = i.n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};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828800"/>
            <a:ext cx="4495800" cy="4724400"/>
          </a:xfrm>
        </p:spPr>
        <p:txBody>
          <a:bodyPr/>
          <a:lstStyle/>
          <a:p>
            <a:r>
              <a:rPr lang="en-US" sz="2800" dirty="0"/>
              <a:t>add a1; </a:t>
            </a:r>
          </a:p>
          <a:p>
            <a:pPr lvl="1"/>
            <a:r>
              <a:rPr lang="en-US" sz="2400" dirty="0"/>
              <a:t>Would automatically invoke the first constructor and set both m and n of a1 to zero.</a:t>
            </a:r>
          </a:p>
          <a:p>
            <a:r>
              <a:rPr lang="en-US" sz="2800" dirty="0"/>
              <a:t>add a2(10,20);</a:t>
            </a:r>
          </a:p>
          <a:p>
            <a:pPr lvl="1"/>
            <a:r>
              <a:rPr lang="en-US" sz="2400" dirty="0"/>
              <a:t>Would call the second constructor which will initialize the data members m and n of a2 to 10 and 20 respectively.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3945467" cy="41148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int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 ) {m = 0 ; n = 0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(int a, int b)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       {m = a ; n = b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add (add &amp; i)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             {m = i.m ; n = i.n ;}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800"/>
              <a:t>};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828800"/>
            <a:ext cx="4495800" cy="4724400"/>
          </a:xfrm>
        </p:spPr>
        <p:txBody>
          <a:bodyPr/>
          <a:lstStyle/>
          <a:p>
            <a:r>
              <a:rPr lang="en-US" sz="2800" dirty="0"/>
              <a:t>add a3(a2);</a:t>
            </a:r>
          </a:p>
          <a:p>
            <a:pPr lvl="1"/>
            <a:r>
              <a:rPr lang="en-US" sz="2400" dirty="0"/>
              <a:t>Would invoke the third constructor which copies the values of a2 into a3.</a:t>
            </a:r>
          </a:p>
          <a:p>
            <a:pPr lvl="1"/>
            <a:r>
              <a:rPr lang="en-US" sz="2400" dirty="0"/>
              <a:t>This type of constructor is called the “copy constructor”.</a:t>
            </a:r>
          </a:p>
          <a:p>
            <a:r>
              <a:rPr lang="en-US" sz="2800" dirty="0"/>
              <a:t>Construction Overloading</a:t>
            </a:r>
          </a:p>
          <a:p>
            <a:pPr lvl="1"/>
            <a:r>
              <a:rPr lang="en-US" sz="2400" dirty="0"/>
              <a:t>More than one constructor function is defined in a class.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3945467" cy="41148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class complex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float x, y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complex ( ) {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complex (float a)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   { x = y = a ;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complex (float r, float i)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   { x = r ; y = i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      ------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/>
              <a:t>};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828800"/>
            <a:ext cx="4495800" cy="4724400"/>
          </a:xfrm>
        </p:spPr>
        <p:txBody>
          <a:bodyPr/>
          <a:lstStyle/>
          <a:p>
            <a:r>
              <a:rPr lang="en-US" sz="2800"/>
              <a:t>complex ( ) { }</a:t>
            </a:r>
          </a:p>
          <a:p>
            <a:pPr>
              <a:buFontTx/>
              <a:buNone/>
            </a:pPr>
            <a:endParaRPr lang="en-US" sz="2800"/>
          </a:p>
          <a:p>
            <a:pPr lvl="1"/>
            <a:r>
              <a:rPr lang="en-US" sz="2400"/>
              <a:t>This contains the empty body and does not do anything.</a:t>
            </a:r>
          </a:p>
          <a:p>
            <a:pPr lvl="1">
              <a:buFontTx/>
              <a:buNone/>
            </a:pPr>
            <a:endParaRPr lang="en-US" sz="2400"/>
          </a:p>
          <a:p>
            <a:pPr lvl="1"/>
            <a:r>
              <a:rPr lang="en-US" sz="2400"/>
              <a:t>This is used to create objects without any initial values.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Multiple Constructors in a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+ +  compiler has an </a:t>
            </a:r>
            <a:r>
              <a:rPr lang="en-US" i="1"/>
              <a:t>implicit constructor</a:t>
            </a:r>
            <a:r>
              <a:rPr lang="en-US"/>
              <a:t> which creates objects, even though it was not defined in the class.</a:t>
            </a:r>
          </a:p>
          <a:p>
            <a:r>
              <a:rPr lang="en-US"/>
              <a:t>This works well as long as we do not use any other constructor in the class.</a:t>
            </a:r>
          </a:p>
          <a:p>
            <a:r>
              <a:rPr lang="en-US"/>
              <a:t>However, once we define a constructor, we must also define the “do-nothing” implicit constructor.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Constructors with Default Arguments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define constructors with default arguments.</a:t>
            </a:r>
          </a:p>
          <a:p>
            <a:r>
              <a:rPr lang="en-US" dirty="0"/>
              <a:t>Consider complex (float real, float </a:t>
            </a:r>
            <a:r>
              <a:rPr lang="en-US" dirty="0" err="1"/>
              <a:t>imag</a:t>
            </a:r>
            <a:r>
              <a:rPr lang="en-US" dirty="0"/>
              <a:t> = 0);</a:t>
            </a:r>
          </a:p>
          <a:p>
            <a:pPr lvl="1"/>
            <a:r>
              <a:rPr lang="en-US" dirty="0"/>
              <a:t>The default value of the argument </a:t>
            </a:r>
            <a:r>
              <a:rPr lang="en-US" dirty="0" err="1"/>
              <a:t>imag</a:t>
            </a:r>
            <a:r>
              <a:rPr lang="en-US" dirty="0"/>
              <a:t> is zero.</a:t>
            </a:r>
          </a:p>
          <a:p>
            <a:pPr lvl="1"/>
            <a:r>
              <a:rPr lang="en-US" dirty="0"/>
              <a:t>complex C1 (5.0) assigns the value 5.0 to the real variable and 0.0 to </a:t>
            </a:r>
            <a:r>
              <a:rPr lang="en-US" dirty="0" err="1"/>
              <a:t>imag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complex C2(2.0,3.0) assigns the value 2.0 to real and 3.0 to </a:t>
            </a:r>
            <a:r>
              <a:rPr lang="en-US" dirty="0" err="1"/>
              <a:t>imag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Constructors with Default Arguments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971800" algn="l"/>
              </a:tabLst>
            </a:pPr>
            <a:r>
              <a:rPr lang="en-US"/>
              <a:t>A : : A ( )   	</a:t>
            </a:r>
            <a:r>
              <a:rPr lang="en-US">
                <a:sym typeface="Wingdings" pitchFamily="2" charset="2"/>
              </a:rPr>
              <a:t>  Default constructor</a:t>
            </a: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A : : A (int = 0)	  Default argument constructor</a:t>
            </a:r>
          </a:p>
          <a:p>
            <a:pPr>
              <a:buFontTx/>
              <a:buNone/>
              <a:tabLst>
                <a:tab pos="2971800" algn="l"/>
              </a:tabLst>
            </a:pPr>
            <a:endParaRPr lang="en-US">
              <a:sym typeface="Wingdings" pitchFamily="2" charset="2"/>
            </a:endParaRP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The default argument constructor can be called with either one argument or no arguments.</a:t>
            </a: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When called with no arguments, it becomes a default constructor.</a:t>
            </a:r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Copy Constructor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0" indent="0">
              <a:tabLst>
                <a:tab pos="2971800" algn="l"/>
              </a:tabLst>
            </a:pPr>
            <a:r>
              <a:rPr lang="en-US"/>
              <a:t>A copy constructor is used to declare and initialize an object from another object.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endParaRPr lang="en-US"/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/>
              <a:t>integer (integer &amp; i) ;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/>
              <a:t>integer I 2 ( I 1 ) ;  or  integer I 2 = I 1 ;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/>
              <a:t>The process of initializing through a copy constructor is known as </a:t>
            </a:r>
            <a:r>
              <a:rPr lang="en-US" b="1" i="1"/>
              <a:t>copy initialization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constructor is a special member function whose task is to initialize the objects of its class.</a:t>
            </a:r>
          </a:p>
          <a:p>
            <a:pPr>
              <a:lnSpc>
                <a:spcPct val="90000"/>
              </a:lnSpc>
            </a:pPr>
            <a:r>
              <a:rPr lang="en-US"/>
              <a:t>It is special because its name is same as the class name.</a:t>
            </a:r>
          </a:p>
          <a:p>
            <a:pPr>
              <a:lnSpc>
                <a:spcPct val="90000"/>
              </a:lnSpc>
            </a:pPr>
            <a:r>
              <a:rPr lang="en-US"/>
              <a:t>The constructor is invoked whenever an object of its associated class is created.</a:t>
            </a:r>
          </a:p>
          <a:p>
            <a:pPr>
              <a:lnSpc>
                <a:spcPct val="90000"/>
              </a:lnSpc>
            </a:pPr>
            <a:r>
              <a:rPr lang="en-US"/>
              <a:t>It is called constructor because it constructs the values of data members of the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Copy Constructor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 dirty="0"/>
              <a:t>The statement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 dirty="0"/>
              <a:t>Integer i2;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 dirty="0"/>
              <a:t>I 2 = I 1;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 dirty="0"/>
              <a:t>will not invoke the copy constructor.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endParaRPr lang="en-US" dirty="0"/>
          </a:p>
          <a:p>
            <a:pPr marL="0" indent="0">
              <a:buFontTx/>
              <a:buNone/>
              <a:tabLst>
                <a:tab pos="2971800" algn="l"/>
              </a:tabLst>
            </a:pPr>
            <a:r>
              <a:rPr lang="en-US" dirty="0"/>
              <a:t>If I 1 and I 2 are objects, this statement is legal and assigns the values of I 1 to I 2, member-by-member.</a:t>
            </a:r>
          </a:p>
          <a:p>
            <a:pPr marL="0" indent="0">
              <a:buFontTx/>
              <a:buNone/>
              <a:tabLst>
                <a:tab pos="2971800" algn="l"/>
              </a:tabLst>
            </a:pPr>
            <a:endParaRPr lang="en-US" dirty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Copy Constructor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404813" indent="-404813">
              <a:tabLst>
                <a:tab pos="2971800" algn="l"/>
              </a:tabLst>
            </a:pPr>
            <a:r>
              <a:rPr lang="en-US"/>
              <a:t>A reference variable has been used as an argument to the copy constructor.</a:t>
            </a:r>
          </a:p>
          <a:p>
            <a:pPr marL="404813" indent="-404813">
              <a:tabLst>
                <a:tab pos="2971800" algn="l"/>
              </a:tabLst>
            </a:pPr>
            <a:endParaRPr lang="en-US"/>
          </a:p>
          <a:p>
            <a:pPr marL="404813" indent="-404813">
              <a:tabLst>
                <a:tab pos="2971800" algn="l"/>
              </a:tabLst>
            </a:pPr>
            <a:r>
              <a:rPr lang="en-US"/>
              <a:t>We cannot pass the argument by value to a copy constructor.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Dynamic Initialization of Objects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2971800" algn="l"/>
              </a:tabLst>
            </a:pPr>
            <a:r>
              <a:rPr lang="en-US" sz="2800"/>
              <a:t>Providing initial value to objects at run time.</a:t>
            </a:r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endParaRPr lang="en-US" sz="2800"/>
          </a:p>
          <a:p>
            <a:pPr>
              <a:lnSpc>
                <a:spcPct val="90000"/>
              </a:lnSpc>
              <a:tabLst>
                <a:tab pos="2971800" algn="l"/>
              </a:tabLst>
            </a:pPr>
            <a:r>
              <a:rPr lang="en-US" sz="2800"/>
              <a:t>Advantage – 	We can provide various	 initialization</a:t>
            </a:r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r>
              <a:rPr lang="en-US" sz="2800"/>
              <a:t>		formats, using overloaded constructors. </a:t>
            </a:r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r>
              <a:rPr lang="en-US" sz="2800"/>
              <a:t>		This provides the flexibility of using</a:t>
            </a:r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r>
              <a:rPr lang="en-US" sz="2800"/>
              <a:t>		different format of data at run time</a:t>
            </a:r>
          </a:p>
          <a:p>
            <a:pPr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r>
              <a:rPr lang="en-US" sz="2800"/>
              <a:t>		depending upon the situation.</a:t>
            </a:r>
          </a:p>
          <a:p>
            <a:pPr lvl="4">
              <a:lnSpc>
                <a:spcPct val="90000"/>
              </a:lnSpc>
              <a:buFontTx/>
              <a:buNone/>
              <a:tabLst>
                <a:tab pos="2971800" algn="l"/>
              </a:tabLst>
            </a:pPr>
            <a:r>
              <a:rPr lang="en-US" sz="1800"/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Dynamic Constructors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>
            <a:normAutofit/>
          </a:bodyPr>
          <a:lstStyle/>
          <a:p>
            <a:pPr marL="404813" indent="-404813">
              <a:tabLst>
                <a:tab pos="2971800" algn="l"/>
              </a:tabLst>
            </a:pPr>
            <a:r>
              <a:rPr lang="en-US" dirty="0"/>
              <a:t>The constructors can also be used to allocate memory while creating objects.</a:t>
            </a:r>
          </a:p>
          <a:p>
            <a:pPr marL="404813" indent="-404813">
              <a:tabLst>
                <a:tab pos="2971800" algn="l"/>
              </a:tabLst>
            </a:pPr>
            <a:r>
              <a:rPr lang="en-US" dirty="0"/>
              <a:t>Dynamic initialization of objects during run-time</a:t>
            </a:r>
          </a:p>
          <a:p>
            <a:pPr marL="404813" indent="-404813">
              <a:tabLst>
                <a:tab pos="2971800" algn="l"/>
              </a:tabLst>
            </a:pPr>
            <a:r>
              <a:rPr lang="en-US" dirty="0"/>
              <a:t>This will enable the system to allocate the right amount of memory for each object when the objects are not of the same size.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Dynamic Constructors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404813" indent="-404813">
              <a:tabLst>
                <a:tab pos="2971800" algn="l"/>
              </a:tabLst>
            </a:pPr>
            <a:r>
              <a:rPr lang="en-US" dirty="0"/>
              <a:t>Allocation of memory to objects at the time of their </a:t>
            </a:r>
            <a:r>
              <a:rPr lang="en-US" b="1" dirty="0"/>
              <a:t>construction</a:t>
            </a:r>
            <a:r>
              <a:rPr lang="en-US" dirty="0"/>
              <a:t> is known as dynamic construction of objects.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 dirty="0"/>
          </a:p>
          <a:p>
            <a:pPr marL="404813" indent="-404813">
              <a:tabLst>
                <a:tab pos="2971800" algn="l"/>
              </a:tabLst>
            </a:pPr>
            <a:r>
              <a:rPr lang="en-US" dirty="0"/>
              <a:t>The memory is created with the help of the </a:t>
            </a:r>
            <a:r>
              <a:rPr lang="en-US" b="1" dirty="0"/>
              <a:t>new</a:t>
            </a:r>
            <a:r>
              <a:rPr lang="en-US" dirty="0"/>
              <a:t> operator.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5052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50" dirty="0"/>
              <a:t>class </a:t>
            </a:r>
            <a:r>
              <a:rPr lang="en-US" sz="1450" dirty="0" err="1"/>
              <a:t>dyncons</a:t>
            </a:r>
            <a:endParaRPr lang="en-US" sz="1450" dirty="0"/>
          </a:p>
          <a:p>
            <a:pPr>
              <a:buNone/>
            </a:pPr>
            <a:r>
              <a:rPr lang="en-US" sz="1450" dirty="0"/>
              <a:t>{</a:t>
            </a:r>
          </a:p>
          <a:p>
            <a:pPr>
              <a:buNone/>
            </a:pPr>
            <a:r>
              <a:rPr lang="en-US" sz="1450" dirty="0"/>
              <a:t> 	</a:t>
            </a:r>
            <a:r>
              <a:rPr lang="en-US" sz="1450" dirty="0" err="1"/>
              <a:t>int</a:t>
            </a:r>
            <a:r>
              <a:rPr lang="en-US" sz="1450" dirty="0"/>
              <a:t> * p;</a:t>
            </a:r>
          </a:p>
          <a:p>
            <a:pPr>
              <a:buNone/>
            </a:pPr>
            <a:r>
              <a:rPr lang="en-US" sz="1450" dirty="0"/>
              <a:t>	 public:</a:t>
            </a:r>
          </a:p>
          <a:p>
            <a:pPr>
              <a:buNone/>
            </a:pPr>
            <a:r>
              <a:rPr lang="en-US" sz="1450" dirty="0"/>
              <a:t>	 </a:t>
            </a:r>
            <a:r>
              <a:rPr lang="en-US" sz="1450" dirty="0" err="1"/>
              <a:t>dyncons</a:t>
            </a:r>
            <a:r>
              <a:rPr lang="en-US" sz="1450" dirty="0"/>
              <a:t>()</a:t>
            </a:r>
          </a:p>
          <a:p>
            <a:pPr>
              <a:buNone/>
            </a:pPr>
            <a:r>
              <a:rPr lang="en-US" sz="1450" dirty="0"/>
              <a:t>	 {</a:t>
            </a:r>
          </a:p>
          <a:p>
            <a:pPr>
              <a:buNone/>
            </a:pPr>
            <a:r>
              <a:rPr lang="en-US" sz="1450" dirty="0"/>
              <a:t>	 	 p=</a:t>
            </a:r>
            <a:r>
              <a:rPr lang="en-US" sz="1450" b="1" dirty="0"/>
              <a:t>new</a:t>
            </a:r>
            <a:r>
              <a:rPr lang="en-US" sz="1450" dirty="0"/>
              <a:t> </a:t>
            </a:r>
            <a:r>
              <a:rPr lang="en-US" sz="1450" dirty="0" err="1"/>
              <a:t>int</a:t>
            </a:r>
            <a:r>
              <a:rPr lang="en-US" sz="1450" dirty="0"/>
              <a:t>;</a:t>
            </a:r>
          </a:p>
          <a:p>
            <a:pPr>
              <a:buNone/>
            </a:pPr>
            <a:r>
              <a:rPr lang="en-US" sz="1450" dirty="0"/>
              <a:t> 		 *p=10;</a:t>
            </a:r>
          </a:p>
          <a:p>
            <a:pPr>
              <a:buNone/>
            </a:pPr>
            <a:r>
              <a:rPr lang="en-US" sz="1450" dirty="0"/>
              <a:t>	 }</a:t>
            </a:r>
          </a:p>
          <a:p>
            <a:pPr>
              <a:buNone/>
            </a:pPr>
            <a:r>
              <a:rPr lang="en-US" sz="1450" dirty="0"/>
              <a:t> 	</a:t>
            </a:r>
            <a:r>
              <a:rPr lang="en-US" sz="1450" dirty="0" err="1"/>
              <a:t>dyncons</a:t>
            </a:r>
            <a:r>
              <a:rPr lang="en-US" sz="1450" dirty="0"/>
              <a:t>(</a:t>
            </a:r>
            <a:r>
              <a:rPr lang="en-US" sz="1450" dirty="0" err="1"/>
              <a:t>int</a:t>
            </a:r>
            <a:r>
              <a:rPr lang="en-US" sz="1450" dirty="0"/>
              <a:t> v)</a:t>
            </a:r>
          </a:p>
          <a:p>
            <a:pPr>
              <a:buNone/>
            </a:pPr>
            <a:r>
              <a:rPr lang="en-US" sz="1450" dirty="0"/>
              <a:t> 	{</a:t>
            </a:r>
          </a:p>
          <a:p>
            <a:pPr>
              <a:buNone/>
            </a:pPr>
            <a:r>
              <a:rPr lang="en-US" sz="1450" dirty="0"/>
              <a:t> 		 p=</a:t>
            </a:r>
            <a:r>
              <a:rPr lang="en-US" sz="1450" b="1" dirty="0"/>
              <a:t>new</a:t>
            </a:r>
            <a:r>
              <a:rPr lang="en-US" sz="1450" dirty="0"/>
              <a:t> </a:t>
            </a:r>
            <a:r>
              <a:rPr lang="en-US" sz="1450" dirty="0" err="1"/>
              <a:t>int</a:t>
            </a:r>
            <a:r>
              <a:rPr lang="en-US" sz="1450" dirty="0"/>
              <a:t>;</a:t>
            </a:r>
          </a:p>
          <a:p>
            <a:pPr>
              <a:buNone/>
            </a:pPr>
            <a:r>
              <a:rPr lang="en-US" sz="1450" dirty="0"/>
              <a:t> 		 *p=v;</a:t>
            </a:r>
          </a:p>
          <a:p>
            <a:pPr>
              <a:buNone/>
            </a:pPr>
            <a:r>
              <a:rPr lang="en-US" sz="1450" dirty="0"/>
              <a:t>	 }</a:t>
            </a:r>
          </a:p>
          <a:p>
            <a:pPr>
              <a:buNone/>
            </a:pPr>
            <a:r>
              <a:rPr lang="en-US" sz="1450" dirty="0"/>
              <a:t>	 </a:t>
            </a:r>
            <a:r>
              <a:rPr lang="en-US" sz="1450" dirty="0" err="1"/>
              <a:t>int</a:t>
            </a:r>
            <a:r>
              <a:rPr lang="en-US" sz="1450" dirty="0"/>
              <a:t> </a:t>
            </a:r>
            <a:r>
              <a:rPr lang="en-US" sz="1450" dirty="0" err="1"/>
              <a:t>dis</a:t>
            </a:r>
            <a:r>
              <a:rPr lang="en-US" sz="1450" dirty="0"/>
              <a:t>()</a:t>
            </a:r>
          </a:p>
          <a:p>
            <a:pPr>
              <a:buNone/>
            </a:pPr>
            <a:r>
              <a:rPr lang="en-US" sz="1450" dirty="0"/>
              <a:t>	 { 	return(*p);</a:t>
            </a:r>
          </a:p>
          <a:p>
            <a:pPr>
              <a:buNone/>
            </a:pPr>
            <a:r>
              <a:rPr lang="en-US" sz="1450" dirty="0"/>
              <a:t>	 }</a:t>
            </a:r>
          </a:p>
          <a:p>
            <a:pPr>
              <a:buNone/>
            </a:pPr>
            <a:r>
              <a:rPr lang="en-US" sz="1450" dirty="0"/>
              <a:t>};</a:t>
            </a:r>
            <a:endParaRPr lang="en-IN" sz="14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1600200"/>
            <a:ext cx="464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clrscr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dyncons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o,  o1(9);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&lt;&lt;"The value of object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o's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 is:";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&lt;&lt;o.dis();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of object 01's p is:"&lt;&lt;o1.dis();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404813" indent="-404813">
              <a:tabLst>
                <a:tab pos="2971800" algn="l"/>
              </a:tabLst>
            </a:pPr>
            <a:r>
              <a:rPr lang="en-US"/>
              <a:t>A destructor is used to destroy the objects that have been created by a constructor.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/>
          </a:p>
          <a:p>
            <a:pPr marL="404813" indent="-404813">
              <a:tabLst>
                <a:tab pos="2971800" algn="l"/>
              </a:tabLst>
            </a:pPr>
            <a:r>
              <a:rPr lang="en-US"/>
              <a:t>Like constructor, the destructor is a member function whose name is the same as the class name but is preceded by a tilde.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r>
              <a:rPr lang="en-US"/>
              <a:t>eg:     ~ integer ( ) {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404813" indent="-404813">
              <a:tabLst>
                <a:tab pos="2971800" algn="l"/>
              </a:tabLst>
            </a:pPr>
            <a:r>
              <a:rPr lang="en-US" dirty="0"/>
              <a:t>A destructor never takes any argument nor does it return any value.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 dirty="0"/>
          </a:p>
          <a:p>
            <a:pPr marL="404813" indent="-404813">
              <a:tabLst>
                <a:tab pos="2971800" algn="l"/>
              </a:tabLst>
            </a:pPr>
            <a:r>
              <a:rPr lang="en-US" dirty="0"/>
              <a:t>It will be invoked implicitly by the compiler upon exit from the program – or block or function as the case may be – to clean up storage that is no longer accessible.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67" y="1828800"/>
            <a:ext cx="8009467" cy="4114800"/>
          </a:xfrm>
        </p:spPr>
        <p:txBody>
          <a:bodyPr/>
          <a:lstStyle/>
          <a:p>
            <a:pPr marL="404813" indent="-404813">
              <a:tabLst>
                <a:tab pos="2971800" algn="l"/>
              </a:tabLst>
            </a:pPr>
            <a:r>
              <a:rPr lang="en-US"/>
              <a:t>It is a good practice to declare destructors in a program since it releases memory space for further use.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/>
          </a:p>
          <a:p>
            <a:pPr marL="404813" indent="-404813">
              <a:tabLst>
                <a:tab pos="2971800" algn="l"/>
              </a:tabLst>
            </a:pPr>
            <a:r>
              <a:rPr lang="en-US"/>
              <a:t>Whenever </a:t>
            </a:r>
            <a:r>
              <a:rPr lang="en-US" b="1" i="1"/>
              <a:t>new</a:t>
            </a:r>
            <a:r>
              <a:rPr lang="en-US"/>
              <a:t> is used to allocate memory in the constructor, we should use </a:t>
            </a:r>
            <a:r>
              <a:rPr lang="en-US" b="1" i="1"/>
              <a:t>delete</a:t>
            </a:r>
            <a:r>
              <a:rPr lang="en-US"/>
              <a:t> to free that memory.</a:t>
            </a:r>
          </a:p>
          <a:p>
            <a:pPr marL="404813" indent="-404813">
              <a:buFontTx/>
              <a:buNone/>
              <a:tabLst>
                <a:tab pos="2971800" algn="l"/>
              </a:tabLst>
            </a:pPr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Constructor - example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94267" y="1828800"/>
            <a:ext cx="3818467" cy="48006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/>
              <a:t>class add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int m, n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public :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add (void) 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      ------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/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add :: add 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m = 0; n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}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4495800" cy="4724400"/>
          </a:xfrm>
        </p:spPr>
        <p:txBody>
          <a:bodyPr/>
          <a:lstStyle/>
          <a:p>
            <a:r>
              <a:rPr lang="en-US"/>
              <a:t>When a class contains a constructor, it is guaranteed that an object created by the class will be initialized automatically.</a:t>
            </a:r>
          </a:p>
          <a:p>
            <a:r>
              <a:rPr lang="en-US"/>
              <a:t>add a ;</a:t>
            </a:r>
          </a:p>
          <a:p>
            <a:r>
              <a:rPr lang="en-US"/>
              <a:t>Not only creates the object a of type add but also initializes its data members m and n to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/>
              <a:t>There is no need to write any statement to invoke the constructor function.</a:t>
            </a:r>
          </a:p>
          <a:p>
            <a:r>
              <a:rPr lang="en-US"/>
              <a:t>If a ‘normal’ member function is defined for zero initialization, we would need to invoke this function for each of the objects separately.</a:t>
            </a:r>
          </a:p>
          <a:p>
            <a:r>
              <a:rPr lang="en-US"/>
              <a:t>A constructor that accepts no parameters is called the default constructor.</a:t>
            </a:r>
          </a:p>
          <a:p>
            <a:r>
              <a:rPr lang="en-US"/>
              <a:t>The default constructor for class A is A : : A ( 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Characteristics of Constructors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/>
          <a:lstStyle/>
          <a:p>
            <a:r>
              <a:rPr lang="en-US"/>
              <a:t>They should be declared in the public section.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They are invoked automatically when the objects are created.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They do not have return types, not even void and they cannot return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Characteristics of Constructors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/>
          <a:lstStyle/>
          <a:p>
            <a:r>
              <a:rPr lang="en-US"/>
              <a:t>They cannot be inherited, though a derived class can call the base class constructor.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Like other C++ functions, Constructors can have default arguments.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Constructors can not be virtual.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Characteristics of Constructors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/>
          <a:lstStyle/>
          <a:p>
            <a:r>
              <a:rPr lang="en-US"/>
              <a:t>We can not refer to their addresses.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An object with a constructor (or destructor) can not be used as a member of a union.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They make ‘implicit calls’ to the operators </a:t>
            </a:r>
            <a:r>
              <a:rPr lang="en-US" b="1" i="1"/>
              <a:t>new</a:t>
            </a:r>
            <a:r>
              <a:rPr lang="en-US"/>
              <a:t> and </a:t>
            </a:r>
            <a:r>
              <a:rPr lang="en-US" b="1" i="1"/>
              <a:t>delete</a:t>
            </a:r>
            <a:r>
              <a:rPr lang="en-US"/>
              <a:t> when memory allocation is required.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When a constructor is declared for a class initialization of the class objects becomes mandatory.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570133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Parameterized Constructors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/>
              <a:t>It may be necessary to initialize the various data elements of different objects with different values when they are created.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This is achieved  by passing arguments to the constructor function when the objects are created.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constructors that can take arguments are called parameterized constructors.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1714</Words>
  <Application>Microsoft Macintosh PowerPoint</Application>
  <PresentationFormat>On-screen Show (4:3)</PresentationFormat>
  <Paragraphs>252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Office Theme</vt:lpstr>
      <vt:lpstr>Constructors and Destructors</vt:lpstr>
      <vt:lpstr>Constructors</vt:lpstr>
      <vt:lpstr>Constructor - example</vt:lpstr>
      <vt:lpstr>Constructors</vt:lpstr>
      <vt:lpstr>Characteristics of Constructors</vt:lpstr>
      <vt:lpstr>Characteristics of Constructors</vt:lpstr>
      <vt:lpstr>Characteristics of Constructors</vt:lpstr>
      <vt:lpstr>Constructors</vt:lpstr>
      <vt:lpstr>Parameterized Constructors</vt:lpstr>
      <vt:lpstr>Parameterized Constructors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Constructors with Default Arguments</vt:lpstr>
      <vt:lpstr>Constructors with Default Arguments</vt:lpstr>
      <vt:lpstr>Copy Constructor</vt:lpstr>
      <vt:lpstr>Copy Constructor</vt:lpstr>
      <vt:lpstr>Copy Constructor</vt:lpstr>
      <vt:lpstr>Dynamic Initialization of Objects</vt:lpstr>
      <vt:lpstr>Dynamic Constructors</vt:lpstr>
      <vt:lpstr>Dynamic Constructors</vt:lpstr>
      <vt:lpstr>Example</vt:lpstr>
      <vt:lpstr>Destructors</vt:lpstr>
      <vt:lpstr>Destructors</vt:lpstr>
      <vt:lpstr>Destructors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dbmslab</dc:creator>
  <cp:lastModifiedBy>Microsoft Office User</cp:lastModifiedBy>
  <cp:revision>9</cp:revision>
  <dcterms:created xsi:type="dcterms:W3CDTF">2016-02-04T11:37:27Z</dcterms:created>
  <dcterms:modified xsi:type="dcterms:W3CDTF">2021-08-27T07:52:02Z</dcterms:modified>
</cp:coreProperties>
</file>