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5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vo" initials="Rahul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13"/>
  </p:normalViewPr>
  <p:slideViewPr>
    <p:cSldViewPr>
      <p:cViewPr varScale="1">
        <p:scale>
          <a:sx n="108" d="100"/>
          <a:sy n="108" d="100"/>
        </p:scale>
        <p:origin x="1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F626-9464-4F36-9FA5-2C08D8F7A3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69D33-77F7-406C-B023-B89D80BE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AA55-F7B9-42EA-86CB-14329B66992E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90DD1-242C-451A-9890-1542586C8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F571-5C19-498A-813F-34E2FBB58AFF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821-7E93-4EF6-B5A8-F66580D03E6C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E046-AE06-474B-85E4-47A4D8F3D60C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BED2-7933-4DC6-8124-29B9BD64D520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04C5-A9D1-4C63-A177-471D971C0257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94A9-F669-4340-9C04-8F10AA80A71D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6C19-A2B4-4194-A9A7-BA02CACD092E}" type="datetime1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8C9F-1D73-4A19-B4EC-48318AB2028B}" type="datetime1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957-3A57-454B-BBE7-7576306BE53A}" type="datetime1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78C-B524-4268-B984-5EDC5BEAC4EB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19C7-8CDE-4A13-B6D9-DE39BE456666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DC9E-C41A-4D64-A5BF-E0C8AB0E1547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62BA-7FA7-401F-9B9A-9C40BCD1B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Polymorphism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The </a:t>
            </a:r>
            <a:r>
              <a:rPr lang="en-US" sz="2800" i="1" dirty="0">
                <a:latin typeface="Book Antiqua" pitchFamily="18" charset="0"/>
              </a:rPr>
              <a:t>polymorphism</a:t>
            </a:r>
            <a:r>
              <a:rPr lang="en-US" sz="2800" dirty="0">
                <a:latin typeface="Book Antiqua" pitchFamily="18" charset="0"/>
              </a:rPr>
              <a:t> refers to ‘one name having many forms’ ‘different </a:t>
            </a:r>
            <a:r>
              <a:rPr lang="en-US" sz="2800" dirty="0" err="1">
                <a:latin typeface="Book Antiqua" pitchFamily="18" charset="0"/>
              </a:rPr>
              <a:t>behaviour</a:t>
            </a:r>
            <a:r>
              <a:rPr lang="en-US" sz="2800" dirty="0">
                <a:latin typeface="Book Antiqua" pitchFamily="18" charset="0"/>
              </a:rPr>
              <a:t> of an instance depending upon the situation’. C++ implements </a:t>
            </a:r>
            <a:r>
              <a:rPr lang="en-US" sz="2800" i="1" dirty="0">
                <a:latin typeface="Book Antiqua" pitchFamily="18" charset="0"/>
              </a:rPr>
              <a:t>polymorphism </a:t>
            </a:r>
            <a:r>
              <a:rPr lang="en-US" sz="2800" dirty="0">
                <a:latin typeface="Book Antiqua" pitchFamily="18" charset="0"/>
              </a:rPr>
              <a:t>through </a:t>
            </a:r>
            <a:r>
              <a:rPr lang="en-US" sz="2800" i="1" dirty="0">
                <a:latin typeface="Book Antiqua" pitchFamily="18" charset="0"/>
              </a:rPr>
              <a:t>overloaded functions </a:t>
            </a:r>
            <a:r>
              <a:rPr lang="en-US" sz="2800" dirty="0">
                <a:latin typeface="Book Antiqua" pitchFamily="18" charset="0"/>
              </a:rPr>
              <a:t>and </a:t>
            </a:r>
            <a:r>
              <a:rPr lang="en-US" sz="2800" i="1" dirty="0">
                <a:latin typeface="Book Antiqua" pitchFamily="18" charset="0"/>
              </a:rPr>
              <a:t> overloaded operators. </a:t>
            </a:r>
            <a:r>
              <a:rPr lang="en-US" sz="2800" dirty="0">
                <a:latin typeface="Book Antiqua" pitchFamily="18" charset="0"/>
              </a:rPr>
              <a:t>The  term ‘overloading’ means a name having two or more distinct meanings. Thus, an ‘overloaded function’ refers to  a function having (one name and) more than one distinct meanings. Similarly, when two or more distinct meanings are defined for an operator, it is said to be an ‘overloaded operator’.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592763"/>
          </a:xfrm>
        </p:spPr>
        <p:txBody>
          <a:bodyPr>
            <a:normAutofit fontScale="92500"/>
          </a:bodyPr>
          <a:lstStyle/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The </a:t>
            </a:r>
            <a:r>
              <a:rPr lang="en-US" sz="2400" b="1" dirty="0" err="1">
                <a:latin typeface="Book Antiqua" pitchFamily="18" charset="0"/>
              </a:rPr>
              <a:t>int</a:t>
            </a:r>
            <a:r>
              <a:rPr lang="en-US" sz="2400" b="1" dirty="0">
                <a:latin typeface="Book Antiqua" pitchFamily="18" charset="0"/>
              </a:rPr>
              <a:t> </a:t>
            </a:r>
            <a:r>
              <a:rPr lang="en-US" sz="2400" dirty="0">
                <a:latin typeface="Book Antiqua" pitchFamily="18" charset="0"/>
              </a:rPr>
              <a:t> argument 471 can be converted to a </a:t>
            </a:r>
            <a:r>
              <a:rPr lang="en-US" sz="2400" b="1" dirty="0">
                <a:latin typeface="Book Antiqua" pitchFamily="18" charset="0"/>
              </a:rPr>
              <a:t>double </a:t>
            </a:r>
            <a:r>
              <a:rPr lang="en-US" sz="2400" dirty="0">
                <a:latin typeface="Book Antiqua" pitchFamily="18" charset="0"/>
              </a:rPr>
              <a:t>value 471 using C++ standard conversion rules and thus the function call matches (through standard conversion) </a:t>
            </a:r>
            <a:r>
              <a:rPr lang="en-US" sz="2400" b="1" dirty="0" err="1">
                <a:latin typeface="Book Antiqua" pitchFamily="18" charset="0"/>
              </a:rPr>
              <a:t>func</a:t>
            </a:r>
            <a:r>
              <a:rPr lang="en-US" sz="2400" b="1" dirty="0">
                <a:latin typeface="Book Antiqua" pitchFamily="18" charset="0"/>
              </a:rPr>
              <a:t>(double).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But if the actual argument may be converted to multiple formal argument types, the compiler </a:t>
            </a:r>
            <a:r>
              <a:rPr lang="en-US" sz="2400" dirty="0" err="1">
                <a:latin typeface="Book Antiqua" pitchFamily="18" charset="0"/>
              </a:rPr>
              <a:t>wil</a:t>
            </a:r>
            <a:r>
              <a:rPr lang="en-US" sz="2400" dirty="0">
                <a:latin typeface="Book Antiqua" pitchFamily="18" charset="0"/>
              </a:rPr>
              <a:t> generate an error message as it will be ambiguous match. For example,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		</a:t>
            </a:r>
            <a:r>
              <a:rPr lang="en-US" sz="2400" strike="sngStrike" dirty="0">
                <a:solidFill>
                  <a:srgbClr val="FF0000"/>
                </a:solidFill>
                <a:latin typeface="Book Antiqua" pitchFamily="18" charset="0"/>
              </a:rPr>
              <a:t>void </a:t>
            </a:r>
            <a:r>
              <a:rPr lang="en-US" sz="2400" strike="sngStrike" dirty="0" err="1">
                <a:solidFill>
                  <a:srgbClr val="FF0000"/>
                </a:solidFill>
                <a:latin typeface="Book Antiqua" pitchFamily="18" charset="0"/>
              </a:rPr>
              <a:t>afuns</a:t>
            </a:r>
            <a:r>
              <a:rPr lang="en-US" sz="2400" strike="sngStrike" dirty="0">
                <a:solidFill>
                  <a:srgbClr val="FF0000"/>
                </a:solidFill>
                <a:latin typeface="Book Antiqua" pitchFamily="18" charset="0"/>
              </a:rPr>
              <a:t>(int);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		void </a:t>
            </a:r>
            <a:r>
              <a:rPr lang="en-US" sz="2400" dirty="0" err="1">
                <a:latin typeface="Book Antiqua" pitchFamily="18" charset="0"/>
              </a:rPr>
              <a:t>afunc</a:t>
            </a:r>
            <a:r>
              <a:rPr lang="en-US" sz="2400" dirty="0">
                <a:latin typeface="Book Antiqua" pitchFamily="18" charset="0"/>
              </a:rPr>
              <a:t> (long);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		void </a:t>
            </a:r>
            <a:r>
              <a:rPr lang="en-US" sz="2400" dirty="0" err="1">
                <a:latin typeface="Book Antiqua" pitchFamily="18" charset="0"/>
              </a:rPr>
              <a:t>afunc</a:t>
            </a:r>
            <a:r>
              <a:rPr lang="en-US" sz="2400" dirty="0">
                <a:latin typeface="Book Antiqua" pitchFamily="18" charset="0"/>
              </a:rPr>
              <a:t> (double);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		</a:t>
            </a:r>
            <a:r>
              <a:rPr lang="en-US" sz="2400" dirty="0" err="1">
                <a:latin typeface="Book Antiqua" pitchFamily="18" charset="0"/>
              </a:rPr>
              <a:t>afunc</a:t>
            </a:r>
            <a:r>
              <a:rPr lang="en-US" sz="2400" dirty="0">
                <a:latin typeface="Book Antiqua" pitchFamily="18" charset="0"/>
              </a:rPr>
              <a:t>(15);	// error – ambiguous match</a:t>
            </a:r>
          </a:p>
          <a:p>
            <a:pPr algn="just" eaLnBrk="1" hangingPunct="1">
              <a:buFontTx/>
              <a:buNone/>
            </a:pPr>
            <a:endParaRPr lang="en-US" sz="2400" dirty="0">
              <a:latin typeface="Book Antiqua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Here the </a:t>
            </a:r>
            <a:r>
              <a:rPr lang="en-US" sz="2400" b="1" dirty="0" err="1">
                <a:latin typeface="Book Antiqua" pitchFamily="18" charset="0"/>
              </a:rPr>
              <a:t>int</a:t>
            </a:r>
            <a:r>
              <a:rPr lang="en-US" sz="2400" dirty="0">
                <a:latin typeface="Book Antiqua" pitchFamily="18" charset="0"/>
              </a:rPr>
              <a:t> argument 15 can be converted either </a:t>
            </a:r>
            <a:r>
              <a:rPr lang="en-US" sz="2400" b="1" dirty="0">
                <a:latin typeface="Book Antiqua" pitchFamily="18" charset="0"/>
              </a:rPr>
              <a:t>long</a:t>
            </a:r>
            <a:r>
              <a:rPr lang="en-US" sz="2400" dirty="0">
                <a:latin typeface="Book Antiqua" pitchFamily="18" charset="0"/>
              </a:rPr>
              <a:t> or </a:t>
            </a:r>
            <a:r>
              <a:rPr lang="en-US" sz="2400" b="1" dirty="0">
                <a:latin typeface="Book Antiqua" pitchFamily="18" charset="0"/>
              </a:rPr>
              <a:t>double</a:t>
            </a:r>
            <a:r>
              <a:rPr lang="en-US" sz="2400" dirty="0">
                <a:latin typeface="Book Antiqua" pitchFamily="18" charset="0"/>
              </a:rPr>
              <a:t>, thereby creating an ambiguous situation as to which </a:t>
            </a:r>
            <a:r>
              <a:rPr lang="en-US" sz="2400" b="1" dirty="0" err="1">
                <a:latin typeface="Book Antiqua" pitchFamily="18" charset="0"/>
              </a:rPr>
              <a:t>afunc</a:t>
            </a:r>
            <a:r>
              <a:rPr lang="en-US" sz="2400" b="1" dirty="0">
                <a:latin typeface="Book Antiqua" pitchFamily="18" charset="0"/>
              </a:rPr>
              <a:t>()</a:t>
            </a:r>
            <a:r>
              <a:rPr lang="en-US" sz="2400" dirty="0">
                <a:latin typeface="Book Antiqua" pitchFamily="18" charset="0"/>
              </a:rPr>
              <a:t> should be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Ambiguity..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305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void f(</a:t>
            </a:r>
            <a:r>
              <a:rPr lang="en-US" sz="3200" dirty="0" err="1"/>
              <a:t>int</a:t>
            </a:r>
            <a:r>
              <a:rPr lang="en-US" sz="3200" dirty="0"/>
              <a:t> x);</a:t>
            </a:r>
          </a:p>
          <a:p>
            <a:r>
              <a:rPr lang="en-US" sz="3200" dirty="0"/>
              <a:t>void f(int &amp;x); // error</a:t>
            </a:r>
          </a:p>
          <a:p>
            <a:r>
              <a:rPr lang="en-US" sz="3200" dirty="0"/>
              <a:t>int I=5;</a:t>
            </a:r>
          </a:p>
          <a:p>
            <a:r>
              <a:rPr lang="en-US" sz="3200" dirty="0"/>
              <a:t>f(</a:t>
            </a:r>
            <a:r>
              <a:rPr lang="en-US" sz="3200" dirty="0" err="1"/>
              <a:t>i</a:t>
            </a:r>
            <a:r>
              <a:rPr lang="en-US" sz="3200" dirty="0"/>
              <a:t>);</a:t>
            </a:r>
          </a:p>
          <a:p>
            <a:r>
              <a:rPr lang="en-US" sz="3200" dirty="0"/>
              <a:t>two functions cannot be overloaded when</a:t>
            </a:r>
          </a:p>
          <a:p>
            <a:r>
              <a:rPr lang="en-US" sz="3200" dirty="0"/>
              <a:t>the only difference is that one takes a</a:t>
            </a:r>
          </a:p>
          <a:p>
            <a:r>
              <a:rPr lang="en-US" sz="3200" dirty="0"/>
              <a:t>reference parameter and the other takes a</a:t>
            </a:r>
          </a:p>
          <a:p>
            <a:r>
              <a:rPr lang="en-US" sz="3200" dirty="0"/>
              <a:t>normal, call-by-value parameter.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A match through application of a user-defined conversion.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>
                <a:latin typeface="Book Antiqua" pitchFamily="18" charset="0"/>
              </a:rPr>
              <a:t>If all the above mentioned steps fail, then the compiler will try the user-defined conversion in the combinations to find a unique match.</a:t>
            </a:r>
          </a:p>
          <a:p>
            <a:pPr algn="just" eaLnBrk="1" hangingPunct="1">
              <a:buFontTx/>
              <a:buNone/>
            </a:pPr>
            <a:r>
              <a:rPr lang="en-US" sz="2800">
                <a:latin typeface="Book Antiqua" pitchFamily="18" charset="0"/>
              </a:rPr>
              <a:t>Any function, whether it is a class member or just an ordinary function can be overloaded in C++, provided it is required to work for distinct argument types, numbers and combinations.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Default Arguments and </a:t>
            </a:r>
            <a:br>
              <a:rPr lang="en-US" sz="4000" b="1" dirty="0"/>
            </a:br>
            <a:r>
              <a:rPr lang="en-US" sz="4000" b="1" dirty="0"/>
              <a:t>Function Overloading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Default arguments and function overloading can give rise to an ambiguity </a:t>
            </a:r>
          </a:p>
          <a:p>
            <a:r>
              <a:rPr lang="en-US" dirty="0"/>
              <a:t>Consider an overloaded function f where one declaration has default arguments that, if removed, makes the function look identical to a second declaration, as in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43000" y="4724400"/>
            <a:ext cx="419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just"/>
            <a:r>
              <a:rPr lang="en-US" b="1" dirty="0">
                <a:solidFill>
                  <a:schemeClr val="accent2"/>
                </a:solidFill>
              </a:rPr>
              <a:t>1. </a:t>
            </a:r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f</a:t>
            </a:r>
            <a:r>
              <a:rPr lang="en-US" dirty="0"/>
              <a:t>(</a:t>
            </a:r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dirty="0"/>
              <a:t> x, </a:t>
            </a:r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dirty="0"/>
              <a:t> y=0); returns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endParaRPr lang="en-US" b="1" baseline="30000" dirty="0"/>
          </a:p>
          <a:p>
            <a:pPr marL="457200" indent="-457200" algn="just"/>
            <a:r>
              <a:rPr lang="en-US" b="1" dirty="0">
                <a:solidFill>
                  <a:schemeClr val="accent2"/>
                </a:solidFill>
              </a:rPr>
              <a:t>2. </a:t>
            </a:r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f</a:t>
            </a:r>
            <a:r>
              <a:rPr lang="en-US" dirty="0"/>
              <a:t>(</a:t>
            </a:r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dirty="0"/>
              <a:t> x); // returns 2</a:t>
            </a:r>
            <a:r>
              <a:rPr lang="en-US" baseline="30000" dirty="0"/>
              <a:t>x</a:t>
            </a:r>
          </a:p>
          <a:p>
            <a:pPr marL="457200" indent="-457200" algn="just"/>
            <a:endParaRPr lang="en-US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410200" y="4724400"/>
            <a:ext cx="2895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en-US" dirty="0"/>
              <a:t>If we call </a:t>
            </a:r>
            <a:r>
              <a:rPr lang="en-US" b="1" dirty="0"/>
              <a:t>f</a:t>
            </a:r>
            <a:r>
              <a:rPr lang="en-US" dirty="0"/>
              <a:t>(2), is it to </a:t>
            </a:r>
            <a:r>
              <a:rPr lang="en-US" b="1" dirty="0"/>
              <a:t>f</a:t>
            </a:r>
          </a:p>
          <a:p>
            <a:pPr algn="just"/>
            <a:r>
              <a:rPr lang="en-US" dirty="0"/>
              <a:t>in (1) or (2)? </a:t>
            </a:r>
          </a:p>
          <a:p>
            <a:pPr algn="just"/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returns 1. </a:t>
            </a:r>
          </a:p>
          <a:p>
            <a:pPr algn="just"/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returns 4.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Default Arguments and </a:t>
            </a:r>
            <a:br>
              <a:rPr lang="en-US" sz="4000" b="1"/>
            </a:br>
            <a:r>
              <a:rPr lang="en-US" sz="4000" b="1"/>
              <a:t>Function Overloading </a:t>
            </a:r>
            <a:r>
              <a:rPr lang="en-US" sz="4000"/>
              <a:t>(Contd.)</a:t>
            </a:r>
            <a:endParaRPr lang="en-US" sz="4000" b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overloaded declarations of a function with default arguments cause ambiguity, the compiler gives an error message.</a:t>
            </a:r>
          </a:p>
          <a:p>
            <a:r>
              <a:rPr lang="en-US" dirty="0"/>
              <a:t>It is the responsibility of the programmer not to cause such ambiguities.</a:t>
            </a:r>
          </a:p>
          <a:p>
            <a:pPr marL="0" indent="0">
              <a:buNone/>
            </a:pPr>
            <a:r>
              <a:rPr lang="en-US"/>
              <a:t>Exercise-</a:t>
            </a:r>
            <a:endParaRPr lang="en-US" dirty="0"/>
          </a:p>
          <a:p>
            <a:r>
              <a:rPr lang="en-US" dirty="0"/>
              <a:t>Find area of different shapes using function overloading, with class.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Overloading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A </a:t>
            </a:r>
            <a:r>
              <a:rPr lang="en-US" sz="2400" b="1" i="1" dirty="0">
                <a:latin typeface="Book Antiqua" pitchFamily="18" charset="0"/>
              </a:rPr>
              <a:t>function</a:t>
            </a:r>
            <a:r>
              <a:rPr lang="en-US" sz="2400" dirty="0">
                <a:latin typeface="Book Antiqua" pitchFamily="18" charset="0"/>
              </a:rPr>
              <a:t> name having several definitions that are differentiable by the number or types of their arguments.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					OR</a:t>
            </a:r>
          </a:p>
          <a:p>
            <a:pPr algn="just" eaLnBrk="1" hangingPunct="1">
              <a:buFontTx/>
              <a:buNone/>
            </a:pPr>
            <a:r>
              <a:rPr lang="en-US" sz="2400" b="1" dirty="0">
                <a:latin typeface="Book Antiqua" pitchFamily="18" charset="0"/>
              </a:rPr>
              <a:t>Function Overloading </a:t>
            </a:r>
            <a:r>
              <a:rPr lang="en-US" sz="2400" dirty="0">
                <a:latin typeface="Book Antiqua" pitchFamily="18" charset="0"/>
              </a:rPr>
              <a:t> not only implements polymorphism but also reduces number of comparisons in a program and thereby makes the program run faster.</a:t>
            </a:r>
          </a:p>
          <a:p>
            <a:pPr algn="just">
              <a:buNone/>
            </a:pPr>
            <a:r>
              <a:rPr lang="en-US" sz="2400" dirty="0">
                <a:latin typeface="Book Antiqua" pitchFamily="18" charset="0"/>
              </a:rPr>
              <a:t>The key to function overloading is a function’s argument list which is also known as the function </a:t>
            </a:r>
            <a:r>
              <a:rPr lang="en-US" sz="2400" i="1" dirty="0">
                <a:latin typeface="Book Antiqua" pitchFamily="18" charset="0"/>
              </a:rPr>
              <a:t>signature</a:t>
            </a:r>
            <a:endParaRPr lang="en-US" sz="2400" dirty="0">
              <a:latin typeface="Book Antiqua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For example;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Book Antiqua" pitchFamily="18" charset="0"/>
              </a:rPr>
              <a:t>		</a:t>
            </a:r>
            <a:r>
              <a:rPr lang="en-US" sz="2400" i="1" dirty="0">
                <a:latin typeface="FangSong" pitchFamily="49" charset="-122"/>
              </a:rPr>
              <a:t>float </a:t>
            </a:r>
            <a:r>
              <a:rPr lang="en-US" sz="2400" dirty="0">
                <a:latin typeface="FangSong" pitchFamily="49" charset="-122"/>
              </a:rPr>
              <a:t>divide (</a:t>
            </a:r>
            <a:r>
              <a:rPr lang="en-US" sz="2400" dirty="0" err="1">
                <a:latin typeface="FangSong" pitchFamily="49" charset="-122"/>
              </a:rPr>
              <a:t>int</a:t>
            </a:r>
            <a:r>
              <a:rPr lang="en-US" sz="2400" dirty="0">
                <a:latin typeface="FangSong" pitchFamily="49" charset="-122"/>
              </a:rPr>
              <a:t> a, </a:t>
            </a:r>
            <a:r>
              <a:rPr lang="en-US" sz="2400" dirty="0" err="1">
                <a:latin typeface="FangSong" pitchFamily="49" charset="-122"/>
              </a:rPr>
              <a:t>int</a:t>
            </a:r>
            <a:r>
              <a:rPr lang="en-US" sz="2400" dirty="0">
                <a:latin typeface="FangSong" pitchFamily="49" charset="-122"/>
              </a:rPr>
              <a:t> b);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FangSong" pitchFamily="49" charset="-122"/>
              </a:rPr>
              <a:t>		</a:t>
            </a:r>
            <a:r>
              <a:rPr lang="en-US" sz="2400" i="1" dirty="0">
                <a:latin typeface="FangSong" pitchFamily="49" charset="-122"/>
              </a:rPr>
              <a:t>float </a:t>
            </a:r>
            <a:r>
              <a:rPr lang="en-US" sz="2400" dirty="0">
                <a:latin typeface="FangSong" pitchFamily="49" charset="-122"/>
              </a:rPr>
              <a:t>divide (float x, float y);</a:t>
            </a:r>
            <a:endParaRPr lang="en-US" sz="2400" dirty="0">
              <a:latin typeface="Book Antiqua" pitchFamily="18" charset="0"/>
            </a:endParaRPr>
          </a:p>
          <a:p>
            <a:pPr algn="just" eaLnBrk="1" hangingPunct="1">
              <a:buFontTx/>
              <a:buNone/>
            </a:pPr>
            <a:endParaRPr lang="en-US" sz="2400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281036"/>
          </a:xfrm>
        </p:spPr>
        <p:txBody>
          <a:bodyPr>
            <a:normAutofit fontScale="92500" lnSpcReduction="10000"/>
          </a:bodyPr>
          <a:lstStyle/>
          <a:p>
            <a:pPr marL="234950" indent="-23495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Book Antiqua" pitchFamily="18" charset="0"/>
              </a:rPr>
              <a:t>When a function name is declared more than once in a program, the compiler will interpret the second (and subsequent) declaration(s) as follows:</a:t>
            </a:r>
          </a:p>
          <a:p>
            <a:pPr marL="234950" indent="-23495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If the signatures of subsequent functions match the previous function’s, then the second is treated as a re-declaration of the first.</a:t>
            </a:r>
          </a:p>
          <a:p>
            <a:pPr marL="234950" indent="-23495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If the signatures of two functions match exactly but  the return type differ, the second declaration is treated as an erroneous re-declaration of the first and is flagged at compile time as an error.</a:t>
            </a:r>
          </a:p>
          <a:p>
            <a:pPr marL="234950" indent="-23495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If the signature of the two functions differ in either the number or type of their arguments, the two functions are considered to be overloaded.</a:t>
            </a:r>
          </a:p>
          <a:p>
            <a:pPr marL="660400" indent="-660400" algn="just"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Book Antiqua" pitchFamily="18" charset="0"/>
            </a:endParaRPr>
          </a:p>
          <a:p>
            <a:pPr marL="660400" indent="-6604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Book Antiqua" pitchFamily="18" charset="0"/>
              </a:rPr>
              <a:t>	For example,</a:t>
            </a:r>
          </a:p>
          <a:p>
            <a:pPr marL="660400" indent="-6604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Book Antiqua" pitchFamily="18" charset="0"/>
              </a:rPr>
              <a:t>			</a:t>
            </a:r>
            <a:r>
              <a:rPr lang="en-US" sz="2400" i="1" dirty="0">
                <a:latin typeface="Courier New" pitchFamily="49" charset="0"/>
              </a:rPr>
              <a:t>float</a:t>
            </a:r>
            <a:r>
              <a:rPr lang="en-US" sz="2400" dirty="0">
                <a:latin typeface="Courier New" pitchFamily="49" charset="0"/>
              </a:rPr>
              <a:t> square (float </a:t>
            </a:r>
            <a:r>
              <a:rPr lang="en-US" sz="2400" i="1" dirty="0">
                <a:latin typeface="Courier New" pitchFamily="49" charset="0"/>
              </a:rPr>
              <a:t>f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 marL="660400" indent="-6604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i="1" dirty="0">
                <a:latin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</a:rPr>
              <a:t> square (float </a:t>
            </a:r>
            <a:r>
              <a:rPr lang="en-US" sz="2400" i="1" dirty="0">
                <a:latin typeface="Courier New" pitchFamily="49" charset="0"/>
              </a:rPr>
              <a:t>x</a:t>
            </a:r>
            <a:r>
              <a:rPr lang="en-US" sz="2400" dirty="0">
                <a:latin typeface="Courier New" pitchFamily="49" charset="0"/>
              </a:rPr>
              <a:t>); // error</a:t>
            </a:r>
          </a:p>
          <a:p>
            <a:pPr marL="660400" indent="-660400" algn="just"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Function Overloading..</a:t>
            </a:r>
            <a:r>
              <a:rPr lang="en-US" dirty="0" err="1"/>
              <a:t>contd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Steps Involved in Finding the Best Match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Book Antiqua" pitchFamily="18" charset="0"/>
              </a:rPr>
              <a:t>A call to an overloaded function is resolved to a particular instance of the function through a process known as </a:t>
            </a:r>
            <a:r>
              <a:rPr lang="en-US" sz="2400" i="1" dirty="0">
                <a:latin typeface="Book Antiqua" pitchFamily="18" charset="0"/>
              </a:rPr>
              <a:t>argument matching,</a:t>
            </a:r>
            <a:r>
              <a:rPr lang="en-US" sz="2400" dirty="0">
                <a:latin typeface="Book Antiqua" pitchFamily="18" charset="0"/>
              </a:rPr>
              <a:t> which can be termed as a </a:t>
            </a:r>
            <a:r>
              <a:rPr lang="en-US" sz="2400" i="1" dirty="0">
                <a:latin typeface="Book Antiqua" pitchFamily="18" charset="0"/>
              </a:rPr>
              <a:t>process of disambiguation. </a:t>
            </a:r>
            <a:r>
              <a:rPr lang="en-US" sz="2400" dirty="0">
                <a:latin typeface="Book Antiqua" pitchFamily="18" charset="0"/>
              </a:rPr>
              <a:t>Argument matching involves comparing the actual arguments of the call with the formal arguments of each declared instance of the function.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23998"/>
            <a:ext cx="8305800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Resolution rules</a:t>
            </a:r>
            <a:r>
              <a:rPr lang="en-US" sz="2400" dirty="0"/>
              <a:t> (when substitution is used as conversion in overloaded methods)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/>
              <a:t> If there is an exact match, execute that method.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/>
              <a:t> If there are more than one matching methods, execute the method that has the most specific formal parameters.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/>
              <a:t> If there are two or more methods that are equally applicable, the method invocation is ambiguous, so generate compiler error.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/>
              <a:t> If there is no matching method, generate compiler error.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</a:rPr>
              <a:t>Sum(long b)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</a:rPr>
              <a:t>Sum(int  a)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</a:rPr>
              <a:t>Sum(5)</a:t>
            </a:r>
            <a:endParaRPr lang="en-US" sz="36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38200" indent="-838200" eaLnBrk="1" hangingPunct="1">
              <a:buClr>
                <a:srgbClr val="FFFF66"/>
              </a:buClr>
            </a:pPr>
            <a:r>
              <a:rPr lang="en-US" sz="4000" b="1" dirty="0">
                <a:latin typeface="+mn-lt"/>
              </a:rPr>
              <a:t>Search for an Exact Match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6238"/>
            <a:ext cx="822960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Book Antiqua" pitchFamily="18" charset="0"/>
              </a:rPr>
              <a:t>If the type of the actual argument exactly matches the type of one defined instance, the compiler invokes that particular instance. For example,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Book Antiqua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Book Antiqua" pitchFamily="18" charset="0"/>
              </a:rPr>
              <a:t>	void </a:t>
            </a:r>
            <a:r>
              <a:rPr lang="en-US" sz="2800" dirty="0" err="1">
                <a:latin typeface="Book Antiqua" pitchFamily="18" charset="0"/>
              </a:rPr>
              <a:t>afunc</a:t>
            </a:r>
            <a:r>
              <a:rPr lang="en-US" sz="2800" dirty="0">
                <a:latin typeface="Book Antiqua" pitchFamily="18" charset="0"/>
              </a:rPr>
              <a:t>(int);		//overloaded function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Book Antiqua" pitchFamily="18" charset="0"/>
              </a:rPr>
              <a:t>	</a:t>
            </a:r>
            <a:r>
              <a:rPr lang="en-US" sz="2800" i="1" dirty="0">
                <a:latin typeface="Book Antiqua" pitchFamily="18" charset="0"/>
              </a:rPr>
              <a:t>void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afunc</a:t>
            </a:r>
            <a:r>
              <a:rPr lang="en-US" sz="2800" dirty="0">
                <a:latin typeface="Book Antiqua" pitchFamily="18" charset="0"/>
              </a:rPr>
              <a:t>(double);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>
                <a:latin typeface="Book Antiqua" pitchFamily="18" charset="0"/>
              </a:rPr>
              <a:t>	</a:t>
            </a:r>
            <a:r>
              <a:rPr lang="en-US" sz="2800" dirty="0" err="1">
                <a:latin typeface="Book Antiqua" pitchFamily="18" charset="0"/>
              </a:rPr>
              <a:t>afunc</a:t>
            </a:r>
            <a:r>
              <a:rPr lang="en-US" sz="2800" dirty="0">
                <a:latin typeface="Book Antiqua" pitchFamily="18" charset="0"/>
              </a:rPr>
              <a:t>(0);		</a:t>
            </a:r>
            <a:r>
              <a:rPr lang="en-US" sz="2800" dirty="0"/>
              <a:t>//exactly match. Matches </a:t>
            </a:r>
            <a:r>
              <a:rPr lang="en-US" sz="2800" dirty="0" err="1"/>
              <a:t>afunc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)</a:t>
            </a:r>
            <a:endParaRPr lang="en-US" sz="2800" dirty="0">
              <a:latin typeface="Book Antiqua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Book Antiqua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Book Antiqua" pitchFamily="18" charset="0"/>
              </a:rPr>
              <a:t>0 </a:t>
            </a:r>
            <a:r>
              <a:rPr lang="en-US" sz="2800" dirty="0">
                <a:latin typeface="Book Antiqua" pitchFamily="18" charset="0"/>
              </a:rPr>
              <a:t>(zero) is of type </a:t>
            </a:r>
            <a:r>
              <a:rPr lang="en-US" sz="2800" b="1" dirty="0" err="1">
                <a:latin typeface="Book Antiqua" pitchFamily="18" charset="0"/>
              </a:rPr>
              <a:t>int</a:t>
            </a:r>
            <a:r>
              <a:rPr lang="en-US" sz="2800" b="1" dirty="0"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, thus the call exactly matches </a:t>
            </a:r>
            <a:r>
              <a:rPr lang="en-US" sz="2800" b="1" dirty="0" err="1">
                <a:latin typeface="Book Antiqua" pitchFamily="18" charset="0"/>
              </a:rPr>
              <a:t>afunc</a:t>
            </a:r>
            <a:r>
              <a:rPr lang="en-US" sz="2800" b="1" dirty="0">
                <a:latin typeface="Book Antiqua" pitchFamily="18" charset="0"/>
              </a:rPr>
              <a:t>(</a:t>
            </a:r>
            <a:r>
              <a:rPr lang="en-US" sz="2800" b="1" dirty="0" err="1">
                <a:latin typeface="Book Antiqua" pitchFamily="18" charset="0"/>
              </a:rPr>
              <a:t>int</a:t>
            </a:r>
            <a:r>
              <a:rPr lang="en-US" sz="2800" b="1" dirty="0">
                <a:latin typeface="Book Antiqua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pPr marL="838200" indent="-838200" eaLnBrk="1" hangingPunct="1"/>
            <a:r>
              <a:rPr lang="en-US" sz="4000" b="1" dirty="0">
                <a:latin typeface="+mn-lt"/>
              </a:rPr>
              <a:t>A Match Through Promotion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If no exact match is found, an attempt is made to achieve a match through promotion of the actual argument.</a:t>
            </a:r>
          </a:p>
          <a:p>
            <a:pPr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Recall that the conversion of integer types </a:t>
            </a:r>
            <a:r>
              <a:rPr lang="en-US" sz="2800" b="1" dirty="0">
                <a:latin typeface="Book Antiqua" pitchFamily="18" charset="0"/>
              </a:rPr>
              <a:t>(char, short,  </a:t>
            </a:r>
            <a:r>
              <a:rPr lang="en-US" sz="2800" b="1" dirty="0" err="1">
                <a:latin typeface="Book Antiqua" pitchFamily="18" charset="0"/>
              </a:rPr>
              <a:t>int</a:t>
            </a:r>
            <a:r>
              <a:rPr lang="en-US" sz="2800" b="1" dirty="0">
                <a:latin typeface="Book Antiqua" pitchFamily="18" charset="0"/>
              </a:rPr>
              <a:t>)</a:t>
            </a:r>
            <a:r>
              <a:rPr lang="en-US" sz="2800" dirty="0">
                <a:latin typeface="Book Antiqua" pitchFamily="18" charset="0"/>
              </a:rPr>
              <a:t> into </a:t>
            </a:r>
            <a:r>
              <a:rPr lang="en-US" sz="2800" b="1" dirty="0" err="1">
                <a:latin typeface="Book Antiqua" pitchFamily="18" charset="0"/>
              </a:rPr>
              <a:t>int</a:t>
            </a:r>
            <a:r>
              <a:rPr lang="en-US" sz="2800" dirty="0">
                <a:latin typeface="Book Antiqua" pitchFamily="18" charset="0"/>
              </a:rPr>
              <a:t> (if all values of the type can be represented by </a:t>
            </a:r>
            <a:r>
              <a:rPr lang="en-US" sz="2800" b="1" dirty="0" err="1">
                <a:latin typeface="Book Antiqua" pitchFamily="18" charset="0"/>
              </a:rPr>
              <a:t>int</a:t>
            </a:r>
            <a:r>
              <a:rPr lang="en-US" sz="2800" dirty="0">
                <a:latin typeface="Book Antiqua" pitchFamily="18" charset="0"/>
              </a:rPr>
              <a:t>) or into </a:t>
            </a:r>
            <a:r>
              <a:rPr lang="en-US" sz="2800" b="1" dirty="0">
                <a:latin typeface="Book Antiqua" pitchFamily="18" charset="0"/>
              </a:rPr>
              <a:t>unsigned </a:t>
            </a:r>
            <a:r>
              <a:rPr lang="en-US" sz="2800" b="1" dirty="0" err="1">
                <a:latin typeface="Book Antiqua" pitchFamily="18" charset="0"/>
              </a:rPr>
              <a:t>int</a:t>
            </a:r>
            <a:r>
              <a:rPr lang="en-US" sz="2800" b="1" dirty="0"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(if all values can’t be represented by </a:t>
            </a:r>
            <a:r>
              <a:rPr lang="en-US" sz="2800" b="1" dirty="0" err="1">
                <a:latin typeface="Book Antiqua" pitchFamily="18" charset="0"/>
              </a:rPr>
              <a:t>int</a:t>
            </a:r>
            <a:r>
              <a:rPr lang="en-US" sz="2800" dirty="0">
                <a:latin typeface="Book Antiqua" pitchFamily="18" charset="0"/>
              </a:rPr>
              <a:t>) is called </a:t>
            </a:r>
            <a:r>
              <a:rPr lang="en-US" sz="2800" i="1" dirty="0">
                <a:latin typeface="Book Antiqua" pitchFamily="18" charset="0"/>
              </a:rPr>
              <a:t>integral promotion. </a:t>
            </a:r>
            <a:endParaRPr lang="en-US" sz="2800" dirty="0">
              <a:latin typeface="Book Antiqua" pitchFamily="18" charset="0"/>
            </a:endParaRPr>
          </a:p>
          <a:p>
            <a:pPr algn="just" eaLnBrk="1" hangingPunct="1">
              <a:buFontTx/>
              <a:buNone/>
            </a:pPr>
            <a:endParaRPr lang="en-US" sz="28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048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For example, consider the following code fragment:</a:t>
            </a:r>
          </a:p>
          <a:p>
            <a:pPr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	</a:t>
            </a:r>
            <a:r>
              <a:rPr lang="en-US" sz="2800" i="1" dirty="0">
                <a:latin typeface="Book Antiqua" pitchFamily="18" charset="0"/>
              </a:rPr>
              <a:t>void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afunc</a:t>
            </a:r>
            <a:r>
              <a:rPr lang="en-US" sz="2800" dirty="0">
                <a:latin typeface="Book Antiqua" pitchFamily="18" charset="0"/>
              </a:rPr>
              <a:t> (</a:t>
            </a:r>
            <a:r>
              <a:rPr lang="en-US" sz="2800" dirty="0" err="1">
                <a:latin typeface="Book Antiqua" pitchFamily="18" charset="0"/>
              </a:rPr>
              <a:t>int</a:t>
            </a:r>
            <a:r>
              <a:rPr lang="en-US" sz="2800" dirty="0">
                <a:latin typeface="Book Antiqua" pitchFamily="18" charset="0"/>
              </a:rPr>
              <a:t>);</a:t>
            </a:r>
          </a:p>
          <a:p>
            <a:pPr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	</a:t>
            </a:r>
            <a:r>
              <a:rPr lang="en-US" sz="2800" i="1" dirty="0">
                <a:latin typeface="Book Antiqua" pitchFamily="18" charset="0"/>
              </a:rPr>
              <a:t>void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afunc</a:t>
            </a:r>
            <a:r>
              <a:rPr lang="en-US" sz="2800" dirty="0">
                <a:latin typeface="Book Antiqua" pitchFamily="18" charset="0"/>
              </a:rPr>
              <a:t> (float);</a:t>
            </a:r>
          </a:p>
          <a:p>
            <a:pPr marL="2798763" indent="-2798763"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    </a:t>
            </a:r>
            <a:r>
              <a:rPr lang="en-US" sz="2800" dirty="0" err="1">
                <a:latin typeface="Book Antiqua" pitchFamily="18" charset="0"/>
              </a:rPr>
              <a:t>afunc</a:t>
            </a:r>
            <a:r>
              <a:rPr lang="en-US" sz="2800" dirty="0">
                <a:latin typeface="Book Antiqua" pitchFamily="18" charset="0"/>
              </a:rPr>
              <a:t> (‘</a:t>
            </a:r>
            <a:r>
              <a:rPr lang="en-US" sz="2800" i="1" dirty="0">
                <a:latin typeface="Book Antiqua" pitchFamily="18" charset="0"/>
              </a:rPr>
              <a:t>c</a:t>
            </a:r>
            <a:r>
              <a:rPr lang="en-US" sz="2800" dirty="0">
                <a:latin typeface="Book Antiqua" pitchFamily="18" charset="0"/>
              </a:rPr>
              <a:t>’);	//match through the promotion matches void </a:t>
            </a:r>
            <a:r>
              <a:rPr lang="en-US" sz="2800" dirty="0" err="1">
                <a:latin typeface="Book Antiqua" pitchFamily="18" charset="0"/>
              </a:rPr>
              <a:t>afunc</a:t>
            </a:r>
            <a:r>
              <a:rPr lang="en-US" sz="2800" dirty="0">
                <a:latin typeface="Book Antiqua" pitchFamily="18" charset="0"/>
              </a:rPr>
              <a:t> (</a:t>
            </a:r>
            <a:r>
              <a:rPr lang="en-US" sz="2800" dirty="0" err="1">
                <a:latin typeface="Book Antiqua" pitchFamily="18" charset="0"/>
              </a:rPr>
              <a:t>int</a:t>
            </a:r>
            <a:r>
              <a:rPr lang="en-US" sz="2800" dirty="0">
                <a:latin typeface="Book Antiqua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457200"/>
            <a:ext cx="1697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Contd.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A match through application of standard C++ conversion rules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27238"/>
            <a:ext cx="8229600" cy="45259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If no exact match or match through a promotion is found, an attempt is made to achieve a match through a standard conversion of the actual argument. Consider the following example,</a:t>
            </a:r>
          </a:p>
          <a:p>
            <a:pPr algn="just" eaLnBrk="1" hangingPunct="1">
              <a:buFontTx/>
              <a:buNone/>
            </a:pPr>
            <a:r>
              <a:rPr lang="en-US" sz="2800" dirty="0">
                <a:latin typeface="Book Antiqua" pitchFamily="18" charset="0"/>
              </a:rPr>
              <a:t>		</a:t>
            </a:r>
            <a:r>
              <a:rPr lang="en-US" sz="2400" i="1" dirty="0">
                <a:latin typeface="FangSong" pitchFamily="49" charset="-122"/>
              </a:rPr>
              <a:t>void</a:t>
            </a:r>
            <a:r>
              <a:rPr lang="en-US" sz="2400" dirty="0">
                <a:latin typeface="FangSong" pitchFamily="49" charset="-122"/>
              </a:rPr>
              <a:t> </a:t>
            </a:r>
            <a:r>
              <a:rPr lang="en-US" sz="2400" dirty="0" err="1">
                <a:latin typeface="FangSong" pitchFamily="49" charset="-122"/>
              </a:rPr>
              <a:t>afunc</a:t>
            </a:r>
            <a:r>
              <a:rPr lang="en-US" sz="2400" dirty="0">
                <a:latin typeface="FangSong" pitchFamily="49" charset="-122"/>
              </a:rPr>
              <a:t> (char);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FangSong" pitchFamily="49" charset="-122"/>
              </a:rPr>
              <a:t>		</a:t>
            </a:r>
            <a:r>
              <a:rPr lang="en-US" sz="2400" i="1" dirty="0">
                <a:latin typeface="FangSong" pitchFamily="49" charset="-122"/>
              </a:rPr>
              <a:t>void</a:t>
            </a:r>
            <a:r>
              <a:rPr lang="en-US" sz="2400" dirty="0">
                <a:latin typeface="FangSong" pitchFamily="49" charset="-122"/>
              </a:rPr>
              <a:t> </a:t>
            </a:r>
            <a:r>
              <a:rPr lang="en-US" sz="2400" dirty="0" err="1">
                <a:latin typeface="FangSong" pitchFamily="49" charset="-122"/>
              </a:rPr>
              <a:t>afunc</a:t>
            </a:r>
            <a:r>
              <a:rPr lang="en-US" sz="2400" dirty="0">
                <a:latin typeface="FangSong" pitchFamily="49" charset="-122"/>
              </a:rPr>
              <a:t> (double);</a:t>
            </a:r>
          </a:p>
          <a:p>
            <a:pPr algn="just" eaLnBrk="1" hangingPunct="1">
              <a:buFontTx/>
              <a:buNone/>
            </a:pPr>
            <a:r>
              <a:rPr lang="en-US" sz="2400" dirty="0">
                <a:latin typeface="FangSong" pitchFamily="49" charset="-122"/>
              </a:rPr>
              <a:t>		</a:t>
            </a:r>
            <a:r>
              <a:rPr lang="en-US" sz="2400" dirty="0" err="1">
                <a:latin typeface="FangSong" pitchFamily="49" charset="-122"/>
              </a:rPr>
              <a:t>afunc</a:t>
            </a:r>
            <a:r>
              <a:rPr lang="en-US" sz="2400" dirty="0">
                <a:latin typeface="FangSong" pitchFamily="49" charset="-122"/>
              </a:rPr>
              <a:t> (471);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114800" y="4800600"/>
            <a:ext cx="5029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en-US" sz="2000"/>
              <a:t>//</a:t>
            </a:r>
            <a:r>
              <a:rPr lang="en-US" sz="2400"/>
              <a:t>match through standard conversion matches afunc (double)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1162</Words>
  <Application>Microsoft Macintosh PowerPoint</Application>
  <PresentationFormat>On-screen Show (4:3)</PresentationFormat>
  <Paragraphs>87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FangSong</vt:lpstr>
      <vt:lpstr>Arial</vt:lpstr>
      <vt:lpstr>Book Antiqua</vt:lpstr>
      <vt:lpstr>Calibri</vt:lpstr>
      <vt:lpstr>Courier New</vt:lpstr>
      <vt:lpstr>Times New Roman</vt:lpstr>
      <vt:lpstr>Office Theme</vt:lpstr>
      <vt:lpstr>Polymorphism</vt:lpstr>
      <vt:lpstr>Function Overloading</vt:lpstr>
      <vt:lpstr>Function Overloading..contd</vt:lpstr>
      <vt:lpstr>Steps Involved in Finding the Best Match</vt:lpstr>
      <vt:lpstr>Contd.</vt:lpstr>
      <vt:lpstr>Search for an Exact Match</vt:lpstr>
      <vt:lpstr>A Match Through Promotion</vt:lpstr>
      <vt:lpstr>PowerPoint Presentation</vt:lpstr>
      <vt:lpstr>A match through application of standard C++ conversion rules</vt:lpstr>
      <vt:lpstr>PowerPoint Presentation</vt:lpstr>
      <vt:lpstr>Ambiguity..contd</vt:lpstr>
      <vt:lpstr>A match through application of a user-defined conversion.</vt:lpstr>
      <vt:lpstr>Default Arguments and  Function Overloading</vt:lpstr>
      <vt:lpstr>Default Arguments and  Function Overloading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 sethi</dc:creator>
  <cp:lastModifiedBy>Microsoft Office User</cp:lastModifiedBy>
  <cp:revision>10</cp:revision>
  <dcterms:created xsi:type="dcterms:W3CDTF">2016-02-16T17:11:11Z</dcterms:created>
  <dcterms:modified xsi:type="dcterms:W3CDTF">2020-09-25T08:47:30Z</dcterms:modified>
</cp:coreProperties>
</file>