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9" roundtripDataSignature="AMtx7mjAmzT5Jtbw/LVcWeX+/v33Zhpo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5" name="Shape 65"/>
        <p:cNvGrpSpPr/>
        <p:nvPr/>
      </p:nvGrpSpPr>
      <p:grpSpPr>
        <a:xfrm>
          <a:off x="0" y="0"/>
          <a:ext cx="0" cy="0"/>
          <a:chOff x="0" y="0"/>
          <a:chExt cx="0" cy="0"/>
        </a:xfrm>
      </p:grpSpPr>
      <p:sp>
        <p:nvSpPr>
          <p:cNvPr id="66" name="Google Shape;66;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8" name="Google Shape;68;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9" name="Google Shape;69;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0" name="Google Shape;70;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2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2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 name="Shape 30"/>
        <p:cNvGrpSpPr/>
        <p:nvPr/>
      </p:nvGrpSpPr>
      <p:grpSpPr>
        <a:xfrm>
          <a:off x="0" y="0"/>
          <a:ext cx="0" cy="0"/>
          <a:chOff x="0" y="0"/>
          <a:chExt cx="0" cy="0"/>
        </a:xfrm>
      </p:grpSpPr>
      <p:sp>
        <p:nvSpPr>
          <p:cNvPr id="31" name="Google Shape;31;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6" name="Shape 36"/>
        <p:cNvGrpSpPr/>
        <p:nvPr/>
      </p:nvGrpSpPr>
      <p:grpSpPr>
        <a:xfrm>
          <a:off x="0" y="0"/>
          <a:ext cx="0" cy="0"/>
          <a:chOff x="0" y="0"/>
          <a:chExt cx="0" cy="0"/>
        </a:xfrm>
      </p:grpSpPr>
      <p:sp>
        <p:nvSpPr>
          <p:cNvPr id="37" name="Google Shape;37;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29"/>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30"/>
          <p:cNvSpPr/>
          <p:nvPr>
            <p:ph idx="2" type="pic"/>
          </p:nvPr>
        </p:nvSpPr>
        <p:spPr>
          <a:xfrm>
            <a:off x="1792288" y="612775"/>
            <a:ext cx="5486400" cy="4114800"/>
          </a:xfrm>
          <a:prstGeom prst="rect">
            <a:avLst/>
          </a:prstGeom>
          <a:noFill/>
          <a:ln>
            <a:noFill/>
          </a:ln>
        </p:spPr>
      </p:sp>
      <p:sp>
        <p:nvSpPr>
          <p:cNvPr id="45" name="Google Shape;45;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6" name="Google Shape;4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2" name="Google Shape;52;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3" name="Google Shape;53;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FUNCTIONS</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98989"/>
              </a:buClr>
              <a:buSzPts val="4400"/>
              <a:buNone/>
            </a:pPr>
            <a:r>
              <a:rPr b="0" i="0" lang="en-US" sz="4400" u="none">
                <a:solidFill>
                  <a:srgbClr val="898989"/>
                </a:solidFill>
                <a:latin typeface="Calibri"/>
                <a:ea typeface="Calibri"/>
                <a:cs typeface="Calibri"/>
                <a:sym typeface="Calibri"/>
              </a:rPr>
              <a:t>In 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7"/>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Const Arguments</a:t>
            </a:r>
            <a:endParaRPr/>
          </a:p>
        </p:txBody>
      </p:sp>
      <p:sp>
        <p:nvSpPr>
          <p:cNvPr id="139" name="Google Shape;139;p10"/>
          <p:cNvSpPr txBox="1"/>
          <p:nvPr>
            <p:ph idx="1" type="body"/>
          </p:nvPr>
        </p:nvSpPr>
        <p:spPr>
          <a:xfrm>
            <a:off x="457200" y="762000"/>
            <a:ext cx="8229600" cy="5364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This tells the compiler that the function should not modify the argument.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int strlen (const char *p);</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int length (const string &amp;s);</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Specially it is used when we pass arguments as reference of as pointers.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Inline functions</a:t>
            </a:r>
            <a:endParaRPr/>
          </a:p>
        </p:txBody>
      </p:sp>
      <p:sp>
        <p:nvSpPr>
          <p:cNvPr id="145" name="Google Shape;145;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An inline function is a function that is expanded in line when it is invoked.</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That is, the compiler replaces the function call with function definition.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Why do we use inline functions		</a:t>
            </a:r>
            <a:endParaRPr/>
          </a:p>
        </p:txBody>
      </p:sp>
      <p:sp>
        <p:nvSpPr>
          <p:cNvPr id="151" name="Google Shape;151;p12"/>
          <p:cNvSpPr txBox="1"/>
          <p:nvPr>
            <p:ph idx="1" type="body"/>
          </p:nvPr>
        </p:nvSpPr>
        <p:spPr>
          <a:xfrm>
            <a:off x="457200" y="1066800"/>
            <a:ext cx="8229600" cy="50593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Every time a function is called it takes a lot of extra time in executing series of instructions for tasks such as jumping to function, saving registers, returning to calling function.</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When function is small, huge execution time is spent in such overheads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To eliminate the cost of calling small functions, INLINE functions are used.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SYNTAX</a:t>
            </a:r>
            <a:endParaRPr/>
          </a:p>
        </p:txBody>
      </p:sp>
      <p:sp>
        <p:nvSpPr>
          <p:cNvPr id="157" name="Google Shape;157;p13"/>
          <p:cNvSpPr txBox="1"/>
          <p:nvPr>
            <p:ph idx="1" type="body"/>
          </p:nvPr>
        </p:nvSpPr>
        <p:spPr>
          <a:xfrm>
            <a:off x="457200" y="1295400"/>
            <a:ext cx="8229600" cy="48307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None/>
            </a:pPr>
            <a:r>
              <a:rPr b="0" i="0" lang="en-US" sz="3200" u="none">
                <a:solidFill>
                  <a:schemeClr val="dk1"/>
                </a:solidFill>
                <a:latin typeface="Calibri"/>
                <a:ea typeface="Calibri"/>
                <a:cs typeface="Calibri"/>
                <a:sym typeface="Calibri"/>
              </a:rPr>
              <a:t>Inline function-header</a:t>
            </a:r>
            <a:endParaRPr/>
          </a:p>
          <a:p>
            <a:pPr indent="-342900" lvl="0" marL="342900" rtl="0" algn="l">
              <a:lnSpc>
                <a:spcPct val="100000"/>
              </a:lnSpc>
              <a:spcBef>
                <a:spcPts val="640"/>
              </a:spcBef>
              <a:spcAft>
                <a:spcPts val="0"/>
              </a:spcAft>
              <a:buClr>
                <a:schemeClr val="dk1"/>
              </a:buClr>
              <a:buSzPts val="3200"/>
              <a:buNone/>
            </a:pPr>
            <a:r>
              <a:rPr b="0" i="0" lang="en-US" sz="3200" u="none">
                <a:solidFill>
                  <a:schemeClr val="dk1"/>
                </a:solidFill>
                <a:latin typeface="Calibri"/>
                <a:ea typeface="Calibri"/>
                <a:cs typeface="Calibri"/>
                <a:sym typeface="Calibri"/>
              </a:rPr>
              <a:t>{</a:t>
            </a:r>
            <a:endParaRPr/>
          </a:p>
          <a:p>
            <a:pPr indent="-342900" lvl="0" marL="342900" rtl="0" algn="l">
              <a:lnSpc>
                <a:spcPct val="100000"/>
              </a:lnSpc>
              <a:spcBef>
                <a:spcPts val="640"/>
              </a:spcBef>
              <a:spcAft>
                <a:spcPts val="0"/>
              </a:spcAft>
              <a:buClr>
                <a:schemeClr val="dk1"/>
              </a:buClr>
              <a:buSzPts val="3200"/>
              <a:buNone/>
            </a:pPr>
            <a:r>
              <a:rPr b="0" i="0" lang="en-US" sz="3200" u="none">
                <a:solidFill>
                  <a:schemeClr val="dk1"/>
                </a:solidFill>
                <a:latin typeface="Calibri"/>
                <a:ea typeface="Calibri"/>
                <a:cs typeface="Calibri"/>
                <a:sym typeface="Calibri"/>
              </a:rPr>
              <a:t>Function body</a:t>
            </a:r>
            <a:endParaRPr/>
          </a:p>
          <a:p>
            <a:pPr indent="-342900" lvl="0" marL="342900" rtl="0" algn="l">
              <a:lnSpc>
                <a:spcPct val="100000"/>
              </a:lnSpc>
              <a:spcBef>
                <a:spcPts val="640"/>
              </a:spcBef>
              <a:spcAft>
                <a:spcPts val="0"/>
              </a:spcAft>
              <a:buClr>
                <a:schemeClr val="dk1"/>
              </a:buClr>
              <a:buSzPts val="3200"/>
              <a:buNone/>
            </a:pPr>
            <a:r>
              <a:rPr b="0" i="0" lang="en-US" sz="3200" u="none">
                <a:solidFill>
                  <a:schemeClr val="dk1"/>
                </a:solidFill>
                <a:latin typeface="Calibri"/>
                <a:ea typeface="Calibri"/>
                <a:cs typeface="Calibri"/>
                <a:sym typeface="Calibri"/>
              </a:rPr>
              <a:t>}</a:t>
            </a:r>
            <a:endParaRPr/>
          </a:p>
          <a:p>
            <a:pPr indent="-139700" lvl="0" marL="342900" rtl="0" algn="l">
              <a:spcBef>
                <a:spcPts val="640"/>
              </a:spcBef>
              <a:spcAft>
                <a:spcPts val="0"/>
              </a:spcAft>
              <a:buClr>
                <a:schemeClr val="dk1"/>
              </a:buClr>
              <a:buSzPts val="3200"/>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a:t>
            </a:r>
            <a:endParaRPr/>
          </a:p>
        </p:txBody>
      </p:sp>
      <p:sp>
        <p:nvSpPr>
          <p:cNvPr id="163" name="Google Shape;163;p14"/>
          <p:cNvSpPr txBox="1"/>
          <p:nvPr>
            <p:ph idx="1" type="body"/>
          </p:nvPr>
        </p:nvSpPr>
        <p:spPr>
          <a:xfrm>
            <a:off x="457200" y="1371600"/>
            <a:ext cx="4038600" cy="47545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None/>
            </a:pPr>
            <a:r>
              <a:rPr b="0" i="0" lang="en-US" sz="2800" u="none">
                <a:solidFill>
                  <a:schemeClr val="dk1"/>
                </a:solidFill>
                <a:latin typeface="Calibri"/>
                <a:ea typeface="Calibri"/>
                <a:cs typeface="Calibri"/>
                <a:sym typeface="Calibri"/>
              </a:rPr>
              <a:t>inline float square(float x)</a:t>
            </a:r>
            <a:endParaRPr/>
          </a:p>
          <a:p>
            <a:pPr indent="-342900" lvl="0" marL="342900" rtl="0" algn="l">
              <a:lnSpc>
                <a:spcPct val="9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a:t>
            </a:r>
            <a:endParaRPr/>
          </a:p>
          <a:p>
            <a:pPr indent="-342900" lvl="0" marL="342900" rtl="0" algn="l">
              <a:lnSpc>
                <a:spcPct val="9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return x*x;</a:t>
            </a:r>
            <a:endParaRPr/>
          </a:p>
          <a:p>
            <a:pPr indent="-342900" lvl="0" marL="342900" rtl="0" algn="l">
              <a:lnSpc>
                <a:spcPct val="9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a:t>
            </a:r>
            <a:endParaRPr/>
          </a:p>
          <a:p>
            <a:pPr indent="-342900" lvl="0" marL="342900" rtl="0" algn="l">
              <a:lnSpc>
                <a:spcPct val="9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void main()</a:t>
            </a:r>
            <a:endParaRPr/>
          </a:p>
          <a:p>
            <a:pPr indent="-342900" lvl="0" marL="342900" rtl="0" algn="l">
              <a:lnSpc>
                <a:spcPct val="9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a:t>
            </a:r>
            <a:endParaRPr/>
          </a:p>
          <a:p>
            <a:pPr indent="-342900" lvl="0" marL="342900" rtl="0" algn="l">
              <a:lnSpc>
                <a:spcPct val="9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float a,y;</a:t>
            </a:r>
            <a:endParaRPr/>
          </a:p>
          <a:p>
            <a:pPr indent="-342900" lvl="0" marL="342900" rtl="0" algn="l">
              <a:lnSpc>
                <a:spcPct val="9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a=square(y);</a:t>
            </a:r>
            <a:endParaRPr/>
          </a:p>
          <a:p>
            <a:pPr indent="-342900" lvl="0" marL="342900" rtl="0" algn="l">
              <a:lnSpc>
                <a:spcPct val="9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a:t>
            </a:r>
            <a:endParaRPr/>
          </a:p>
        </p:txBody>
      </p:sp>
      <p:sp>
        <p:nvSpPr>
          <p:cNvPr id="164" name="Google Shape;164;p14"/>
          <p:cNvSpPr txBox="1"/>
          <p:nvPr>
            <p:ph idx="1" type="body"/>
          </p:nvPr>
        </p:nvSpPr>
        <p:spPr>
          <a:xfrm>
            <a:off x="4648200" y="1447800"/>
            <a:ext cx="4038600" cy="46783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During compilation this code is treated as:</a:t>
            </a:r>
            <a:endParaRPr/>
          </a:p>
          <a:p>
            <a:pPr indent="-342900" lvl="0" marL="342900" rtl="0" algn="l">
              <a:lnSpc>
                <a:spcPct val="90000"/>
              </a:lnSpc>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a:p>
            <a:pPr indent="-342900" lvl="0" marL="342900" rtl="0" algn="l">
              <a:lnSpc>
                <a:spcPct val="90000"/>
              </a:lnSpc>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a:p>
            <a:pPr indent="-342900" lvl="0" marL="342900" rtl="0" algn="l">
              <a:lnSpc>
                <a:spcPct val="9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void main()</a:t>
            </a:r>
            <a:endParaRPr/>
          </a:p>
          <a:p>
            <a:pPr indent="-342900" lvl="0" marL="342900" rtl="0" algn="l">
              <a:lnSpc>
                <a:spcPct val="9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a:t>
            </a:r>
            <a:endParaRPr/>
          </a:p>
          <a:p>
            <a:pPr indent="-342900" lvl="0" marL="342900" rtl="0" algn="l">
              <a:lnSpc>
                <a:spcPct val="9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float a,y;</a:t>
            </a:r>
            <a:endParaRPr/>
          </a:p>
          <a:p>
            <a:pPr indent="-342900" lvl="0" marL="342900" rtl="0" algn="l">
              <a:lnSpc>
                <a:spcPct val="9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a=y*y;</a:t>
            </a:r>
            <a:endParaRPr/>
          </a:p>
          <a:p>
            <a:pPr indent="-342900" lvl="0" marL="342900" rtl="0" algn="l">
              <a:lnSpc>
                <a:spcPct val="9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457200" y="274637"/>
            <a:ext cx="8229600" cy="411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70" name="Google Shape;170;p15"/>
          <p:cNvSpPr txBox="1"/>
          <p:nvPr>
            <p:ph idx="1" type="body"/>
          </p:nvPr>
        </p:nvSpPr>
        <p:spPr>
          <a:xfrm>
            <a:off x="457200" y="838200"/>
            <a:ext cx="8229600" cy="5287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While making inline functions all we need to do is to prefix the keyword </a:t>
            </a:r>
            <a:r>
              <a:rPr b="1" i="0" lang="en-US" sz="3200" u="none">
                <a:solidFill>
                  <a:schemeClr val="dk1"/>
                </a:solidFill>
                <a:latin typeface="Calibri"/>
                <a:ea typeface="Calibri"/>
                <a:cs typeface="Calibri"/>
                <a:sym typeface="Calibri"/>
              </a:rPr>
              <a:t>inline</a:t>
            </a:r>
            <a:r>
              <a:rPr b="0" i="0" lang="en-US" sz="3200" u="none">
                <a:solidFill>
                  <a:schemeClr val="dk1"/>
                </a:solidFill>
                <a:latin typeface="Calibri"/>
                <a:ea typeface="Calibri"/>
                <a:cs typeface="Calibri"/>
                <a:sym typeface="Calibri"/>
              </a:rPr>
              <a:t> to function definition.</a:t>
            </a:r>
            <a:endParaRPr/>
          </a:p>
          <a:p>
            <a:pPr indent="-342900" lvl="0" marL="342900" rtl="0" algn="l">
              <a:lnSpc>
                <a:spcPct val="100000"/>
              </a:lnSpc>
              <a:spcBef>
                <a:spcPts val="720"/>
              </a:spcBef>
              <a:spcAft>
                <a:spcPts val="0"/>
              </a:spcAft>
              <a:buClr>
                <a:schemeClr val="dk1"/>
              </a:buClr>
              <a:buSzPts val="3600"/>
              <a:buFont typeface="Arial"/>
              <a:buChar char="•"/>
            </a:pPr>
            <a:r>
              <a:rPr b="1" i="1" lang="en-US" sz="3600" u="none">
                <a:solidFill>
                  <a:schemeClr val="dk1"/>
                </a:solidFill>
                <a:latin typeface="Calibri"/>
                <a:ea typeface="Calibri"/>
                <a:cs typeface="Calibri"/>
                <a:sym typeface="Calibri"/>
              </a:rPr>
              <a:t>All inline functions  must be defined before they are called.</a:t>
            </a:r>
            <a:endParaRPr/>
          </a:p>
          <a:p>
            <a:pPr indent="-342900" lvl="0" marL="342900" rtl="0" algn="l">
              <a:lnSpc>
                <a:spcPct val="100000"/>
              </a:lnSpc>
              <a:spcBef>
                <a:spcPts val="720"/>
              </a:spcBef>
              <a:spcAft>
                <a:spcPts val="0"/>
              </a:spcAft>
              <a:buClr>
                <a:schemeClr val="dk1"/>
              </a:buClr>
              <a:buSzPts val="3600"/>
              <a:buFont typeface="Arial"/>
              <a:buChar char="•"/>
            </a:pPr>
            <a:r>
              <a:rPr b="0" i="1" lang="en-US" sz="3600" u="none">
                <a:solidFill>
                  <a:schemeClr val="dk1"/>
                </a:solidFill>
                <a:latin typeface="Calibri"/>
                <a:ea typeface="Calibri"/>
                <a:cs typeface="Calibri"/>
                <a:sym typeface="Calibri"/>
              </a:rPr>
              <a:t>Usually, the functions are made inline when they are small enough to be defined in 1 or 2 lines.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Situations where inline expansion may not work:</a:t>
            </a:r>
            <a:endParaRPr/>
          </a:p>
        </p:txBody>
      </p:sp>
      <p:sp>
        <p:nvSpPr>
          <p:cNvPr id="176" name="Google Shape;176;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For functions returning values, if a loop, a switch or a goto exists.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For functions not returning value, if a return statement exists.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function contains static variables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If inline functions are recursive.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Illustration </a:t>
            </a:r>
            <a:endParaRPr/>
          </a:p>
        </p:txBody>
      </p:sp>
      <p:sp>
        <p:nvSpPr>
          <p:cNvPr id="182" name="Google Shape;182;p17"/>
          <p:cNvSpPr txBox="1"/>
          <p:nvPr>
            <p:ph idx="1" type="body"/>
          </p:nvPr>
        </p:nvSpPr>
        <p:spPr>
          <a:xfrm>
            <a:off x="457200" y="990600"/>
            <a:ext cx="8229600" cy="5410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#include&lt;iostream.h&gt;</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#include&lt;conio.h&gt;</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inline int mult(int x,int y)</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return(x*y);</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inline int sum(int a,int b)</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 </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return(a+b);</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int main()</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int p,q;</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cout&lt;&lt;mult(p,q);</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cout&lt;&lt;sum(p,q);</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return 0;</a:t>
            </a:r>
            <a:endParaRPr/>
          </a:p>
          <a:p>
            <a:pPr indent="-342900" lvl="0" marL="34290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Default arguments</a:t>
            </a:r>
            <a:endParaRPr/>
          </a:p>
        </p:txBody>
      </p:sp>
      <p:sp>
        <p:nvSpPr>
          <p:cNvPr id="188" name="Google Shape;188;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To call a function without specifying its arguments.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 such cases, function assigns a default value to the parameter which does not have a matching arguments in the function call.</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Default values are specified when function is declared.</a:t>
            </a:r>
            <a:endParaRPr/>
          </a:p>
          <a:p>
            <a:pPr indent="-139700" lvl="0" marL="34290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rtl="0" algn="l">
              <a:spcBef>
                <a:spcPts val="640"/>
              </a:spcBef>
              <a:spcAft>
                <a:spcPts val="0"/>
              </a:spcAft>
              <a:buClr>
                <a:schemeClr val="dk1"/>
              </a:buClr>
              <a:buSzPts val="3200"/>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Example of function declaration with default values</a:t>
            </a:r>
            <a:endParaRPr/>
          </a:p>
        </p:txBody>
      </p:sp>
      <p:sp>
        <p:nvSpPr>
          <p:cNvPr id="194" name="Google Shape;194;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None/>
            </a:pPr>
            <a:r>
              <a:rPr b="0" i="0" lang="en-US" sz="3200" u="none">
                <a:solidFill>
                  <a:schemeClr val="dk1"/>
                </a:solidFill>
                <a:latin typeface="Calibri"/>
                <a:ea typeface="Calibri"/>
                <a:cs typeface="Calibri"/>
                <a:sym typeface="Calibri"/>
              </a:rPr>
              <a:t>float amount(float principal,int time,int rate=2);</a:t>
            </a:r>
            <a:endParaRPr/>
          </a:p>
          <a:p>
            <a:pPr indent="-342900" lvl="0" marL="342900" rtl="0" algn="l">
              <a:lnSpc>
                <a:spcPct val="90000"/>
              </a:lnSpc>
              <a:spcBef>
                <a:spcPts val="640"/>
              </a:spcBef>
              <a:spcAft>
                <a:spcPts val="0"/>
              </a:spcAft>
              <a:buClr>
                <a:schemeClr val="dk1"/>
              </a:buClr>
              <a:buSzPts val="3200"/>
              <a:buNone/>
            </a:pPr>
            <a:r>
              <a:rPr b="0" i="0" lang="en-US" sz="3200" u="none">
                <a:solidFill>
                  <a:schemeClr val="dk1"/>
                </a:solidFill>
                <a:latin typeface="Calibri"/>
                <a:ea typeface="Calibri"/>
                <a:cs typeface="Calibri"/>
                <a:sym typeface="Calibri"/>
              </a:rPr>
              <a:t> // </a:t>
            </a:r>
            <a:r>
              <a:rPr b="0" i="1" lang="en-US" sz="3200" u="none">
                <a:solidFill>
                  <a:schemeClr val="dk1"/>
                </a:solidFill>
                <a:latin typeface="Calibri"/>
                <a:ea typeface="Calibri"/>
                <a:cs typeface="Calibri"/>
                <a:sym typeface="Calibri"/>
              </a:rPr>
              <a:t>default value of 2 is assigned to rate</a:t>
            </a:r>
            <a:endParaRPr/>
          </a:p>
          <a:p>
            <a:pPr indent="-342900" lvl="0" marL="342900" rtl="0" algn="l">
              <a:lnSpc>
                <a:spcPct val="90000"/>
              </a:lnSpc>
              <a:spcBef>
                <a:spcPts val="640"/>
              </a:spcBef>
              <a:spcAft>
                <a:spcPts val="0"/>
              </a:spcAft>
              <a:buClr>
                <a:schemeClr val="dk1"/>
              </a:buClr>
              <a:buSzPts val="3200"/>
              <a:buNone/>
            </a:pPr>
            <a:r>
              <a:rPr b="0" i="0" lang="en-US" sz="3200" u="none">
                <a:solidFill>
                  <a:schemeClr val="dk1"/>
                </a:solidFill>
                <a:latin typeface="Calibri"/>
                <a:ea typeface="Calibri"/>
                <a:cs typeface="Calibri"/>
                <a:sym typeface="Calibri"/>
              </a:rPr>
              <a:t>Amount(5000,5); </a:t>
            </a:r>
            <a:endParaRPr/>
          </a:p>
          <a:p>
            <a:pPr indent="-342900" lvl="0" marL="342900" rtl="0" algn="l">
              <a:lnSpc>
                <a:spcPct val="90000"/>
              </a:lnSpc>
              <a:spcBef>
                <a:spcPts val="640"/>
              </a:spcBef>
              <a:spcAft>
                <a:spcPts val="0"/>
              </a:spcAft>
              <a:buClr>
                <a:schemeClr val="dk1"/>
              </a:buClr>
              <a:buSzPts val="3200"/>
              <a:buNone/>
            </a:pPr>
            <a:r>
              <a:rPr b="0" i="0" lang="en-US" sz="3200" u="none">
                <a:solidFill>
                  <a:schemeClr val="dk1"/>
                </a:solidFill>
                <a:latin typeface="Calibri"/>
                <a:ea typeface="Calibri"/>
                <a:cs typeface="Calibri"/>
                <a:sym typeface="Calibri"/>
              </a:rPr>
              <a:t> // </a:t>
            </a:r>
            <a:r>
              <a:rPr b="0" i="1" lang="en-US" sz="3200" u="none">
                <a:solidFill>
                  <a:schemeClr val="dk1"/>
                </a:solidFill>
                <a:latin typeface="Calibri"/>
                <a:ea typeface="Calibri"/>
                <a:cs typeface="Calibri"/>
                <a:sym typeface="Calibri"/>
              </a:rPr>
              <a:t>this function call passes value of 5000 to principal and 5 to time and function uses default value of 2 for rate.</a:t>
            </a:r>
            <a:endParaRPr/>
          </a:p>
          <a:p>
            <a:pPr indent="-342900" lvl="0" marL="342900" rtl="0" algn="l">
              <a:lnSpc>
                <a:spcPct val="90000"/>
              </a:lnSpc>
              <a:spcBef>
                <a:spcPts val="640"/>
              </a:spcBef>
              <a:spcAft>
                <a:spcPts val="0"/>
              </a:spcAft>
              <a:buClr>
                <a:schemeClr val="dk1"/>
              </a:buClr>
              <a:buSzPts val="3200"/>
              <a:buNone/>
            </a:pPr>
            <a:r>
              <a:rPr b="0" i="0" lang="en-US" sz="3200" u="none">
                <a:solidFill>
                  <a:schemeClr val="dk1"/>
                </a:solidFill>
                <a:latin typeface="Calibri"/>
                <a:ea typeface="Calibri"/>
                <a:cs typeface="Calibri"/>
                <a:sym typeface="Calibri"/>
              </a:rPr>
              <a:t>Amount(5000,5,1); //</a:t>
            </a:r>
            <a:r>
              <a:rPr b="0" i="1" lang="en-US" sz="3200" u="none">
                <a:solidFill>
                  <a:schemeClr val="dk1"/>
                </a:solidFill>
                <a:latin typeface="Calibri"/>
                <a:ea typeface="Calibri"/>
                <a:cs typeface="Calibri"/>
                <a:sym typeface="Calibri"/>
              </a:rPr>
              <a:t>no missing argument,it passes an explicit value of 1 to rate</a:t>
            </a:r>
            <a:endParaRPr/>
          </a:p>
          <a:p>
            <a:pPr indent="-139700" lvl="0" marL="342900" rtl="0" algn="l">
              <a:lnSpc>
                <a:spcPct val="90000"/>
              </a:lnSpc>
              <a:spcBef>
                <a:spcPts val="640"/>
              </a:spcBef>
              <a:spcAft>
                <a:spcPts val="0"/>
              </a:spcAft>
              <a:buClr>
                <a:schemeClr val="dk1"/>
              </a:buClr>
              <a:buSzPts val="3200"/>
              <a:buFont typeface="Arial"/>
              <a:buNone/>
            </a:pPr>
            <a:r>
              <a:t/>
            </a:r>
            <a:endParaRPr b="0" i="1" sz="3200" u="none">
              <a:solidFill>
                <a:schemeClr val="dk1"/>
              </a:solidFill>
              <a:latin typeface="Calibri"/>
              <a:ea typeface="Calibri"/>
              <a:cs typeface="Calibri"/>
              <a:sym typeface="Calibri"/>
            </a:endParaRPr>
          </a:p>
          <a:p>
            <a:pPr indent="-139700" lvl="0" marL="342900" rtl="0" algn="l">
              <a:lnSpc>
                <a:spcPct val="90000"/>
              </a:lnSpc>
              <a:spcBef>
                <a:spcPts val="640"/>
              </a:spcBef>
              <a:spcAft>
                <a:spcPts val="0"/>
              </a:spcAft>
              <a:buClr>
                <a:schemeClr val="dk1"/>
              </a:buClr>
              <a:buSzPts val="3200"/>
              <a:buFont typeface="Arial"/>
              <a:buNone/>
            </a:pPr>
            <a:r>
              <a:t/>
            </a:r>
            <a:endParaRPr b="0" i="1" sz="3200" u="none">
              <a:solidFill>
                <a:schemeClr val="dk1"/>
              </a:solidFill>
              <a:latin typeface="Calibri"/>
              <a:ea typeface="Calibri"/>
              <a:cs typeface="Calibri"/>
              <a:sym typeface="Calibri"/>
            </a:endParaRPr>
          </a:p>
          <a:p>
            <a:pPr indent="-139700" lvl="0" marL="342900" rtl="0" algn="l">
              <a:spcBef>
                <a:spcPts val="640"/>
              </a:spcBef>
              <a:spcAft>
                <a:spcPts val="0"/>
              </a:spcAft>
              <a:buClr>
                <a:schemeClr val="dk1"/>
              </a:buClr>
              <a:buSzPts val="3200"/>
              <a:buNone/>
            </a:pPr>
            <a:r>
              <a:t/>
            </a:r>
            <a:endParaRPr b="0" i="1" sz="320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Introduction</a:t>
            </a:r>
            <a:endParaRPr/>
          </a:p>
        </p:txBody>
      </p:sp>
      <p:sp>
        <p:nvSpPr>
          <p:cNvPr id="91" name="Google Shape;91;p2"/>
          <p:cNvSpPr txBox="1"/>
          <p:nvPr>
            <p:ph idx="1" type="body"/>
          </p:nvPr>
        </p:nvSpPr>
        <p:spPr>
          <a:xfrm>
            <a:off x="457200" y="838200"/>
            <a:ext cx="8229600" cy="5287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Functions are the main tool of Structured Programming.</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Functions decrease the size of program by calling the function at different places in the program.</a:t>
            </a:r>
            <a:endParaRPr/>
          </a:p>
          <a:p>
            <a:pPr indent="0" lvl="0" marL="0" marR="0" rtl="0" algn="l">
              <a:lnSpc>
                <a:spcPct val="90000"/>
              </a:lnSpc>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See the Syntax in C:</a:t>
            </a:r>
            <a:endParaRPr/>
          </a:p>
          <a:p>
            <a:pPr indent="0" lvl="0" marL="0" marR="0" rtl="0" algn="l">
              <a:lnSpc>
                <a:spcPct val="90000"/>
              </a:lnSpc>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                   void show ();         </a:t>
            </a:r>
            <a:endParaRPr/>
          </a:p>
          <a:p>
            <a:pPr indent="0" lvl="0" marL="0" marR="0" rtl="0" algn="l">
              <a:lnSpc>
                <a:spcPct val="90000"/>
              </a:lnSpc>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                     main() </a:t>
            </a:r>
            <a:endParaRPr/>
          </a:p>
          <a:p>
            <a:pPr indent="0" lvl="0" marL="0" marR="0" rtl="0" algn="l">
              <a:lnSpc>
                <a:spcPct val="90000"/>
              </a:lnSpc>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                       show (); </a:t>
            </a:r>
            <a:endParaRPr/>
          </a:p>
          <a:p>
            <a:pPr indent="0" lvl="0" marL="0" marR="0" rtl="0" algn="l">
              <a:lnSpc>
                <a:spcPct val="90000"/>
              </a:lnSpc>
              <a:spcBef>
                <a:spcPts val="4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                    }  </a:t>
            </a:r>
            <a:endParaRPr/>
          </a:p>
          <a:p>
            <a:pPr indent="0" lvl="0" marL="0" marR="0" rtl="0" algn="l">
              <a:lnSpc>
                <a:spcPct val="90000"/>
              </a:lnSpc>
              <a:spcBef>
                <a:spcPts val="4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           void show ()     </a:t>
            </a:r>
            <a:endParaRPr/>
          </a:p>
          <a:p>
            <a:pPr indent="0" lvl="0" marL="0" marR="0" rtl="0" algn="l">
              <a:lnSpc>
                <a:spcPct val="90000"/>
              </a:lnSpc>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l">
              <a:lnSpc>
                <a:spcPct val="90000"/>
              </a:lnSpc>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00" name="Google Shape;200;p20"/>
          <p:cNvSpPr txBox="1"/>
          <p:nvPr>
            <p:ph idx="1" type="body"/>
          </p:nvPr>
        </p:nvSpPr>
        <p:spPr>
          <a:xfrm>
            <a:off x="457200" y="1066800"/>
            <a:ext cx="8229600" cy="50593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NOTE: only trailing arguments can have default values.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We must add default values from </a:t>
            </a:r>
            <a:r>
              <a:rPr b="0" i="1" lang="en-US" sz="3200" u="none">
                <a:solidFill>
                  <a:schemeClr val="dk1"/>
                </a:solidFill>
                <a:latin typeface="Calibri"/>
                <a:ea typeface="Calibri"/>
                <a:cs typeface="Calibri"/>
                <a:sym typeface="Calibri"/>
              </a:rPr>
              <a:t>right to left. </a:t>
            </a:r>
            <a:r>
              <a:rPr b="0" i="0" lang="en-US" sz="3200" u="none">
                <a:solidFill>
                  <a:schemeClr val="dk1"/>
                </a:solidFill>
                <a:latin typeface="Calibri"/>
                <a:ea typeface="Calibri"/>
                <a:cs typeface="Calibri"/>
                <a:sym typeface="Calibri"/>
              </a:rPr>
              <a:t>We can not provide default value to an argument in the middle of argument list.</a:t>
            </a:r>
            <a:endParaRPr/>
          </a:p>
          <a:p>
            <a:pPr indent="-342900" lvl="0" marL="342900" rtl="0" algn="l">
              <a:lnSpc>
                <a:spcPct val="100000"/>
              </a:lnSpc>
              <a:spcBef>
                <a:spcPts val="640"/>
              </a:spcBef>
              <a:spcAft>
                <a:spcPts val="0"/>
              </a:spcAft>
              <a:buClr>
                <a:schemeClr val="dk1"/>
              </a:buClr>
              <a:buSzPts val="3200"/>
              <a:buNone/>
            </a:pPr>
            <a:r>
              <a:t/>
            </a:r>
            <a:endParaRPr b="0" i="0" sz="3200" u="none">
              <a:solidFill>
                <a:schemeClr val="dk1"/>
              </a:solidFill>
              <a:latin typeface="Calibri"/>
              <a:ea typeface="Calibri"/>
              <a:cs typeface="Calibri"/>
              <a:sym typeface="Calibri"/>
            </a:endParaRPr>
          </a:p>
          <a:p>
            <a:pPr indent="-342900" lvl="0" marL="342900" rtl="0" algn="l">
              <a:lnSpc>
                <a:spcPct val="100000"/>
              </a:lnSpc>
              <a:spcBef>
                <a:spcPts val="640"/>
              </a:spcBef>
              <a:spcAft>
                <a:spcPts val="0"/>
              </a:spcAft>
              <a:buClr>
                <a:schemeClr val="dk1"/>
              </a:buClr>
              <a:buSzPts val="3200"/>
              <a:buNone/>
            </a:pPr>
            <a:r>
              <a:rPr b="0" i="0" lang="en-US" sz="3200" u="none">
                <a:solidFill>
                  <a:schemeClr val="dk1"/>
                </a:solidFill>
                <a:latin typeface="Calibri"/>
                <a:ea typeface="Calibri"/>
                <a:cs typeface="Calibri"/>
                <a:sym typeface="Calibri"/>
              </a:rPr>
              <a:t>int sum(int i, int j=5, int k=9); //Right</a:t>
            </a:r>
            <a:endParaRPr/>
          </a:p>
          <a:p>
            <a:pPr indent="-342900" lvl="0" marL="342900" rtl="0" algn="l">
              <a:lnSpc>
                <a:spcPct val="100000"/>
              </a:lnSpc>
              <a:spcBef>
                <a:spcPts val="640"/>
              </a:spcBef>
              <a:spcAft>
                <a:spcPts val="0"/>
              </a:spcAft>
              <a:buClr>
                <a:schemeClr val="dk1"/>
              </a:buClr>
              <a:buSzPts val="3200"/>
              <a:buNone/>
            </a:pPr>
            <a:r>
              <a:rPr b="0" i="0" lang="en-US" sz="3200" u="none">
                <a:solidFill>
                  <a:schemeClr val="dk1"/>
                </a:solidFill>
                <a:latin typeface="Calibri"/>
                <a:ea typeface="Calibri"/>
                <a:cs typeface="Calibri"/>
                <a:sym typeface="Calibri"/>
              </a:rPr>
              <a:t>int sum(int i=5, int j); //wrong</a:t>
            </a:r>
            <a:endParaRPr/>
          </a:p>
          <a:p>
            <a:pPr indent="-342900" lvl="0" marL="342900" rtl="0" algn="l">
              <a:lnSpc>
                <a:spcPct val="100000"/>
              </a:lnSpc>
              <a:spcBef>
                <a:spcPts val="640"/>
              </a:spcBef>
              <a:spcAft>
                <a:spcPts val="0"/>
              </a:spcAft>
              <a:buClr>
                <a:schemeClr val="dk1"/>
              </a:buClr>
              <a:buSzPts val="3200"/>
              <a:buNone/>
            </a:pPr>
            <a:r>
              <a:rPr b="0" i="0" lang="en-US" sz="3200" u="none">
                <a:solidFill>
                  <a:schemeClr val="dk1"/>
                </a:solidFill>
                <a:latin typeface="Calibri"/>
                <a:ea typeface="Calibri"/>
                <a:cs typeface="Calibri"/>
                <a:sym typeface="Calibri"/>
              </a:rPr>
              <a:t>int sum(int i=0, int j; int k=5); //wrong</a:t>
            </a:r>
            <a:endParaRPr/>
          </a:p>
          <a:p>
            <a:pPr indent="-342900" lvl="0" marL="342900" rtl="0" algn="l">
              <a:lnSpc>
                <a:spcPct val="100000"/>
              </a:lnSpc>
              <a:spcBef>
                <a:spcPts val="640"/>
              </a:spcBef>
              <a:spcAft>
                <a:spcPts val="0"/>
              </a:spcAft>
              <a:buClr>
                <a:schemeClr val="dk1"/>
              </a:buClr>
              <a:buSzPts val="3200"/>
              <a:buNone/>
            </a:pPr>
            <a:r>
              <a:t/>
            </a:r>
            <a:endParaRPr b="0" i="0" sz="3200" u="none">
              <a:solidFill>
                <a:schemeClr val="dk1"/>
              </a:solidFill>
              <a:latin typeface="Calibri"/>
              <a:ea typeface="Calibri"/>
              <a:cs typeface="Calibri"/>
              <a:sym typeface="Calibri"/>
            </a:endParaRPr>
          </a:p>
          <a:p>
            <a:pPr indent="-139700" lvl="0" marL="342900" rtl="0" algn="l">
              <a:spcBef>
                <a:spcPts val="640"/>
              </a:spcBef>
              <a:spcAft>
                <a:spcPts val="0"/>
              </a:spcAft>
              <a:buClr>
                <a:schemeClr val="dk1"/>
              </a:buClr>
              <a:buSzPts val="3200"/>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Advantages</a:t>
            </a:r>
            <a:endParaRPr/>
          </a:p>
        </p:txBody>
      </p:sp>
      <p:sp>
        <p:nvSpPr>
          <p:cNvPr id="206" name="Google Shape;206;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We can use default arguments to add new parameters to existing functions.</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Default arguments can be used to combine similar functions into one.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457200" y="274637"/>
            <a:ext cx="8229600" cy="3349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Function Overloading</a:t>
            </a:r>
            <a:endParaRPr/>
          </a:p>
        </p:txBody>
      </p:sp>
      <p:sp>
        <p:nvSpPr>
          <p:cNvPr id="212" name="Google Shape;212;p22"/>
          <p:cNvSpPr txBox="1"/>
          <p:nvPr>
            <p:ph idx="1" type="body"/>
          </p:nvPr>
        </p:nvSpPr>
        <p:spPr>
          <a:xfrm>
            <a:off x="457200" y="685800"/>
            <a:ext cx="8229600" cy="54403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000"/>
              <a:buFont typeface="Arial"/>
              <a:buChar char="•"/>
            </a:pPr>
            <a:r>
              <a:rPr b="1" i="1" lang="en-US" sz="2000" u="sng" cap="none" strike="noStrike">
                <a:solidFill>
                  <a:schemeClr val="dk1"/>
                </a:solidFill>
                <a:latin typeface="Times New Roman"/>
                <a:ea typeface="Times New Roman"/>
                <a:cs typeface="Times New Roman"/>
                <a:sym typeface="Times New Roman"/>
              </a:rPr>
              <a:t>Overloading;  </a:t>
            </a:r>
            <a:r>
              <a:rPr b="0" i="0" lang="en-US" sz="2000" u="none" cap="none" strike="noStrike">
                <a:solidFill>
                  <a:schemeClr val="dk1"/>
                </a:solidFill>
                <a:latin typeface="Times New Roman"/>
                <a:ea typeface="Times New Roman"/>
                <a:cs typeface="Times New Roman"/>
                <a:sym typeface="Times New Roman"/>
              </a:rPr>
              <a:t>Using the same thing for different purposes.</a:t>
            </a:r>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When a same function name performs a variety of tasks is also called </a:t>
            </a:r>
            <a:r>
              <a:rPr b="0" i="1" lang="en-US" sz="2000" u="sng" cap="none" strike="noStrike">
                <a:solidFill>
                  <a:schemeClr val="dk1"/>
                </a:solidFill>
                <a:latin typeface="Times New Roman"/>
                <a:ea typeface="Times New Roman"/>
                <a:cs typeface="Times New Roman"/>
                <a:sym typeface="Times New Roman"/>
              </a:rPr>
              <a:t>function polymorphism</a:t>
            </a:r>
            <a:r>
              <a:rPr b="0" i="0" lang="en-US" sz="2000" u="none" cap="none" strike="noStrike">
                <a:solidFill>
                  <a:schemeClr val="dk1"/>
                </a:solidFill>
                <a:latin typeface="Times New Roman"/>
                <a:ea typeface="Times New Roman"/>
                <a:cs typeface="Times New Roman"/>
                <a:sym typeface="Times New Roman"/>
              </a:rPr>
              <a:t> in OOP.</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operation to be performed by the function will depend upon the type and the no. of arguments passed to the</a:t>
            </a:r>
            <a:r>
              <a:rPr b="1" i="1" lang="en-US" sz="2000" u="sng"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function.</a:t>
            </a:r>
            <a:r>
              <a:rPr b="1" i="1" lang="en-US" sz="2000" u="sng" cap="none" strike="noStrike">
                <a:solidFill>
                  <a:schemeClr val="dk1"/>
                </a:solidFill>
                <a:latin typeface="Times New Roman"/>
                <a:ea typeface="Times New Roman"/>
                <a:cs typeface="Times New Roman"/>
                <a:sym typeface="Times New Roman"/>
              </a:rPr>
              <a:t>  </a:t>
            </a:r>
            <a:r>
              <a:rPr b="0" i="0" lang="en-US" sz="2000" u="none" cap="none" strike="noStrike">
                <a:solidFill>
                  <a:schemeClr val="dk1"/>
                </a:solidFill>
                <a:latin typeface="Times New Roman"/>
                <a:ea typeface="Times New Roman"/>
                <a:cs typeface="Times New Roman"/>
                <a:sym typeface="Times New Roman"/>
              </a:rPr>
              <a:t>It is done like this : </a:t>
            </a:r>
            <a:endParaRPr/>
          </a:p>
          <a:p>
            <a:pPr indent="-342900" lvl="0" marL="342900" marR="0" rtl="0" algn="l">
              <a:lnSpc>
                <a:spcPct val="90000"/>
              </a:lnSpc>
              <a:spcBef>
                <a:spcPts val="40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The compiler will try to find the exact match, actual type and no. of arguments.</a:t>
            </a:r>
            <a:endParaRPr/>
          </a:p>
          <a:p>
            <a:pPr indent="-342900" lvl="0" marL="342900" marR="0" rtl="0" algn="l">
              <a:lnSpc>
                <a:spcPct val="90000"/>
              </a:lnSpc>
              <a:spcBef>
                <a:spcPts val="40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If not the compiler uses integral promotions </a:t>
            </a:r>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 char</a:t>
            </a:r>
            <a:r>
              <a:rPr b="0" i="0" lang="en-US" sz="2000" u="none" cap="none" strike="noStrike">
                <a:solidFill>
                  <a:schemeClr val="dk1"/>
                </a:solidFill>
                <a:latin typeface="Times New Roman"/>
                <a:ea typeface="Times New Roman"/>
                <a:cs typeface="Times New Roman"/>
                <a:sym typeface="Times New Roman"/>
              </a:rPr>
              <a:t> to </a:t>
            </a:r>
            <a:r>
              <a:rPr b="1" i="0" lang="en-US" sz="2000" u="none" cap="none" strike="noStrike">
                <a:solidFill>
                  <a:schemeClr val="dk1"/>
                </a:solidFill>
                <a:latin typeface="Times New Roman"/>
                <a:ea typeface="Times New Roman"/>
                <a:cs typeface="Times New Roman"/>
                <a:sym typeface="Times New Roman"/>
              </a:rPr>
              <a:t>int</a:t>
            </a:r>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float</a:t>
            </a:r>
            <a:r>
              <a:rPr b="0" i="0" lang="en-US" sz="2000" u="none" cap="none" strike="noStrike">
                <a:solidFill>
                  <a:schemeClr val="dk1"/>
                </a:solidFill>
                <a:latin typeface="Times New Roman"/>
                <a:ea typeface="Times New Roman"/>
                <a:cs typeface="Times New Roman"/>
                <a:sym typeface="Times New Roman"/>
              </a:rPr>
              <a:t> to </a:t>
            </a:r>
            <a:r>
              <a:rPr b="1" i="0" lang="en-US" sz="2000" u="none" cap="none" strike="noStrike">
                <a:solidFill>
                  <a:schemeClr val="dk1"/>
                </a:solidFill>
                <a:latin typeface="Times New Roman"/>
                <a:ea typeface="Times New Roman"/>
                <a:cs typeface="Times New Roman"/>
                <a:sym typeface="Times New Roman"/>
              </a:rPr>
              <a:t>double</a:t>
            </a:r>
            <a:r>
              <a:rPr b="1" i="1" lang="en-US" sz="2000" u="sng"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3 Then built in conversions are done, and if there is no match then compiler will generate an error message.</a:t>
            </a:r>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Precautions:</a:t>
            </a:r>
            <a:endParaRPr/>
          </a:p>
          <a:p>
            <a:pPr indent="-342900" lvl="0" marL="342900" marR="0" rtl="0" algn="l">
              <a:lnSpc>
                <a:spcPct val="90000"/>
              </a:lnSpc>
              <a:spcBef>
                <a:spcPts val="400"/>
              </a:spcBef>
              <a:spcAft>
                <a:spcPts val="0"/>
              </a:spcAft>
              <a:buClr>
                <a:schemeClr val="dk1"/>
              </a:buClr>
              <a:buSzPts val="20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Unrelated functions should not be overloaded.</a:t>
            </a:r>
            <a:endParaRPr/>
          </a:p>
          <a:p>
            <a:pPr indent="-342900" lvl="0" marL="342900" marR="0" rtl="0" algn="l">
              <a:lnSpc>
                <a:spcPct val="90000"/>
              </a:lnSpc>
              <a:spcBef>
                <a:spcPts val="400"/>
              </a:spcBef>
              <a:spcAft>
                <a:spcPts val="0"/>
              </a:spcAft>
              <a:buClr>
                <a:schemeClr val="dk1"/>
              </a:buClr>
              <a:buSzPts val="2000"/>
              <a:buFont typeface="Arial"/>
              <a:buAutoNum type="arabicPeriod"/>
            </a:pPr>
            <a:r>
              <a:rPr b="0" i="0" lang="en-US" sz="2000" u="none" cap="none" strike="noStrike">
                <a:solidFill>
                  <a:schemeClr val="dk1"/>
                </a:solidFill>
                <a:latin typeface="Times New Roman"/>
                <a:ea typeface="Times New Roman"/>
                <a:cs typeface="Times New Roman"/>
                <a:sym typeface="Times New Roman"/>
              </a:rPr>
              <a:t>Default arguments can be used sometimes at place of overloading.</a:t>
            </a:r>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r>
              <a:rPr b="1" i="1" lang="en-US" sz="2000" u="sng"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457200" y="274637"/>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Function Overloading</a:t>
            </a:r>
            <a:endParaRPr/>
          </a:p>
        </p:txBody>
      </p:sp>
      <p:sp>
        <p:nvSpPr>
          <p:cNvPr id="218" name="Google Shape;218;p23"/>
          <p:cNvSpPr txBox="1"/>
          <p:nvPr>
            <p:ph idx="1" type="body"/>
          </p:nvPr>
        </p:nvSpPr>
        <p:spPr>
          <a:xfrm>
            <a:off x="457200" y="762000"/>
            <a:ext cx="8229600" cy="55626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#include&lt;iostream.h&gt;</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int volume (int);</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double volume (double, int);</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long volume (long, int, int);</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int main()</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cout&lt;&lt;Volume(10)&lt;&lt;“\n”;</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cout&lt;&lt;Volume(2.5,8)&lt;&lt;“\n”;</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cout&lt;&lt;Volume(100L,75,15)&lt;&lt;“\n”;</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return 0;</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Int volume(int s)</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return(s*s*s);</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Int volume(double r, int h)</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return(3.14519*r*r*h);</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Int volume(long I, int b, int h)</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return(l*b*h);</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a:t>
            </a:r>
            <a:r>
              <a:rPr b="1" i="0" lang="en-US" sz="1400" u="sng" cap="none" strike="noStrike">
                <a:solidFill>
                  <a:schemeClr val="dk1"/>
                </a:solidFill>
                <a:latin typeface="Times New Roman"/>
                <a:ea typeface="Times New Roman"/>
                <a:cs typeface="Times New Roman"/>
                <a:sym typeface="Times New Roman"/>
              </a:rPr>
              <a:t>Output</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1000</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157.26</a:t>
            </a:r>
            <a:endParaRPr/>
          </a:p>
          <a:p>
            <a:pPr indent="-342900" lvl="0" marL="342900" marR="0" rtl="0" algn="l">
              <a:lnSpc>
                <a:spcPct val="80000"/>
              </a:lnSpc>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112500</a:t>
            </a:r>
            <a:endParaRPr/>
          </a:p>
          <a:p>
            <a:pPr indent="-342900" lvl="0" marL="342900" marR="0" rtl="0" algn="l">
              <a:lnSpc>
                <a:spcPct val="80000"/>
              </a:lnSpc>
              <a:spcBef>
                <a:spcPts val="28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28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28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280"/>
              </a:spcBef>
              <a:spcAft>
                <a:spcPts val="0"/>
              </a:spcAft>
              <a:buClr>
                <a:schemeClr val="dk1"/>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254000" lvl="0" marL="342900" marR="0" rtl="0" algn="l">
              <a:spcBef>
                <a:spcPts val="280"/>
              </a:spcBef>
              <a:spcAft>
                <a:spcPts val="0"/>
              </a:spcAft>
              <a:buClr>
                <a:schemeClr val="dk1"/>
              </a:buClr>
              <a:buSzPts val="1400"/>
              <a:buFont typeface="Arial"/>
              <a:buNone/>
            </a:pPr>
            <a:r>
              <a:t/>
            </a:r>
            <a:endParaRPr b="0" i="0" sz="1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idx="1" type="body"/>
          </p:nvPr>
        </p:nvSpPr>
        <p:spPr>
          <a:xfrm>
            <a:off x="609600" y="381000"/>
            <a:ext cx="8229600" cy="5745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Basically Functions in C  and C++ have the same importance and the applications.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Also in C++ functions and the operators can be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Overloaded.</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MAIN Function:</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No return type for main()  in C.</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C++ main() always returns an integer value to the operating system.</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That is why we always have a return() statement at the end of the main().</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Operating system checks the return value as the function has been successfully executed or not. </a:t>
            </a:r>
            <a:endParaRPr/>
          </a:p>
        </p:txBody>
      </p:sp>
      <p:cxnSp>
        <p:nvCxnSpPr>
          <p:cNvPr id="97" name="Google Shape;97;p3"/>
          <p:cNvCxnSpPr/>
          <p:nvPr/>
        </p:nvCxnSpPr>
        <p:spPr>
          <a:xfrm flipH="1" rot="10800000">
            <a:off x="685800" y="2286000"/>
            <a:ext cx="8077200" cy="76200"/>
          </a:xfrm>
          <a:prstGeom prst="straightConnector1">
            <a:avLst/>
          </a:prstGeom>
          <a:noFill/>
          <a:ln cap="flat" cmpd="sng" w="9525">
            <a:solidFill>
              <a:srgbClr val="4A7EBB"/>
            </a:solidFill>
            <a:prstDash val="solid"/>
            <a:miter lim="800000"/>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Function Prototyping</a:t>
            </a:r>
            <a:endParaRPr/>
          </a:p>
        </p:txBody>
      </p:sp>
      <p:sp>
        <p:nvSpPr>
          <p:cNvPr id="103" name="Google Shape;103;p4"/>
          <p:cNvSpPr txBox="1"/>
          <p:nvPr>
            <p:ph idx="1" type="body"/>
          </p:nvPr>
        </p:nvSpPr>
        <p:spPr>
          <a:xfrm>
            <a:off x="457200" y="838200"/>
            <a:ext cx="8229600" cy="5287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Function Prototype is a kind of template that is used by compiler to ensure that proper arguments are passed and return value is treated correctly.</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Earlier C did not has the prototyping, It was firstly introduced in C++ then it was adopted in ANSI C. However it is optional in C but compulsory in C++.</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returntype  function name (argument list)</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names of the arguments are optional in declaration but must in the function definition.</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7"/>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Call by Reference </a:t>
            </a:r>
            <a:endParaRPr/>
          </a:p>
        </p:txBody>
      </p:sp>
      <p:sp>
        <p:nvSpPr>
          <p:cNvPr id="109" name="Google Shape;109;p5"/>
          <p:cNvSpPr txBox="1"/>
          <p:nvPr>
            <p:ph idx="1" type="body"/>
          </p:nvPr>
        </p:nvSpPr>
        <p:spPr>
          <a:xfrm>
            <a:off x="457200" y="838200"/>
            <a:ext cx="8229600" cy="5287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1700"/>
              <a:buFont typeface="Arial"/>
              <a:buChar char="•"/>
            </a:pPr>
            <a:r>
              <a:rPr b="0" i="0" lang="en-US" sz="1700" u="none" cap="none" strike="noStrike">
                <a:solidFill>
                  <a:schemeClr val="dk1"/>
                </a:solidFill>
                <a:latin typeface="Times New Roman"/>
                <a:ea typeface="Times New Roman"/>
                <a:cs typeface="Times New Roman"/>
                <a:sym typeface="Times New Roman"/>
              </a:rPr>
              <a:t>When the values are passed to the functions they are using the copies of the original variables. It will create a problem when we have to change the original variables.</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cap="none" strike="noStrike">
                <a:solidFill>
                  <a:schemeClr val="dk1"/>
                </a:solidFill>
                <a:latin typeface="Times New Roman"/>
                <a:ea typeface="Times New Roman"/>
                <a:cs typeface="Times New Roman"/>
                <a:sym typeface="Times New Roman"/>
              </a:rPr>
              <a:t>But in case of Call be Reference we pass the addresses of the variables hence all the operations are performed on the original variables.  </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cap="none" strike="noStrike">
                <a:solidFill>
                  <a:schemeClr val="dk1"/>
                </a:solidFill>
                <a:latin typeface="Times New Roman"/>
                <a:ea typeface="Times New Roman"/>
                <a:cs typeface="Times New Roman"/>
                <a:sym typeface="Times New Roman"/>
              </a:rPr>
              <a:t>Example: Swapping  </a:t>
            </a:r>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                       void swap(int  a, int  b)</a:t>
            </a:r>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                               {      int t;       </a:t>
            </a:r>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                                         t=a;</a:t>
            </a:r>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                                        a=b;</a:t>
            </a:r>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                                       b=t;  </a:t>
            </a:r>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                                  }     </a:t>
            </a:r>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    swap(m,n);</a:t>
            </a:r>
            <a:endParaRPr/>
          </a:p>
          <a:p>
            <a:pPr indent="-342900" lvl="0" marL="342900" marR="0" rtl="0" algn="l">
              <a:lnSpc>
                <a:spcPct val="80000"/>
              </a:lnSpc>
              <a:spcBef>
                <a:spcPts val="340"/>
              </a:spcBef>
              <a:spcAft>
                <a:spcPts val="0"/>
              </a:spcAft>
              <a:buClr>
                <a:schemeClr val="dk1"/>
              </a:buClr>
              <a:buSzPts val="1700"/>
              <a:buFont typeface="Arial"/>
              <a:buNone/>
            </a:pPr>
            <a:r>
              <a:t/>
            </a:r>
            <a:endParaRPr b="0" i="0" sz="17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void swap(int  *a, int *b)</a:t>
            </a:r>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                               {      int </a:t>
            </a:r>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                                          t=*a;</a:t>
            </a:r>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                                        *a=*b;</a:t>
            </a:r>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                                       *b=t;  </a:t>
            </a:r>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                                  }     </a:t>
            </a:r>
            <a:endParaRPr/>
          </a:p>
          <a:p>
            <a:pPr indent="-342900" lvl="0" marL="342900" marR="0" rtl="0" algn="l">
              <a:lnSpc>
                <a:spcPct val="80000"/>
              </a:lnSpc>
              <a:spcBef>
                <a:spcPts val="340"/>
              </a:spcBef>
              <a:spcAft>
                <a:spcPts val="0"/>
              </a:spcAft>
              <a:buClr>
                <a:schemeClr val="dk1"/>
              </a:buClr>
              <a:buSzPts val="1700"/>
              <a:buFont typeface="Arial"/>
              <a:buNone/>
            </a:pPr>
            <a:r>
              <a:rPr b="0" i="0" lang="en-US" sz="1700" u="none" cap="none" strike="noStrike">
                <a:solidFill>
                  <a:schemeClr val="dk1"/>
                </a:solidFill>
                <a:latin typeface="Times New Roman"/>
                <a:ea typeface="Times New Roman"/>
                <a:cs typeface="Times New Roman"/>
                <a:sym typeface="Times New Roman"/>
              </a:rPr>
              <a:t>Swap(&amp;x, &amp;y);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Return by Reference </a:t>
            </a:r>
            <a:endParaRPr/>
          </a:p>
        </p:txBody>
      </p:sp>
      <p:sp>
        <p:nvSpPr>
          <p:cNvPr id="115" name="Google Shape;115;p6"/>
          <p:cNvSpPr txBox="1"/>
          <p:nvPr>
            <p:ph idx="1" type="body"/>
          </p:nvPr>
        </p:nvSpPr>
        <p:spPr>
          <a:xfrm>
            <a:off x="457200" y="838200"/>
            <a:ext cx="8229600" cy="5287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int  &amp; max(int  x, int  y)</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if (x&gt;y)</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return x;</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else</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return y;</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This function will return the address of either x or 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7"/>
            <a:ext cx="8229600" cy="487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Inline Functions</a:t>
            </a:r>
            <a:endParaRPr/>
          </a:p>
        </p:txBody>
      </p:sp>
      <p:sp>
        <p:nvSpPr>
          <p:cNvPr id="121" name="Google Shape;121;p7"/>
          <p:cNvSpPr txBox="1"/>
          <p:nvPr>
            <p:ph idx="1" type="body"/>
          </p:nvPr>
        </p:nvSpPr>
        <p:spPr>
          <a:xfrm>
            <a:off x="457200" y="685800"/>
            <a:ext cx="8229600" cy="54403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When a function is called substantial time is wasted the shifting of the control. It adds more overheads when the size of the function is very small.</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One alternative to it is Macros, but their errors are not checked during the compilation.</a:t>
            </a:r>
            <a:endParaRPr/>
          </a:p>
          <a:p>
            <a:pPr indent="-342900" lvl="0" marL="342900" marR="0" rtl="0" algn="l">
              <a:lnSpc>
                <a:spcPct val="9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C++  we have inline functions. Here the compiler replaces the function call with the corresponding function code. </a:t>
            </a:r>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inline</a:t>
            </a:r>
            <a:r>
              <a:rPr b="1" i="1"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function-header</a:t>
            </a:r>
            <a:endParaRPr/>
          </a:p>
          <a:p>
            <a:pPr indent="-342900" lvl="0" marL="342900" marR="0" rtl="0" algn="l">
              <a:lnSpc>
                <a:spcPct val="90000"/>
              </a:lnSpc>
              <a:spcBef>
                <a:spcPts val="400"/>
              </a:spcBef>
              <a:spcAft>
                <a:spcPts val="0"/>
              </a:spcAft>
              <a:buClr>
                <a:schemeClr val="dk1"/>
              </a:buClr>
              <a:buSzPts val="2000"/>
              <a:buFont typeface="Arial"/>
              <a:buNone/>
            </a:pPr>
            <a:r>
              <a:rPr b="0" i="1" lang="en-US" sz="2000" u="none" cap="none" strike="noStrike">
                <a:solidFill>
                  <a:schemeClr val="dk1"/>
                </a:solidFill>
                <a:latin typeface="Times New Roman"/>
                <a:ea typeface="Times New Roman"/>
                <a:cs typeface="Times New Roman"/>
                <a:sym typeface="Times New Roman"/>
              </a:rPr>
              <a:t>                                           {    function body    }</a:t>
            </a:r>
            <a:r>
              <a:rPr b="0" i="0" lang="en-US" sz="20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9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inline </a:t>
            </a:r>
            <a:r>
              <a:rPr b="0" i="0" lang="en-US" sz="2000" u="none" cap="none" strike="noStrike">
                <a:solidFill>
                  <a:schemeClr val="dk1"/>
                </a:solidFill>
                <a:latin typeface="Times New Roman"/>
                <a:ea typeface="Times New Roman"/>
                <a:cs typeface="Times New Roman"/>
                <a:sym typeface="Times New Roman"/>
              </a:rPr>
              <a:t> float cube(float a)</a:t>
            </a:r>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 </a:t>
            </a:r>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return(a*a*a);                        </a:t>
            </a:r>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  </a:t>
            </a:r>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Calling:</a:t>
            </a:r>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c=cube(3.0);</a:t>
            </a:r>
            <a:endParaRPr/>
          </a:p>
          <a:p>
            <a:pPr indent="-342900" lvl="0" marL="342900" marR="0" rtl="0" algn="l">
              <a:lnSpc>
                <a:spcPct val="9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d=cube(2.5+1.5);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7"/>
            <a:ext cx="8229600" cy="411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Inline Functions contd..</a:t>
            </a:r>
            <a:endParaRPr/>
          </a:p>
        </p:txBody>
      </p:sp>
      <p:sp>
        <p:nvSpPr>
          <p:cNvPr id="127" name="Google Shape;127;p8"/>
          <p:cNvSpPr txBox="1"/>
          <p:nvPr>
            <p:ph idx="1" type="body"/>
          </p:nvPr>
        </p:nvSpPr>
        <p:spPr>
          <a:xfrm>
            <a:off x="457200" y="762000"/>
            <a:ext cx="8229600" cy="53641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Inline functions are advantageous only when the size of the function is too small, if we use the same technique for the bigger functions the benefits of the Inline functions will be lost.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In case of Inline function the control doesn't go any where.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Inline Keyword is just a request to the compiler not the command, the compiler may ignore the request if the size of the function is too large, Then it will be treated as normal functions.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Inline will not work in the following cases;</a:t>
            </a:r>
            <a:endParaRPr/>
          </a:p>
          <a:p>
            <a:pPr indent="-457200" lvl="1" marL="857250" marR="0" rtl="0" algn="l">
              <a:lnSpc>
                <a:spcPct val="100000"/>
              </a:lnSpc>
              <a:spcBef>
                <a:spcPts val="320"/>
              </a:spcBef>
              <a:spcAft>
                <a:spcPts val="0"/>
              </a:spcAft>
              <a:buClr>
                <a:schemeClr val="dk1"/>
              </a:buClr>
              <a:buSzPts val="16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Functions having the loop, switch or goto statement.</a:t>
            </a:r>
            <a:endParaRPr/>
          </a:p>
          <a:p>
            <a:pPr indent="-457200" lvl="1" marL="857250" marR="0" rtl="0" algn="l">
              <a:lnSpc>
                <a:spcPct val="100000"/>
              </a:lnSpc>
              <a:spcBef>
                <a:spcPts val="320"/>
              </a:spcBef>
              <a:spcAft>
                <a:spcPts val="0"/>
              </a:spcAft>
              <a:buClr>
                <a:schemeClr val="dk1"/>
              </a:buClr>
              <a:buSzPts val="16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Functions not returning any values if a return statement exists.</a:t>
            </a:r>
            <a:endParaRPr/>
          </a:p>
          <a:p>
            <a:pPr indent="-457200" lvl="1" marL="857250" marR="0" rtl="0" algn="l">
              <a:lnSpc>
                <a:spcPct val="100000"/>
              </a:lnSpc>
              <a:spcBef>
                <a:spcPts val="320"/>
              </a:spcBef>
              <a:spcAft>
                <a:spcPts val="0"/>
              </a:spcAft>
              <a:buClr>
                <a:schemeClr val="dk1"/>
              </a:buClr>
              <a:buSzPts val="16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If functions have static variables.</a:t>
            </a:r>
            <a:endParaRPr/>
          </a:p>
          <a:p>
            <a:pPr indent="-457200" lvl="1" marL="857250" marR="0" rtl="0" algn="l">
              <a:lnSpc>
                <a:spcPct val="100000"/>
              </a:lnSpc>
              <a:spcBef>
                <a:spcPts val="320"/>
              </a:spcBef>
              <a:spcAft>
                <a:spcPts val="0"/>
              </a:spcAft>
              <a:buClr>
                <a:schemeClr val="dk1"/>
              </a:buClr>
              <a:buSzPts val="1600"/>
              <a:buFont typeface="Calibri"/>
              <a:buAutoNum type="arabicPeriod"/>
            </a:pPr>
            <a:r>
              <a:rPr b="0" i="0" lang="en-US" sz="1600" u="none" cap="none" strike="noStrike">
                <a:solidFill>
                  <a:schemeClr val="dk1"/>
                </a:solidFill>
                <a:latin typeface="Times New Roman"/>
                <a:ea typeface="Times New Roman"/>
                <a:cs typeface="Times New Roman"/>
                <a:sym typeface="Times New Roman"/>
              </a:rPr>
              <a:t>If functions are recursive.</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Using the Inline functions every time the function is invoked new memory is allocated so trade-off becomes necessary.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7"/>
            <a:ext cx="8229600" cy="411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Default Arguments</a:t>
            </a:r>
            <a:endParaRPr/>
          </a:p>
        </p:txBody>
      </p:sp>
      <p:sp>
        <p:nvSpPr>
          <p:cNvPr id="133" name="Google Shape;133;p9"/>
          <p:cNvSpPr txBox="1"/>
          <p:nvPr>
            <p:ph idx="1" type="body"/>
          </p:nvPr>
        </p:nvSpPr>
        <p:spPr>
          <a:xfrm>
            <a:off x="457200" y="838200"/>
            <a:ext cx="8229600" cy="5287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We can call a function in C++, without specifying all the arguments.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We can give some default values in the function prototype.</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float amount(float p, int t, float rate =0.15);</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Now if we call                       value = amount(5000,7);</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Then internally It will be converted into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value = amount(5000,7,0.15);</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Important here is that the default values must be added from </a:t>
            </a:r>
            <a:r>
              <a:rPr b="1" i="1" lang="en-US" sz="2000" u="sng" cap="none" strike="noStrike">
                <a:solidFill>
                  <a:schemeClr val="dk1"/>
                </a:solidFill>
                <a:latin typeface="Times New Roman"/>
                <a:ea typeface="Times New Roman"/>
                <a:cs typeface="Times New Roman"/>
                <a:sym typeface="Times New Roman"/>
              </a:rPr>
              <a:t>right to left.</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tajinder singh</dc:creator>
</cp:coreProperties>
</file>