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48c7d071d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48c7d071d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8c7d071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8c7d071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48c7d071d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48c7d071d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8c7d071d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8c7d071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8c7d071d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8c7d071d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8c7d071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8c7d071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8c7d071d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8c7d071d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48c7d071d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48c7d071d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8c7d071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8c7d071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8c7d071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8c7d071d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8c7d071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8c7d071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48c7d071d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48c7d071d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48c7d071d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48c7d071d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Object Oriented Programming (CO203)</a:t>
            </a:r>
            <a:endParaRPr/>
          </a:p>
        </p:txBody>
      </p:sp>
      <p:sp>
        <p:nvSpPr>
          <p:cNvPr id="55" name="Google Shape;55;p13"/>
          <p:cNvSpPr txBox="1"/>
          <p:nvPr>
            <p:ph idx="1" type="subTitle"/>
          </p:nvPr>
        </p:nvSpPr>
        <p:spPr>
          <a:xfrm>
            <a:off x="311700" y="2986525"/>
            <a:ext cx="8520600" cy="1426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t>
            </a:r>
            <a:r>
              <a:rPr lang="en"/>
              <a:t>y</a:t>
            </a:r>
            <a:endParaRPr/>
          </a:p>
          <a:p>
            <a:pPr indent="0" lvl="0" marL="0" rtl="0" algn="ctr">
              <a:spcBef>
                <a:spcPts val="0"/>
              </a:spcBef>
              <a:spcAft>
                <a:spcPts val="0"/>
              </a:spcAft>
              <a:buNone/>
            </a:pPr>
            <a:r>
              <a:rPr lang="en"/>
              <a:t>Ms. Disha Dua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55925"/>
            <a:ext cx="3999900" cy="470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class base_class</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private:</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base_private; </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protected:</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base_protected;</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public:</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base_public;</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class derived_class : public base_class</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private:</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derived_private;</a:t>
            </a:r>
            <a:endParaRPr sz="1700">
              <a:solidFill>
                <a:srgbClr val="51565E"/>
              </a:solidFill>
              <a:highlight>
                <a:srgbClr val="FFFFFF"/>
              </a:highlight>
            </a:endParaRPr>
          </a:p>
          <a:p>
            <a:pPr indent="0" lvl="0" marL="0" rtl="0" algn="l">
              <a:lnSpc>
                <a:spcPct val="100000"/>
              </a:lnSpc>
              <a:spcBef>
                <a:spcPts val="0"/>
              </a:spcBef>
              <a:spcAft>
                <a:spcPts val="0"/>
              </a:spcAft>
              <a:buNone/>
            </a:pPr>
            <a:r>
              <a:rPr lang="en" sz="1700">
                <a:solidFill>
                  <a:srgbClr val="51565E"/>
                </a:solidFill>
                <a:highlight>
                  <a:srgbClr val="FFFFFF"/>
                </a:highlight>
              </a:rPr>
              <a:t>    // int base_private;</a:t>
            </a:r>
            <a:endParaRPr sz="1700"/>
          </a:p>
        </p:txBody>
      </p:sp>
      <p:sp>
        <p:nvSpPr>
          <p:cNvPr id="110" name="Google Shape;110;p22"/>
          <p:cNvSpPr txBox="1"/>
          <p:nvPr>
            <p:ph idx="2" type="body"/>
          </p:nvPr>
        </p:nvSpPr>
        <p:spPr>
          <a:xfrm>
            <a:off x="4908600" y="155925"/>
            <a:ext cx="3999900" cy="457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protected:</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derived_protected;</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 int base_protected;</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public:</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int derived_public;</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 int base_public;</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int main()</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 Accessing members of base_class using object of the //derived_class:</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derived_class obj;</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obj.base_private;   // Not accessible</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obj.base_protected; // Not accessible</a:t>
            </a:r>
            <a:endParaRPr sz="1700">
              <a:solidFill>
                <a:srgbClr val="51565E"/>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700">
                <a:solidFill>
                  <a:srgbClr val="51565E"/>
                </a:solidFill>
                <a:highlight>
                  <a:srgbClr val="FFFFFF"/>
                </a:highlight>
              </a:rPr>
              <a:t>    obj.base_public;    // Accessible</a:t>
            </a:r>
            <a:endParaRPr sz="1700">
              <a:solidFill>
                <a:srgbClr val="51565E"/>
              </a:solidFill>
              <a:highlight>
                <a:srgbClr val="FFFFFF"/>
              </a:highlight>
            </a:endParaRPr>
          </a:p>
          <a:p>
            <a:pPr indent="0" lvl="0" marL="0" rtl="0" algn="l">
              <a:lnSpc>
                <a:spcPct val="100000"/>
              </a:lnSpc>
              <a:spcBef>
                <a:spcPts val="0"/>
              </a:spcBef>
              <a:spcAft>
                <a:spcPts val="2000"/>
              </a:spcAft>
              <a:buNone/>
            </a:pPr>
            <a:r>
              <a:rPr lang="en" sz="1700">
                <a:solidFill>
                  <a:srgbClr val="51565E"/>
                </a:solidFill>
                <a:highlight>
                  <a:srgbClr val="FFFFFF"/>
                </a:highlight>
              </a:rPr>
              <a:t>}</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52400" y="1143000"/>
            <a:ext cx="8839201" cy="28097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Visibility Modes - Private Visibility Mode:</a:t>
            </a:r>
            <a:endParaRPr/>
          </a:p>
        </p:txBody>
      </p:sp>
      <p:sp>
        <p:nvSpPr>
          <p:cNvPr id="121" name="Google Shape;121;p24"/>
          <p:cNvSpPr txBox="1"/>
          <p:nvPr>
            <p:ph idx="1" type="body"/>
          </p:nvPr>
        </p:nvSpPr>
        <p:spPr>
          <a:xfrm>
            <a:off x="311700" y="1247325"/>
            <a:ext cx="8520600" cy="3770100"/>
          </a:xfrm>
          <a:prstGeom prst="rect">
            <a:avLst/>
          </a:prstGeom>
        </p:spPr>
        <p:txBody>
          <a:bodyPr anchorCtr="0" anchor="t" bIns="91425" lIns="91425" spcFirstLastPara="1" rIns="91425" wrap="square" tIns="91425">
            <a:normAutofit/>
          </a:bodyPr>
          <a:lstStyle/>
          <a:p>
            <a:pPr indent="-342900" lvl="0" marL="457200" rtl="0" algn="just">
              <a:lnSpc>
                <a:spcPct val="158000"/>
              </a:lnSpc>
              <a:spcBef>
                <a:spcPts val="0"/>
              </a:spcBef>
              <a:spcAft>
                <a:spcPts val="0"/>
              </a:spcAft>
              <a:buClr>
                <a:schemeClr val="dk1"/>
              </a:buClr>
              <a:buSzPts val="1800"/>
              <a:buChar char="-"/>
            </a:pPr>
            <a:r>
              <a:rPr lang="en">
                <a:solidFill>
                  <a:schemeClr val="dk1"/>
                </a:solidFill>
              </a:rPr>
              <a:t>All members of the base class become private in the derived class</a:t>
            </a: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This restricts the access of these members outside the derived class, and can only be accessed by the member functions of the derived class</a:t>
            </a: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In this case, the derived class does not inherit the private members.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idx="1" type="body"/>
          </p:nvPr>
        </p:nvSpPr>
        <p:spPr>
          <a:xfrm>
            <a:off x="311700" y="3525"/>
            <a:ext cx="3999900" cy="47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51565E"/>
                </a:solidFill>
                <a:highlight>
                  <a:srgbClr val="FFFFFF"/>
                </a:highlight>
              </a:rPr>
              <a:t>class base_class</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private: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base_private;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protected:</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base_protected;</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public:</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//class member</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base_public;</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class derived_class : private base_class</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private: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derived_private;</a:t>
            </a:r>
            <a:endParaRPr sz="1700">
              <a:solidFill>
                <a:srgbClr val="51565E"/>
              </a:solidFill>
              <a:highlight>
                <a:srgbClr val="FFFFFF"/>
              </a:highlight>
            </a:endParaRPr>
          </a:p>
        </p:txBody>
      </p:sp>
      <p:sp>
        <p:nvSpPr>
          <p:cNvPr id="127" name="Google Shape;127;p25"/>
          <p:cNvSpPr txBox="1"/>
          <p:nvPr>
            <p:ph idx="2" type="body"/>
          </p:nvPr>
        </p:nvSpPr>
        <p:spPr>
          <a:xfrm>
            <a:off x="4908600" y="3525"/>
            <a:ext cx="3999900" cy="45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51565E"/>
                </a:solidFill>
                <a:highlight>
                  <a:srgbClr val="FFFFFF"/>
                </a:highlight>
              </a:rPr>
              <a:t>    // int base_private;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 int base_protected;</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 int base_public</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protected:</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derived_protected;</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public:</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int derived_public;</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int main()</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 Accessing members of base_class using object of the derived_class:</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derived_class obj;</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obj.base_private;   // Not accessible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obj.base_protected; // Not accessible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    obj.base_public;    // Not Accessible</a:t>
            </a:r>
            <a:endParaRPr sz="1700">
              <a:solidFill>
                <a:srgbClr val="51565E"/>
              </a:solidFill>
              <a:highlight>
                <a:srgbClr val="FFFFFF"/>
              </a:highlight>
            </a:endParaRPr>
          </a:p>
          <a:p>
            <a:pPr indent="0" lvl="0" marL="0" rtl="0" algn="l">
              <a:spcBef>
                <a:spcPts val="0"/>
              </a:spcBef>
              <a:spcAft>
                <a:spcPts val="0"/>
              </a:spcAft>
              <a:buNone/>
            </a:pPr>
            <a:r>
              <a:rPr lang="en" sz="1700">
                <a:solidFill>
                  <a:srgbClr val="51565E"/>
                </a:solidFill>
                <a:highlight>
                  <a:srgbClr val="FFFFFF"/>
                </a:highlight>
              </a:rPr>
              <a:t>}</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152400" y="831313"/>
            <a:ext cx="8839199" cy="34808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An important feature of C++</a:t>
            </a:r>
            <a:endParaRPr/>
          </a:p>
          <a:p>
            <a:pPr indent="-342900" lvl="0" marL="457200" rtl="0" algn="just">
              <a:spcBef>
                <a:spcPts val="0"/>
              </a:spcBef>
              <a:spcAft>
                <a:spcPts val="0"/>
              </a:spcAft>
              <a:buSzPts val="1800"/>
              <a:buChar char="-"/>
            </a:pPr>
            <a:r>
              <a:rPr lang="en"/>
              <a:t>The ability of a class to derive properties and characteristics from another class</a:t>
            </a:r>
            <a:endParaRPr/>
          </a:p>
          <a:p>
            <a:pPr indent="-342900" lvl="0" marL="457200" rtl="0" algn="just">
              <a:spcBef>
                <a:spcPts val="0"/>
              </a:spcBef>
              <a:spcAft>
                <a:spcPts val="0"/>
              </a:spcAft>
              <a:buSzPts val="1800"/>
              <a:buChar char="-"/>
            </a:pPr>
            <a:r>
              <a:rPr lang="en"/>
              <a:t>Inheritance is a feature / process in which new classes are created from existing classes</a:t>
            </a:r>
            <a:br>
              <a:rPr lang="en"/>
            </a:br>
            <a:endParaRPr/>
          </a:p>
          <a:p>
            <a:pPr indent="-342900" lvl="0" marL="457200" rtl="0" algn="just">
              <a:spcBef>
                <a:spcPts val="0"/>
              </a:spcBef>
              <a:spcAft>
                <a:spcPts val="0"/>
              </a:spcAft>
              <a:buSzPts val="1800"/>
              <a:buChar char="-"/>
            </a:pPr>
            <a:r>
              <a:rPr lang="en"/>
              <a:t>New class created is called “derived class” or “child class” or “sub class”,</a:t>
            </a:r>
            <a:endParaRPr/>
          </a:p>
          <a:p>
            <a:pPr indent="-342900" lvl="0" marL="457200" rtl="0" algn="just">
              <a:spcBef>
                <a:spcPts val="0"/>
              </a:spcBef>
              <a:spcAft>
                <a:spcPts val="0"/>
              </a:spcAft>
              <a:buSzPts val="1800"/>
              <a:buChar char="-"/>
            </a:pPr>
            <a:r>
              <a:rPr lang="en"/>
              <a:t>Existing class is known as the “base class” or “parent class” or “super class”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Inheritance?</a:t>
            </a:r>
            <a:endParaRPr/>
          </a:p>
        </p:txBody>
      </p:sp>
      <p:sp>
        <p:nvSpPr>
          <p:cNvPr id="67" name="Google Shape;67;p15"/>
          <p:cNvSpPr txBox="1"/>
          <p:nvPr>
            <p:ph idx="1" type="body"/>
          </p:nvPr>
        </p:nvSpPr>
        <p:spPr>
          <a:xfrm>
            <a:off x="311700" y="1017725"/>
            <a:ext cx="8520600" cy="39996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AutoNum type="arabicPeriod"/>
            </a:pPr>
            <a:r>
              <a:rPr b="1" lang="en">
                <a:solidFill>
                  <a:schemeClr val="dk1"/>
                </a:solidFill>
              </a:rPr>
              <a:t>Code reusability</a:t>
            </a:r>
            <a:r>
              <a:rPr lang="en">
                <a:solidFill>
                  <a:schemeClr val="dk1"/>
                </a:solidFill>
              </a:rPr>
              <a:t>: helpful in reducing redundancy &amp; error</a:t>
            </a:r>
            <a:br>
              <a:rPr lang="en">
                <a:solidFill>
                  <a:schemeClr val="dk1"/>
                </a:solidFill>
              </a:rPr>
            </a:br>
            <a:r>
              <a:rPr lang="en">
                <a:solidFill>
                  <a:schemeClr val="dk1"/>
                </a:solidFill>
              </a:rPr>
              <a:t>In case where functions are same for a number of similar classes, making separate functions for all of them leads to data redundancy with higher chances of error. Create a base class &amp; adding reusable functions to it &amp; then creating derived classes from it reduces both problems.</a:t>
            </a:r>
            <a:br>
              <a:rPr lang="en">
                <a:solidFill>
                  <a:schemeClr val="dk1"/>
                </a:solidFill>
              </a:rPr>
            </a:br>
            <a:endParaRPr>
              <a:solidFill>
                <a:schemeClr val="dk1"/>
              </a:solidFill>
            </a:endParaRPr>
          </a:p>
          <a:p>
            <a:pPr indent="-342900" lvl="0" marL="457200" rtl="0" algn="just">
              <a:spcBef>
                <a:spcPts val="0"/>
              </a:spcBef>
              <a:spcAft>
                <a:spcPts val="0"/>
              </a:spcAft>
              <a:buClr>
                <a:schemeClr val="dk1"/>
              </a:buClr>
              <a:buSzPts val="1800"/>
              <a:buAutoNum type="arabicPeriod"/>
            </a:pPr>
            <a:r>
              <a:rPr b="1" lang="en">
                <a:solidFill>
                  <a:schemeClr val="dk1"/>
                </a:solidFill>
              </a:rPr>
              <a:t>Transitive nature</a:t>
            </a:r>
            <a:r>
              <a:rPr lang="en">
                <a:solidFill>
                  <a:schemeClr val="dk1"/>
                </a:solidFill>
              </a:rPr>
              <a:t>: helpful in debugging</a:t>
            </a:r>
            <a:br>
              <a:rPr lang="en">
                <a:solidFill>
                  <a:schemeClr val="dk1"/>
                </a:solidFill>
              </a:rPr>
            </a:br>
            <a:r>
              <a:rPr lang="en">
                <a:solidFill>
                  <a:schemeClr val="dk1"/>
                </a:solidFill>
              </a:rPr>
              <a:t>In case a derived class B inherits its properties from the base class A. Now, because of the transitive nature of the inheritance, all classes derived from B will inherit properties of the class A as well. This helps in debugging to a great extent as removing bugs from base class will debug all inherited classes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347275" y="1125050"/>
            <a:ext cx="6225749" cy="3789850"/>
          </a:xfrm>
          <a:prstGeom prst="rect">
            <a:avLst/>
          </a:prstGeom>
          <a:noFill/>
          <a:ln>
            <a:noFill/>
          </a:ln>
        </p:spPr>
      </p:pic>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Types</a:t>
            </a:r>
            <a:endParaRPr/>
          </a:p>
        </p:txBody>
      </p:sp>
      <p:sp>
        <p:nvSpPr>
          <p:cNvPr id="74" name="Google Shape;74;p16"/>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4114800" rtl="0" algn="l">
              <a:spcBef>
                <a:spcPts val="1200"/>
              </a:spcBef>
              <a:spcAft>
                <a:spcPts val="0"/>
              </a:spcAft>
              <a:buNone/>
            </a:pPr>
            <a:r>
              <a:t/>
            </a:r>
            <a:endParaRPr/>
          </a:p>
          <a:p>
            <a:pPr indent="0" lvl="0" marL="4114800" rtl="0" algn="l">
              <a:spcBef>
                <a:spcPts val="1200"/>
              </a:spcBef>
              <a:spcAft>
                <a:spcPts val="1200"/>
              </a:spcAft>
              <a:buNone/>
            </a:pPr>
            <a:r>
              <a:rPr lang="en"/>
              <a:t>As discussed in last class (29.08.2022)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Syntax</a:t>
            </a:r>
            <a:endParaRPr/>
          </a:p>
        </p:txBody>
      </p:sp>
      <p:sp>
        <p:nvSpPr>
          <p:cNvPr id="80" name="Google Shape;80;p17"/>
          <p:cNvSpPr txBox="1"/>
          <p:nvPr>
            <p:ph idx="1" type="body"/>
          </p:nvPr>
        </p:nvSpPr>
        <p:spPr>
          <a:xfrm>
            <a:off x="311700" y="1017725"/>
            <a:ext cx="8520600" cy="39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highlight>
                  <a:srgbClr val="FFFFFF"/>
                </a:highlight>
              </a:rPr>
              <a:t>Sy</a:t>
            </a:r>
            <a:r>
              <a:rPr lang="en" sz="2000">
                <a:solidFill>
                  <a:schemeClr val="dk1"/>
                </a:solidFill>
                <a:highlight>
                  <a:srgbClr val="FFFFFF"/>
                </a:highlight>
              </a:rPr>
              <a:t>ntax for defining the derived class and base class in all types of Inheritance in C++ is:</a:t>
            </a:r>
            <a:endParaRPr sz="2000">
              <a:solidFill>
                <a:schemeClr val="dk1"/>
              </a:solidFill>
              <a:highlight>
                <a:srgbClr val="FFFFFF"/>
              </a:highlight>
            </a:endParaRPr>
          </a:p>
          <a:p>
            <a:pPr indent="0" lvl="0" marL="0" rtl="0" algn="l">
              <a:spcBef>
                <a:spcPts val="0"/>
              </a:spcBef>
              <a:spcAft>
                <a:spcPts val="0"/>
              </a:spcAft>
              <a:buNone/>
            </a:pPr>
            <a:r>
              <a:t/>
            </a:r>
            <a:endParaRPr sz="2000">
              <a:solidFill>
                <a:schemeClr val="dk1"/>
              </a:solidFill>
              <a:highlight>
                <a:srgbClr val="FFFFFF"/>
              </a:highlight>
            </a:endParaRPr>
          </a:p>
          <a:p>
            <a:pPr indent="0" lvl="0" marL="0" rtl="0" algn="l">
              <a:spcBef>
                <a:spcPts val="0"/>
              </a:spcBef>
              <a:spcAft>
                <a:spcPts val="0"/>
              </a:spcAft>
              <a:buNone/>
            </a:pPr>
            <a:r>
              <a:rPr b="1" lang="en" sz="2000">
                <a:solidFill>
                  <a:srgbClr val="FF0000"/>
                </a:solidFill>
                <a:highlight>
                  <a:srgbClr val="FFFFFF"/>
                </a:highlight>
              </a:rPr>
              <a:t>class </a:t>
            </a:r>
            <a:r>
              <a:rPr lang="en" sz="2000">
                <a:solidFill>
                  <a:schemeClr val="dk1"/>
                </a:solidFill>
                <a:highlight>
                  <a:srgbClr val="FFFFFF"/>
                </a:highlight>
              </a:rPr>
              <a:t>base_class</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    //class definition of base class</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t>
            </a:r>
            <a:endParaRPr sz="2000">
              <a:solidFill>
                <a:schemeClr val="dk1"/>
              </a:solidFill>
              <a:highlight>
                <a:srgbClr val="FFFFFF"/>
              </a:highlight>
            </a:endParaRPr>
          </a:p>
          <a:p>
            <a:pPr indent="0" lvl="0" marL="0" rtl="0" algn="l">
              <a:spcBef>
                <a:spcPts val="0"/>
              </a:spcBef>
              <a:spcAft>
                <a:spcPts val="0"/>
              </a:spcAft>
              <a:buNone/>
            </a:pPr>
            <a:r>
              <a:rPr b="1" lang="en" sz="2000">
                <a:solidFill>
                  <a:srgbClr val="FF0000"/>
                </a:solidFill>
                <a:highlight>
                  <a:srgbClr val="FFFFFF"/>
                </a:highlight>
              </a:rPr>
              <a:t>class </a:t>
            </a:r>
            <a:r>
              <a:rPr lang="en" sz="2000">
                <a:solidFill>
                  <a:schemeClr val="dk1"/>
                </a:solidFill>
                <a:highlight>
                  <a:srgbClr val="FFFFFF"/>
                </a:highlight>
              </a:rPr>
              <a:t>derived_class </a:t>
            </a:r>
            <a:r>
              <a:rPr b="1" lang="en" sz="2000">
                <a:solidFill>
                  <a:srgbClr val="FF0000"/>
                </a:solidFill>
                <a:highlight>
                  <a:srgbClr val="FFFFFF"/>
                </a:highlight>
              </a:rPr>
              <a:t>: </a:t>
            </a:r>
            <a:r>
              <a:rPr lang="en" sz="2000">
                <a:solidFill>
                  <a:schemeClr val="dk1"/>
                </a:solidFill>
                <a:highlight>
                  <a:srgbClr val="FFFFFF"/>
                </a:highlight>
              </a:rPr>
              <a:t>visibility_mode base_class</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   //class definition of derived class</a:t>
            </a:r>
            <a:endParaRPr sz="2000">
              <a:solidFill>
                <a:schemeClr val="dk1"/>
              </a:solidFill>
              <a:highlight>
                <a:srgbClr val="FFFFFF"/>
              </a:highlight>
            </a:endParaRPr>
          </a:p>
          <a:p>
            <a:pPr indent="0" lvl="0" marL="0" rtl="0" algn="l">
              <a:spcBef>
                <a:spcPts val="0"/>
              </a:spcBef>
              <a:spcAft>
                <a:spcPts val="0"/>
              </a:spcAft>
              <a:buNone/>
            </a:pPr>
            <a:r>
              <a:rPr lang="en" sz="2000">
                <a:solidFill>
                  <a:schemeClr val="dk1"/>
                </a:solidFill>
                <a:highlight>
                  <a:srgbClr val="FFFFFF"/>
                </a:highlight>
              </a:rPr>
              <a:t>};</a:t>
            </a:r>
            <a:endParaRPr sz="2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Modes</a:t>
            </a:r>
            <a:endParaRPr/>
          </a:p>
        </p:txBody>
      </p:sp>
      <p:sp>
        <p:nvSpPr>
          <p:cNvPr id="86" name="Google Shape;86;p18"/>
          <p:cNvSpPr txBox="1"/>
          <p:nvPr>
            <p:ph idx="1" type="body"/>
          </p:nvPr>
        </p:nvSpPr>
        <p:spPr>
          <a:xfrm>
            <a:off x="311700" y="1017725"/>
            <a:ext cx="8520600" cy="3999600"/>
          </a:xfrm>
          <a:prstGeom prst="rect">
            <a:avLst/>
          </a:prstGeom>
        </p:spPr>
        <p:txBody>
          <a:bodyPr anchorCtr="0" anchor="t" bIns="91425" lIns="91425" spcFirstLastPara="1" rIns="91425" wrap="square" tIns="91425">
            <a:normAutofit lnSpcReduction="20000"/>
          </a:bodyPr>
          <a:lstStyle/>
          <a:p>
            <a:pPr indent="-311150" lvl="0" marL="685800" rtl="0" algn="just">
              <a:lnSpc>
                <a:spcPct val="158000"/>
              </a:lnSpc>
              <a:spcBef>
                <a:spcPts val="0"/>
              </a:spcBef>
              <a:spcAft>
                <a:spcPts val="0"/>
              </a:spcAft>
              <a:buClr>
                <a:srgbClr val="273239"/>
              </a:buClr>
              <a:buSzPts val="1300"/>
              <a:buAutoNum type="arabicPeriod"/>
            </a:pPr>
            <a:r>
              <a:rPr b="1" lang="en">
                <a:solidFill>
                  <a:schemeClr val="dk1"/>
                </a:solidFill>
              </a:rPr>
              <a:t>Public Mode:</a:t>
            </a:r>
            <a:r>
              <a:rPr lang="en">
                <a:solidFill>
                  <a:schemeClr val="dk1"/>
                </a:solidFill>
              </a:rPr>
              <a:t> On deriving a subclass from a public base class, the public member of the base class will become public in the derived class and protected members of the base class will become protected in the derived class &amp; private members of the base class will not be inherited</a:t>
            </a:r>
            <a:endParaRPr>
              <a:solidFill>
                <a:schemeClr val="dk1"/>
              </a:solidFill>
            </a:endParaRPr>
          </a:p>
          <a:p>
            <a:pPr indent="-311150" lvl="0" marL="685800" rtl="0" algn="just">
              <a:lnSpc>
                <a:spcPct val="158000"/>
              </a:lnSpc>
              <a:spcBef>
                <a:spcPts val="0"/>
              </a:spcBef>
              <a:spcAft>
                <a:spcPts val="0"/>
              </a:spcAft>
              <a:buClr>
                <a:srgbClr val="273239"/>
              </a:buClr>
              <a:buSzPts val="1300"/>
              <a:buAutoNum type="arabicPeriod"/>
            </a:pPr>
            <a:r>
              <a:rPr b="1" lang="en">
                <a:solidFill>
                  <a:schemeClr val="dk1"/>
                </a:solidFill>
              </a:rPr>
              <a:t>Protected Mode: </a:t>
            </a:r>
            <a:r>
              <a:rPr lang="en">
                <a:solidFill>
                  <a:schemeClr val="dk1"/>
                </a:solidFill>
              </a:rPr>
              <a:t>On deriving a subclass from a Protected base class, both public members and protected members of the base class will become protected in the derived class</a:t>
            </a:r>
            <a:endParaRPr>
              <a:solidFill>
                <a:schemeClr val="dk1"/>
              </a:solidFill>
            </a:endParaRPr>
          </a:p>
          <a:p>
            <a:pPr indent="-311150" lvl="0" marL="685800" rtl="0" algn="just">
              <a:lnSpc>
                <a:spcPct val="158000"/>
              </a:lnSpc>
              <a:spcBef>
                <a:spcPts val="0"/>
              </a:spcBef>
              <a:spcAft>
                <a:spcPts val="0"/>
              </a:spcAft>
              <a:buClr>
                <a:srgbClr val="273239"/>
              </a:buClr>
              <a:buSzPts val="1300"/>
              <a:buAutoNum type="arabicPeriod"/>
            </a:pPr>
            <a:r>
              <a:rPr b="1" lang="en">
                <a:solidFill>
                  <a:schemeClr val="dk1"/>
                </a:solidFill>
              </a:rPr>
              <a:t>Private Mode: </a:t>
            </a:r>
            <a:r>
              <a:rPr lang="en">
                <a:solidFill>
                  <a:schemeClr val="dk1"/>
                </a:solidFill>
              </a:rPr>
              <a:t>On deriving a subclass from a Private base class, both public members and protected members of the base class will become Private in the derived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Modes</a:t>
            </a:r>
            <a:endParaRPr/>
          </a:p>
        </p:txBody>
      </p:sp>
      <p:pic>
        <p:nvPicPr>
          <p:cNvPr id="92" name="Google Shape;92;p19"/>
          <p:cNvPicPr preferRelativeResize="0"/>
          <p:nvPr/>
        </p:nvPicPr>
        <p:blipFill>
          <a:blip r:embed="rId3">
            <a:alphaModFix/>
          </a:blip>
          <a:stretch>
            <a:fillRect/>
          </a:stretch>
        </p:blipFill>
        <p:spPr>
          <a:xfrm>
            <a:off x="311700" y="1198175"/>
            <a:ext cx="8520600" cy="33727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Inheritance - Modes</a:t>
            </a:r>
            <a:endParaRPr/>
          </a:p>
        </p:txBody>
      </p:sp>
      <p:sp>
        <p:nvSpPr>
          <p:cNvPr id="98" name="Google Shape;98;p20"/>
          <p:cNvSpPr txBox="1"/>
          <p:nvPr>
            <p:ph idx="1" type="body"/>
          </p:nvPr>
        </p:nvSpPr>
        <p:spPr>
          <a:xfrm>
            <a:off x="311700" y="1017725"/>
            <a:ext cx="8520600" cy="3999600"/>
          </a:xfrm>
          <a:prstGeom prst="rect">
            <a:avLst/>
          </a:prstGeom>
        </p:spPr>
        <p:txBody>
          <a:bodyPr anchorCtr="0" anchor="t" bIns="91425" lIns="91425" spcFirstLastPara="1" rIns="91425" wrap="square" tIns="91425">
            <a:noAutofit/>
          </a:bodyPr>
          <a:lstStyle/>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1. </a:t>
            </a:r>
            <a:r>
              <a:rPr b="1" lang="en" sz="2200">
                <a:solidFill>
                  <a:srgbClr val="FF0000"/>
                </a:solidFill>
                <a:highlight>
                  <a:srgbClr val="FFFFFF"/>
                </a:highlight>
              </a:rPr>
              <a:t>class </a:t>
            </a:r>
            <a:r>
              <a:rPr lang="en" sz="2200">
                <a:solidFill>
                  <a:srgbClr val="273239"/>
                </a:solidFill>
                <a:highlight>
                  <a:srgbClr val="FFFFFF"/>
                </a:highlight>
              </a:rPr>
              <a:t>ABC : </a:t>
            </a:r>
            <a:r>
              <a:rPr b="1" lang="en" sz="2200">
                <a:solidFill>
                  <a:srgbClr val="FF0000"/>
                </a:solidFill>
                <a:highlight>
                  <a:srgbClr val="FFFFFF"/>
                </a:highlight>
              </a:rPr>
              <a:t>private </a:t>
            </a:r>
            <a:r>
              <a:rPr lang="en" sz="2200">
                <a:solidFill>
                  <a:srgbClr val="273239"/>
                </a:solidFill>
                <a:highlight>
                  <a:srgbClr val="FFFFFF"/>
                </a:highlight>
              </a:rPr>
              <a:t>XYZ              //private derivation</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            {                }</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2. </a:t>
            </a:r>
            <a:r>
              <a:rPr b="1" lang="en" sz="2200">
                <a:solidFill>
                  <a:srgbClr val="FF0000"/>
                </a:solidFill>
                <a:highlight>
                  <a:srgbClr val="FFFFFF"/>
                </a:highlight>
              </a:rPr>
              <a:t>class </a:t>
            </a:r>
            <a:r>
              <a:rPr lang="en" sz="2200">
                <a:solidFill>
                  <a:srgbClr val="273239"/>
                </a:solidFill>
                <a:highlight>
                  <a:srgbClr val="FFFFFF"/>
                </a:highlight>
              </a:rPr>
              <a:t>ABC : </a:t>
            </a:r>
            <a:r>
              <a:rPr b="1" lang="en" sz="2200">
                <a:solidFill>
                  <a:srgbClr val="FF0000"/>
                </a:solidFill>
                <a:highlight>
                  <a:srgbClr val="FFFFFF"/>
                </a:highlight>
              </a:rPr>
              <a:t>public </a:t>
            </a:r>
            <a:r>
              <a:rPr lang="en" sz="2200">
                <a:solidFill>
                  <a:srgbClr val="273239"/>
                </a:solidFill>
                <a:highlight>
                  <a:srgbClr val="FFFFFF"/>
                </a:highlight>
              </a:rPr>
              <a:t>XYZ              //public derivation</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            {               }</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3. </a:t>
            </a:r>
            <a:r>
              <a:rPr b="1" lang="en" sz="2200">
                <a:solidFill>
                  <a:srgbClr val="FF0000"/>
                </a:solidFill>
                <a:highlight>
                  <a:srgbClr val="FFFFFF"/>
                </a:highlight>
              </a:rPr>
              <a:t>class </a:t>
            </a:r>
            <a:r>
              <a:rPr lang="en" sz="2200">
                <a:solidFill>
                  <a:srgbClr val="273239"/>
                </a:solidFill>
                <a:highlight>
                  <a:srgbClr val="FFFFFF"/>
                </a:highlight>
              </a:rPr>
              <a:t>ABC : </a:t>
            </a:r>
            <a:r>
              <a:rPr b="1" lang="en" sz="2200">
                <a:solidFill>
                  <a:srgbClr val="FF0000"/>
                </a:solidFill>
                <a:highlight>
                  <a:srgbClr val="FFFFFF"/>
                </a:highlight>
              </a:rPr>
              <a:t>protected </a:t>
            </a:r>
            <a:r>
              <a:rPr lang="en" sz="2200">
                <a:solidFill>
                  <a:srgbClr val="273239"/>
                </a:solidFill>
                <a:highlight>
                  <a:srgbClr val="FFFFFF"/>
                </a:highlight>
              </a:rPr>
              <a:t>XYZ              //protected derivation</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            {              }</a:t>
            </a:r>
            <a:endParaRPr sz="2200">
              <a:solidFill>
                <a:srgbClr val="273239"/>
              </a:solidFill>
              <a:highlight>
                <a:srgbClr val="FFFFFF"/>
              </a:highlight>
            </a:endParaRPr>
          </a:p>
          <a:p>
            <a:pPr indent="0" lvl="0" marL="0" rtl="0" algn="just">
              <a:lnSpc>
                <a:spcPct val="148000"/>
              </a:lnSpc>
              <a:spcBef>
                <a:spcPts val="0"/>
              </a:spcBef>
              <a:spcAft>
                <a:spcPts val="0"/>
              </a:spcAft>
              <a:buClr>
                <a:schemeClr val="dk1"/>
              </a:buClr>
              <a:buSzPts val="275"/>
              <a:buFont typeface="Arial"/>
              <a:buNone/>
            </a:pPr>
            <a:r>
              <a:rPr lang="en" sz="2200">
                <a:solidFill>
                  <a:srgbClr val="273239"/>
                </a:solidFill>
                <a:highlight>
                  <a:srgbClr val="FFFFFF"/>
                </a:highlight>
              </a:rPr>
              <a:t>4. </a:t>
            </a:r>
            <a:r>
              <a:rPr b="1" lang="en" sz="2200">
                <a:solidFill>
                  <a:srgbClr val="FF0000"/>
                </a:solidFill>
                <a:highlight>
                  <a:srgbClr val="FFFFFF"/>
                </a:highlight>
              </a:rPr>
              <a:t>class </a:t>
            </a:r>
            <a:r>
              <a:rPr lang="en" sz="2200">
                <a:solidFill>
                  <a:srgbClr val="273239"/>
                </a:solidFill>
                <a:highlight>
                  <a:srgbClr val="FFFFFF"/>
                </a:highlight>
              </a:rPr>
              <a:t>ABC: XYZ                            //private derivation by default</a:t>
            </a:r>
            <a:endParaRPr sz="2200">
              <a:solidFill>
                <a:srgbClr val="273239"/>
              </a:solidFill>
              <a:highlight>
                <a:srgbClr val="FFFFFF"/>
              </a:highlight>
            </a:endParaRPr>
          </a:p>
          <a:p>
            <a:pPr indent="457200" lvl="0" marL="457200" rtl="0" algn="just">
              <a:lnSpc>
                <a:spcPct val="148000"/>
              </a:lnSpc>
              <a:spcBef>
                <a:spcPts val="0"/>
              </a:spcBef>
              <a:spcAft>
                <a:spcPts val="0"/>
              </a:spcAft>
              <a:buSzPts val="275"/>
              <a:buNone/>
            </a:pPr>
            <a:r>
              <a:rPr lang="en" sz="2200">
                <a:solidFill>
                  <a:srgbClr val="273239"/>
                </a:solidFill>
                <a:highlight>
                  <a:srgbClr val="FFFFFF"/>
                </a:highlight>
              </a:rPr>
              <a:t>{            }</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Visibility Modes - Public Visibility Mode:</a:t>
            </a:r>
            <a:endParaRPr/>
          </a:p>
        </p:txBody>
      </p:sp>
      <p:sp>
        <p:nvSpPr>
          <p:cNvPr id="104" name="Google Shape;104;p21"/>
          <p:cNvSpPr txBox="1"/>
          <p:nvPr>
            <p:ph idx="1" type="body"/>
          </p:nvPr>
        </p:nvSpPr>
        <p:spPr>
          <a:xfrm>
            <a:off x="311700" y="1149225"/>
            <a:ext cx="8520600" cy="3868200"/>
          </a:xfrm>
          <a:prstGeom prst="rect">
            <a:avLst/>
          </a:prstGeom>
        </p:spPr>
        <p:txBody>
          <a:bodyPr anchorCtr="0" anchor="t" bIns="91425" lIns="91425" spcFirstLastPara="1" rIns="91425" wrap="square" tIns="91425">
            <a:normAutofit/>
          </a:bodyPr>
          <a:lstStyle/>
          <a:p>
            <a:pPr indent="-342900" lvl="0" marL="457200" rtl="0" algn="just">
              <a:lnSpc>
                <a:spcPct val="158000"/>
              </a:lnSpc>
              <a:spcBef>
                <a:spcPts val="0"/>
              </a:spcBef>
              <a:spcAft>
                <a:spcPts val="0"/>
              </a:spcAft>
              <a:buClr>
                <a:schemeClr val="dk1"/>
              </a:buClr>
              <a:buSzPts val="1800"/>
              <a:buChar char="-"/>
            </a:pPr>
            <a:r>
              <a:rPr lang="en">
                <a:solidFill>
                  <a:schemeClr val="dk1"/>
                </a:solidFill>
              </a:rPr>
              <a:t>Retains accessibility of all members of the base class</a:t>
            </a: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The members specified as public, protected, and private in the base class remain public, protected, and private respectively in the derived class</a:t>
            </a:r>
            <a:br>
              <a:rPr lang="en">
                <a:solidFill>
                  <a:schemeClr val="dk1"/>
                </a:solidFill>
              </a:rPr>
            </a:b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Public members are accessible by the derived class and all other classes</a:t>
            </a: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Protected members are accessible only inside derived class and its members</a:t>
            </a:r>
            <a:endParaRPr>
              <a:solidFill>
                <a:schemeClr val="dk1"/>
              </a:solidFill>
            </a:endParaRPr>
          </a:p>
          <a:p>
            <a:pPr indent="-342900" lvl="0" marL="457200" rtl="0" algn="just">
              <a:lnSpc>
                <a:spcPct val="158000"/>
              </a:lnSpc>
              <a:spcBef>
                <a:spcPts val="0"/>
              </a:spcBef>
              <a:spcAft>
                <a:spcPts val="0"/>
              </a:spcAft>
              <a:buClr>
                <a:schemeClr val="dk1"/>
              </a:buClr>
              <a:buSzPts val="1800"/>
              <a:buChar char="-"/>
            </a:pPr>
            <a:r>
              <a:rPr lang="en">
                <a:solidFill>
                  <a:schemeClr val="dk1"/>
                </a:solidFill>
              </a:rPr>
              <a:t>Private members are not accessible to the derived class.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